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73" r:id="rId11"/>
    <p:sldId id="260" r:id="rId12"/>
    <p:sldId id="300" r:id="rId13"/>
    <p:sldId id="301" r:id="rId14"/>
    <p:sldId id="302" r:id="rId15"/>
    <p:sldId id="288" r:id="rId16"/>
    <p:sldId id="274" r:id="rId17"/>
    <p:sldId id="303" r:id="rId18"/>
    <p:sldId id="275" r:id="rId19"/>
    <p:sldId id="304" r:id="rId20"/>
    <p:sldId id="276" r:id="rId21"/>
    <p:sldId id="277" r:id="rId22"/>
    <p:sldId id="305" r:id="rId23"/>
    <p:sldId id="306" r:id="rId24"/>
    <p:sldId id="307" r:id="rId25"/>
    <p:sldId id="308" r:id="rId26"/>
    <p:sldId id="291" r:id="rId27"/>
    <p:sldId id="309" r:id="rId28"/>
    <p:sldId id="310" r:id="rId29"/>
    <p:sldId id="311" r:id="rId30"/>
    <p:sldId id="312" r:id="rId31"/>
    <p:sldId id="313" r:id="rId32"/>
    <p:sldId id="314" r:id="rId33"/>
    <p:sldId id="292" r:id="rId34"/>
    <p:sldId id="279" r:id="rId35"/>
    <p:sldId id="315" r:id="rId36"/>
    <p:sldId id="316" r:id="rId37"/>
    <p:sldId id="317" r:id="rId38"/>
    <p:sldId id="318" r:id="rId39"/>
    <p:sldId id="319" r:id="rId40"/>
    <p:sldId id="320" r:id="rId41"/>
    <p:sldId id="280" r:id="rId42"/>
    <p:sldId id="323" r:id="rId43"/>
    <p:sldId id="324" r:id="rId44"/>
    <p:sldId id="321" r:id="rId45"/>
    <p:sldId id="322" r:id="rId46"/>
    <p:sldId id="281" r:id="rId47"/>
    <p:sldId id="282" r:id="rId48"/>
    <p:sldId id="283" r:id="rId49"/>
    <p:sldId id="27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6"/>
    <p:restoredTop sz="94719"/>
  </p:normalViewPr>
  <p:slideViewPr>
    <p:cSldViewPr snapToGrid="0" snapToObjects="1">
      <p:cViewPr varScale="1">
        <p:scale>
          <a:sx n="80" d="100"/>
          <a:sy n="80" d="100"/>
        </p:scale>
        <p:origin x="22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962A-7919-178F-C129-BD4D4788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583B3-626B-B4B2-E46E-0BA80BD7B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4764-93BC-65A2-36C1-B312E92B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47F2-0677-B3C5-AE06-2EC6926A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C0F0-EBDB-37B6-137C-7D46DB2E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0EAF-711F-3974-99DF-B780DF9E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6068C-72D5-7362-8BD9-6D83D2DF0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4668B-859A-8727-B40A-4B81FA45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73D5-C800-8141-D362-F387A0EA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E646-3F3A-2A49-D4E7-90FCB17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25223-839A-3599-5844-5BAAA1476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781D7-3CEE-8356-41D6-C9A9C186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4A05C-3843-C0DD-6FE3-EDF3DB54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DABE-FC78-6AD2-58AA-371EFDA7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0953-07EE-C17F-C61C-8C9B6B38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28A7-D2AC-0E62-C58B-9034A70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5F6C-EB85-3521-0CA2-6C5D61D1F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25941-6555-86F3-1830-D8AF16DC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5C61-5166-A647-EBC9-394740DF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854F-4DAB-4C71-C740-075A911D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CEA6-8566-AA83-2086-068DE117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0E451-2D9E-8332-DEC1-84F673A04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34700-44E7-B2BF-11AD-F042AEAE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EB08-B828-51F7-F80D-D505FBB1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635E8-ED69-0C01-1C90-CE9B8EE7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733-D501-A61F-6940-99A7ADE1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B6FC-863A-1078-36D4-307735137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B75C5-FAEA-2007-D3F8-114A5A4DE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F51C4-39D7-E405-9B92-ADF448FC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21D99-2E47-AC3D-A825-C9543590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EE613-A125-1E2A-5314-570D56E9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43EB-463F-E9FE-76BA-A34777BC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0AFF5-47C7-D441-1A3A-40B1C5B2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FDB5-F99A-DE5A-F9C6-6A29E0B8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6E098-29DD-4119-AB6B-0A89ECED1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18DF9-AC71-23AD-ADCF-ADF20C001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448BB-2F91-B6A3-6579-C74C8823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2A0E0-A1A1-9107-06DD-1FFAE4A9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9F92F-3E0F-DC5E-654C-7D548409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BC6B-E752-DD1E-5403-622BCC8C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64ACF-21B2-DA0E-FB94-464D3D51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141EF-84F0-A7B0-B01F-C959EF64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81042-455C-E2DF-58D0-EAA1A464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A12F4-6352-BEAE-5552-1ACFB7A4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BE8C5-26E9-5226-3A67-34403C7C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48192-841B-4559-E3A7-5D5D9516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4D77-5930-F935-0FF4-8C83DE0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D3C0-5107-D88C-1011-8C057F78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8122-9CDB-B3D5-D397-27BCAB87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9ED24-5798-516F-2968-EFC771D2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5B489-38D0-E9C0-9B07-A243A6C8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6C18D-F761-BFD5-9C6F-EFAE59B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4FB9-5129-9B42-22C7-CED11585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BA836-C01F-5682-0E89-AFC53E956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C726E-9530-394F-AF1E-14BF604DF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5DA5D-A94E-E886-53E5-3C3A8562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DDBEB-E1BA-684B-CC24-0C64549D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4CB5-D978-6601-67F2-FE7ECFF2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E1BB0-FB25-D9AC-98C4-B3BCF4FA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18BA-C182-092B-CD36-B95DA4037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B7E3-6CBE-2DFA-89BA-D6F807AB2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B34D-0648-2A4F-A65F-770C4AE1058E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F313-2F96-1F3A-6BB8-314145CA8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C4B4B-6FC3-98D7-38E6-7E46B5E3B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54AF-2C81-FCBF-C7EB-728A3DB4B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8346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Chapter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DDDC6-5FF3-A7F5-3631-BBC9F206B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8021"/>
            <a:ext cx="9144000" cy="569912"/>
          </a:xfrm>
        </p:spPr>
        <p:txBody>
          <a:bodyPr>
            <a:normAutofit/>
          </a:bodyPr>
          <a:lstStyle/>
          <a:p>
            <a:r>
              <a:rPr lang="en-US" sz="3200" b="1"/>
              <a:t>Chemical Bonding I: Basics</a:t>
            </a:r>
            <a:endParaRPr lang="en-US" sz="3200" b="1" dirty="0"/>
          </a:p>
        </p:txBody>
      </p:sp>
      <p:pic>
        <p:nvPicPr>
          <p:cNvPr id="1026" name="Picture 2" descr="The Chemical Bond Test: Trivia Quiz - ProProfs Quiz">
            <a:extLst>
              <a:ext uri="{FF2B5EF4-FFF2-40B4-BE49-F238E27FC236}">
                <a16:creationId xmlns:a16="http://schemas.microsoft.com/office/drawing/2014/main" id="{98918E6F-3BDB-BBDC-7D3D-084EEF39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58" y="486776"/>
            <a:ext cx="7677083" cy="37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9.2: The Ionic Bond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5AEC4-9635-CDE1-E20F-6A909F48F388}"/>
              </a:ext>
            </a:extLst>
          </p:cNvPr>
          <p:cNvSpPr txBox="1"/>
          <p:nvPr/>
        </p:nvSpPr>
        <p:spPr>
          <a:xfrm>
            <a:off x="459287" y="1540375"/>
            <a:ext cx="1127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Ionic bonds are formed from the </a:t>
            </a:r>
            <a:r>
              <a:rPr lang="en-US" sz="2800" b="1" dirty="0">
                <a:solidFill>
                  <a:srgbClr val="0070C0"/>
                </a:solidFill>
              </a:rPr>
              <a:t>GAIN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LOSS</a:t>
            </a:r>
            <a:r>
              <a:rPr lang="en-US" sz="2800" dirty="0"/>
              <a:t> of electrons (Like the previous slide with MgCl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85A1F-23C5-5D24-A9B2-A9463B11D039}"/>
              </a:ext>
            </a:extLst>
          </p:cNvPr>
          <p:cNvSpPr txBox="1"/>
          <p:nvPr/>
        </p:nvSpPr>
        <p:spPr>
          <a:xfrm>
            <a:off x="459287" y="3870803"/>
            <a:ext cx="1127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0070C0"/>
                </a:solidFill>
              </a:rPr>
              <a:t>anion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GAINS</a:t>
            </a:r>
            <a:r>
              <a:rPr lang="en-US" sz="2800" dirty="0"/>
              <a:t> electrons and becomes negatively charged in an ionic compound.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38EF2-D583-7360-73D8-A1196CE684A7}"/>
              </a:ext>
            </a:extLst>
          </p:cNvPr>
          <p:cNvSpPr txBox="1"/>
          <p:nvPr/>
        </p:nvSpPr>
        <p:spPr>
          <a:xfrm>
            <a:off x="1590633" y="4998219"/>
            <a:ext cx="48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72BB49-F893-D902-09D3-F95BAAF11B1E}"/>
              </a:ext>
            </a:extLst>
          </p:cNvPr>
          <p:cNvSpPr/>
          <p:nvPr/>
        </p:nvSpPr>
        <p:spPr>
          <a:xfrm>
            <a:off x="1590633" y="488067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E4B6A5-F785-44CB-7B70-03C7EA20AA4D}"/>
              </a:ext>
            </a:extLst>
          </p:cNvPr>
          <p:cNvSpPr/>
          <p:nvPr/>
        </p:nvSpPr>
        <p:spPr>
          <a:xfrm>
            <a:off x="1869407" y="488067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517BC-440D-705B-BF15-7277EF394640}"/>
              </a:ext>
            </a:extLst>
          </p:cNvPr>
          <p:cNvSpPr/>
          <p:nvPr/>
        </p:nvSpPr>
        <p:spPr>
          <a:xfrm>
            <a:off x="2076226" y="526383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AA755F-A159-211B-1865-B9213CEE53F7}"/>
              </a:ext>
            </a:extLst>
          </p:cNvPr>
          <p:cNvSpPr/>
          <p:nvPr/>
        </p:nvSpPr>
        <p:spPr>
          <a:xfrm>
            <a:off x="2076226" y="552044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687437-3C9E-3F0E-9EE4-3C216B4210E2}"/>
              </a:ext>
            </a:extLst>
          </p:cNvPr>
          <p:cNvSpPr/>
          <p:nvPr/>
        </p:nvSpPr>
        <p:spPr>
          <a:xfrm>
            <a:off x="1590633" y="579737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A6C395-B2AD-3BE3-39BD-350C9F3A5A34}"/>
              </a:ext>
            </a:extLst>
          </p:cNvPr>
          <p:cNvSpPr/>
          <p:nvPr/>
        </p:nvSpPr>
        <p:spPr>
          <a:xfrm>
            <a:off x="1869407" y="579737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07939C-8AC7-21EC-CB5E-7F4C92C2004A}"/>
              </a:ext>
            </a:extLst>
          </p:cNvPr>
          <p:cNvSpPr/>
          <p:nvPr/>
        </p:nvSpPr>
        <p:spPr>
          <a:xfrm>
            <a:off x="1333375" y="526383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1C7B93-2EB1-802A-2483-02B65152E1C6}"/>
              </a:ext>
            </a:extLst>
          </p:cNvPr>
          <p:cNvSpPr/>
          <p:nvPr/>
        </p:nvSpPr>
        <p:spPr>
          <a:xfrm>
            <a:off x="1333375" y="5519251"/>
            <a:ext cx="257258" cy="235094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4D9E65-75FC-D1EA-CD09-D83821FC87C3}"/>
              </a:ext>
            </a:extLst>
          </p:cNvPr>
          <p:cNvSpPr txBox="1"/>
          <p:nvPr/>
        </p:nvSpPr>
        <p:spPr>
          <a:xfrm>
            <a:off x="2474553" y="4998219"/>
            <a:ext cx="143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 </a:t>
            </a:r>
            <a:r>
              <a:rPr lang="en-US" sz="5400" dirty="0">
                <a:solidFill>
                  <a:srgbClr val="002060"/>
                </a:solidFill>
              </a:rPr>
              <a:t>e</a:t>
            </a:r>
            <a:r>
              <a:rPr lang="en-US" sz="5400" baseline="300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BDD79A-D306-7611-B46F-9A4FDE1CDD2A}"/>
              </a:ext>
            </a:extLst>
          </p:cNvPr>
          <p:cNvSpPr/>
          <p:nvPr/>
        </p:nvSpPr>
        <p:spPr>
          <a:xfrm>
            <a:off x="3061160" y="486906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D55AC8-4BF1-214D-AE1E-E81CA1F79844}"/>
              </a:ext>
            </a:extLst>
          </p:cNvPr>
          <p:cNvSpPr txBox="1"/>
          <p:nvPr/>
        </p:nvSpPr>
        <p:spPr>
          <a:xfrm>
            <a:off x="3845510" y="4919717"/>
            <a:ext cx="99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--&gt;</a:t>
            </a:r>
            <a:endParaRPr lang="en-US" sz="5400" baseline="30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5907B-0E81-8D12-0F43-CF9D50305AF8}"/>
              </a:ext>
            </a:extLst>
          </p:cNvPr>
          <p:cNvSpPr txBox="1"/>
          <p:nvPr/>
        </p:nvSpPr>
        <p:spPr>
          <a:xfrm>
            <a:off x="5092203" y="4996372"/>
            <a:ext cx="48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D655CA-208B-1C83-9D27-AAB225768CA4}"/>
              </a:ext>
            </a:extLst>
          </p:cNvPr>
          <p:cNvSpPr/>
          <p:nvPr/>
        </p:nvSpPr>
        <p:spPr>
          <a:xfrm>
            <a:off x="5092203" y="487882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187E80-9553-8CB9-0853-4BF39F524833}"/>
              </a:ext>
            </a:extLst>
          </p:cNvPr>
          <p:cNvSpPr/>
          <p:nvPr/>
        </p:nvSpPr>
        <p:spPr>
          <a:xfrm>
            <a:off x="5370977" y="487882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20498C2-34A8-3956-E543-A0C424D206D4}"/>
              </a:ext>
            </a:extLst>
          </p:cNvPr>
          <p:cNvSpPr/>
          <p:nvPr/>
        </p:nvSpPr>
        <p:spPr>
          <a:xfrm>
            <a:off x="5577796" y="526198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2C7E4D-BF9C-F812-B6F1-142CCD038963}"/>
              </a:ext>
            </a:extLst>
          </p:cNvPr>
          <p:cNvSpPr/>
          <p:nvPr/>
        </p:nvSpPr>
        <p:spPr>
          <a:xfrm>
            <a:off x="5577796" y="551859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FB2C37-983F-D5A8-6FC3-D3F133F96974}"/>
              </a:ext>
            </a:extLst>
          </p:cNvPr>
          <p:cNvSpPr/>
          <p:nvPr/>
        </p:nvSpPr>
        <p:spPr>
          <a:xfrm>
            <a:off x="5092203" y="5795530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50594B-EC1C-DF34-5F33-5FA23978A8A0}"/>
              </a:ext>
            </a:extLst>
          </p:cNvPr>
          <p:cNvSpPr/>
          <p:nvPr/>
        </p:nvSpPr>
        <p:spPr>
          <a:xfrm>
            <a:off x="5370977" y="5795530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E6153F-A4A4-D3B5-D23A-1B9B71FA1900}"/>
              </a:ext>
            </a:extLst>
          </p:cNvPr>
          <p:cNvSpPr/>
          <p:nvPr/>
        </p:nvSpPr>
        <p:spPr>
          <a:xfrm>
            <a:off x="4834945" y="526198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09BECD-98EF-019A-B3CA-518677A79DFC}"/>
              </a:ext>
            </a:extLst>
          </p:cNvPr>
          <p:cNvSpPr/>
          <p:nvPr/>
        </p:nvSpPr>
        <p:spPr>
          <a:xfrm>
            <a:off x="4834945" y="551859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20E706-190A-BD01-4455-8F354858B8FD}"/>
              </a:ext>
            </a:extLst>
          </p:cNvPr>
          <p:cNvSpPr txBox="1"/>
          <p:nvPr/>
        </p:nvSpPr>
        <p:spPr>
          <a:xfrm>
            <a:off x="5678811" y="4117296"/>
            <a:ext cx="4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-</a:t>
            </a:r>
            <a:endParaRPr lang="en-US" sz="7200" b="1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Lewis symbols to show the formation of aluminum oxide (Al</a:t>
            </a:r>
            <a:r>
              <a:rPr lang="en-CA" sz="2400" i="1" baseline="-25000" dirty="0"/>
              <a:t>2</a:t>
            </a:r>
            <a:r>
              <a:rPr lang="en-CA" sz="2400" i="1" dirty="0"/>
              <a:t>O</a:t>
            </a:r>
            <a:r>
              <a:rPr lang="en-CA" sz="2400" i="1" baseline="-25000" dirty="0"/>
              <a:t>3</a:t>
            </a:r>
            <a:r>
              <a:rPr lang="en-CA" sz="2400" i="1" dirty="0"/>
              <a:t>) from its elements.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4B0BB-35BF-BE6B-6414-35D7507EC376}"/>
              </a:ext>
            </a:extLst>
          </p:cNvPr>
          <p:cNvSpPr txBox="1"/>
          <p:nvPr/>
        </p:nvSpPr>
        <p:spPr>
          <a:xfrm>
            <a:off x="633203" y="1480468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3A502-A40F-1B28-FE28-88439D858A07}"/>
              </a:ext>
            </a:extLst>
          </p:cNvPr>
          <p:cNvSpPr txBox="1"/>
          <p:nvPr/>
        </p:nvSpPr>
        <p:spPr>
          <a:xfrm>
            <a:off x="2377734" y="1480468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CF726-8ED7-52B5-D695-A89294CB83BA}"/>
              </a:ext>
            </a:extLst>
          </p:cNvPr>
          <p:cNvSpPr txBox="1"/>
          <p:nvPr/>
        </p:nvSpPr>
        <p:spPr>
          <a:xfrm>
            <a:off x="495147" y="4454203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2120B-5AF4-D0BC-56FD-A7CFEA587652}"/>
              </a:ext>
            </a:extLst>
          </p:cNvPr>
          <p:cNvSpPr txBox="1"/>
          <p:nvPr/>
        </p:nvSpPr>
        <p:spPr>
          <a:xfrm>
            <a:off x="1773809" y="4454202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53132-F024-C03D-429B-6C5D4A2F5733}"/>
              </a:ext>
            </a:extLst>
          </p:cNvPr>
          <p:cNvSpPr txBox="1"/>
          <p:nvPr/>
        </p:nvSpPr>
        <p:spPr>
          <a:xfrm>
            <a:off x="3117016" y="4454202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7E3B0B-15E6-55E4-0BD7-893AE605BC97}"/>
              </a:ext>
            </a:extLst>
          </p:cNvPr>
          <p:cNvSpPr/>
          <p:nvPr/>
        </p:nvSpPr>
        <p:spPr>
          <a:xfrm>
            <a:off x="887219" y="1245373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2D3429-798F-B5F3-1072-7009839988B0}"/>
              </a:ext>
            </a:extLst>
          </p:cNvPr>
          <p:cNvSpPr/>
          <p:nvPr/>
        </p:nvSpPr>
        <p:spPr>
          <a:xfrm>
            <a:off x="887219" y="253699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EF9D34-9870-DADD-49E0-8525998A7271}"/>
              </a:ext>
            </a:extLst>
          </p:cNvPr>
          <p:cNvSpPr/>
          <p:nvPr/>
        </p:nvSpPr>
        <p:spPr>
          <a:xfrm>
            <a:off x="1483814" y="1824586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E140B8-4B17-F108-BDED-B6711751D632}"/>
              </a:ext>
            </a:extLst>
          </p:cNvPr>
          <p:cNvSpPr/>
          <p:nvPr/>
        </p:nvSpPr>
        <p:spPr>
          <a:xfrm>
            <a:off x="2623013" y="122037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B342FF-0675-A24A-A5A3-0774BFA9212E}"/>
              </a:ext>
            </a:extLst>
          </p:cNvPr>
          <p:cNvSpPr/>
          <p:nvPr/>
        </p:nvSpPr>
        <p:spPr>
          <a:xfrm>
            <a:off x="2623013" y="2512000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682FCB-9130-7EC1-5CE9-30C89004D2D1}"/>
              </a:ext>
            </a:extLst>
          </p:cNvPr>
          <p:cNvSpPr/>
          <p:nvPr/>
        </p:nvSpPr>
        <p:spPr>
          <a:xfrm>
            <a:off x="3219608" y="179959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ED6969-AF88-87D6-C2BA-F5F53C102DEC}"/>
              </a:ext>
            </a:extLst>
          </p:cNvPr>
          <p:cNvSpPr/>
          <p:nvPr/>
        </p:nvSpPr>
        <p:spPr>
          <a:xfrm>
            <a:off x="532046" y="421910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B9AB0E-DE33-EDE4-7EF8-75B40BC5058A}"/>
              </a:ext>
            </a:extLst>
          </p:cNvPr>
          <p:cNvSpPr/>
          <p:nvPr/>
        </p:nvSpPr>
        <p:spPr>
          <a:xfrm>
            <a:off x="878154" y="421910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2736D6-8D71-D3EF-65D0-C7F6BC79502D}"/>
              </a:ext>
            </a:extLst>
          </p:cNvPr>
          <p:cNvSpPr/>
          <p:nvPr/>
        </p:nvSpPr>
        <p:spPr>
          <a:xfrm>
            <a:off x="1131809" y="4973843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98B280-0DF0-C631-8124-C5B82FD4344B}"/>
              </a:ext>
            </a:extLst>
          </p:cNvPr>
          <p:cNvSpPr/>
          <p:nvPr/>
        </p:nvSpPr>
        <p:spPr>
          <a:xfrm>
            <a:off x="1141236" y="470017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865C4F-29AA-E14F-EAE2-617D25C07DBD}"/>
              </a:ext>
            </a:extLst>
          </p:cNvPr>
          <p:cNvSpPr/>
          <p:nvPr/>
        </p:nvSpPr>
        <p:spPr>
          <a:xfrm>
            <a:off x="563284" y="525998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0E4636A-6FE6-AB46-36D0-2F0FB348DDBE}"/>
              </a:ext>
            </a:extLst>
          </p:cNvPr>
          <p:cNvSpPr/>
          <p:nvPr/>
        </p:nvSpPr>
        <p:spPr>
          <a:xfrm>
            <a:off x="254830" y="4782556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511D82-9AF9-A707-C669-388A83C7814D}"/>
              </a:ext>
            </a:extLst>
          </p:cNvPr>
          <p:cNvSpPr/>
          <p:nvPr/>
        </p:nvSpPr>
        <p:spPr>
          <a:xfrm>
            <a:off x="1795376" y="4229361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236317-A1D7-E20D-AA02-4AA27B4642EE}"/>
              </a:ext>
            </a:extLst>
          </p:cNvPr>
          <p:cNvSpPr/>
          <p:nvPr/>
        </p:nvSpPr>
        <p:spPr>
          <a:xfrm>
            <a:off x="2141484" y="4229361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0CB44-DD4C-8B3E-A202-CF8D7CE3DEE4}"/>
              </a:ext>
            </a:extLst>
          </p:cNvPr>
          <p:cNvSpPr/>
          <p:nvPr/>
        </p:nvSpPr>
        <p:spPr>
          <a:xfrm>
            <a:off x="2395139" y="4984096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19B9D90-AD9F-BAD5-AFEE-F7BDBE5581E9}"/>
              </a:ext>
            </a:extLst>
          </p:cNvPr>
          <p:cNvSpPr/>
          <p:nvPr/>
        </p:nvSpPr>
        <p:spPr>
          <a:xfrm>
            <a:off x="2404566" y="471042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025FB4-926C-71B2-53AD-5A685BD66F1A}"/>
              </a:ext>
            </a:extLst>
          </p:cNvPr>
          <p:cNvSpPr/>
          <p:nvPr/>
        </p:nvSpPr>
        <p:spPr>
          <a:xfrm>
            <a:off x="1826615" y="527023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924241-3080-AF1E-F070-2C9CADF6139A}"/>
              </a:ext>
            </a:extLst>
          </p:cNvPr>
          <p:cNvSpPr/>
          <p:nvPr/>
        </p:nvSpPr>
        <p:spPr>
          <a:xfrm>
            <a:off x="1518160" y="473381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6DF6DB-8865-571E-72A3-A223FA4CEEC0}"/>
              </a:ext>
            </a:extLst>
          </p:cNvPr>
          <p:cNvSpPr/>
          <p:nvPr/>
        </p:nvSpPr>
        <p:spPr>
          <a:xfrm>
            <a:off x="3157909" y="420838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00D40A-58EC-2331-27FE-D4E75DA6549F}"/>
              </a:ext>
            </a:extLst>
          </p:cNvPr>
          <p:cNvSpPr/>
          <p:nvPr/>
        </p:nvSpPr>
        <p:spPr>
          <a:xfrm>
            <a:off x="3504017" y="420838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08B934-CEEC-7EAF-F436-CB05921B8F76}"/>
              </a:ext>
            </a:extLst>
          </p:cNvPr>
          <p:cNvSpPr/>
          <p:nvPr/>
        </p:nvSpPr>
        <p:spPr>
          <a:xfrm>
            <a:off x="3757672" y="496311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0CF527-0643-50DA-ED53-D80BF45D9DBD}"/>
              </a:ext>
            </a:extLst>
          </p:cNvPr>
          <p:cNvSpPr/>
          <p:nvPr/>
        </p:nvSpPr>
        <p:spPr>
          <a:xfrm>
            <a:off x="3767099" y="468944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5E172B6-CE67-F048-349D-68091415CFD2}"/>
              </a:ext>
            </a:extLst>
          </p:cNvPr>
          <p:cNvSpPr/>
          <p:nvPr/>
        </p:nvSpPr>
        <p:spPr>
          <a:xfrm>
            <a:off x="3174400" y="524925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5102B0-C503-5DE8-0281-CF8BC0BAD29E}"/>
              </a:ext>
            </a:extLst>
          </p:cNvPr>
          <p:cNvSpPr/>
          <p:nvPr/>
        </p:nvSpPr>
        <p:spPr>
          <a:xfrm>
            <a:off x="2880693" y="474233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228B667-2949-CB4A-326D-3C87F5526BC4}"/>
              </a:ext>
            </a:extLst>
          </p:cNvPr>
          <p:cNvSpPr/>
          <p:nvPr/>
        </p:nvSpPr>
        <p:spPr>
          <a:xfrm>
            <a:off x="829865" y="2461952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07EA19-7992-4826-7727-7C2E36F22B12}"/>
              </a:ext>
            </a:extLst>
          </p:cNvPr>
          <p:cNvSpPr/>
          <p:nvPr/>
        </p:nvSpPr>
        <p:spPr>
          <a:xfrm>
            <a:off x="1420899" y="1759159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56BA85-FDE2-B158-0B6B-CBE0B5E02ADD}"/>
              </a:ext>
            </a:extLst>
          </p:cNvPr>
          <p:cNvSpPr/>
          <p:nvPr/>
        </p:nvSpPr>
        <p:spPr>
          <a:xfrm>
            <a:off x="838930" y="1184955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951674-E49D-F9D5-E395-D99BC6E962FC}"/>
              </a:ext>
            </a:extLst>
          </p:cNvPr>
          <p:cNvSpPr/>
          <p:nvPr/>
        </p:nvSpPr>
        <p:spPr>
          <a:xfrm>
            <a:off x="2574724" y="2439825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516E87F-389F-350C-E8AD-9A7EBE95F07E}"/>
              </a:ext>
            </a:extLst>
          </p:cNvPr>
          <p:cNvSpPr/>
          <p:nvPr/>
        </p:nvSpPr>
        <p:spPr>
          <a:xfrm>
            <a:off x="3171319" y="1734165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749A5A9-AC59-7600-9123-2DE8E473C185}"/>
              </a:ext>
            </a:extLst>
          </p:cNvPr>
          <p:cNvSpPr/>
          <p:nvPr/>
        </p:nvSpPr>
        <p:spPr>
          <a:xfrm>
            <a:off x="2574724" y="1164030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2ECB7F-2E94-7AB2-E13C-F8DE205A3CA3}"/>
              </a:ext>
            </a:extLst>
          </p:cNvPr>
          <p:cNvSpPr/>
          <p:nvPr/>
        </p:nvSpPr>
        <p:spPr>
          <a:xfrm>
            <a:off x="3411413" y="5190521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26EFF92-2142-2E6C-55F6-8C35EAB82050}"/>
              </a:ext>
            </a:extLst>
          </p:cNvPr>
          <p:cNvSpPr/>
          <p:nvPr/>
        </p:nvSpPr>
        <p:spPr>
          <a:xfrm>
            <a:off x="2840271" y="4893877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DF0C8A8-05F9-6DC8-A7FB-61BCCF261572}"/>
              </a:ext>
            </a:extLst>
          </p:cNvPr>
          <p:cNvSpPr/>
          <p:nvPr/>
        </p:nvSpPr>
        <p:spPr>
          <a:xfrm>
            <a:off x="2086575" y="5206436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5E7A1F-0510-87B6-B62C-61BAE89A99D1}"/>
              </a:ext>
            </a:extLst>
          </p:cNvPr>
          <p:cNvSpPr/>
          <p:nvPr/>
        </p:nvSpPr>
        <p:spPr>
          <a:xfrm>
            <a:off x="1469530" y="4958658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D132872-0A00-1CE8-0528-F8C072FD4D7B}"/>
              </a:ext>
            </a:extLst>
          </p:cNvPr>
          <p:cNvSpPr/>
          <p:nvPr/>
        </p:nvSpPr>
        <p:spPr>
          <a:xfrm>
            <a:off x="820542" y="5211500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3D40EA4-D2EB-4CD8-B6B9-3CB3173BFA1B}"/>
              </a:ext>
            </a:extLst>
          </p:cNvPr>
          <p:cNvSpPr/>
          <p:nvPr/>
        </p:nvSpPr>
        <p:spPr>
          <a:xfrm>
            <a:off x="229469" y="4960338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7FDFFC7-111B-C6BF-E387-4CB21B36B55B}"/>
              </a:ext>
            </a:extLst>
          </p:cNvPr>
          <p:cNvCxnSpPr/>
          <p:nvPr/>
        </p:nvCxnSpPr>
        <p:spPr>
          <a:xfrm>
            <a:off x="3882307" y="2034686"/>
            <a:ext cx="2577487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7BC7B6-AB0D-F17C-325A-B5FA2CEA6806}"/>
              </a:ext>
            </a:extLst>
          </p:cNvPr>
          <p:cNvSpPr txBox="1"/>
          <p:nvPr/>
        </p:nvSpPr>
        <p:spPr>
          <a:xfrm>
            <a:off x="7057889" y="1560551"/>
            <a:ext cx="173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[Al]</a:t>
            </a:r>
            <a:r>
              <a:rPr lang="en-US" sz="5400" baseline="30000" dirty="0">
                <a:solidFill>
                  <a:srgbClr val="FF0000"/>
                </a:solidFill>
              </a:rPr>
              <a:t>3+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79DEB2-8F3C-554C-8245-2C0AB5FBF80C}"/>
              </a:ext>
            </a:extLst>
          </p:cNvPr>
          <p:cNvSpPr txBox="1"/>
          <p:nvPr/>
        </p:nvSpPr>
        <p:spPr>
          <a:xfrm>
            <a:off x="8937523" y="1474323"/>
            <a:ext cx="275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   </a:t>
            </a:r>
            <a:r>
              <a:rPr lang="en-US" sz="5400" dirty="0">
                <a:solidFill>
                  <a:srgbClr val="FF0000"/>
                </a:solidFill>
              </a:rPr>
              <a:t>[Al]</a:t>
            </a:r>
            <a:r>
              <a:rPr lang="en-US" sz="5400" baseline="30000" dirty="0">
                <a:solidFill>
                  <a:srgbClr val="FF0000"/>
                </a:solidFill>
              </a:rPr>
              <a:t>3+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57FB618-A9EB-D71D-43BA-E00248FAAB29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4196940" y="4905141"/>
            <a:ext cx="2321848" cy="1940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3A952EA-2590-1E4F-0727-D5EB7A9D63B6}"/>
              </a:ext>
            </a:extLst>
          </p:cNvPr>
          <p:cNvSpPr txBox="1"/>
          <p:nvPr/>
        </p:nvSpPr>
        <p:spPr>
          <a:xfrm>
            <a:off x="6518788" y="4443476"/>
            <a:ext cx="305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[   O   ] </a:t>
            </a:r>
            <a:r>
              <a:rPr lang="en-US" sz="5400" baseline="30000" dirty="0">
                <a:solidFill>
                  <a:srgbClr val="0070C0"/>
                </a:solidFill>
              </a:rPr>
              <a:t>2-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E202F36-D763-203A-AE91-CA2DDAB649E1}"/>
              </a:ext>
            </a:extLst>
          </p:cNvPr>
          <p:cNvSpPr/>
          <p:nvPr/>
        </p:nvSpPr>
        <p:spPr>
          <a:xfrm>
            <a:off x="7184235" y="437732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D2CBA58-77B7-48DE-8068-4C1BDB8176E6}"/>
              </a:ext>
            </a:extLst>
          </p:cNvPr>
          <p:cNvSpPr/>
          <p:nvPr/>
        </p:nvSpPr>
        <p:spPr>
          <a:xfrm>
            <a:off x="7815805" y="471502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C7A594B-3356-C492-B168-B3FF1D160B63}"/>
              </a:ext>
            </a:extLst>
          </p:cNvPr>
          <p:cNvSpPr/>
          <p:nvPr/>
        </p:nvSpPr>
        <p:spPr>
          <a:xfrm>
            <a:off x="7437794" y="5230293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89A9528-9C66-D87C-63D8-A0D37EEA43F2}"/>
              </a:ext>
            </a:extLst>
          </p:cNvPr>
          <p:cNvSpPr/>
          <p:nvPr/>
        </p:nvSpPr>
        <p:spPr>
          <a:xfrm>
            <a:off x="6872033" y="473944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3A4AB92-9F47-F19A-6827-73097CCBABC1}"/>
              </a:ext>
            </a:extLst>
          </p:cNvPr>
          <p:cNvSpPr/>
          <p:nvPr/>
        </p:nvSpPr>
        <p:spPr>
          <a:xfrm>
            <a:off x="7486996" y="437732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52EAD90-E2CE-3251-53A7-14F68AFF6820}"/>
              </a:ext>
            </a:extLst>
          </p:cNvPr>
          <p:cNvSpPr/>
          <p:nvPr/>
        </p:nvSpPr>
        <p:spPr>
          <a:xfrm>
            <a:off x="7819982" y="499043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0CF5E68-0422-0103-81BB-0F8A41137A18}"/>
              </a:ext>
            </a:extLst>
          </p:cNvPr>
          <p:cNvSpPr/>
          <p:nvPr/>
        </p:nvSpPr>
        <p:spPr>
          <a:xfrm>
            <a:off x="7150976" y="5236020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6D835B8-FEF3-6211-0F03-C9C8FB400C62}"/>
              </a:ext>
            </a:extLst>
          </p:cNvPr>
          <p:cNvSpPr/>
          <p:nvPr/>
        </p:nvSpPr>
        <p:spPr>
          <a:xfrm>
            <a:off x="6852247" y="5016459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717854-D0F6-F6C1-31E5-3A4AADCBA1AC}"/>
              </a:ext>
            </a:extLst>
          </p:cNvPr>
          <p:cNvSpPr txBox="1"/>
          <p:nvPr/>
        </p:nvSpPr>
        <p:spPr>
          <a:xfrm>
            <a:off x="9155269" y="4423481"/>
            <a:ext cx="652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   </a:t>
            </a:r>
            <a:endParaRPr lang="en-US" sz="5400" baseline="30000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5A29CFF-43EE-3301-1D17-F6A43A625C01}"/>
              </a:ext>
            </a:extLst>
          </p:cNvPr>
          <p:cNvSpPr txBox="1"/>
          <p:nvPr/>
        </p:nvSpPr>
        <p:spPr>
          <a:xfrm>
            <a:off x="9692627" y="4377325"/>
            <a:ext cx="305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[   O   ] </a:t>
            </a:r>
            <a:r>
              <a:rPr lang="en-US" sz="5400" baseline="30000" dirty="0">
                <a:solidFill>
                  <a:srgbClr val="0070C0"/>
                </a:solidFill>
              </a:rPr>
              <a:t>2-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74A1B0A-E478-600F-C8E1-9FF773035BFA}"/>
              </a:ext>
            </a:extLst>
          </p:cNvPr>
          <p:cNvSpPr/>
          <p:nvPr/>
        </p:nvSpPr>
        <p:spPr>
          <a:xfrm>
            <a:off x="10358074" y="431117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C8572D5-8DC1-4BFC-F89A-D9E95842E091}"/>
              </a:ext>
            </a:extLst>
          </p:cNvPr>
          <p:cNvSpPr/>
          <p:nvPr/>
        </p:nvSpPr>
        <p:spPr>
          <a:xfrm>
            <a:off x="10989644" y="464887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8E9F031-6EF2-6C32-CDE5-2B1B28687B4A}"/>
              </a:ext>
            </a:extLst>
          </p:cNvPr>
          <p:cNvSpPr/>
          <p:nvPr/>
        </p:nvSpPr>
        <p:spPr>
          <a:xfrm>
            <a:off x="10611633" y="5164142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333EC64-CF4C-11B9-E377-331C60204265}"/>
              </a:ext>
            </a:extLst>
          </p:cNvPr>
          <p:cNvSpPr/>
          <p:nvPr/>
        </p:nvSpPr>
        <p:spPr>
          <a:xfrm>
            <a:off x="10045872" y="467329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6575304-3D05-8AD9-6C3B-50C3C6362A55}"/>
              </a:ext>
            </a:extLst>
          </p:cNvPr>
          <p:cNvSpPr/>
          <p:nvPr/>
        </p:nvSpPr>
        <p:spPr>
          <a:xfrm>
            <a:off x="10660835" y="431117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9A2B9E4-8CE0-C74F-1AA3-F2D68FE97844}"/>
              </a:ext>
            </a:extLst>
          </p:cNvPr>
          <p:cNvSpPr/>
          <p:nvPr/>
        </p:nvSpPr>
        <p:spPr>
          <a:xfrm>
            <a:off x="10993821" y="492428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5AD56EE-6BC0-383D-B0CE-E26DB01A1EA6}"/>
              </a:ext>
            </a:extLst>
          </p:cNvPr>
          <p:cNvSpPr/>
          <p:nvPr/>
        </p:nvSpPr>
        <p:spPr>
          <a:xfrm>
            <a:off x="10324815" y="516986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72C4605-A022-C588-46CA-3A627F1FDE09}"/>
              </a:ext>
            </a:extLst>
          </p:cNvPr>
          <p:cNvSpPr/>
          <p:nvPr/>
        </p:nvSpPr>
        <p:spPr>
          <a:xfrm>
            <a:off x="10026086" y="4950308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B3794-6D23-2544-E9F0-CF55C9E5E137}"/>
              </a:ext>
            </a:extLst>
          </p:cNvPr>
          <p:cNvSpPr txBox="1"/>
          <p:nvPr/>
        </p:nvSpPr>
        <p:spPr>
          <a:xfrm>
            <a:off x="7445804" y="5609045"/>
            <a:ext cx="652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   </a:t>
            </a:r>
            <a:endParaRPr lang="en-US" sz="5400" baseline="30000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2E4996C-96CB-FF01-30A6-D1CC601D1F8B}"/>
              </a:ext>
            </a:extLst>
          </p:cNvPr>
          <p:cNvSpPr txBox="1"/>
          <p:nvPr/>
        </p:nvSpPr>
        <p:spPr>
          <a:xfrm>
            <a:off x="7983162" y="5562889"/>
            <a:ext cx="305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[   O   ] </a:t>
            </a:r>
            <a:r>
              <a:rPr lang="en-US" sz="5400" baseline="30000" dirty="0">
                <a:solidFill>
                  <a:srgbClr val="0070C0"/>
                </a:solidFill>
              </a:rPr>
              <a:t>2-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36D268F-50B5-44E8-2656-66D785C5C44D}"/>
              </a:ext>
            </a:extLst>
          </p:cNvPr>
          <p:cNvSpPr/>
          <p:nvPr/>
        </p:nvSpPr>
        <p:spPr>
          <a:xfrm>
            <a:off x="8648609" y="549673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1F19681-8F78-A520-994B-321965620FBE}"/>
              </a:ext>
            </a:extLst>
          </p:cNvPr>
          <p:cNvSpPr/>
          <p:nvPr/>
        </p:nvSpPr>
        <p:spPr>
          <a:xfrm>
            <a:off x="9280179" y="583443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AB8FE05-603C-0E0D-E6F7-6322803AF926}"/>
              </a:ext>
            </a:extLst>
          </p:cNvPr>
          <p:cNvSpPr/>
          <p:nvPr/>
        </p:nvSpPr>
        <p:spPr>
          <a:xfrm>
            <a:off x="8902168" y="6349706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2C77868-C6C7-50D0-1D9F-3DE1F588ACE9}"/>
              </a:ext>
            </a:extLst>
          </p:cNvPr>
          <p:cNvSpPr/>
          <p:nvPr/>
        </p:nvSpPr>
        <p:spPr>
          <a:xfrm>
            <a:off x="8336407" y="585886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946D5BF-435C-942D-178B-E236EBF68C74}"/>
              </a:ext>
            </a:extLst>
          </p:cNvPr>
          <p:cNvSpPr/>
          <p:nvPr/>
        </p:nvSpPr>
        <p:spPr>
          <a:xfrm>
            <a:off x="8951370" y="549673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CD56D7A-7632-8DDF-911D-70D4CE72B97D}"/>
              </a:ext>
            </a:extLst>
          </p:cNvPr>
          <p:cNvSpPr/>
          <p:nvPr/>
        </p:nvSpPr>
        <p:spPr>
          <a:xfrm>
            <a:off x="9284356" y="6109851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E13B886-1086-0527-19E5-9FFD7917ADE5}"/>
              </a:ext>
            </a:extLst>
          </p:cNvPr>
          <p:cNvSpPr/>
          <p:nvPr/>
        </p:nvSpPr>
        <p:spPr>
          <a:xfrm>
            <a:off x="8615350" y="6355433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686BF87-AAE9-6FF8-35D1-78E2221726F5}"/>
              </a:ext>
            </a:extLst>
          </p:cNvPr>
          <p:cNvSpPr/>
          <p:nvPr/>
        </p:nvSpPr>
        <p:spPr>
          <a:xfrm>
            <a:off x="8316621" y="6135872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/>
      <p:bldP spid="58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Lewis symbols to show the formation of aluminum oxide (Al</a:t>
            </a:r>
            <a:r>
              <a:rPr lang="en-CA" sz="2400" i="1" baseline="-25000" dirty="0"/>
              <a:t>2</a:t>
            </a:r>
            <a:r>
              <a:rPr lang="en-CA" sz="2400" i="1" dirty="0"/>
              <a:t>O</a:t>
            </a:r>
            <a:r>
              <a:rPr lang="en-CA" sz="2400" i="1" baseline="-25000" dirty="0"/>
              <a:t>3</a:t>
            </a:r>
            <a:r>
              <a:rPr lang="en-CA" sz="2400" i="1" dirty="0"/>
              <a:t>) from its elements.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4B0BB-35BF-BE6B-6414-35D7507EC376}"/>
              </a:ext>
            </a:extLst>
          </p:cNvPr>
          <p:cNvSpPr txBox="1"/>
          <p:nvPr/>
        </p:nvSpPr>
        <p:spPr>
          <a:xfrm>
            <a:off x="2668480" y="2424365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3A502-A40F-1B28-FE28-88439D858A07}"/>
              </a:ext>
            </a:extLst>
          </p:cNvPr>
          <p:cNvSpPr txBox="1"/>
          <p:nvPr/>
        </p:nvSpPr>
        <p:spPr>
          <a:xfrm>
            <a:off x="4996868" y="2424364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7E3B0B-15E6-55E4-0BD7-893AE605BC97}"/>
              </a:ext>
            </a:extLst>
          </p:cNvPr>
          <p:cNvSpPr/>
          <p:nvPr/>
        </p:nvSpPr>
        <p:spPr>
          <a:xfrm>
            <a:off x="2922496" y="2189270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2D3429-798F-B5F3-1072-7009839988B0}"/>
              </a:ext>
            </a:extLst>
          </p:cNvPr>
          <p:cNvSpPr/>
          <p:nvPr/>
        </p:nvSpPr>
        <p:spPr>
          <a:xfrm>
            <a:off x="2922496" y="3480891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EF9D34-9870-DADD-49E0-8525998A7271}"/>
              </a:ext>
            </a:extLst>
          </p:cNvPr>
          <p:cNvSpPr/>
          <p:nvPr/>
        </p:nvSpPr>
        <p:spPr>
          <a:xfrm>
            <a:off x="3519091" y="2768483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E140B8-4B17-F108-BDED-B6711751D632}"/>
              </a:ext>
            </a:extLst>
          </p:cNvPr>
          <p:cNvSpPr/>
          <p:nvPr/>
        </p:nvSpPr>
        <p:spPr>
          <a:xfrm>
            <a:off x="5242147" y="2164275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B342FF-0675-A24A-A5A3-0774BFA9212E}"/>
              </a:ext>
            </a:extLst>
          </p:cNvPr>
          <p:cNvSpPr/>
          <p:nvPr/>
        </p:nvSpPr>
        <p:spPr>
          <a:xfrm>
            <a:off x="5242147" y="3455896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682FCB-9130-7EC1-5CE9-30C89004D2D1}"/>
              </a:ext>
            </a:extLst>
          </p:cNvPr>
          <p:cNvSpPr/>
          <p:nvPr/>
        </p:nvSpPr>
        <p:spPr>
          <a:xfrm>
            <a:off x="5838742" y="2743488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2F9F09-4788-B13D-4AA5-47DE5B555ED1}"/>
              </a:ext>
            </a:extLst>
          </p:cNvPr>
          <p:cNvSpPr/>
          <p:nvPr/>
        </p:nvSpPr>
        <p:spPr>
          <a:xfrm>
            <a:off x="4108337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FEF1B2-7118-5FC9-450E-76F6B8C78AB1}"/>
              </a:ext>
            </a:extLst>
          </p:cNvPr>
          <p:cNvSpPr/>
          <p:nvPr/>
        </p:nvSpPr>
        <p:spPr>
          <a:xfrm>
            <a:off x="4739907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5DEE3F-EC30-9CAA-ED2D-F59EE19D8F2A}"/>
              </a:ext>
            </a:extLst>
          </p:cNvPr>
          <p:cNvSpPr/>
          <p:nvPr/>
        </p:nvSpPr>
        <p:spPr>
          <a:xfrm>
            <a:off x="4361896" y="5327112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C4CC4C-A05D-1F95-9C50-531E17C4C9CD}"/>
              </a:ext>
            </a:extLst>
          </p:cNvPr>
          <p:cNvSpPr/>
          <p:nvPr/>
        </p:nvSpPr>
        <p:spPr>
          <a:xfrm>
            <a:off x="3796135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169AA8-5676-D674-DD14-B9D9C13C043D}"/>
              </a:ext>
            </a:extLst>
          </p:cNvPr>
          <p:cNvSpPr/>
          <p:nvPr/>
        </p:nvSpPr>
        <p:spPr>
          <a:xfrm>
            <a:off x="4411098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4F9F6B-F148-F037-4EA0-8EA97F52D935}"/>
              </a:ext>
            </a:extLst>
          </p:cNvPr>
          <p:cNvSpPr/>
          <p:nvPr/>
        </p:nvSpPr>
        <p:spPr>
          <a:xfrm>
            <a:off x="4744084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1DDC5F-B5D4-61B6-ADFB-202E9C40748E}"/>
              </a:ext>
            </a:extLst>
          </p:cNvPr>
          <p:cNvSpPr/>
          <p:nvPr/>
        </p:nvSpPr>
        <p:spPr>
          <a:xfrm>
            <a:off x="4075078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70C057B-FBF0-330F-55C0-2B398B64C4B2}"/>
              </a:ext>
            </a:extLst>
          </p:cNvPr>
          <p:cNvSpPr/>
          <p:nvPr/>
        </p:nvSpPr>
        <p:spPr>
          <a:xfrm>
            <a:off x="3776349" y="5113278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165C5C-AC36-B4DD-49CC-61F641971136}"/>
              </a:ext>
            </a:extLst>
          </p:cNvPr>
          <p:cNvSpPr txBox="1"/>
          <p:nvPr/>
        </p:nvSpPr>
        <p:spPr>
          <a:xfrm>
            <a:off x="4053393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5918D3-434E-464D-105A-27E217E009B8}"/>
              </a:ext>
            </a:extLst>
          </p:cNvPr>
          <p:cNvSpPr/>
          <p:nvPr/>
        </p:nvSpPr>
        <p:spPr>
          <a:xfrm>
            <a:off x="6427988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692DA8-C022-6271-DBB0-B9F17B0AD76D}"/>
              </a:ext>
            </a:extLst>
          </p:cNvPr>
          <p:cNvSpPr/>
          <p:nvPr/>
        </p:nvSpPr>
        <p:spPr>
          <a:xfrm>
            <a:off x="7059558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E26858-B95E-32E8-AAA3-DF7E0B3C0B53}"/>
              </a:ext>
            </a:extLst>
          </p:cNvPr>
          <p:cNvSpPr/>
          <p:nvPr/>
        </p:nvSpPr>
        <p:spPr>
          <a:xfrm>
            <a:off x="6681547" y="5327112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3C51B4-1399-24D0-8951-E9DE58EB0597}"/>
              </a:ext>
            </a:extLst>
          </p:cNvPr>
          <p:cNvSpPr/>
          <p:nvPr/>
        </p:nvSpPr>
        <p:spPr>
          <a:xfrm>
            <a:off x="6115786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3F005B-2941-1AFC-4D8B-CE8DB58B4C95}"/>
              </a:ext>
            </a:extLst>
          </p:cNvPr>
          <p:cNvSpPr/>
          <p:nvPr/>
        </p:nvSpPr>
        <p:spPr>
          <a:xfrm>
            <a:off x="6730749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8E0D6-A854-1A02-AFC9-DE04CC4D679C}"/>
              </a:ext>
            </a:extLst>
          </p:cNvPr>
          <p:cNvSpPr/>
          <p:nvPr/>
        </p:nvSpPr>
        <p:spPr>
          <a:xfrm>
            <a:off x="7063735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286C68-8955-6409-8472-43DE7BB440F7}"/>
              </a:ext>
            </a:extLst>
          </p:cNvPr>
          <p:cNvSpPr/>
          <p:nvPr/>
        </p:nvSpPr>
        <p:spPr>
          <a:xfrm>
            <a:off x="6394729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8F6363-3B6A-25B9-302C-A7661979B522}"/>
              </a:ext>
            </a:extLst>
          </p:cNvPr>
          <p:cNvSpPr/>
          <p:nvPr/>
        </p:nvSpPr>
        <p:spPr>
          <a:xfrm>
            <a:off x="6096000" y="5113278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4325DB-606B-5CCE-8EBA-45431CBEADC4}"/>
              </a:ext>
            </a:extLst>
          </p:cNvPr>
          <p:cNvSpPr txBox="1"/>
          <p:nvPr/>
        </p:nvSpPr>
        <p:spPr>
          <a:xfrm>
            <a:off x="6373044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F33C87-8C7F-569A-8024-945F9F7B6E70}"/>
              </a:ext>
            </a:extLst>
          </p:cNvPr>
          <p:cNvSpPr/>
          <p:nvPr/>
        </p:nvSpPr>
        <p:spPr>
          <a:xfrm>
            <a:off x="9225740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786BAB-3BA4-39AF-C364-EE87F7EFAD75}"/>
              </a:ext>
            </a:extLst>
          </p:cNvPr>
          <p:cNvSpPr/>
          <p:nvPr/>
        </p:nvSpPr>
        <p:spPr>
          <a:xfrm>
            <a:off x="9857310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4E7D4-D518-867E-C6CD-8B7B48068F63}"/>
              </a:ext>
            </a:extLst>
          </p:cNvPr>
          <p:cNvSpPr/>
          <p:nvPr/>
        </p:nvSpPr>
        <p:spPr>
          <a:xfrm>
            <a:off x="9479299" y="5327112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404A7A-BB7E-8207-04BB-61B3CFCF7A86}"/>
              </a:ext>
            </a:extLst>
          </p:cNvPr>
          <p:cNvSpPr/>
          <p:nvPr/>
        </p:nvSpPr>
        <p:spPr>
          <a:xfrm>
            <a:off x="8913538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D3A1BB-F4D2-8B56-F14E-4666256C52E8}"/>
              </a:ext>
            </a:extLst>
          </p:cNvPr>
          <p:cNvSpPr/>
          <p:nvPr/>
        </p:nvSpPr>
        <p:spPr>
          <a:xfrm>
            <a:off x="9528501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B0DE7F4-1335-3F2A-3382-AD3EFD43CB15}"/>
              </a:ext>
            </a:extLst>
          </p:cNvPr>
          <p:cNvSpPr/>
          <p:nvPr/>
        </p:nvSpPr>
        <p:spPr>
          <a:xfrm>
            <a:off x="9861487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5DD9E16-C7AA-4260-96C7-F926F41D3E1B}"/>
              </a:ext>
            </a:extLst>
          </p:cNvPr>
          <p:cNvSpPr/>
          <p:nvPr/>
        </p:nvSpPr>
        <p:spPr>
          <a:xfrm>
            <a:off x="9192481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FB38D5-65DD-41A0-5E6B-65FAA9D2A4F5}"/>
              </a:ext>
            </a:extLst>
          </p:cNvPr>
          <p:cNvSpPr/>
          <p:nvPr/>
        </p:nvSpPr>
        <p:spPr>
          <a:xfrm>
            <a:off x="8893752" y="5113278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1ED62-CEE5-6232-56EE-02B41FC9B192}"/>
              </a:ext>
            </a:extLst>
          </p:cNvPr>
          <p:cNvSpPr txBox="1"/>
          <p:nvPr/>
        </p:nvSpPr>
        <p:spPr>
          <a:xfrm>
            <a:off x="9170796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B54B87-3185-D2EB-3464-3DADD5665BFD}"/>
              </a:ext>
            </a:extLst>
          </p:cNvPr>
          <p:cNvSpPr txBox="1"/>
          <p:nvPr/>
        </p:nvSpPr>
        <p:spPr>
          <a:xfrm>
            <a:off x="7561798" y="2399369"/>
            <a:ext cx="2953802" cy="107721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Atoms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(Neutral Charge)</a:t>
            </a:r>
          </a:p>
        </p:txBody>
      </p:sp>
    </p:spTree>
    <p:extLst>
      <p:ext uri="{BB962C8B-B14F-4D97-AF65-F5344CB8AC3E}">
        <p14:creationId xmlns:p14="http://schemas.microsoft.com/office/powerpoint/2010/main" val="24405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47" grpId="0" animBg="1"/>
      <p:bldP spid="48" grpId="0"/>
      <p:bldP spid="8" grpId="0" animBg="1"/>
      <p:bldP spid="9" grpId="0" animBg="1"/>
      <p:bldP spid="10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Lewis symbols to show the formation of aluminum oxide (Al</a:t>
            </a:r>
            <a:r>
              <a:rPr lang="en-CA" sz="2400" i="1" baseline="-25000" dirty="0"/>
              <a:t>2</a:t>
            </a:r>
            <a:r>
              <a:rPr lang="en-CA" sz="2400" i="1" dirty="0"/>
              <a:t>O</a:t>
            </a:r>
            <a:r>
              <a:rPr lang="en-CA" sz="2400" i="1" baseline="-25000" dirty="0"/>
              <a:t>3</a:t>
            </a:r>
            <a:r>
              <a:rPr lang="en-CA" sz="2400" i="1" dirty="0"/>
              <a:t>) from its elements.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4B0BB-35BF-BE6B-6414-35D7507EC376}"/>
              </a:ext>
            </a:extLst>
          </p:cNvPr>
          <p:cNvSpPr txBox="1"/>
          <p:nvPr/>
        </p:nvSpPr>
        <p:spPr>
          <a:xfrm>
            <a:off x="2668480" y="2424365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3A502-A40F-1B28-FE28-88439D858A07}"/>
              </a:ext>
            </a:extLst>
          </p:cNvPr>
          <p:cNvSpPr txBox="1"/>
          <p:nvPr/>
        </p:nvSpPr>
        <p:spPr>
          <a:xfrm>
            <a:off x="4996868" y="2424364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7E3B0B-15E6-55E4-0BD7-893AE605BC97}"/>
              </a:ext>
            </a:extLst>
          </p:cNvPr>
          <p:cNvSpPr/>
          <p:nvPr/>
        </p:nvSpPr>
        <p:spPr>
          <a:xfrm>
            <a:off x="2922496" y="2189270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2D3429-798F-B5F3-1072-7009839988B0}"/>
              </a:ext>
            </a:extLst>
          </p:cNvPr>
          <p:cNvSpPr/>
          <p:nvPr/>
        </p:nvSpPr>
        <p:spPr>
          <a:xfrm>
            <a:off x="2922496" y="3480891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EF9D34-9870-DADD-49E0-8525998A7271}"/>
              </a:ext>
            </a:extLst>
          </p:cNvPr>
          <p:cNvSpPr/>
          <p:nvPr/>
        </p:nvSpPr>
        <p:spPr>
          <a:xfrm>
            <a:off x="3519091" y="2768483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E140B8-4B17-F108-BDED-B6711751D632}"/>
              </a:ext>
            </a:extLst>
          </p:cNvPr>
          <p:cNvSpPr/>
          <p:nvPr/>
        </p:nvSpPr>
        <p:spPr>
          <a:xfrm>
            <a:off x="5242147" y="2164275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B342FF-0675-A24A-A5A3-0774BFA9212E}"/>
              </a:ext>
            </a:extLst>
          </p:cNvPr>
          <p:cNvSpPr/>
          <p:nvPr/>
        </p:nvSpPr>
        <p:spPr>
          <a:xfrm>
            <a:off x="5242147" y="3455896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682FCB-9130-7EC1-5CE9-30C89004D2D1}"/>
              </a:ext>
            </a:extLst>
          </p:cNvPr>
          <p:cNvSpPr/>
          <p:nvPr/>
        </p:nvSpPr>
        <p:spPr>
          <a:xfrm>
            <a:off x="5838742" y="2743488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2F9F09-4788-B13D-4AA5-47DE5B555ED1}"/>
              </a:ext>
            </a:extLst>
          </p:cNvPr>
          <p:cNvSpPr/>
          <p:nvPr/>
        </p:nvSpPr>
        <p:spPr>
          <a:xfrm>
            <a:off x="4108337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FEF1B2-7118-5FC9-450E-76F6B8C78AB1}"/>
              </a:ext>
            </a:extLst>
          </p:cNvPr>
          <p:cNvSpPr/>
          <p:nvPr/>
        </p:nvSpPr>
        <p:spPr>
          <a:xfrm>
            <a:off x="4739907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5DEE3F-EC30-9CAA-ED2D-F59EE19D8F2A}"/>
              </a:ext>
            </a:extLst>
          </p:cNvPr>
          <p:cNvSpPr/>
          <p:nvPr/>
        </p:nvSpPr>
        <p:spPr>
          <a:xfrm>
            <a:off x="4361896" y="5327112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C4CC4C-A05D-1F95-9C50-531E17C4C9CD}"/>
              </a:ext>
            </a:extLst>
          </p:cNvPr>
          <p:cNvSpPr/>
          <p:nvPr/>
        </p:nvSpPr>
        <p:spPr>
          <a:xfrm>
            <a:off x="3796135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169AA8-5676-D674-DD14-B9D9C13C043D}"/>
              </a:ext>
            </a:extLst>
          </p:cNvPr>
          <p:cNvSpPr/>
          <p:nvPr/>
        </p:nvSpPr>
        <p:spPr>
          <a:xfrm>
            <a:off x="4411098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4F9F6B-F148-F037-4EA0-8EA97F52D935}"/>
              </a:ext>
            </a:extLst>
          </p:cNvPr>
          <p:cNvSpPr/>
          <p:nvPr/>
        </p:nvSpPr>
        <p:spPr>
          <a:xfrm>
            <a:off x="4744084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1DDC5F-B5D4-61B6-ADFB-202E9C40748E}"/>
              </a:ext>
            </a:extLst>
          </p:cNvPr>
          <p:cNvSpPr/>
          <p:nvPr/>
        </p:nvSpPr>
        <p:spPr>
          <a:xfrm>
            <a:off x="4075078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70C057B-FBF0-330F-55C0-2B398B64C4B2}"/>
              </a:ext>
            </a:extLst>
          </p:cNvPr>
          <p:cNvSpPr/>
          <p:nvPr/>
        </p:nvSpPr>
        <p:spPr>
          <a:xfrm>
            <a:off x="3776349" y="5113278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165C5C-AC36-B4DD-49CC-61F641971136}"/>
              </a:ext>
            </a:extLst>
          </p:cNvPr>
          <p:cNvSpPr txBox="1"/>
          <p:nvPr/>
        </p:nvSpPr>
        <p:spPr>
          <a:xfrm>
            <a:off x="4053393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5918D3-434E-464D-105A-27E217E009B8}"/>
              </a:ext>
            </a:extLst>
          </p:cNvPr>
          <p:cNvSpPr/>
          <p:nvPr/>
        </p:nvSpPr>
        <p:spPr>
          <a:xfrm>
            <a:off x="6427988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692DA8-C022-6271-DBB0-B9F17B0AD76D}"/>
              </a:ext>
            </a:extLst>
          </p:cNvPr>
          <p:cNvSpPr/>
          <p:nvPr/>
        </p:nvSpPr>
        <p:spPr>
          <a:xfrm>
            <a:off x="7059558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E26858-B95E-32E8-AAA3-DF7E0B3C0B53}"/>
              </a:ext>
            </a:extLst>
          </p:cNvPr>
          <p:cNvSpPr/>
          <p:nvPr/>
        </p:nvSpPr>
        <p:spPr>
          <a:xfrm>
            <a:off x="6681547" y="5327112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3C51B4-1399-24D0-8951-E9DE58EB0597}"/>
              </a:ext>
            </a:extLst>
          </p:cNvPr>
          <p:cNvSpPr/>
          <p:nvPr/>
        </p:nvSpPr>
        <p:spPr>
          <a:xfrm>
            <a:off x="6115786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3F005B-2941-1AFC-4D8B-CE8DB58B4C95}"/>
              </a:ext>
            </a:extLst>
          </p:cNvPr>
          <p:cNvSpPr/>
          <p:nvPr/>
        </p:nvSpPr>
        <p:spPr>
          <a:xfrm>
            <a:off x="6730749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8E0D6-A854-1A02-AFC9-DE04CC4D679C}"/>
              </a:ext>
            </a:extLst>
          </p:cNvPr>
          <p:cNvSpPr/>
          <p:nvPr/>
        </p:nvSpPr>
        <p:spPr>
          <a:xfrm>
            <a:off x="7063735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286C68-8955-6409-8472-43DE7BB440F7}"/>
              </a:ext>
            </a:extLst>
          </p:cNvPr>
          <p:cNvSpPr/>
          <p:nvPr/>
        </p:nvSpPr>
        <p:spPr>
          <a:xfrm>
            <a:off x="6394729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8F6363-3B6A-25B9-302C-A7661979B522}"/>
              </a:ext>
            </a:extLst>
          </p:cNvPr>
          <p:cNvSpPr/>
          <p:nvPr/>
        </p:nvSpPr>
        <p:spPr>
          <a:xfrm>
            <a:off x="6096000" y="5113278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4325DB-606B-5CCE-8EBA-45431CBEADC4}"/>
              </a:ext>
            </a:extLst>
          </p:cNvPr>
          <p:cNvSpPr txBox="1"/>
          <p:nvPr/>
        </p:nvSpPr>
        <p:spPr>
          <a:xfrm>
            <a:off x="6373044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F33C87-8C7F-569A-8024-945F9F7B6E70}"/>
              </a:ext>
            </a:extLst>
          </p:cNvPr>
          <p:cNvSpPr/>
          <p:nvPr/>
        </p:nvSpPr>
        <p:spPr>
          <a:xfrm>
            <a:off x="9225740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786BAB-3BA4-39AF-C364-EE87F7EFAD75}"/>
              </a:ext>
            </a:extLst>
          </p:cNvPr>
          <p:cNvSpPr/>
          <p:nvPr/>
        </p:nvSpPr>
        <p:spPr>
          <a:xfrm>
            <a:off x="9857310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4E7D4-D518-867E-C6CD-8B7B48068F63}"/>
              </a:ext>
            </a:extLst>
          </p:cNvPr>
          <p:cNvSpPr/>
          <p:nvPr/>
        </p:nvSpPr>
        <p:spPr>
          <a:xfrm>
            <a:off x="9479299" y="5327112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404A7A-BB7E-8207-04BB-61B3CFCF7A86}"/>
              </a:ext>
            </a:extLst>
          </p:cNvPr>
          <p:cNvSpPr/>
          <p:nvPr/>
        </p:nvSpPr>
        <p:spPr>
          <a:xfrm>
            <a:off x="8913538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D3A1BB-F4D2-8B56-F14E-4666256C52E8}"/>
              </a:ext>
            </a:extLst>
          </p:cNvPr>
          <p:cNvSpPr/>
          <p:nvPr/>
        </p:nvSpPr>
        <p:spPr>
          <a:xfrm>
            <a:off x="9528501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B0DE7F4-1335-3F2A-3382-AD3EFD43CB15}"/>
              </a:ext>
            </a:extLst>
          </p:cNvPr>
          <p:cNvSpPr/>
          <p:nvPr/>
        </p:nvSpPr>
        <p:spPr>
          <a:xfrm>
            <a:off x="9861487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5DD9E16-C7AA-4260-96C7-F926F41D3E1B}"/>
              </a:ext>
            </a:extLst>
          </p:cNvPr>
          <p:cNvSpPr/>
          <p:nvPr/>
        </p:nvSpPr>
        <p:spPr>
          <a:xfrm>
            <a:off x="9192481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FB38D5-65DD-41A0-5E6B-65FAA9D2A4F5}"/>
              </a:ext>
            </a:extLst>
          </p:cNvPr>
          <p:cNvSpPr/>
          <p:nvPr/>
        </p:nvSpPr>
        <p:spPr>
          <a:xfrm>
            <a:off x="8893752" y="5113278"/>
            <a:ext cx="257258" cy="2350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1ED62-CEE5-6232-56EE-02B41FC9B192}"/>
              </a:ext>
            </a:extLst>
          </p:cNvPr>
          <p:cNvSpPr txBox="1"/>
          <p:nvPr/>
        </p:nvSpPr>
        <p:spPr>
          <a:xfrm>
            <a:off x="9170796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B54B87-3185-D2EB-3464-3DADD5665BFD}"/>
              </a:ext>
            </a:extLst>
          </p:cNvPr>
          <p:cNvSpPr txBox="1"/>
          <p:nvPr/>
        </p:nvSpPr>
        <p:spPr>
          <a:xfrm>
            <a:off x="7561798" y="2399369"/>
            <a:ext cx="3175028" cy="107721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Electron Transfer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(Ionic Bonds)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52827E0-190A-E80E-5CE4-84CE55894E5E}"/>
              </a:ext>
            </a:extLst>
          </p:cNvPr>
          <p:cNvCxnSpPr>
            <a:cxnSpLocks/>
          </p:cNvCxnSpPr>
          <p:nvPr/>
        </p:nvCxnSpPr>
        <p:spPr>
          <a:xfrm>
            <a:off x="3063510" y="3512483"/>
            <a:ext cx="878691" cy="1748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EBD1C8-5069-BAAA-3942-9FE20814EF3C}"/>
              </a:ext>
            </a:extLst>
          </p:cNvPr>
          <p:cNvCxnSpPr>
            <a:cxnSpLocks/>
          </p:cNvCxnSpPr>
          <p:nvPr/>
        </p:nvCxnSpPr>
        <p:spPr>
          <a:xfrm>
            <a:off x="3079745" y="2321726"/>
            <a:ext cx="1454307" cy="3137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4784C4-29A5-151C-B9E9-6751ED4F688D}"/>
              </a:ext>
            </a:extLst>
          </p:cNvPr>
          <p:cNvCxnSpPr>
            <a:cxnSpLocks/>
          </p:cNvCxnSpPr>
          <p:nvPr/>
        </p:nvCxnSpPr>
        <p:spPr>
          <a:xfrm>
            <a:off x="3638948" y="2836853"/>
            <a:ext cx="2504806" cy="2276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82E4B99-CA52-07F9-0F3F-8CC39A342E66}"/>
              </a:ext>
            </a:extLst>
          </p:cNvPr>
          <p:cNvCxnSpPr>
            <a:cxnSpLocks/>
          </p:cNvCxnSpPr>
          <p:nvPr/>
        </p:nvCxnSpPr>
        <p:spPr>
          <a:xfrm>
            <a:off x="5327249" y="3524111"/>
            <a:ext cx="1544877" cy="1935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CF17581-3803-F321-8879-EFD51F079F73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5461730" y="2364940"/>
            <a:ext cx="3469697" cy="2786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E31B83-BE09-0A66-A3FE-5CE3B1987811}"/>
              </a:ext>
            </a:extLst>
          </p:cNvPr>
          <p:cNvCxnSpPr>
            <a:cxnSpLocks/>
          </p:cNvCxnSpPr>
          <p:nvPr/>
        </p:nvCxnSpPr>
        <p:spPr>
          <a:xfrm>
            <a:off x="5974625" y="2826242"/>
            <a:ext cx="3682505" cy="263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7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Lewis symbols to show the formation of aluminum oxide (Al</a:t>
            </a:r>
            <a:r>
              <a:rPr lang="en-CA" sz="2400" i="1" baseline="-25000" dirty="0"/>
              <a:t>2</a:t>
            </a:r>
            <a:r>
              <a:rPr lang="en-CA" sz="2400" i="1" dirty="0"/>
              <a:t>O</a:t>
            </a:r>
            <a:r>
              <a:rPr lang="en-CA" sz="2400" i="1" baseline="-25000" dirty="0"/>
              <a:t>3</a:t>
            </a:r>
            <a:r>
              <a:rPr lang="en-CA" sz="2400" i="1" dirty="0"/>
              <a:t>) from its elements.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4B0BB-35BF-BE6B-6414-35D7507EC376}"/>
              </a:ext>
            </a:extLst>
          </p:cNvPr>
          <p:cNvSpPr txBox="1"/>
          <p:nvPr/>
        </p:nvSpPr>
        <p:spPr>
          <a:xfrm>
            <a:off x="2668480" y="2424365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3A502-A40F-1B28-FE28-88439D858A07}"/>
              </a:ext>
            </a:extLst>
          </p:cNvPr>
          <p:cNvSpPr txBox="1"/>
          <p:nvPr/>
        </p:nvSpPr>
        <p:spPr>
          <a:xfrm>
            <a:off x="4996868" y="2424364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2F9F09-4788-B13D-4AA5-47DE5B555ED1}"/>
              </a:ext>
            </a:extLst>
          </p:cNvPr>
          <p:cNvSpPr/>
          <p:nvPr/>
        </p:nvSpPr>
        <p:spPr>
          <a:xfrm>
            <a:off x="4108337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FEF1B2-7118-5FC9-450E-76F6B8C78AB1}"/>
              </a:ext>
            </a:extLst>
          </p:cNvPr>
          <p:cNvSpPr/>
          <p:nvPr/>
        </p:nvSpPr>
        <p:spPr>
          <a:xfrm>
            <a:off x="4739907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5DEE3F-EC30-9CAA-ED2D-F59EE19D8F2A}"/>
              </a:ext>
            </a:extLst>
          </p:cNvPr>
          <p:cNvSpPr/>
          <p:nvPr/>
        </p:nvSpPr>
        <p:spPr>
          <a:xfrm>
            <a:off x="4361896" y="5327112"/>
            <a:ext cx="257258" cy="235094"/>
          </a:xfrm>
          <a:prstGeom prst="ellipse">
            <a:avLst/>
          </a:prstGeom>
          <a:solidFill>
            <a:srgbClr val="FF0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C4CC4C-A05D-1F95-9C50-531E17C4C9CD}"/>
              </a:ext>
            </a:extLst>
          </p:cNvPr>
          <p:cNvSpPr/>
          <p:nvPr/>
        </p:nvSpPr>
        <p:spPr>
          <a:xfrm>
            <a:off x="3796135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169AA8-5676-D674-DD14-B9D9C13C043D}"/>
              </a:ext>
            </a:extLst>
          </p:cNvPr>
          <p:cNvSpPr/>
          <p:nvPr/>
        </p:nvSpPr>
        <p:spPr>
          <a:xfrm>
            <a:off x="4411098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4F9F6B-F148-F037-4EA0-8EA97F52D935}"/>
              </a:ext>
            </a:extLst>
          </p:cNvPr>
          <p:cNvSpPr/>
          <p:nvPr/>
        </p:nvSpPr>
        <p:spPr>
          <a:xfrm>
            <a:off x="4744084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1DDC5F-B5D4-61B6-ADFB-202E9C40748E}"/>
              </a:ext>
            </a:extLst>
          </p:cNvPr>
          <p:cNvSpPr/>
          <p:nvPr/>
        </p:nvSpPr>
        <p:spPr>
          <a:xfrm>
            <a:off x="4075078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70C057B-FBF0-330F-55C0-2B398B64C4B2}"/>
              </a:ext>
            </a:extLst>
          </p:cNvPr>
          <p:cNvSpPr/>
          <p:nvPr/>
        </p:nvSpPr>
        <p:spPr>
          <a:xfrm>
            <a:off x="3776349" y="5113278"/>
            <a:ext cx="257258" cy="235094"/>
          </a:xfrm>
          <a:prstGeom prst="ellipse">
            <a:avLst/>
          </a:prstGeom>
          <a:solidFill>
            <a:srgbClr val="FF0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165C5C-AC36-B4DD-49CC-61F641971136}"/>
              </a:ext>
            </a:extLst>
          </p:cNvPr>
          <p:cNvSpPr txBox="1"/>
          <p:nvPr/>
        </p:nvSpPr>
        <p:spPr>
          <a:xfrm>
            <a:off x="4053393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5918D3-434E-464D-105A-27E217E009B8}"/>
              </a:ext>
            </a:extLst>
          </p:cNvPr>
          <p:cNvSpPr/>
          <p:nvPr/>
        </p:nvSpPr>
        <p:spPr>
          <a:xfrm>
            <a:off x="6427988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692DA8-C022-6271-DBB0-B9F17B0AD76D}"/>
              </a:ext>
            </a:extLst>
          </p:cNvPr>
          <p:cNvSpPr/>
          <p:nvPr/>
        </p:nvSpPr>
        <p:spPr>
          <a:xfrm>
            <a:off x="7059558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E26858-B95E-32E8-AAA3-DF7E0B3C0B53}"/>
              </a:ext>
            </a:extLst>
          </p:cNvPr>
          <p:cNvSpPr/>
          <p:nvPr/>
        </p:nvSpPr>
        <p:spPr>
          <a:xfrm>
            <a:off x="6681547" y="5327112"/>
            <a:ext cx="257258" cy="235094"/>
          </a:xfrm>
          <a:prstGeom prst="ellipse">
            <a:avLst/>
          </a:prstGeom>
          <a:solidFill>
            <a:srgbClr val="FF0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3C51B4-1399-24D0-8951-E9DE58EB0597}"/>
              </a:ext>
            </a:extLst>
          </p:cNvPr>
          <p:cNvSpPr/>
          <p:nvPr/>
        </p:nvSpPr>
        <p:spPr>
          <a:xfrm>
            <a:off x="6115786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3F005B-2941-1AFC-4D8B-CE8DB58B4C95}"/>
              </a:ext>
            </a:extLst>
          </p:cNvPr>
          <p:cNvSpPr/>
          <p:nvPr/>
        </p:nvSpPr>
        <p:spPr>
          <a:xfrm>
            <a:off x="6730749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8E0D6-A854-1A02-AFC9-DE04CC4D679C}"/>
              </a:ext>
            </a:extLst>
          </p:cNvPr>
          <p:cNvSpPr/>
          <p:nvPr/>
        </p:nvSpPr>
        <p:spPr>
          <a:xfrm>
            <a:off x="7063735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286C68-8955-6409-8472-43DE7BB440F7}"/>
              </a:ext>
            </a:extLst>
          </p:cNvPr>
          <p:cNvSpPr/>
          <p:nvPr/>
        </p:nvSpPr>
        <p:spPr>
          <a:xfrm>
            <a:off x="6394729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8F6363-3B6A-25B9-302C-A7661979B522}"/>
              </a:ext>
            </a:extLst>
          </p:cNvPr>
          <p:cNvSpPr/>
          <p:nvPr/>
        </p:nvSpPr>
        <p:spPr>
          <a:xfrm>
            <a:off x="6096000" y="5113278"/>
            <a:ext cx="257258" cy="235094"/>
          </a:xfrm>
          <a:prstGeom prst="ellipse">
            <a:avLst/>
          </a:prstGeom>
          <a:solidFill>
            <a:srgbClr val="FF0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4325DB-606B-5CCE-8EBA-45431CBEADC4}"/>
              </a:ext>
            </a:extLst>
          </p:cNvPr>
          <p:cNvSpPr txBox="1"/>
          <p:nvPr/>
        </p:nvSpPr>
        <p:spPr>
          <a:xfrm>
            <a:off x="6373044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F33C87-8C7F-569A-8024-945F9F7B6E70}"/>
              </a:ext>
            </a:extLst>
          </p:cNvPr>
          <p:cNvSpPr/>
          <p:nvPr/>
        </p:nvSpPr>
        <p:spPr>
          <a:xfrm>
            <a:off x="9225740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786BAB-3BA4-39AF-C364-EE87F7EFAD75}"/>
              </a:ext>
            </a:extLst>
          </p:cNvPr>
          <p:cNvSpPr/>
          <p:nvPr/>
        </p:nvSpPr>
        <p:spPr>
          <a:xfrm>
            <a:off x="9857310" y="48118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4E7D4-D518-867E-C6CD-8B7B48068F63}"/>
              </a:ext>
            </a:extLst>
          </p:cNvPr>
          <p:cNvSpPr/>
          <p:nvPr/>
        </p:nvSpPr>
        <p:spPr>
          <a:xfrm>
            <a:off x="9479299" y="5327112"/>
            <a:ext cx="257258" cy="235094"/>
          </a:xfrm>
          <a:prstGeom prst="ellipse">
            <a:avLst/>
          </a:prstGeom>
          <a:solidFill>
            <a:srgbClr val="FF0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404A7A-BB7E-8207-04BB-61B3CFCF7A86}"/>
              </a:ext>
            </a:extLst>
          </p:cNvPr>
          <p:cNvSpPr/>
          <p:nvPr/>
        </p:nvSpPr>
        <p:spPr>
          <a:xfrm>
            <a:off x="8913538" y="48362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D3A1BB-F4D2-8B56-F14E-4666256C52E8}"/>
              </a:ext>
            </a:extLst>
          </p:cNvPr>
          <p:cNvSpPr/>
          <p:nvPr/>
        </p:nvSpPr>
        <p:spPr>
          <a:xfrm>
            <a:off x="9528501" y="447414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B0DE7F4-1335-3F2A-3382-AD3EFD43CB15}"/>
              </a:ext>
            </a:extLst>
          </p:cNvPr>
          <p:cNvSpPr/>
          <p:nvPr/>
        </p:nvSpPr>
        <p:spPr>
          <a:xfrm>
            <a:off x="9861487" y="50872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5DD9E16-C7AA-4260-96C7-F926F41D3E1B}"/>
              </a:ext>
            </a:extLst>
          </p:cNvPr>
          <p:cNvSpPr/>
          <p:nvPr/>
        </p:nvSpPr>
        <p:spPr>
          <a:xfrm>
            <a:off x="9192481" y="533283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FB38D5-65DD-41A0-5E6B-65FAA9D2A4F5}"/>
              </a:ext>
            </a:extLst>
          </p:cNvPr>
          <p:cNvSpPr/>
          <p:nvPr/>
        </p:nvSpPr>
        <p:spPr>
          <a:xfrm>
            <a:off x="8893752" y="5113278"/>
            <a:ext cx="257258" cy="235094"/>
          </a:xfrm>
          <a:prstGeom prst="ellipse">
            <a:avLst/>
          </a:prstGeom>
          <a:solidFill>
            <a:srgbClr val="FF0000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1ED62-CEE5-6232-56EE-02B41FC9B192}"/>
              </a:ext>
            </a:extLst>
          </p:cNvPr>
          <p:cNvSpPr txBox="1"/>
          <p:nvPr/>
        </p:nvSpPr>
        <p:spPr>
          <a:xfrm>
            <a:off x="9170796" y="4536077"/>
            <a:ext cx="76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B54B87-3185-D2EB-3464-3DADD5665BFD}"/>
              </a:ext>
            </a:extLst>
          </p:cNvPr>
          <p:cNvSpPr txBox="1"/>
          <p:nvPr/>
        </p:nvSpPr>
        <p:spPr>
          <a:xfrm>
            <a:off x="7563496" y="2443138"/>
            <a:ext cx="3175028" cy="107721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Ions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(“Excited State”)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C8D449-0099-4083-802C-47A6FB1B09A8}"/>
              </a:ext>
            </a:extLst>
          </p:cNvPr>
          <p:cNvSpPr txBox="1"/>
          <p:nvPr/>
        </p:nvSpPr>
        <p:spPr>
          <a:xfrm>
            <a:off x="2385539" y="2342200"/>
            <a:ext cx="219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[     ] </a:t>
            </a:r>
            <a:r>
              <a:rPr lang="en-US" sz="5400" b="1" baseline="30000" dirty="0"/>
              <a:t>3+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3FBE3C-754C-AD0B-DDAF-0007886A98B2}"/>
              </a:ext>
            </a:extLst>
          </p:cNvPr>
          <p:cNvSpPr txBox="1"/>
          <p:nvPr/>
        </p:nvSpPr>
        <p:spPr>
          <a:xfrm>
            <a:off x="3399048" y="4536077"/>
            <a:ext cx="2791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[         ] </a:t>
            </a:r>
            <a:r>
              <a:rPr lang="en-US" sz="5400" b="1" baseline="30000" dirty="0"/>
              <a:t>2-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D5CAE8-057E-96EC-318F-434F7D3179AB}"/>
              </a:ext>
            </a:extLst>
          </p:cNvPr>
          <p:cNvSpPr txBox="1"/>
          <p:nvPr/>
        </p:nvSpPr>
        <p:spPr>
          <a:xfrm>
            <a:off x="4820756" y="2526274"/>
            <a:ext cx="219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[     ] </a:t>
            </a:r>
            <a:r>
              <a:rPr lang="en-US" sz="5400" b="1" baseline="30000" dirty="0"/>
              <a:t>3+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0C2625-D33F-29B4-D428-25C873593742}"/>
              </a:ext>
            </a:extLst>
          </p:cNvPr>
          <p:cNvSpPr txBox="1"/>
          <p:nvPr/>
        </p:nvSpPr>
        <p:spPr>
          <a:xfrm>
            <a:off x="5808810" y="4574670"/>
            <a:ext cx="2791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[         ] </a:t>
            </a:r>
            <a:r>
              <a:rPr lang="en-US" sz="5400" b="1" baseline="3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8128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9.1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Lewis dot symbols to represent the formation of barium hydride (BaH</a:t>
            </a:r>
            <a:r>
              <a:rPr lang="en-CA" sz="2400" i="1" baseline="-25000" dirty="0"/>
              <a:t>2</a:t>
            </a:r>
            <a:r>
              <a:rPr lang="en-CA" sz="24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6021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9.3: Lattice Energy of Ionic Compounds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(Basic Overview)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E9114-2D8C-22AF-7168-0D9D9BF92547}"/>
              </a:ext>
            </a:extLst>
          </p:cNvPr>
          <p:cNvSpPr txBox="1"/>
          <p:nvPr/>
        </p:nvSpPr>
        <p:spPr>
          <a:xfrm>
            <a:off x="176981" y="191729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We see and write Ionic compounds in </a:t>
            </a:r>
            <a:r>
              <a:rPr lang="en-US" sz="3600" b="1" dirty="0">
                <a:solidFill>
                  <a:srgbClr val="FF0000"/>
                </a:solidFill>
              </a:rPr>
              <a:t>SIMPLEST RATIOS</a:t>
            </a:r>
            <a:r>
              <a:rPr lang="en-US" sz="3600" b="1" dirty="0"/>
              <a:t> like Fe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  <a:r>
              <a:rPr lang="en-US" sz="3600" b="1" baseline="-250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95AFC-0BCD-6AA1-6C0F-039921A3253B}"/>
              </a:ext>
            </a:extLst>
          </p:cNvPr>
          <p:cNvSpPr txBox="1"/>
          <p:nvPr/>
        </p:nvSpPr>
        <p:spPr>
          <a:xfrm>
            <a:off x="176981" y="3972232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Lattice energy </a:t>
            </a:r>
            <a:r>
              <a:rPr lang="en-US" sz="3600" b="1" dirty="0"/>
              <a:t>of an Ionic compound is ALL the bonds in </a:t>
            </a:r>
            <a:r>
              <a:rPr lang="en-US" sz="3600" b="1" dirty="0">
                <a:solidFill>
                  <a:srgbClr val="FF0000"/>
                </a:solidFill>
              </a:rPr>
              <a:t>1 mol of compound</a:t>
            </a:r>
            <a:r>
              <a:rPr lang="en-US" sz="3600" b="1" dirty="0"/>
              <a:t>…not its simple formula…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872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9.3: Lattice Energy of Ionic Compounds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(Basic Overview)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95AFC-0BCD-6AA1-6C0F-039921A3253B}"/>
              </a:ext>
            </a:extLst>
          </p:cNvPr>
          <p:cNvSpPr txBox="1"/>
          <p:nvPr/>
        </p:nvSpPr>
        <p:spPr>
          <a:xfrm>
            <a:off x="1002890" y="1690688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Lattice energy </a:t>
            </a:r>
            <a:r>
              <a:rPr lang="en-US" sz="3600" b="1" dirty="0"/>
              <a:t>of an Ionic compound is ALL the bonds in </a:t>
            </a:r>
            <a:r>
              <a:rPr lang="en-US" sz="3600" b="1" dirty="0">
                <a:solidFill>
                  <a:srgbClr val="FF0000"/>
                </a:solidFill>
              </a:rPr>
              <a:t>1 mol of compound</a:t>
            </a:r>
            <a:r>
              <a:rPr lang="en-US" sz="3600" b="1" dirty="0"/>
              <a:t>…not its simple formula…</a:t>
            </a:r>
            <a:endParaRPr lang="en-US" sz="3600" b="1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86F76-44DB-B382-647E-7F5F4157306F}"/>
              </a:ext>
            </a:extLst>
          </p:cNvPr>
          <p:cNvSpPr txBox="1"/>
          <p:nvPr/>
        </p:nvSpPr>
        <p:spPr>
          <a:xfrm>
            <a:off x="1106130" y="3320653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Fe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  <a:r>
              <a:rPr lang="en-US" sz="3600" b="1" baseline="-25000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5AA01-1361-ADBC-C95E-19C0A933C333}"/>
              </a:ext>
            </a:extLst>
          </p:cNvPr>
          <p:cNvSpPr txBox="1"/>
          <p:nvPr/>
        </p:nvSpPr>
        <p:spPr>
          <a:xfrm>
            <a:off x="250719" y="5208848"/>
            <a:ext cx="70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Fe</a:t>
            </a:r>
            <a:endParaRPr lang="en-US" sz="3600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F5E70-A7AB-1B3E-E1C7-FAB100EB999E}"/>
              </a:ext>
            </a:extLst>
          </p:cNvPr>
          <p:cNvSpPr txBox="1"/>
          <p:nvPr/>
        </p:nvSpPr>
        <p:spPr>
          <a:xfrm>
            <a:off x="2349904" y="5208848"/>
            <a:ext cx="70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Fe</a:t>
            </a:r>
            <a:endParaRPr lang="en-US" sz="3600" b="1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C9B38-CFB6-EDBB-79AE-901AC442CEE9}"/>
              </a:ext>
            </a:extLst>
          </p:cNvPr>
          <p:cNvSpPr txBox="1"/>
          <p:nvPr/>
        </p:nvSpPr>
        <p:spPr>
          <a:xfrm>
            <a:off x="1332267" y="5800104"/>
            <a:ext cx="70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28BA6-32DB-A1E0-893F-B7594ED9B258}"/>
              </a:ext>
            </a:extLst>
          </p:cNvPr>
          <p:cNvSpPr txBox="1"/>
          <p:nvPr/>
        </p:nvSpPr>
        <p:spPr>
          <a:xfrm>
            <a:off x="2403982" y="4457692"/>
            <a:ext cx="70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7486F-4D7C-3C6C-6C04-A9743A977DB4}"/>
              </a:ext>
            </a:extLst>
          </p:cNvPr>
          <p:cNvSpPr txBox="1"/>
          <p:nvPr/>
        </p:nvSpPr>
        <p:spPr>
          <a:xfrm>
            <a:off x="299884" y="4396620"/>
            <a:ext cx="70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0775C-6FC1-0796-18D2-6B6485D19575}"/>
              </a:ext>
            </a:extLst>
          </p:cNvPr>
          <p:cNvCxnSpPr/>
          <p:nvPr/>
        </p:nvCxnSpPr>
        <p:spPr>
          <a:xfrm>
            <a:off x="852943" y="5844349"/>
            <a:ext cx="403124" cy="201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F9B3E3-06BF-2240-3D07-2BF6CAD2BEEB}"/>
              </a:ext>
            </a:extLst>
          </p:cNvPr>
          <p:cNvCxnSpPr>
            <a:cxnSpLocks/>
          </p:cNvCxnSpPr>
          <p:nvPr/>
        </p:nvCxnSpPr>
        <p:spPr>
          <a:xfrm flipV="1">
            <a:off x="1981197" y="5800104"/>
            <a:ext cx="368707" cy="201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577E8B-28A3-EE20-D2D2-9E01D4FA5DBF}"/>
              </a:ext>
            </a:extLst>
          </p:cNvPr>
          <p:cNvCxnSpPr>
            <a:cxnSpLocks/>
          </p:cNvCxnSpPr>
          <p:nvPr/>
        </p:nvCxnSpPr>
        <p:spPr>
          <a:xfrm flipV="1">
            <a:off x="2576048" y="4990673"/>
            <a:ext cx="0" cy="351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608FD0-BACF-531D-68E9-83892F5A9207}"/>
              </a:ext>
            </a:extLst>
          </p:cNvPr>
          <p:cNvCxnSpPr>
            <a:cxnSpLocks/>
          </p:cNvCxnSpPr>
          <p:nvPr/>
        </p:nvCxnSpPr>
        <p:spPr>
          <a:xfrm flipV="1">
            <a:off x="2716157" y="4990672"/>
            <a:ext cx="0" cy="351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774646-44ED-F054-FBEC-266F89873DA0}"/>
              </a:ext>
            </a:extLst>
          </p:cNvPr>
          <p:cNvCxnSpPr>
            <a:cxnSpLocks/>
          </p:cNvCxnSpPr>
          <p:nvPr/>
        </p:nvCxnSpPr>
        <p:spPr>
          <a:xfrm flipV="1">
            <a:off x="449822" y="4953199"/>
            <a:ext cx="0" cy="351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5B466D-C22F-2E4E-98AD-B3C91C1D7A84}"/>
              </a:ext>
            </a:extLst>
          </p:cNvPr>
          <p:cNvCxnSpPr>
            <a:cxnSpLocks/>
          </p:cNvCxnSpPr>
          <p:nvPr/>
        </p:nvCxnSpPr>
        <p:spPr>
          <a:xfrm flipV="1">
            <a:off x="582558" y="4953198"/>
            <a:ext cx="0" cy="351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7C2851E-BBB1-96B6-0D44-98149F5612B5}"/>
              </a:ext>
            </a:extLst>
          </p:cNvPr>
          <p:cNvSpPr/>
          <p:nvPr/>
        </p:nvSpPr>
        <p:spPr>
          <a:xfrm rot="19890932">
            <a:off x="1880409" y="5827641"/>
            <a:ext cx="594851" cy="146639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285124-C3D0-A595-AD18-5BFA08AECAC5}"/>
              </a:ext>
            </a:extLst>
          </p:cNvPr>
          <p:cNvSpPr/>
          <p:nvPr/>
        </p:nvSpPr>
        <p:spPr>
          <a:xfrm rot="12401889">
            <a:off x="741621" y="5872547"/>
            <a:ext cx="594851" cy="146639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A1BD09-9806-24BA-D114-918BC2125E5B}"/>
              </a:ext>
            </a:extLst>
          </p:cNvPr>
          <p:cNvSpPr/>
          <p:nvPr/>
        </p:nvSpPr>
        <p:spPr>
          <a:xfrm rot="16200000">
            <a:off x="241001" y="5028858"/>
            <a:ext cx="396362" cy="154439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DC6063-2EB2-1660-C66A-CF453142B425}"/>
              </a:ext>
            </a:extLst>
          </p:cNvPr>
          <p:cNvSpPr/>
          <p:nvPr/>
        </p:nvSpPr>
        <p:spPr>
          <a:xfrm rot="16200000">
            <a:off x="378653" y="5033775"/>
            <a:ext cx="396362" cy="154439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F4E7B4-708E-33DE-01C5-B87FE6E9620F}"/>
              </a:ext>
            </a:extLst>
          </p:cNvPr>
          <p:cNvSpPr/>
          <p:nvPr/>
        </p:nvSpPr>
        <p:spPr>
          <a:xfrm rot="16200000">
            <a:off x="2377867" y="5066985"/>
            <a:ext cx="396362" cy="154439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3A7BF0-3280-C634-8706-294D150BDF2C}"/>
              </a:ext>
            </a:extLst>
          </p:cNvPr>
          <p:cNvSpPr/>
          <p:nvPr/>
        </p:nvSpPr>
        <p:spPr>
          <a:xfrm rot="16200000">
            <a:off x="2535278" y="5068067"/>
            <a:ext cx="396362" cy="154439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3FACA7-19F6-4E26-C391-E7636A8FC27E}"/>
              </a:ext>
            </a:extLst>
          </p:cNvPr>
          <p:cNvSpPr txBox="1"/>
          <p:nvPr/>
        </p:nvSpPr>
        <p:spPr>
          <a:xfrm>
            <a:off x="32667" y="1683936"/>
            <a:ext cx="426576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26" name="Picture 2" descr="Iron Oxide with Different Crystal Phases (α- and γ-Fe2O3) in  Electroanalysis and Ultrasensitive and Selective Detection of Lead(II): An  Advancing Approach Using XPS and EXAFS | Analytical Chemistry">
            <a:extLst>
              <a:ext uri="{FF2B5EF4-FFF2-40B4-BE49-F238E27FC236}">
                <a16:creationId xmlns:a16="http://schemas.microsoft.com/office/drawing/2014/main" id="{C9D06BA4-89B4-1FC1-6705-D0F737AC1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1" t="24554" b="24047"/>
          <a:stretch/>
        </p:blipFill>
        <p:spPr bwMode="auto">
          <a:xfrm>
            <a:off x="5843536" y="3228216"/>
            <a:ext cx="3586009" cy="35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9.4: The Covalent Bond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C06A0-522B-11B8-AC48-D555491CD1E6}"/>
              </a:ext>
            </a:extLst>
          </p:cNvPr>
          <p:cNvSpPr txBox="1"/>
          <p:nvPr/>
        </p:nvSpPr>
        <p:spPr>
          <a:xfrm>
            <a:off x="383459" y="1674674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 </a:t>
            </a:r>
            <a:r>
              <a:rPr lang="en-US" sz="3600" b="1" dirty="0">
                <a:solidFill>
                  <a:srgbClr val="FF0000"/>
                </a:solidFill>
              </a:rPr>
              <a:t>Covalent Compounds </a:t>
            </a:r>
            <a:r>
              <a:rPr lang="en-US" sz="3600" b="1" dirty="0"/>
              <a:t>(Non-Metal and Non-metal) the </a:t>
            </a:r>
            <a:r>
              <a:rPr lang="en-US" sz="3600" b="1" dirty="0">
                <a:solidFill>
                  <a:srgbClr val="FF0000"/>
                </a:solidFill>
              </a:rPr>
              <a:t>electrons that form the bonds are SHARED</a:t>
            </a:r>
            <a:r>
              <a:rPr lang="en-US" sz="3600" b="1" dirty="0"/>
              <a:t>, NOT transferred as in Ionic Compounds.</a:t>
            </a:r>
            <a:endParaRPr lang="en-US" sz="3600" b="1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CC410-E643-FC91-B531-BAD806D248DF}"/>
              </a:ext>
            </a:extLst>
          </p:cNvPr>
          <p:cNvSpPr txBox="1"/>
          <p:nvPr/>
        </p:nvSpPr>
        <p:spPr>
          <a:xfrm>
            <a:off x="1401096" y="3645942"/>
            <a:ext cx="1253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NH</a:t>
            </a:r>
            <a:r>
              <a:rPr lang="en-US" sz="4400" b="1" baseline="-250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D7BD2-D7AE-6137-98D7-FA83077D0455}"/>
              </a:ext>
            </a:extLst>
          </p:cNvPr>
          <p:cNvSpPr txBox="1"/>
          <p:nvPr/>
        </p:nvSpPr>
        <p:spPr>
          <a:xfrm>
            <a:off x="838200" y="4092218"/>
            <a:ext cx="260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(Ammonia)</a:t>
            </a:r>
            <a:endParaRPr lang="en-US" sz="3600" b="1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D39DA-0D66-E5F1-096D-AF050C9B58B5}"/>
              </a:ext>
            </a:extLst>
          </p:cNvPr>
          <p:cNvSpPr txBox="1"/>
          <p:nvPr/>
        </p:nvSpPr>
        <p:spPr>
          <a:xfrm>
            <a:off x="1575618" y="540176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0B5A49-393B-7F0F-0183-73FDA58A2CC7}"/>
              </a:ext>
            </a:extLst>
          </p:cNvPr>
          <p:cNvSpPr/>
          <p:nvPr/>
        </p:nvSpPr>
        <p:spPr>
          <a:xfrm>
            <a:off x="1742766" y="529554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F5466D-7047-0FD0-8C66-559DE53F97B7}"/>
              </a:ext>
            </a:extLst>
          </p:cNvPr>
          <p:cNvSpPr/>
          <p:nvPr/>
        </p:nvSpPr>
        <p:spPr>
          <a:xfrm>
            <a:off x="2140971" y="56718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F71F8F-CB03-1D73-38AC-2554715F9DC3}"/>
              </a:ext>
            </a:extLst>
          </p:cNvPr>
          <p:cNvSpPr/>
          <p:nvPr/>
        </p:nvSpPr>
        <p:spPr>
          <a:xfrm>
            <a:off x="1356849" y="56718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85661B-AA10-6DED-39E0-5D1254E45E97}"/>
              </a:ext>
            </a:extLst>
          </p:cNvPr>
          <p:cNvSpPr/>
          <p:nvPr/>
        </p:nvSpPr>
        <p:spPr>
          <a:xfrm>
            <a:off x="1683772" y="604082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79F7E9-66DC-44E0-0820-5BD9C2A3B899}"/>
              </a:ext>
            </a:extLst>
          </p:cNvPr>
          <p:cNvSpPr/>
          <p:nvPr/>
        </p:nvSpPr>
        <p:spPr>
          <a:xfrm>
            <a:off x="1855837" y="60480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AA40A-B58E-62E8-B8CB-25A68277A923}"/>
              </a:ext>
            </a:extLst>
          </p:cNvPr>
          <p:cNvSpPr txBox="1"/>
          <p:nvPr/>
        </p:nvSpPr>
        <p:spPr>
          <a:xfrm>
            <a:off x="3330676" y="518332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FDF27D-0053-24E7-F9F0-BC71F1127595}"/>
              </a:ext>
            </a:extLst>
          </p:cNvPr>
          <p:cNvSpPr/>
          <p:nvPr/>
        </p:nvSpPr>
        <p:spPr>
          <a:xfrm>
            <a:off x="3497825" y="5776545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9.4: The Covalent Bond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C06A0-522B-11B8-AC48-D555491CD1E6}"/>
              </a:ext>
            </a:extLst>
          </p:cNvPr>
          <p:cNvSpPr txBox="1"/>
          <p:nvPr/>
        </p:nvSpPr>
        <p:spPr>
          <a:xfrm>
            <a:off x="383459" y="1674674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 </a:t>
            </a:r>
            <a:r>
              <a:rPr lang="en-US" sz="3600" b="1" dirty="0">
                <a:solidFill>
                  <a:srgbClr val="FF0000"/>
                </a:solidFill>
              </a:rPr>
              <a:t>Covalent Compounds </a:t>
            </a:r>
            <a:r>
              <a:rPr lang="en-US" sz="3600" b="1" dirty="0"/>
              <a:t>(Non-Metal and Non-metal) the </a:t>
            </a:r>
            <a:r>
              <a:rPr lang="en-US" sz="3600" b="1" dirty="0">
                <a:solidFill>
                  <a:srgbClr val="FF0000"/>
                </a:solidFill>
              </a:rPr>
              <a:t>electrons that form the bonds are SHARED</a:t>
            </a:r>
            <a:r>
              <a:rPr lang="en-US" sz="3600" b="1" dirty="0"/>
              <a:t>, NOT transferred as in Ionic Compounds.</a:t>
            </a:r>
            <a:endParaRPr lang="en-US" sz="3600" b="1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CC410-E643-FC91-B531-BAD806D248DF}"/>
              </a:ext>
            </a:extLst>
          </p:cNvPr>
          <p:cNvSpPr txBox="1"/>
          <p:nvPr/>
        </p:nvSpPr>
        <p:spPr>
          <a:xfrm>
            <a:off x="1401096" y="3645942"/>
            <a:ext cx="1253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NH</a:t>
            </a:r>
            <a:r>
              <a:rPr lang="en-US" sz="4400" b="1" baseline="-250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D7BD2-D7AE-6137-98D7-FA83077D0455}"/>
              </a:ext>
            </a:extLst>
          </p:cNvPr>
          <p:cNvSpPr txBox="1"/>
          <p:nvPr/>
        </p:nvSpPr>
        <p:spPr>
          <a:xfrm>
            <a:off x="838200" y="4092218"/>
            <a:ext cx="260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(Ammonia)</a:t>
            </a:r>
            <a:endParaRPr lang="en-US" sz="3600" b="1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D39DA-0D66-E5F1-096D-AF050C9B58B5}"/>
              </a:ext>
            </a:extLst>
          </p:cNvPr>
          <p:cNvSpPr txBox="1"/>
          <p:nvPr/>
        </p:nvSpPr>
        <p:spPr>
          <a:xfrm>
            <a:off x="1575618" y="540176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0B5A49-393B-7F0F-0183-73FDA58A2CC7}"/>
              </a:ext>
            </a:extLst>
          </p:cNvPr>
          <p:cNvSpPr/>
          <p:nvPr/>
        </p:nvSpPr>
        <p:spPr>
          <a:xfrm>
            <a:off x="1742766" y="529554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F5466D-7047-0FD0-8C66-559DE53F97B7}"/>
              </a:ext>
            </a:extLst>
          </p:cNvPr>
          <p:cNvSpPr/>
          <p:nvPr/>
        </p:nvSpPr>
        <p:spPr>
          <a:xfrm>
            <a:off x="2140971" y="56718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F71F8F-CB03-1D73-38AC-2554715F9DC3}"/>
              </a:ext>
            </a:extLst>
          </p:cNvPr>
          <p:cNvSpPr/>
          <p:nvPr/>
        </p:nvSpPr>
        <p:spPr>
          <a:xfrm>
            <a:off x="1356849" y="56718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85661B-AA10-6DED-39E0-5D1254E45E97}"/>
              </a:ext>
            </a:extLst>
          </p:cNvPr>
          <p:cNvSpPr/>
          <p:nvPr/>
        </p:nvSpPr>
        <p:spPr>
          <a:xfrm>
            <a:off x="1683772" y="604082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79F7E9-66DC-44E0-0820-5BD9C2A3B899}"/>
              </a:ext>
            </a:extLst>
          </p:cNvPr>
          <p:cNvSpPr/>
          <p:nvPr/>
        </p:nvSpPr>
        <p:spPr>
          <a:xfrm>
            <a:off x="1855837" y="60480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AA40A-B58E-62E8-B8CB-25A68277A923}"/>
              </a:ext>
            </a:extLst>
          </p:cNvPr>
          <p:cNvSpPr txBox="1"/>
          <p:nvPr/>
        </p:nvSpPr>
        <p:spPr>
          <a:xfrm>
            <a:off x="1575618" y="456000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FDF27D-0053-24E7-F9F0-BC71F1127595}"/>
              </a:ext>
            </a:extLst>
          </p:cNvPr>
          <p:cNvSpPr/>
          <p:nvPr/>
        </p:nvSpPr>
        <p:spPr>
          <a:xfrm>
            <a:off x="1742767" y="515322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4DAC9-AFE1-3A9C-F90B-65DAD9A3624D}"/>
              </a:ext>
            </a:extLst>
          </p:cNvPr>
          <p:cNvSpPr txBox="1"/>
          <p:nvPr/>
        </p:nvSpPr>
        <p:spPr>
          <a:xfrm>
            <a:off x="2428567" y="540176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DC3BA3-6E38-09DC-DE09-DB3E9D15BD9E}"/>
              </a:ext>
            </a:extLst>
          </p:cNvPr>
          <p:cNvSpPr/>
          <p:nvPr/>
        </p:nvSpPr>
        <p:spPr>
          <a:xfrm>
            <a:off x="2325328" y="567182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56382-EA05-5FFC-2B06-C7AB589D7208}"/>
              </a:ext>
            </a:extLst>
          </p:cNvPr>
          <p:cNvSpPr txBox="1"/>
          <p:nvPr/>
        </p:nvSpPr>
        <p:spPr>
          <a:xfrm>
            <a:off x="737416" y="540521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B2B45F-FCB7-B8F1-62F6-05252480DB8A}"/>
              </a:ext>
            </a:extLst>
          </p:cNvPr>
          <p:cNvSpPr/>
          <p:nvPr/>
        </p:nvSpPr>
        <p:spPr>
          <a:xfrm>
            <a:off x="1198304" y="567182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210FDD-DB5E-D6FA-179F-B2DE1ADA449B}"/>
              </a:ext>
            </a:extLst>
          </p:cNvPr>
          <p:cNvSpPr/>
          <p:nvPr/>
        </p:nvSpPr>
        <p:spPr>
          <a:xfrm>
            <a:off x="1090149" y="5632281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C7B5E6-EC80-02E4-727C-872BE069628C}"/>
              </a:ext>
            </a:extLst>
          </p:cNvPr>
          <p:cNvSpPr/>
          <p:nvPr/>
        </p:nvSpPr>
        <p:spPr>
          <a:xfrm rot="5245559">
            <a:off x="1567709" y="5180991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A77B6A-FA30-7220-F939-986015561144}"/>
              </a:ext>
            </a:extLst>
          </p:cNvPr>
          <p:cNvSpPr/>
          <p:nvPr/>
        </p:nvSpPr>
        <p:spPr>
          <a:xfrm>
            <a:off x="2061087" y="5634873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2FADF3-4ED6-226F-664E-113EBD5B1E11}"/>
              </a:ext>
            </a:extLst>
          </p:cNvPr>
          <p:cNvCxnSpPr/>
          <p:nvPr/>
        </p:nvCxnSpPr>
        <p:spPr>
          <a:xfrm flipH="1">
            <a:off x="2027902" y="4560001"/>
            <a:ext cx="2042653" cy="646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8A1FC1-D6A9-4615-63DA-5C4DBBA56836}"/>
              </a:ext>
            </a:extLst>
          </p:cNvPr>
          <p:cNvSpPr txBox="1"/>
          <p:nvPr/>
        </p:nvSpPr>
        <p:spPr>
          <a:xfrm>
            <a:off x="4070555" y="3816945"/>
            <a:ext cx="2603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Bonding electrons</a:t>
            </a:r>
            <a:endParaRPr lang="en-US" sz="3600" b="1" baseline="-25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060DEE-894C-A955-B8AE-857C8151E752}"/>
              </a:ext>
            </a:extLst>
          </p:cNvPr>
          <p:cNvCxnSpPr>
            <a:cxnSpLocks/>
          </p:cNvCxnSpPr>
          <p:nvPr/>
        </p:nvCxnSpPr>
        <p:spPr>
          <a:xfrm flipH="1">
            <a:off x="2054939" y="5843473"/>
            <a:ext cx="1934499" cy="1941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55D7EEB-C4D9-52AA-2B82-CA218EB11DD7}"/>
              </a:ext>
            </a:extLst>
          </p:cNvPr>
          <p:cNvSpPr txBox="1"/>
          <p:nvPr/>
        </p:nvSpPr>
        <p:spPr>
          <a:xfrm>
            <a:off x="3989438" y="5454878"/>
            <a:ext cx="260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Lone Pair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5533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2" grpId="0"/>
      <p:bldP spid="14" grpId="0" animBg="1"/>
      <p:bldP spid="15" grpId="0"/>
      <p:bldP spid="16" grpId="0" animBg="1"/>
      <p:bldP spid="18" grpId="0" animBg="1"/>
      <p:bldP spid="19" grpId="0" animBg="1"/>
      <p:bldP spid="20" grpId="0" animBg="1"/>
      <p:bldP spid="2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9.1: Lewis Dot Diagrams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ED090-01D7-3288-5903-5DA4EE3BBA22}"/>
              </a:ext>
            </a:extLst>
          </p:cNvPr>
          <p:cNvSpPr txBox="1"/>
          <p:nvPr/>
        </p:nvSpPr>
        <p:spPr>
          <a:xfrm>
            <a:off x="526093" y="1690688"/>
            <a:ext cx="1127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Lewis structures show the outer most </a:t>
            </a:r>
            <a:r>
              <a:rPr lang="en-US" sz="2800" b="1" u="sng" dirty="0">
                <a:solidFill>
                  <a:srgbClr val="FF0000"/>
                </a:solidFill>
              </a:rPr>
              <a:t>VALENCE</a:t>
            </a:r>
            <a:r>
              <a:rPr lang="en-US" sz="2800" dirty="0"/>
              <a:t> electrons (The electrons involved in bonding).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6DED6-C2A7-F5F9-E605-0F40A2CF378B}"/>
              </a:ext>
            </a:extLst>
          </p:cNvPr>
          <p:cNvSpPr txBox="1"/>
          <p:nvPr/>
        </p:nvSpPr>
        <p:spPr>
          <a:xfrm>
            <a:off x="526092" y="3193947"/>
            <a:ext cx="1127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Gilbert Lewis hypothesized that elements gain or lose e</a:t>
            </a:r>
            <a:r>
              <a:rPr lang="en-US" sz="2800" baseline="30000" dirty="0"/>
              <a:t>-</a:t>
            </a:r>
            <a:r>
              <a:rPr lang="en-US" sz="2800" dirty="0"/>
              <a:t> to fill their outer most (or empty) to become more stable.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544C7-B0CE-16B9-71BF-C25680099FF1}"/>
              </a:ext>
            </a:extLst>
          </p:cNvPr>
          <p:cNvSpPr txBox="1"/>
          <p:nvPr/>
        </p:nvSpPr>
        <p:spPr>
          <a:xfrm>
            <a:off x="526093" y="4889001"/>
            <a:ext cx="1127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Completing </a:t>
            </a:r>
            <a:r>
              <a:rPr lang="en-US" sz="2800" b="1" dirty="0">
                <a:solidFill>
                  <a:srgbClr val="FF0000"/>
                </a:solidFill>
              </a:rPr>
              <a:t>Lewis Dot Diagrams </a:t>
            </a:r>
            <a:r>
              <a:rPr lang="en-US" sz="2800" dirty="0"/>
              <a:t>for elements can be a really good way of </a:t>
            </a:r>
            <a:r>
              <a:rPr lang="en-US" sz="2800" b="1" dirty="0">
                <a:solidFill>
                  <a:srgbClr val="FF0000"/>
                </a:solidFill>
              </a:rPr>
              <a:t>seeing/explaining why certain elements gain e</a:t>
            </a:r>
            <a:r>
              <a:rPr lang="en-US" sz="2800" b="1" baseline="30000" dirty="0">
                <a:solidFill>
                  <a:srgbClr val="FF0000"/>
                </a:solidFill>
              </a:rPr>
              <a:t>-</a:t>
            </a:r>
            <a:r>
              <a:rPr lang="en-US" sz="2800" b="1" dirty="0">
                <a:solidFill>
                  <a:srgbClr val="FF0000"/>
                </a:solidFill>
              </a:rPr>
              <a:t> and why others lose e</a:t>
            </a:r>
            <a:r>
              <a:rPr lang="en-US" sz="2800" b="1" baseline="30000" dirty="0">
                <a:solidFill>
                  <a:srgbClr val="FF0000"/>
                </a:solidFill>
              </a:rPr>
              <a:t>-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8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365125"/>
            <a:ext cx="1153647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Comparison of the Properties of Covalent and Ionic Compounds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C6426-D34C-A766-8E55-708DC99AE9AE}"/>
              </a:ext>
            </a:extLst>
          </p:cNvPr>
          <p:cNvSpPr txBox="1"/>
          <p:nvPr/>
        </p:nvSpPr>
        <p:spPr>
          <a:xfrm>
            <a:off x="383459" y="1674674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TRANSFERRING electrons is a stronger bond than SHARING electrons.</a:t>
            </a:r>
            <a:endParaRPr lang="en-US" sz="3600" b="1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F978F-4396-2F10-BD95-72DC5D6F8403}"/>
              </a:ext>
            </a:extLst>
          </p:cNvPr>
          <p:cNvSpPr txBox="1"/>
          <p:nvPr/>
        </p:nvSpPr>
        <p:spPr>
          <a:xfrm>
            <a:off x="363255" y="3700119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Thus, covalent (share electrons) compounds are usually gasses (g) or liquids (l).</a:t>
            </a:r>
            <a:endParaRPr lang="en-US" sz="3600" b="1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73048-8060-C3FC-2B24-E378E05E5346}"/>
              </a:ext>
            </a:extLst>
          </p:cNvPr>
          <p:cNvSpPr txBox="1"/>
          <p:nvPr/>
        </p:nvSpPr>
        <p:spPr>
          <a:xfrm>
            <a:off x="873690" y="5183326"/>
            <a:ext cx="1102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Solid covalent compounds do exist, but they have really low melting points….Melt at really low temperature.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1265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9.5: Electronegativity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1D76A-BA85-0265-9F3E-E6203E9DFB19}"/>
              </a:ext>
            </a:extLst>
          </p:cNvPr>
          <p:cNvSpPr txBox="1"/>
          <p:nvPr/>
        </p:nvSpPr>
        <p:spPr>
          <a:xfrm>
            <a:off x="169617" y="1580862"/>
            <a:ext cx="363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Electronegativity:</a:t>
            </a:r>
            <a:endParaRPr lang="en-US" sz="3600" b="1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1CCFA-4855-4736-773B-61270D875F51}"/>
              </a:ext>
            </a:extLst>
          </p:cNvPr>
          <p:cNvSpPr txBox="1"/>
          <p:nvPr/>
        </p:nvSpPr>
        <p:spPr>
          <a:xfrm>
            <a:off x="169617" y="2227193"/>
            <a:ext cx="1163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ability of an atom to draw electrons towards itself.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913A0-48A2-3D82-69B1-B0B72E2554CB}"/>
              </a:ext>
            </a:extLst>
          </p:cNvPr>
          <p:cNvSpPr txBox="1"/>
          <p:nvPr/>
        </p:nvSpPr>
        <p:spPr>
          <a:xfrm>
            <a:off x="280239" y="3519855"/>
            <a:ext cx="11631522" cy="120032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LARGER an atom’s electronegativity </a:t>
            </a:r>
            <a:r>
              <a:rPr lang="en-US" sz="3600" b="1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stronger its ability to take electrons</a:t>
            </a:r>
            <a:r>
              <a:rPr lang="en-US" sz="3600" b="1" dirty="0"/>
              <a:t> and form negative ions.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579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9.5: Electronegativity</a:t>
            </a:r>
          </a:p>
        </p:txBody>
      </p:sp>
      <p:pic>
        <p:nvPicPr>
          <p:cNvPr id="1028" name="Picture 4" descr="Periodic Trends Made Easy | ChemTalk">
            <a:extLst>
              <a:ext uri="{FF2B5EF4-FFF2-40B4-BE49-F238E27FC236}">
                <a16:creationId xmlns:a16="http://schemas.microsoft.com/office/drawing/2014/main" id="{E49AEA3D-E2A8-463F-73D2-124AA9582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 bwMode="auto">
          <a:xfrm>
            <a:off x="1484556" y="1224916"/>
            <a:ext cx="9606578" cy="54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8A1170-DE40-4A66-8FCA-08C867711DAA}"/>
              </a:ext>
            </a:extLst>
          </p:cNvPr>
          <p:cNvSpPr/>
          <p:nvPr/>
        </p:nvSpPr>
        <p:spPr>
          <a:xfrm>
            <a:off x="9240819" y="2657139"/>
            <a:ext cx="451821" cy="4195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9.5: Electronegativity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3F792-B8F3-B080-3C20-96A682123FAF}"/>
              </a:ext>
            </a:extLst>
          </p:cNvPr>
          <p:cNvSpPr txBox="1"/>
          <p:nvPr/>
        </p:nvSpPr>
        <p:spPr>
          <a:xfrm>
            <a:off x="176979" y="1528456"/>
            <a:ext cx="11631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Large differences </a:t>
            </a:r>
            <a:r>
              <a:rPr lang="en-US" sz="3600" b="1" dirty="0"/>
              <a:t>in electronegativity of elements that are joined together cause the negative</a:t>
            </a:r>
            <a:r>
              <a:rPr lang="en-US" sz="3600" b="1" dirty="0">
                <a:solidFill>
                  <a:srgbClr val="FF0000"/>
                </a:solidFill>
              </a:rPr>
              <a:t> electron to move closer to the electronegative element.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753DE-4A30-19EB-9CA1-F6D8B839B4B3}"/>
              </a:ext>
            </a:extLst>
          </p:cNvPr>
          <p:cNvSpPr txBox="1"/>
          <p:nvPr/>
        </p:nvSpPr>
        <p:spPr>
          <a:xfrm>
            <a:off x="1575618" y="540176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50F36D-1253-9735-7B97-A77F8ACEFF70}"/>
              </a:ext>
            </a:extLst>
          </p:cNvPr>
          <p:cNvSpPr/>
          <p:nvPr/>
        </p:nvSpPr>
        <p:spPr>
          <a:xfrm>
            <a:off x="2140971" y="56718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F8CE76-6FEC-2BD9-7742-5E98DF3D6CBF}"/>
              </a:ext>
            </a:extLst>
          </p:cNvPr>
          <p:cNvSpPr/>
          <p:nvPr/>
        </p:nvSpPr>
        <p:spPr>
          <a:xfrm>
            <a:off x="1356849" y="56718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D4C59A-43F3-25E7-4AAF-5F03C45FC9F2}"/>
              </a:ext>
            </a:extLst>
          </p:cNvPr>
          <p:cNvSpPr/>
          <p:nvPr/>
        </p:nvSpPr>
        <p:spPr>
          <a:xfrm>
            <a:off x="1683772" y="604082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767A48-8ABC-1217-60BE-E746AAFDA7F5}"/>
              </a:ext>
            </a:extLst>
          </p:cNvPr>
          <p:cNvSpPr/>
          <p:nvPr/>
        </p:nvSpPr>
        <p:spPr>
          <a:xfrm>
            <a:off x="1855837" y="60480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4EA70-D0D8-18B5-087C-8468A83D6B9A}"/>
              </a:ext>
            </a:extLst>
          </p:cNvPr>
          <p:cNvSpPr txBox="1"/>
          <p:nvPr/>
        </p:nvSpPr>
        <p:spPr>
          <a:xfrm>
            <a:off x="1575618" y="456000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22366C-E123-CA73-B8B6-8837347D9AFC}"/>
              </a:ext>
            </a:extLst>
          </p:cNvPr>
          <p:cNvSpPr/>
          <p:nvPr/>
        </p:nvSpPr>
        <p:spPr>
          <a:xfrm>
            <a:off x="1742766" y="529554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7D68C3-4B77-E054-3216-6368EA1636C2}"/>
              </a:ext>
            </a:extLst>
          </p:cNvPr>
          <p:cNvSpPr/>
          <p:nvPr/>
        </p:nvSpPr>
        <p:spPr>
          <a:xfrm>
            <a:off x="1742767" y="515322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E5C13C-6653-6C48-C822-E6F5B099C349}"/>
              </a:ext>
            </a:extLst>
          </p:cNvPr>
          <p:cNvSpPr/>
          <p:nvPr/>
        </p:nvSpPr>
        <p:spPr>
          <a:xfrm rot="5245559">
            <a:off x="1588565" y="5174957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495628-B33E-D5F8-3972-9B2AD7C065F7}"/>
              </a:ext>
            </a:extLst>
          </p:cNvPr>
          <p:cNvSpPr/>
          <p:nvPr/>
        </p:nvSpPr>
        <p:spPr>
          <a:xfrm rot="5400000">
            <a:off x="6433460" y="4343889"/>
            <a:ext cx="3135080" cy="9663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33A3CC-462E-5039-74E1-7F2BD3911226}"/>
              </a:ext>
            </a:extLst>
          </p:cNvPr>
          <p:cNvSpPr/>
          <p:nvPr/>
        </p:nvSpPr>
        <p:spPr>
          <a:xfrm>
            <a:off x="7927258" y="490014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FCBFFA-4DC8-C42E-C928-6C31348640C6}"/>
              </a:ext>
            </a:extLst>
          </p:cNvPr>
          <p:cNvSpPr/>
          <p:nvPr/>
        </p:nvSpPr>
        <p:spPr>
          <a:xfrm>
            <a:off x="7927258" y="465434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8146A9-C9CF-7482-F02E-61E55271C803}"/>
              </a:ext>
            </a:extLst>
          </p:cNvPr>
          <p:cNvSpPr txBox="1"/>
          <p:nvPr/>
        </p:nvSpPr>
        <p:spPr>
          <a:xfrm>
            <a:off x="7715864" y="6290623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B64EA7-2D05-2905-11DF-FB599398DC98}"/>
              </a:ext>
            </a:extLst>
          </p:cNvPr>
          <p:cNvSpPr txBox="1"/>
          <p:nvPr/>
        </p:nvSpPr>
        <p:spPr>
          <a:xfrm>
            <a:off x="7774857" y="270624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3967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486 " pathEditMode="relative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486 " pathEditMode="relative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9.5: Electronegativity</a:t>
            </a:r>
          </a:p>
        </p:txBody>
      </p:sp>
      <p:pic>
        <p:nvPicPr>
          <p:cNvPr id="1028" name="Picture 4" descr="Periodic Trends Made Easy | ChemTalk">
            <a:extLst>
              <a:ext uri="{FF2B5EF4-FFF2-40B4-BE49-F238E27FC236}">
                <a16:creationId xmlns:a16="http://schemas.microsoft.com/office/drawing/2014/main" id="{E49AEA3D-E2A8-463F-73D2-124AA9582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 bwMode="auto">
          <a:xfrm>
            <a:off x="1484556" y="1224916"/>
            <a:ext cx="9606578" cy="54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8A1170-DE40-4A66-8FCA-08C867711DAA}"/>
              </a:ext>
            </a:extLst>
          </p:cNvPr>
          <p:cNvSpPr/>
          <p:nvPr/>
        </p:nvSpPr>
        <p:spPr>
          <a:xfrm>
            <a:off x="8326419" y="2671887"/>
            <a:ext cx="451821" cy="4195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A3B3B-BED4-0B3C-38AB-70194651DEEB}"/>
              </a:ext>
            </a:extLst>
          </p:cNvPr>
          <p:cNvSpPr/>
          <p:nvPr/>
        </p:nvSpPr>
        <p:spPr>
          <a:xfrm>
            <a:off x="1851877" y="2225272"/>
            <a:ext cx="451821" cy="4195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9.5: Electronegativity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3F792-B8F3-B080-3C20-96A682123FAF}"/>
              </a:ext>
            </a:extLst>
          </p:cNvPr>
          <p:cNvSpPr txBox="1"/>
          <p:nvPr/>
        </p:nvSpPr>
        <p:spPr>
          <a:xfrm>
            <a:off x="176979" y="1528456"/>
            <a:ext cx="11631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Large differences </a:t>
            </a:r>
            <a:r>
              <a:rPr lang="en-US" sz="3600" b="1" dirty="0"/>
              <a:t>in electronegativity of elements that are joined together cause the negative</a:t>
            </a:r>
            <a:r>
              <a:rPr lang="en-US" sz="3600" b="1" dirty="0">
                <a:solidFill>
                  <a:srgbClr val="FF0000"/>
                </a:solidFill>
              </a:rPr>
              <a:t> electron to move closer to the electronegative element.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753DE-4A30-19EB-9CA1-F6D8B839B4B3}"/>
              </a:ext>
            </a:extLst>
          </p:cNvPr>
          <p:cNvSpPr txBox="1"/>
          <p:nvPr/>
        </p:nvSpPr>
        <p:spPr>
          <a:xfrm>
            <a:off x="1575618" y="540176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50F36D-1253-9735-7B97-A77F8ACEFF70}"/>
              </a:ext>
            </a:extLst>
          </p:cNvPr>
          <p:cNvSpPr/>
          <p:nvPr/>
        </p:nvSpPr>
        <p:spPr>
          <a:xfrm>
            <a:off x="2140971" y="56718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F8CE76-6FEC-2BD9-7742-5E98DF3D6CBF}"/>
              </a:ext>
            </a:extLst>
          </p:cNvPr>
          <p:cNvSpPr/>
          <p:nvPr/>
        </p:nvSpPr>
        <p:spPr>
          <a:xfrm>
            <a:off x="1356849" y="56718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D4C59A-43F3-25E7-4AAF-5F03C45FC9F2}"/>
              </a:ext>
            </a:extLst>
          </p:cNvPr>
          <p:cNvSpPr/>
          <p:nvPr/>
        </p:nvSpPr>
        <p:spPr>
          <a:xfrm>
            <a:off x="1683772" y="604082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767A48-8ABC-1217-60BE-E746AAFDA7F5}"/>
              </a:ext>
            </a:extLst>
          </p:cNvPr>
          <p:cNvSpPr/>
          <p:nvPr/>
        </p:nvSpPr>
        <p:spPr>
          <a:xfrm>
            <a:off x="1855837" y="60480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4EA70-D0D8-18B5-087C-8468A83D6B9A}"/>
              </a:ext>
            </a:extLst>
          </p:cNvPr>
          <p:cNvSpPr txBox="1"/>
          <p:nvPr/>
        </p:nvSpPr>
        <p:spPr>
          <a:xfrm>
            <a:off x="1575618" y="456000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22366C-E123-CA73-B8B6-8837347D9AFC}"/>
              </a:ext>
            </a:extLst>
          </p:cNvPr>
          <p:cNvSpPr/>
          <p:nvPr/>
        </p:nvSpPr>
        <p:spPr>
          <a:xfrm>
            <a:off x="1742766" y="529554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7D68C3-4B77-E054-3216-6368EA1636C2}"/>
              </a:ext>
            </a:extLst>
          </p:cNvPr>
          <p:cNvSpPr/>
          <p:nvPr/>
        </p:nvSpPr>
        <p:spPr>
          <a:xfrm>
            <a:off x="1742767" y="515322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E5C13C-6653-6C48-C822-E6F5B099C349}"/>
              </a:ext>
            </a:extLst>
          </p:cNvPr>
          <p:cNvSpPr/>
          <p:nvPr/>
        </p:nvSpPr>
        <p:spPr>
          <a:xfrm rot="5245559">
            <a:off x="1588565" y="5174957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495628-B33E-D5F8-3972-9B2AD7C065F7}"/>
              </a:ext>
            </a:extLst>
          </p:cNvPr>
          <p:cNvSpPr/>
          <p:nvPr/>
        </p:nvSpPr>
        <p:spPr>
          <a:xfrm rot="5400000">
            <a:off x="6433460" y="4343889"/>
            <a:ext cx="3135080" cy="9663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33A3CC-462E-5039-74E1-7F2BD3911226}"/>
              </a:ext>
            </a:extLst>
          </p:cNvPr>
          <p:cNvSpPr/>
          <p:nvPr/>
        </p:nvSpPr>
        <p:spPr>
          <a:xfrm>
            <a:off x="7927258" y="490014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FCBFFA-4DC8-C42E-C928-6C31348640C6}"/>
              </a:ext>
            </a:extLst>
          </p:cNvPr>
          <p:cNvSpPr/>
          <p:nvPr/>
        </p:nvSpPr>
        <p:spPr>
          <a:xfrm>
            <a:off x="7927258" y="465434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8146A9-C9CF-7482-F02E-61E55271C803}"/>
              </a:ext>
            </a:extLst>
          </p:cNvPr>
          <p:cNvSpPr txBox="1"/>
          <p:nvPr/>
        </p:nvSpPr>
        <p:spPr>
          <a:xfrm>
            <a:off x="7715864" y="6290623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B64EA7-2D05-2905-11DF-FB599398DC98}"/>
              </a:ext>
            </a:extLst>
          </p:cNvPr>
          <p:cNvSpPr txBox="1"/>
          <p:nvPr/>
        </p:nvSpPr>
        <p:spPr>
          <a:xfrm>
            <a:off x="7774857" y="270624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6001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023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0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5" grpId="1" animBg="1"/>
      <p:bldP spid="16" grpId="0" animBg="1"/>
      <p:bldP spid="16" grpId="1" animBg="1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Classify the following bonds as ionic, polar covalent, or covalent: a) the bond in HCl, b) the bond in KF, and c) C-C bond in H</a:t>
            </a:r>
            <a:r>
              <a:rPr lang="en-CA" sz="2400" i="1" baseline="-25000" dirty="0"/>
              <a:t>3</a:t>
            </a:r>
            <a:r>
              <a:rPr lang="en-CA" sz="2400" i="1" dirty="0"/>
              <a:t>CCH</a:t>
            </a:r>
            <a:r>
              <a:rPr lang="en-CA" sz="2400" i="1" baseline="-25000" dirty="0"/>
              <a:t>3</a:t>
            </a:r>
            <a:r>
              <a:rPr lang="en-CA" sz="2400" i="1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1572C-3CB5-7CA9-193E-E134C8444DA6}"/>
              </a:ext>
            </a:extLst>
          </p:cNvPr>
          <p:cNvSpPr/>
          <p:nvPr/>
        </p:nvSpPr>
        <p:spPr>
          <a:xfrm>
            <a:off x="8008374" y="393215"/>
            <a:ext cx="2374491" cy="4326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70ED5-630D-4A78-B250-17B5CBAFBCD8}"/>
              </a:ext>
            </a:extLst>
          </p:cNvPr>
          <p:cNvSpPr txBox="1"/>
          <p:nvPr/>
        </p:nvSpPr>
        <p:spPr>
          <a:xfrm>
            <a:off x="1501875" y="2676445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C7F3B3-C938-C7E8-D9B4-8378263E6DE3}"/>
              </a:ext>
            </a:extLst>
          </p:cNvPr>
          <p:cNvSpPr/>
          <p:nvPr/>
        </p:nvSpPr>
        <p:spPr>
          <a:xfrm>
            <a:off x="2067229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E150F2-9879-5F70-799D-0D04F31D4575}"/>
              </a:ext>
            </a:extLst>
          </p:cNvPr>
          <p:cNvSpPr/>
          <p:nvPr/>
        </p:nvSpPr>
        <p:spPr>
          <a:xfrm>
            <a:off x="1283107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2A714-37AC-B2DC-753B-97FEB304E36D}"/>
              </a:ext>
            </a:extLst>
          </p:cNvPr>
          <p:cNvSpPr/>
          <p:nvPr/>
        </p:nvSpPr>
        <p:spPr>
          <a:xfrm>
            <a:off x="1610030" y="331550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C7A7AC-12C8-CF8B-BCC7-FCC5752BAA80}"/>
              </a:ext>
            </a:extLst>
          </p:cNvPr>
          <p:cNvSpPr/>
          <p:nvPr/>
        </p:nvSpPr>
        <p:spPr>
          <a:xfrm>
            <a:off x="1782095" y="332277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C4C05-6C7F-3DA5-D331-49CB661D3CAA}"/>
              </a:ext>
            </a:extLst>
          </p:cNvPr>
          <p:cNvSpPr txBox="1"/>
          <p:nvPr/>
        </p:nvSpPr>
        <p:spPr>
          <a:xfrm>
            <a:off x="1501876" y="183467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D7BCA4-300C-05C6-5A82-72C857E1CA9C}"/>
              </a:ext>
            </a:extLst>
          </p:cNvPr>
          <p:cNvSpPr/>
          <p:nvPr/>
        </p:nvSpPr>
        <p:spPr>
          <a:xfrm>
            <a:off x="1669024" y="257022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2C69D9-8B85-9D3D-101C-0BC87287A131}"/>
              </a:ext>
            </a:extLst>
          </p:cNvPr>
          <p:cNvSpPr/>
          <p:nvPr/>
        </p:nvSpPr>
        <p:spPr>
          <a:xfrm>
            <a:off x="1669025" y="2427898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AC6C22-1F1D-B6FD-99F7-46388383575B}"/>
              </a:ext>
            </a:extLst>
          </p:cNvPr>
          <p:cNvSpPr/>
          <p:nvPr/>
        </p:nvSpPr>
        <p:spPr>
          <a:xfrm rot="5245559">
            <a:off x="1500075" y="2449635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725A34-8ED3-16F0-B3AF-379251B4BECC}"/>
              </a:ext>
            </a:extLst>
          </p:cNvPr>
          <p:cNvSpPr/>
          <p:nvPr/>
        </p:nvSpPr>
        <p:spPr>
          <a:xfrm>
            <a:off x="2059851" y="308152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0CFD1B-EBBF-9EE6-C268-642FA1559892}"/>
              </a:ext>
            </a:extLst>
          </p:cNvPr>
          <p:cNvSpPr/>
          <p:nvPr/>
        </p:nvSpPr>
        <p:spPr>
          <a:xfrm>
            <a:off x="1274504" y="308152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D81033-6CE7-CEEF-836C-63444F0E2D26}"/>
              </a:ext>
            </a:extLst>
          </p:cNvPr>
          <p:cNvSpPr/>
          <p:nvPr/>
        </p:nvSpPr>
        <p:spPr>
          <a:xfrm rot="5400000">
            <a:off x="5209344" y="3060779"/>
            <a:ext cx="3135080" cy="9663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107B82-ECF1-55CF-981F-F2D1E112624F}"/>
              </a:ext>
            </a:extLst>
          </p:cNvPr>
          <p:cNvSpPr txBox="1"/>
          <p:nvPr/>
        </p:nvSpPr>
        <p:spPr>
          <a:xfrm>
            <a:off x="6521244" y="5064570"/>
            <a:ext cx="70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996BE-8381-64D3-BC27-B32BFD3F0A66}"/>
              </a:ext>
            </a:extLst>
          </p:cNvPr>
          <p:cNvSpPr txBox="1"/>
          <p:nvPr/>
        </p:nvSpPr>
        <p:spPr>
          <a:xfrm>
            <a:off x="6550741" y="142313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3C9C9C-D0C6-A1A6-7DAD-9D8BBFE3D5A7}"/>
              </a:ext>
            </a:extLst>
          </p:cNvPr>
          <p:cNvSpPr/>
          <p:nvPr/>
        </p:nvSpPr>
        <p:spPr>
          <a:xfrm>
            <a:off x="6757905" y="354393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5378AE-6483-AB96-AFE2-AD86CDF5C827}"/>
              </a:ext>
            </a:extLst>
          </p:cNvPr>
          <p:cNvSpPr/>
          <p:nvPr/>
        </p:nvSpPr>
        <p:spPr>
          <a:xfrm>
            <a:off x="6750529" y="340768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9.5: Electronegativity</a:t>
            </a:r>
          </a:p>
        </p:txBody>
      </p:sp>
      <p:pic>
        <p:nvPicPr>
          <p:cNvPr id="1028" name="Picture 4" descr="Periodic Trends Made Easy | ChemTalk">
            <a:extLst>
              <a:ext uri="{FF2B5EF4-FFF2-40B4-BE49-F238E27FC236}">
                <a16:creationId xmlns:a16="http://schemas.microsoft.com/office/drawing/2014/main" id="{E49AEA3D-E2A8-463F-73D2-124AA9582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 bwMode="auto">
          <a:xfrm>
            <a:off x="1484556" y="1224916"/>
            <a:ext cx="9606578" cy="54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8A1170-DE40-4A66-8FCA-08C867711DAA}"/>
              </a:ext>
            </a:extLst>
          </p:cNvPr>
          <p:cNvSpPr/>
          <p:nvPr/>
        </p:nvSpPr>
        <p:spPr>
          <a:xfrm>
            <a:off x="9240818" y="3114339"/>
            <a:ext cx="451821" cy="4195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A3B3B-BED4-0B3C-38AB-70194651DEEB}"/>
              </a:ext>
            </a:extLst>
          </p:cNvPr>
          <p:cNvSpPr/>
          <p:nvPr/>
        </p:nvSpPr>
        <p:spPr>
          <a:xfrm>
            <a:off x="1851877" y="2225272"/>
            <a:ext cx="451821" cy="4195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Classify the following bonds as ionic, polar covalent, or covalent: a) the bond in HCl, b) the bond in KF, and c) C-C bond in H</a:t>
            </a:r>
            <a:r>
              <a:rPr lang="en-CA" sz="2400" i="1" baseline="-25000" dirty="0"/>
              <a:t>3</a:t>
            </a:r>
            <a:r>
              <a:rPr lang="en-CA" sz="2400" i="1" dirty="0"/>
              <a:t>CCH</a:t>
            </a:r>
            <a:r>
              <a:rPr lang="en-CA" sz="2400" i="1" baseline="-25000" dirty="0"/>
              <a:t>3</a:t>
            </a:r>
            <a:r>
              <a:rPr lang="en-CA" sz="2400" i="1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1572C-3CB5-7CA9-193E-E134C8444DA6}"/>
              </a:ext>
            </a:extLst>
          </p:cNvPr>
          <p:cNvSpPr/>
          <p:nvPr/>
        </p:nvSpPr>
        <p:spPr>
          <a:xfrm>
            <a:off x="8008374" y="393215"/>
            <a:ext cx="2374491" cy="4326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70ED5-630D-4A78-B250-17B5CBAFBCD8}"/>
              </a:ext>
            </a:extLst>
          </p:cNvPr>
          <p:cNvSpPr txBox="1"/>
          <p:nvPr/>
        </p:nvSpPr>
        <p:spPr>
          <a:xfrm>
            <a:off x="1501875" y="2676445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C7F3B3-C938-C7E8-D9B4-8378263E6DE3}"/>
              </a:ext>
            </a:extLst>
          </p:cNvPr>
          <p:cNvSpPr/>
          <p:nvPr/>
        </p:nvSpPr>
        <p:spPr>
          <a:xfrm>
            <a:off x="2067229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E150F2-9879-5F70-799D-0D04F31D4575}"/>
              </a:ext>
            </a:extLst>
          </p:cNvPr>
          <p:cNvSpPr/>
          <p:nvPr/>
        </p:nvSpPr>
        <p:spPr>
          <a:xfrm>
            <a:off x="1283107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2A714-37AC-B2DC-753B-97FEB304E36D}"/>
              </a:ext>
            </a:extLst>
          </p:cNvPr>
          <p:cNvSpPr/>
          <p:nvPr/>
        </p:nvSpPr>
        <p:spPr>
          <a:xfrm>
            <a:off x="1610030" y="331550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C7A7AC-12C8-CF8B-BCC7-FCC5752BAA80}"/>
              </a:ext>
            </a:extLst>
          </p:cNvPr>
          <p:cNvSpPr/>
          <p:nvPr/>
        </p:nvSpPr>
        <p:spPr>
          <a:xfrm>
            <a:off x="1782095" y="332277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C4C05-6C7F-3DA5-D331-49CB661D3CAA}"/>
              </a:ext>
            </a:extLst>
          </p:cNvPr>
          <p:cNvSpPr txBox="1"/>
          <p:nvPr/>
        </p:nvSpPr>
        <p:spPr>
          <a:xfrm>
            <a:off x="1501876" y="183467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D7BCA4-300C-05C6-5A82-72C857E1CA9C}"/>
              </a:ext>
            </a:extLst>
          </p:cNvPr>
          <p:cNvSpPr/>
          <p:nvPr/>
        </p:nvSpPr>
        <p:spPr>
          <a:xfrm>
            <a:off x="1669024" y="257022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2C69D9-8B85-9D3D-101C-0BC87287A131}"/>
              </a:ext>
            </a:extLst>
          </p:cNvPr>
          <p:cNvSpPr/>
          <p:nvPr/>
        </p:nvSpPr>
        <p:spPr>
          <a:xfrm>
            <a:off x="1669025" y="2427898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AC6C22-1F1D-B6FD-99F7-46388383575B}"/>
              </a:ext>
            </a:extLst>
          </p:cNvPr>
          <p:cNvSpPr/>
          <p:nvPr/>
        </p:nvSpPr>
        <p:spPr>
          <a:xfrm rot="5245559">
            <a:off x="1500075" y="2449635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725A34-8ED3-16F0-B3AF-379251B4BECC}"/>
              </a:ext>
            </a:extLst>
          </p:cNvPr>
          <p:cNvSpPr/>
          <p:nvPr/>
        </p:nvSpPr>
        <p:spPr>
          <a:xfrm>
            <a:off x="2059851" y="308152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0CFD1B-EBBF-9EE6-C268-642FA1559892}"/>
              </a:ext>
            </a:extLst>
          </p:cNvPr>
          <p:cNvSpPr/>
          <p:nvPr/>
        </p:nvSpPr>
        <p:spPr>
          <a:xfrm>
            <a:off x="1274504" y="308152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D81033-6CE7-CEEF-836C-63444F0E2D26}"/>
              </a:ext>
            </a:extLst>
          </p:cNvPr>
          <p:cNvSpPr/>
          <p:nvPr/>
        </p:nvSpPr>
        <p:spPr>
          <a:xfrm rot="5400000">
            <a:off x="5209344" y="3060779"/>
            <a:ext cx="3135080" cy="9663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107B82-ECF1-55CF-981F-F2D1E112624F}"/>
              </a:ext>
            </a:extLst>
          </p:cNvPr>
          <p:cNvSpPr txBox="1"/>
          <p:nvPr/>
        </p:nvSpPr>
        <p:spPr>
          <a:xfrm>
            <a:off x="6521244" y="5064570"/>
            <a:ext cx="70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996BE-8381-64D3-BC27-B32BFD3F0A66}"/>
              </a:ext>
            </a:extLst>
          </p:cNvPr>
          <p:cNvSpPr txBox="1"/>
          <p:nvPr/>
        </p:nvSpPr>
        <p:spPr>
          <a:xfrm>
            <a:off x="6550741" y="142313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3C9C9C-D0C6-A1A6-7DAD-9D8BBFE3D5A7}"/>
              </a:ext>
            </a:extLst>
          </p:cNvPr>
          <p:cNvSpPr/>
          <p:nvPr/>
        </p:nvSpPr>
        <p:spPr>
          <a:xfrm>
            <a:off x="6757905" y="354393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5378AE-6483-AB96-AFE2-AD86CDF5C827}"/>
              </a:ext>
            </a:extLst>
          </p:cNvPr>
          <p:cNvSpPr/>
          <p:nvPr/>
        </p:nvSpPr>
        <p:spPr>
          <a:xfrm>
            <a:off x="6750529" y="340768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85C0CF-B8C7-A3E8-8E9A-167AA93984C0}"/>
              </a:ext>
            </a:extLst>
          </p:cNvPr>
          <p:cNvCxnSpPr/>
          <p:nvPr/>
        </p:nvCxnSpPr>
        <p:spPr>
          <a:xfrm>
            <a:off x="7772400" y="1976393"/>
            <a:ext cx="0" cy="290532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B34505-99D7-2095-BFEB-09D42C21DEE3}"/>
              </a:ext>
            </a:extLst>
          </p:cNvPr>
          <p:cNvCxnSpPr>
            <a:cxnSpLocks/>
          </p:cNvCxnSpPr>
          <p:nvPr/>
        </p:nvCxnSpPr>
        <p:spPr>
          <a:xfrm>
            <a:off x="7403690" y="2235995"/>
            <a:ext cx="75216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6D3F37C-F8F6-E2F4-AD36-7BD243DC5E9D}"/>
              </a:ext>
            </a:extLst>
          </p:cNvPr>
          <p:cNvSpPr txBox="1"/>
          <p:nvPr/>
        </p:nvSpPr>
        <p:spPr>
          <a:xfrm>
            <a:off x="8708942" y="1224212"/>
            <a:ext cx="2890664" cy="50783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A </a:t>
            </a:r>
            <a:r>
              <a:rPr lang="en-US" sz="3600" b="1" dirty="0">
                <a:solidFill>
                  <a:srgbClr val="FF0000"/>
                </a:solidFill>
              </a:rPr>
              <a:t>bond dipole </a:t>
            </a:r>
            <a:r>
              <a:rPr lang="en-US" sz="3600" b="1" dirty="0"/>
              <a:t>shows the uneven sharing of electrons. </a:t>
            </a:r>
            <a:r>
              <a:rPr lang="en-US" sz="3600" b="1" dirty="0">
                <a:solidFill>
                  <a:srgbClr val="FF0000"/>
                </a:solidFill>
              </a:rPr>
              <a:t>Positive pole (+) pointing towards negative pole</a:t>
            </a:r>
            <a:r>
              <a:rPr lang="en-US" sz="3600" b="1" dirty="0"/>
              <a:t>.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031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815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815 " pathEditMode="relative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Classify the following bonds as ionic, polar covalent, or covalent: a) the bond in HCl, b) the bond in KF, and c) C-C bond in H</a:t>
            </a:r>
            <a:r>
              <a:rPr lang="en-CA" sz="2400" i="1" baseline="-25000" dirty="0"/>
              <a:t>3</a:t>
            </a:r>
            <a:r>
              <a:rPr lang="en-CA" sz="2400" i="1" dirty="0"/>
              <a:t>CCH</a:t>
            </a:r>
            <a:r>
              <a:rPr lang="en-CA" sz="2400" i="1" baseline="-25000" dirty="0"/>
              <a:t>3</a:t>
            </a:r>
            <a:r>
              <a:rPr lang="en-CA" sz="2400" i="1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1572C-3CB5-7CA9-193E-E134C8444DA6}"/>
              </a:ext>
            </a:extLst>
          </p:cNvPr>
          <p:cNvSpPr/>
          <p:nvPr/>
        </p:nvSpPr>
        <p:spPr>
          <a:xfrm>
            <a:off x="10397613" y="393215"/>
            <a:ext cx="1516626" cy="4326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70ED5-630D-4A78-B250-17B5CBAFBCD8}"/>
              </a:ext>
            </a:extLst>
          </p:cNvPr>
          <p:cNvSpPr txBox="1"/>
          <p:nvPr/>
        </p:nvSpPr>
        <p:spPr>
          <a:xfrm>
            <a:off x="1546119" y="2676445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</a:t>
            </a:r>
            <a:endParaRPr lang="en-US" sz="3600" b="1" baseline="-25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C7F3B3-C938-C7E8-D9B4-8378263E6DE3}"/>
              </a:ext>
            </a:extLst>
          </p:cNvPr>
          <p:cNvSpPr/>
          <p:nvPr/>
        </p:nvSpPr>
        <p:spPr>
          <a:xfrm>
            <a:off x="2067229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E150F2-9879-5F70-799D-0D04F31D4575}"/>
              </a:ext>
            </a:extLst>
          </p:cNvPr>
          <p:cNvSpPr/>
          <p:nvPr/>
        </p:nvSpPr>
        <p:spPr>
          <a:xfrm>
            <a:off x="1283107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2A714-37AC-B2DC-753B-97FEB304E36D}"/>
              </a:ext>
            </a:extLst>
          </p:cNvPr>
          <p:cNvSpPr/>
          <p:nvPr/>
        </p:nvSpPr>
        <p:spPr>
          <a:xfrm>
            <a:off x="1610030" y="331550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C7A7AC-12C8-CF8B-BCC7-FCC5752BAA80}"/>
              </a:ext>
            </a:extLst>
          </p:cNvPr>
          <p:cNvSpPr/>
          <p:nvPr/>
        </p:nvSpPr>
        <p:spPr>
          <a:xfrm>
            <a:off x="1782095" y="332277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C4C05-6C7F-3DA5-D331-49CB661D3CAA}"/>
              </a:ext>
            </a:extLst>
          </p:cNvPr>
          <p:cNvSpPr txBox="1"/>
          <p:nvPr/>
        </p:nvSpPr>
        <p:spPr>
          <a:xfrm>
            <a:off x="1501876" y="183467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</a:t>
            </a:r>
            <a:endParaRPr lang="en-US" sz="3600" b="1" baseline="-25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D7BCA4-300C-05C6-5A82-72C857E1CA9C}"/>
              </a:ext>
            </a:extLst>
          </p:cNvPr>
          <p:cNvSpPr/>
          <p:nvPr/>
        </p:nvSpPr>
        <p:spPr>
          <a:xfrm>
            <a:off x="1669024" y="257022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2C69D9-8B85-9D3D-101C-0BC87287A131}"/>
              </a:ext>
            </a:extLst>
          </p:cNvPr>
          <p:cNvSpPr/>
          <p:nvPr/>
        </p:nvSpPr>
        <p:spPr>
          <a:xfrm>
            <a:off x="1669025" y="2427898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AC6C22-1F1D-B6FD-99F7-46388383575B}"/>
              </a:ext>
            </a:extLst>
          </p:cNvPr>
          <p:cNvSpPr/>
          <p:nvPr/>
        </p:nvSpPr>
        <p:spPr>
          <a:xfrm rot="5245559">
            <a:off x="1500075" y="2449635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725A34-8ED3-16F0-B3AF-379251B4BECC}"/>
              </a:ext>
            </a:extLst>
          </p:cNvPr>
          <p:cNvSpPr/>
          <p:nvPr/>
        </p:nvSpPr>
        <p:spPr>
          <a:xfrm>
            <a:off x="2059851" y="308152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0CFD1B-EBBF-9EE6-C268-642FA1559892}"/>
              </a:ext>
            </a:extLst>
          </p:cNvPr>
          <p:cNvSpPr/>
          <p:nvPr/>
        </p:nvSpPr>
        <p:spPr>
          <a:xfrm>
            <a:off x="1274504" y="308152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C72C7C-F8B1-80F8-0FD3-CC60F545D093}"/>
              </a:ext>
            </a:extLst>
          </p:cNvPr>
          <p:cNvSpPr/>
          <p:nvPr/>
        </p:nvSpPr>
        <p:spPr>
          <a:xfrm>
            <a:off x="0" y="788977"/>
            <a:ext cx="737419" cy="4326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65887D-88DE-7557-3D88-22BEAA1D7395}"/>
              </a:ext>
            </a:extLst>
          </p:cNvPr>
          <p:cNvSpPr/>
          <p:nvPr/>
        </p:nvSpPr>
        <p:spPr>
          <a:xfrm rot="5400000">
            <a:off x="5209344" y="3060779"/>
            <a:ext cx="3135080" cy="9663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D5C96E-75BE-C331-F19F-65F129558BE6}"/>
              </a:ext>
            </a:extLst>
          </p:cNvPr>
          <p:cNvSpPr txBox="1"/>
          <p:nvPr/>
        </p:nvSpPr>
        <p:spPr>
          <a:xfrm>
            <a:off x="6594984" y="5064570"/>
            <a:ext cx="70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</a:t>
            </a:r>
            <a:endParaRPr lang="en-US" sz="3600" b="1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43730-BFDC-BD70-4B71-9B5B61EAC3BA}"/>
              </a:ext>
            </a:extLst>
          </p:cNvPr>
          <p:cNvSpPr txBox="1"/>
          <p:nvPr/>
        </p:nvSpPr>
        <p:spPr>
          <a:xfrm>
            <a:off x="6550741" y="142313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</a:t>
            </a:r>
            <a:endParaRPr lang="en-US" sz="3600" b="1" baseline="-25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A598DB-74BF-BD29-ECA1-D292686C8612}"/>
              </a:ext>
            </a:extLst>
          </p:cNvPr>
          <p:cNvSpPr/>
          <p:nvPr/>
        </p:nvSpPr>
        <p:spPr>
          <a:xfrm>
            <a:off x="6757905" y="354393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23F286-BF0F-7C3A-5007-841746C92583}"/>
              </a:ext>
            </a:extLst>
          </p:cNvPr>
          <p:cNvSpPr/>
          <p:nvPr/>
        </p:nvSpPr>
        <p:spPr>
          <a:xfrm>
            <a:off x="6750529" y="340768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9.1: Lewis Dot Diagrams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ED090-01D7-3288-5903-5DA4EE3BBA22}"/>
              </a:ext>
            </a:extLst>
          </p:cNvPr>
          <p:cNvSpPr txBox="1"/>
          <p:nvPr/>
        </p:nvSpPr>
        <p:spPr>
          <a:xfrm>
            <a:off x="459287" y="1540375"/>
            <a:ext cx="1127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deciding </a:t>
            </a:r>
            <a:r>
              <a:rPr lang="en-US" sz="2800" b="1" dirty="0">
                <a:solidFill>
                  <a:srgbClr val="FF0000"/>
                </a:solidFill>
              </a:rPr>
              <a:t>how many dots (electrons)</a:t>
            </a:r>
            <a:r>
              <a:rPr lang="en-US" sz="2800" dirty="0"/>
              <a:t> to draw you </a:t>
            </a:r>
            <a:r>
              <a:rPr lang="en-US" sz="2800" b="1" dirty="0">
                <a:solidFill>
                  <a:srgbClr val="FF0000"/>
                </a:solidFill>
              </a:rPr>
              <a:t>refer to the GROUP number</a:t>
            </a:r>
            <a:r>
              <a:rPr lang="en-US" sz="2800" dirty="0"/>
              <a:t> on the periodic table.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0BF34-AABB-85E4-7895-F6EC587311E1}"/>
              </a:ext>
            </a:extLst>
          </p:cNvPr>
          <p:cNvSpPr txBox="1"/>
          <p:nvPr/>
        </p:nvSpPr>
        <p:spPr>
          <a:xfrm>
            <a:off x="459286" y="2865938"/>
            <a:ext cx="486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draw chlorine for 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0F9A9-B165-1698-B0A5-E123F4639FBA}"/>
              </a:ext>
            </a:extLst>
          </p:cNvPr>
          <p:cNvSpPr txBox="1"/>
          <p:nvPr/>
        </p:nvSpPr>
        <p:spPr>
          <a:xfrm>
            <a:off x="1589762" y="3643717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Neutral Atom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DF6C3-0082-70C5-F2DC-21A2088A880A}"/>
              </a:ext>
            </a:extLst>
          </p:cNvPr>
          <p:cNvSpPr txBox="1"/>
          <p:nvPr/>
        </p:nvSpPr>
        <p:spPr>
          <a:xfrm>
            <a:off x="7644009" y="3643717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Ion (Cl</a:t>
            </a:r>
            <a:r>
              <a:rPr lang="en-US" sz="2800" u="sng" baseline="30000" dirty="0"/>
              <a:t>-</a:t>
            </a:r>
            <a:r>
              <a:rPr lang="en-US" sz="2800" u="sng" baseline="-25000" dirty="0"/>
              <a:t>(</a:t>
            </a:r>
            <a:r>
              <a:rPr lang="en-US" sz="2800" u="sng" baseline="-25000" dirty="0" err="1"/>
              <a:t>aq</a:t>
            </a:r>
            <a:r>
              <a:rPr lang="en-US" sz="2800" u="sng" baseline="-25000" dirty="0"/>
              <a:t>)</a:t>
            </a:r>
            <a:r>
              <a:rPr lang="en-US" sz="2800" u="sng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9FB70-3304-DD5C-28F1-4AE67871E9BA}"/>
              </a:ext>
            </a:extLst>
          </p:cNvPr>
          <p:cNvSpPr txBox="1"/>
          <p:nvPr/>
        </p:nvSpPr>
        <p:spPr>
          <a:xfrm>
            <a:off x="2305833" y="5056015"/>
            <a:ext cx="60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B01A8-D7F2-8DE5-8C8D-B6DCA30F6AC0}"/>
              </a:ext>
            </a:extLst>
          </p:cNvPr>
          <p:cNvSpPr txBox="1"/>
          <p:nvPr/>
        </p:nvSpPr>
        <p:spPr>
          <a:xfrm>
            <a:off x="848638" y="6334780"/>
            <a:ext cx="447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How many dots do I draw?</a:t>
            </a:r>
          </a:p>
        </p:txBody>
      </p:sp>
    </p:spTree>
    <p:extLst>
      <p:ext uri="{BB962C8B-B14F-4D97-AF65-F5344CB8AC3E}">
        <p14:creationId xmlns:p14="http://schemas.microsoft.com/office/powerpoint/2010/main" val="26693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9.5: Electronegativity</a:t>
            </a:r>
          </a:p>
        </p:txBody>
      </p:sp>
      <p:pic>
        <p:nvPicPr>
          <p:cNvPr id="1028" name="Picture 4" descr="Periodic Trends Made Easy | ChemTalk">
            <a:extLst>
              <a:ext uri="{FF2B5EF4-FFF2-40B4-BE49-F238E27FC236}">
                <a16:creationId xmlns:a16="http://schemas.microsoft.com/office/drawing/2014/main" id="{E49AEA3D-E2A8-463F-73D2-124AA9582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 bwMode="auto">
          <a:xfrm>
            <a:off x="1484556" y="1224916"/>
            <a:ext cx="9606578" cy="54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8A1170-DE40-4A66-8FCA-08C867711DAA}"/>
              </a:ext>
            </a:extLst>
          </p:cNvPr>
          <p:cNvSpPr/>
          <p:nvPr/>
        </p:nvSpPr>
        <p:spPr>
          <a:xfrm>
            <a:off x="9211321" y="2657139"/>
            <a:ext cx="451821" cy="4195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A3B3B-BED4-0B3C-38AB-70194651DEEB}"/>
              </a:ext>
            </a:extLst>
          </p:cNvPr>
          <p:cNvSpPr/>
          <p:nvPr/>
        </p:nvSpPr>
        <p:spPr>
          <a:xfrm>
            <a:off x="1851877" y="3556272"/>
            <a:ext cx="451821" cy="4195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Classify the following bonds as ionic, polar covalent, or covalent: a) the bond in HCl, b) the bond in KF, and c) C-C bond in H</a:t>
            </a:r>
            <a:r>
              <a:rPr lang="en-CA" sz="2400" i="1" baseline="-25000" dirty="0"/>
              <a:t>3</a:t>
            </a:r>
            <a:r>
              <a:rPr lang="en-CA" sz="2400" i="1" dirty="0"/>
              <a:t>CCH</a:t>
            </a:r>
            <a:r>
              <a:rPr lang="en-CA" sz="2400" i="1" baseline="-25000" dirty="0"/>
              <a:t>3</a:t>
            </a:r>
            <a:r>
              <a:rPr lang="en-CA" sz="2400" i="1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1572C-3CB5-7CA9-193E-E134C8444DA6}"/>
              </a:ext>
            </a:extLst>
          </p:cNvPr>
          <p:cNvSpPr/>
          <p:nvPr/>
        </p:nvSpPr>
        <p:spPr>
          <a:xfrm>
            <a:off x="10397613" y="393215"/>
            <a:ext cx="1516626" cy="4326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70ED5-630D-4A78-B250-17B5CBAFBCD8}"/>
              </a:ext>
            </a:extLst>
          </p:cNvPr>
          <p:cNvSpPr txBox="1"/>
          <p:nvPr/>
        </p:nvSpPr>
        <p:spPr>
          <a:xfrm>
            <a:off x="1546119" y="2676445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</a:t>
            </a:r>
            <a:endParaRPr lang="en-US" sz="3600" b="1" baseline="-25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C7F3B3-C938-C7E8-D9B4-8378263E6DE3}"/>
              </a:ext>
            </a:extLst>
          </p:cNvPr>
          <p:cNvSpPr/>
          <p:nvPr/>
        </p:nvSpPr>
        <p:spPr>
          <a:xfrm>
            <a:off x="2067229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E150F2-9879-5F70-799D-0D04F31D4575}"/>
              </a:ext>
            </a:extLst>
          </p:cNvPr>
          <p:cNvSpPr/>
          <p:nvPr/>
        </p:nvSpPr>
        <p:spPr>
          <a:xfrm>
            <a:off x="1283107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2A714-37AC-B2DC-753B-97FEB304E36D}"/>
              </a:ext>
            </a:extLst>
          </p:cNvPr>
          <p:cNvSpPr/>
          <p:nvPr/>
        </p:nvSpPr>
        <p:spPr>
          <a:xfrm>
            <a:off x="1610030" y="331550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C7A7AC-12C8-CF8B-BCC7-FCC5752BAA80}"/>
              </a:ext>
            </a:extLst>
          </p:cNvPr>
          <p:cNvSpPr/>
          <p:nvPr/>
        </p:nvSpPr>
        <p:spPr>
          <a:xfrm>
            <a:off x="1782095" y="332277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C4C05-6C7F-3DA5-D331-49CB661D3CAA}"/>
              </a:ext>
            </a:extLst>
          </p:cNvPr>
          <p:cNvSpPr txBox="1"/>
          <p:nvPr/>
        </p:nvSpPr>
        <p:spPr>
          <a:xfrm>
            <a:off x="1501876" y="183467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</a:t>
            </a:r>
            <a:endParaRPr lang="en-US" sz="3600" b="1" baseline="-25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D7BCA4-300C-05C6-5A82-72C857E1CA9C}"/>
              </a:ext>
            </a:extLst>
          </p:cNvPr>
          <p:cNvSpPr/>
          <p:nvPr/>
        </p:nvSpPr>
        <p:spPr>
          <a:xfrm>
            <a:off x="1669024" y="257022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2C69D9-8B85-9D3D-101C-0BC87287A131}"/>
              </a:ext>
            </a:extLst>
          </p:cNvPr>
          <p:cNvSpPr/>
          <p:nvPr/>
        </p:nvSpPr>
        <p:spPr>
          <a:xfrm>
            <a:off x="1669025" y="2427898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AC6C22-1F1D-B6FD-99F7-46388383575B}"/>
              </a:ext>
            </a:extLst>
          </p:cNvPr>
          <p:cNvSpPr/>
          <p:nvPr/>
        </p:nvSpPr>
        <p:spPr>
          <a:xfrm rot="5245559">
            <a:off x="1500075" y="2449635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725A34-8ED3-16F0-B3AF-379251B4BECC}"/>
              </a:ext>
            </a:extLst>
          </p:cNvPr>
          <p:cNvSpPr/>
          <p:nvPr/>
        </p:nvSpPr>
        <p:spPr>
          <a:xfrm>
            <a:off x="2059851" y="308152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0CFD1B-EBBF-9EE6-C268-642FA1559892}"/>
              </a:ext>
            </a:extLst>
          </p:cNvPr>
          <p:cNvSpPr/>
          <p:nvPr/>
        </p:nvSpPr>
        <p:spPr>
          <a:xfrm>
            <a:off x="1274504" y="308152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C72C7C-F8B1-80F8-0FD3-CC60F545D093}"/>
              </a:ext>
            </a:extLst>
          </p:cNvPr>
          <p:cNvSpPr/>
          <p:nvPr/>
        </p:nvSpPr>
        <p:spPr>
          <a:xfrm>
            <a:off x="0" y="788977"/>
            <a:ext cx="737419" cy="4326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65887D-88DE-7557-3D88-22BEAA1D7395}"/>
              </a:ext>
            </a:extLst>
          </p:cNvPr>
          <p:cNvSpPr/>
          <p:nvPr/>
        </p:nvSpPr>
        <p:spPr>
          <a:xfrm rot="5400000">
            <a:off x="5209344" y="3060779"/>
            <a:ext cx="3135080" cy="9663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D5C96E-75BE-C331-F19F-65F129558BE6}"/>
              </a:ext>
            </a:extLst>
          </p:cNvPr>
          <p:cNvSpPr txBox="1"/>
          <p:nvPr/>
        </p:nvSpPr>
        <p:spPr>
          <a:xfrm>
            <a:off x="6594984" y="5064570"/>
            <a:ext cx="70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</a:t>
            </a:r>
            <a:endParaRPr lang="en-US" sz="3600" b="1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43730-BFDC-BD70-4B71-9B5B61EAC3BA}"/>
              </a:ext>
            </a:extLst>
          </p:cNvPr>
          <p:cNvSpPr txBox="1"/>
          <p:nvPr/>
        </p:nvSpPr>
        <p:spPr>
          <a:xfrm>
            <a:off x="6550741" y="142313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</a:t>
            </a:r>
            <a:endParaRPr lang="en-US" sz="3600" b="1" baseline="-25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A598DB-74BF-BD29-ECA1-D292686C8612}"/>
              </a:ext>
            </a:extLst>
          </p:cNvPr>
          <p:cNvSpPr/>
          <p:nvPr/>
        </p:nvSpPr>
        <p:spPr>
          <a:xfrm>
            <a:off x="6757905" y="354393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23F286-BF0F-7C3A-5007-841746C92583}"/>
              </a:ext>
            </a:extLst>
          </p:cNvPr>
          <p:cNvSpPr/>
          <p:nvPr/>
        </p:nvSpPr>
        <p:spPr>
          <a:xfrm>
            <a:off x="6750529" y="340768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4C579C-F597-C577-F2CB-8018B8028566}"/>
              </a:ext>
            </a:extLst>
          </p:cNvPr>
          <p:cNvCxnSpPr/>
          <p:nvPr/>
        </p:nvCxnSpPr>
        <p:spPr>
          <a:xfrm>
            <a:off x="7772400" y="1976393"/>
            <a:ext cx="0" cy="290532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E9BA80-DF05-3EAA-CFE5-313FE35AC7F9}"/>
              </a:ext>
            </a:extLst>
          </p:cNvPr>
          <p:cNvCxnSpPr>
            <a:cxnSpLocks/>
          </p:cNvCxnSpPr>
          <p:nvPr/>
        </p:nvCxnSpPr>
        <p:spPr>
          <a:xfrm>
            <a:off x="7403690" y="2235995"/>
            <a:ext cx="75216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171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171 " pathEditMode="relative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Classify the following bonds as ionic, polar covalent, or covalent: a) the bond in HCl, b) the bond in KF, and c) C-C bond in H</a:t>
            </a:r>
            <a:r>
              <a:rPr lang="en-CA" sz="2400" i="1" baseline="-25000" dirty="0"/>
              <a:t>3</a:t>
            </a:r>
            <a:r>
              <a:rPr lang="en-CA" sz="2400" i="1" dirty="0"/>
              <a:t>CCH</a:t>
            </a:r>
            <a:r>
              <a:rPr lang="en-CA" sz="2400" i="1" baseline="-25000" dirty="0"/>
              <a:t>3</a:t>
            </a:r>
            <a:r>
              <a:rPr lang="en-CA" sz="2400" i="1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1572C-3CB5-7CA9-193E-E134C8444DA6}"/>
              </a:ext>
            </a:extLst>
          </p:cNvPr>
          <p:cNvSpPr/>
          <p:nvPr/>
        </p:nvSpPr>
        <p:spPr>
          <a:xfrm>
            <a:off x="1333496" y="791517"/>
            <a:ext cx="2781303" cy="4326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70ED5-630D-4A78-B250-17B5CBAFBCD8}"/>
              </a:ext>
            </a:extLst>
          </p:cNvPr>
          <p:cNvSpPr txBox="1"/>
          <p:nvPr/>
        </p:nvSpPr>
        <p:spPr>
          <a:xfrm>
            <a:off x="1546119" y="2676445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C7F3B3-C938-C7E8-D9B4-8378263E6DE3}"/>
              </a:ext>
            </a:extLst>
          </p:cNvPr>
          <p:cNvSpPr/>
          <p:nvPr/>
        </p:nvSpPr>
        <p:spPr>
          <a:xfrm>
            <a:off x="2067229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E150F2-9879-5F70-799D-0D04F31D4575}"/>
              </a:ext>
            </a:extLst>
          </p:cNvPr>
          <p:cNvSpPr/>
          <p:nvPr/>
        </p:nvSpPr>
        <p:spPr>
          <a:xfrm>
            <a:off x="1283107" y="294649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2A714-37AC-B2DC-753B-97FEB304E36D}"/>
              </a:ext>
            </a:extLst>
          </p:cNvPr>
          <p:cNvSpPr/>
          <p:nvPr/>
        </p:nvSpPr>
        <p:spPr>
          <a:xfrm>
            <a:off x="1667223" y="336055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C7A7AC-12C8-CF8B-BCC7-FCC5752BAA80}"/>
              </a:ext>
            </a:extLst>
          </p:cNvPr>
          <p:cNvSpPr/>
          <p:nvPr/>
        </p:nvSpPr>
        <p:spPr>
          <a:xfrm>
            <a:off x="1626093" y="175803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C4C05-6C7F-3DA5-D331-49CB661D3CAA}"/>
              </a:ext>
            </a:extLst>
          </p:cNvPr>
          <p:cNvSpPr txBox="1"/>
          <p:nvPr/>
        </p:nvSpPr>
        <p:spPr>
          <a:xfrm>
            <a:off x="1501876" y="183467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D7BCA4-300C-05C6-5A82-72C857E1CA9C}"/>
              </a:ext>
            </a:extLst>
          </p:cNvPr>
          <p:cNvSpPr/>
          <p:nvPr/>
        </p:nvSpPr>
        <p:spPr>
          <a:xfrm>
            <a:off x="1669024" y="257022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2C69D9-8B85-9D3D-101C-0BC87287A131}"/>
              </a:ext>
            </a:extLst>
          </p:cNvPr>
          <p:cNvSpPr/>
          <p:nvPr/>
        </p:nvSpPr>
        <p:spPr>
          <a:xfrm>
            <a:off x="1669025" y="2427898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AC6C22-1F1D-B6FD-99F7-46388383575B}"/>
              </a:ext>
            </a:extLst>
          </p:cNvPr>
          <p:cNvSpPr/>
          <p:nvPr/>
        </p:nvSpPr>
        <p:spPr>
          <a:xfrm rot="5245559">
            <a:off x="1500075" y="2449635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725A34-8ED3-16F0-B3AF-379251B4BECC}"/>
              </a:ext>
            </a:extLst>
          </p:cNvPr>
          <p:cNvSpPr/>
          <p:nvPr/>
        </p:nvSpPr>
        <p:spPr>
          <a:xfrm>
            <a:off x="2025436" y="210473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0CFD1B-EBBF-9EE6-C268-642FA1559892}"/>
              </a:ext>
            </a:extLst>
          </p:cNvPr>
          <p:cNvSpPr/>
          <p:nvPr/>
        </p:nvSpPr>
        <p:spPr>
          <a:xfrm>
            <a:off x="1289248" y="210526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65887D-88DE-7557-3D88-22BEAA1D7395}"/>
              </a:ext>
            </a:extLst>
          </p:cNvPr>
          <p:cNvSpPr/>
          <p:nvPr/>
        </p:nvSpPr>
        <p:spPr>
          <a:xfrm rot="5400000">
            <a:off x="5209344" y="3060779"/>
            <a:ext cx="3135080" cy="9663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D5C96E-75BE-C331-F19F-65F129558BE6}"/>
              </a:ext>
            </a:extLst>
          </p:cNvPr>
          <p:cNvSpPr txBox="1"/>
          <p:nvPr/>
        </p:nvSpPr>
        <p:spPr>
          <a:xfrm>
            <a:off x="6594984" y="5064570"/>
            <a:ext cx="70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43730-BFDC-BD70-4B71-9B5B61EAC3BA}"/>
              </a:ext>
            </a:extLst>
          </p:cNvPr>
          <p:cNvSpPr txBox="1"/>
          <p:nvPr/>
        </p:nvSpPr>
        <p:spPr>
          <a:xfrm>
            <a:off x="6550741" y="142313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A598DB-74BF-BD29-ECA1-D292686C8612}"/>
              </a:ext>
            </a:extLst>
          </p:cNvPr>
          <p:cNvSpPr/>
          <p:nvPr/>
        </p:nvSpPr>
        <p:spPr>
          <a:xfrm>
            <a:off x="6757905" y="354393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23F286-BF0F-7C3A-5007-841746C92583}"/>
              </a:ext>
            </a:extLst>
          </p:cNvPr>
          <p:cNvSpPr/>
          <p:nvPr/>
        </p:nvSpPr>
        <p:spPr>
          <a:xfrm>
            <a:off x="6750529" y="3407680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19AE5B-56E8-720F-760F-D6BC71C5A3E0}"/>
              </a:ext>
            </a:extLst>
          </p:cNvPr>
          <p:cNvSpPr txBox="1"/>
          <p:nvPr/>
        </p:nvSpPr>
        <p:spPr>
          <a:xfrm>
            <a:off x="8708942" y="1224212"/>
            <a:ext cx="2890664" cy="452431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Both atoms are the same</a:t>
            </a:r>
            <a:r>
              <a:rPr lang="en-US" sz="3600" b="1" dirty="0"/>
              <a:t>...so same electronegativity. </a:t>
            </a:r>
            <a:r>
              <a:rPr lang="en-US" sz="3600" b="1" dirty="0">
                <a:solidFill>
                  <a:srgbClr val="FF0000"/>
                </a:solidFill>
              </a:rPr>
              <a:t>No Polarity. No Dipole.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4 0.01667 -0.00118 0.0331 -0.00118 0.04954 C -0.00118 0.05255 0 0.05509 0 0.0581 C 0 0.08241 -0.00066 0.08681 -0.00235 0.10556 C -0.00287 0.1412 -0.00404 0.17708 -0.00365 0.21296 C -0.00365 0.21551 -0.00183 0.2088 -0.00118 0.20648 C -0.00027 0.20301 0.00078 0.19468 0.0013 0.19144 C 0.00156 0.18935 0.00208 0.18727 0.00247 0.18495 C 0.00403 0.16551 0.00273 0.17477 0.00611 0.15695 L 0.00742 0.1507 C 0.00546 0.06991 0.00755 0.12153 0.00494 0.07963 C 0.00442 0.07245 0.00429 0.06528 0.00364 0.0581 C 0.00312 0.05139 0.00221 0.04931 0.0013 0.04306 C 0.00013 0.03611 -0.0004 0.03125 -0.00118 0.02384 C -0.00157 -0.00625 -0.00235 -0.03634 -0.00235 -0.06667 C -0.00235 -0.12245 -0.00235 -0.08264 0 -0.10741 C 0.00234 -0.13171 0.00195 -0.12824 0 -0.11805 C 0.0039 -0.0912 -0.00105 -0.12477 0.00247 -0.10301 C 0.00299 -0.10023 0.00325 -0.09745 0.00364 -0.09444 C 0.00325 -0.06667 0.00325 -0.03866 0.00247 -0.01065 C 0.00247 -0.00833 0.00156 -0.00648 0.0013 -0.00417 C 0.00078 -0.00139 0.00052 0.00162 0 0.0044 C -0.00027 0.00648 -0.00105 0.00857 -0.00118 0.01088 C -0.00157 0.01875 -0.00118 0.02662 -0.00118 0.03449 L -0.00118 0.03449 " pathEditMode="relative" ptsTypes="AAAAAAAAAAAAAAAAAAAAAAAA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4 0.01667 -0.00118 0.0331 -0.00118 0.04954 C -0.00118 0.05255 0 0.05509 0 0.0581 C 0 0.08241 -0.00066 0.08681 -0.00235 0.10556 C -0.00287 0.1412 -0.00404 0.17708 -0.00365 0.21296 C -0.00365 0.21551 -0.00183 0.2088 -0.00118 0.20648 C -0.00027 0.20301 0.00078 0.19468 0.0013 0.19144 C 0.00156 0.18935 0.00208 0.18727 0.00247 0.18495 C 0.00403 0.16551 0.00273 0.17477 0.00611 0.15695 L 0.00742 0.1507 C 0.00546 0.06991 0.00755 0.12153 0.00494 0.07963 C 0.00442 0.07245 0.00429 0.06528 0.00364 0.0581 C 0.00312 0.05139 0.00221 0.04931 0.0013 0.04306 C 0.00013 0.03611 -0.0004 0.03125 -0.00118 0.02384 C -0.00157 -0.00625 -0.00235 -0.03634 -0.00235 -0.06667 C -0.00235 -0.12245 -0.00235 -0.08264 0 -0.10741 C 0.00234 -0.13171 0.00195 -0.12824 0 -0.11805 C 0.0039 -0.0912 -0.00105 -0.12477 0.00247 -0.10301 C 0.00299 -0.10023 0.00325 -0.09745 0.00364 -0.09444 C 0.00325 -0.06667 0.00325 -0.03866 0.00247 -0.01065 C 0.00247 -0.00833 0.00156 -0.00648 0.0013 -0.00417 C 0.00078 -0.00139 0.00052 0.00162 0 0.0044 C -0.00027 0.00648 -0.00105 0.00857 -0.00118 0.01088 C -0.00157 0.01875 -0.00118 0.02662 -0.00118 0.03449 L -0.00118 0.03449 " pathEditMode="relative" ptsTypes="AAAAAAAAAAAAAAAAAAAAAAAA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  <p:bldP spid="4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9.2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Which of the following bonds is covalent , which is polar covalent, and which is Ionic? a) the bond in </a:t>
            </a:r>
            <a:r>
              <a:rPr lang="en-CA" sz="2400" i="1" dirty="0" err="1"/>
              <a:t>CsCl</a:t>
            </a:r>
            <a:r>
              <a:rPr lang="en-CA" sz="2400" i="1" dirty="0"/>
              <a:t>, b) The bond in H</a:t>
            </a:r>
            <a:r>
              <a:rPr lang="en-CA" sz="2400" i="1" baseline="-25000" dirty="0"/>
              <a:t>2</a:t>
            </a:r>
            <a:r>
              <a:rPr lang="en-CA" sz="2400" i="1" dirty="0"/>
              <a:t>S, c) The N-N bond in H</a:t>
            </a:r>
            <a:r>
              <a:rPr lang="en-CA" sz="2400" i="1" baseline="-25000" dirty="0"/>
              <a:t>2</a:t>
            </a:r>
            <a:r>
              <a:rPr lang="en-CA" sz="2400" i="1" dirty="0"/>
              <a:t>NNH</a:t>
            </a:r>
            <a:r>
              <a:rPr lang="en-CA" sz="2400" i="1" baseline="-25000" dirty="0"/>
              <a:t>2</a:t>
            </a:r>
            <a:r>
              <a:rPr lang="en-CA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570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61" y="-234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9.6: Writing Lewis Structures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128C0-41F1-0493-AF07-574F9E5E61E1}"/>
              </a:ext>
            </a:extLst>
          </p:cNvPr>
          <p:cNvSpPr txBox="1"/>
          <p:nvPr/>
        </p:nvSpPr>
        <p:spPr>
          <a:xfrm>
            <a:off x="410582" y="1095568"/>
            <a:ext cx="1132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drawing the Lewis structure for a compound you should</a:t>
            </a:r>
            <a:r>
              <a:rPr lang="en-US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6A37F-7C68-73FA-D80B-A1664E604831}"/>
              </a:ext>
            </a:extLst>
          </p:cNvPr>
          <p:cNvSpPr txBox="1"/>
          <p:nvPr/>
        </p:nvSpPr>
        <p:spPr>
          <a:xfrm>
            <a:off x="163157" y="1854880"/>
            <a:ext cx="11327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1. Determine which </a:t>
            </a:r>
            <a:r>
              <a:rPr lang="en-US" sz="2800" dirty="0">
                <a:solidFill>
                  <a:srgbClr val="FF0000"/>
                </a:solidFill>
              </a:rPr>
              <a:t>atom has the highest bonding capacity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put it in the middle</a:t>
            </a:r>
            <a:r>
              <a:rPr lang="en-US" sz="2800" dirty="0"/>
              <a:t>. (if it forms multiple bond it will probably join to multiple other things..)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597CC-3AA8-B7E4-8D95-FA280EA8209D}"/>
              </a:ext>
            </a:extLst>
          </p:cNvPr>
          <p:cNvSpPr txBox="1"/>
          <p:nvPr/>
        </p:nvSpPr>
        <p:spPr>
          <a:xfrm>
            <a:off x="544691" y="3395752"/>
            <a:ext cx="147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  <a:r>
              <a:rPr lang="en-US" sz="3200" dirty="0">
                <a:sym typeface="Wingdings" pitchFamily="2" charset="2"/>
              </a:rPr>
              <a:t></a:t>
            </a:r>
            <a:endParaRPr lang="en-US" sz="3200" dirty="0"/>
          </a:p>
        </p:txBody>
      </p:sp>
      <p:pic>
        <p:nvPicPr>
          <p:cNvPr id="1026" name="Picture 2" descr="Periodic table - Wikipedia">
            <a:extLst>
              <a:ext uri="{FF2B5EF4-FFF2-40B4-BE49-F238E27FC236}">
                <a16:creationId xmlns:a16="http://schemas.microsoft.com/office/drawing/2014/main" id="{5D0399DC-CA16-8455-4167-4A6BE378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35" y="2716703"/>
            <a:ext cx="7692670" cy="40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EEFF53-ABEB-C377-952A-B4493BE02DC0}"/>
              </a:ext>
            </a:extLst>
          </p:cNvPr>
          <p:cNvSpPr/>
          <p:nvPr/>
        </p:nvSpPr>
        <p:spPr>
          <a:xfrm>
            <a:off x="4719484" y="3111910"/>
            <a:ext cx="353962" cy="38345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1D24C9-E45B-68AD-D34E-44128AE05C7C}"/>
              </a:ext>
            </a:extLst>
          </p:cNvPr>
          <p:cNvSpPr/>
          <p:nvPr/>
        </p:nvSpPr>
        <p:spPr>
          <a:xfrm>
            <a:off x="4719484" y="2716703"/>
            <a:ext cx="353962" cy="291968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B249D2-4899-F2F5-E93B-89B442861B22}"/>
              </a:ext>
            </a:extLst>
          </p:cNvPr>
          <p:cNvSpPr txBox="1"/>
          <p:nvPr/>
        </p:nvSpPr>
        <p:spPr>
          <a:xfrm>
            <a:off x="163157" y="4119317"/>
            <a:ext cx="387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Group 1 </a:t>
            </a:r>
            <a:r>
              <a:rPr lang="en-US" sz="3200" dirty="0"/>
              <a:t>= 1 dot or 1 bonding capacity.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824D41-EAC7-892D-C92C-A7BC60457327}"/>
              </a:ext>
            </a:extLst>
          </p:cNvPr>
          <p:cNvSpPr/>
          <p:nvPr/>
        </p:nvSpPr>
        <p:spPr>
          <a:xfrm>
            <a:off x="10830232" y="3496409"/>
            <a:ext cx="353962" cy="38345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CBA8A7-40B0-F057-2056-633D4078C4E3}"/>
              </a:ext>
            </a:extLst>
          </p:cNvPr>
          <p:cNvSpPr/>
          <p:nvPr/>
        </p:nvSpPr>
        <p:spPr>
          <a:xfrm>
            <a:off x="10830232" y="2716703"/>
            <a:ext cx="353962" cy="291968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5211F9-B643-4C7E-1229-11D51C61A997}"/>
              </a:ext>
            </a:extLst>
          </p:cNvPr>
          <p:cNvSpPr txBox="1"/>
          <p:nvPr/>
        </p:nvSpPr>
        <p:spPr>
          <a:xfrm>
            <a:off x="78735" y="5369925"/>
            <a:ext cx="387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Group 16 </a:t>
            </a:r>
            <a:r>
              <a:rPr lang="en-US" sz="3200" dirty="0"/>
              <a:t>= 6 dots or 6 bonding capacity.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C64E37-67A5-8386-CDC3-20A96E8D580C}"/>
              </a:ext>
            </a:extLst>
          </p:cNvPr>
          <p:cNvSpPr txBox="1"/>
          <p:nvPr/>
        </p:nvSpPr>
        <p:spPr>
          <a:xfrm>
            <a:off x="7253825" y="3372460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7FD89C-E500-DDC3-723A-68667A254303}"/>
              </a:ext>
            </a:extLst>
          </p:cNvPr>
          <p:cNvSpPr txBox="1"/>
          <p:nvPr/>
        </p:nvSpPr>
        <p:spPr>
          <a:xfrm>
            <a:off x="7889633" y="337245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5F5DA9-370C-7E70-086E-8E1A9941DECA}"/>
              </a:ext>
            </a:extLst>
          </p:cNvPr>
          <p:cNvSpPr txBox="1"/>
          <p:nvPr/>
        </p:nvSpPr>
        <p:spPr>
          <a:xfrm>
            <a:off x="6618017" y="3366256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3" grpId="0" animBg="1"/>
      <p:bldP spid="13" grpId="1" animBg="1"/>
      <p:bldP spid="14" grpId="0" animBg="1"/>
      <p:bldP spid="14" grpId="1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61" y="-234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9.6: Writing Lewis Structures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6A37F-7C68-73FA-D80B-A1664E604831}"/>
              </a:ext>
            </a:extLst>
          </p:cNvPr>
          <p:cNvSpPr txBox="1"/>
          <p:nvPr/>
        </p:nvSpPr>
        <p:spPr>
          <a:xfrm>
            <a:off x="163157" y="944993"/>
            <a:ext cx="11327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2. Place the dots around each atom placing ONLY 1 dot at a time in a clockwise direction.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597CC-3AA8-B7E4-8D95-FA280EA8209D}"/>
              </a:ext>
            </a:extLst>
          </p:cNvPr>
          <p:cNvSpPr txBox="1"/>
          <p:nvPr/>
        </p:nvSpPr>
        <p:spPr>
          <a:xfrm>
            <a:off x="544691" y="3395752"/>
            <a:ext cx="147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  <a:r>
              <a:rPr lang="en-US" sz="3200" dirty="0">
                <a:sym typeface="Wingdings" pitchFamily="2" charset="2"/>
              </a:rPr>
              <a:t>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C64E37-67A5-8386-CDC3-20A96E8D580C}"/>
              </a:ext>
            </a:extLst>
          </p:cNvPr>
          <p:cNvSpPr txBox="1"/>
          <p:nvPr/>
        </p:nvSpPr>
        <p:spPr>
          <a:xfrm>
            <a:off x="3003585" y="3394214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7FD89C-E500-DDC3-723A-68667A254303}"/>
              </a:ext>
            </a:extLst>
          </p:cNvPr>
          <p:cNvSpPr txBox="1"/>
          <p:nvPr/>
        </p:nvSpPr>
        <p:spPr>
          <a:xfrm>
            <a:off x="3639393" y="3394213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5F5DA9-370C-7E70-086E-8E1A9941DECA}"/>
              </a:ext>
            </a:extLst>
          </p:cNvPr>
          <p:cNvSpPr txBox="1"/>
          <p:nvPr/>
        </p:nvSpPr>
        <p:spPr>
          <a:xfrm>
            <a:off x="2367777" y="3388010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A7F05D-9999-4E00-DE49-088F93E743B5}"/>
              </a:ext>
            </a:extLst>
          </p:cNvPr>
          <p:cNvSpPr/>
          <p:nvPr/>
        </p:nvSpPr>
        <p:spPr>
          <a:xfrm>
            <a:off x="2544928" y="334413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BAE42-FA6E-D66A-0283-D95E329264A2}"/>
              </a:ext>
            </a:extLst>
          </p:cNvPr>
          <p:cNvSpPr txBox="1"/>
          <p:nvPr/>
        </p:nvSpPr>
        <p:spPr>
          <a:xfrm>
            <a:off x="3003585" y="2818329"/>
            <a:ext cx="52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(6)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5F20A-3833-CA34-C630-E089144ABDC2}"/>
              </a:ext>
            </a:extLst>
          </p:cNvPr>
          <p:cNvSpPr txBox="1"/>
          <p:nvPr/>
        </p:nvSpPr>
        <p:spPr>
          <a:xfrm>
            <a:off x="3639393" y="2818329"/>
            <a:ext cx="52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(1)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16B9A-617E-08CE-1C7E-60E81A5D0B1B}"/>
              </a:ext>
            </a:extLst>
          </p:cNvPr>
          <p:cNvSpPr txBox="1"/>
          <p:nvPr/>
        </p:nvSpPr>
        <p:spPr>
          <a:xfrm>
            <a:off x="2367777" y="2818329"/>
            <a:ext cx="52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(1)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F3B9E2-9C13-AC9D-B7C3-5E4FC860D204}"/>
              </a:ext>
            </a:extLst>
          </p:cNvPr>
          <p:cNvSpPr/>
          <p:nvPr/>
        </p:nvSpPr>
        <p:spPr>
          <a:xfrm>
            <a:off x="3874323" y="333639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B159E6-320F-1509-A772-80A3D88729AD}"/>
              </a:ext>
            </a:extLst>
          </p:cNvPr>
          <p:cNvSpPr/>
          <p:nvPr/>
        </p:nvSpPr>
        <p:spPr>
          <a:xfrm>
            <a:off x="3259807" y="332655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66736A-BBF8-B9EC-8412-7A1B8AEED655}"/>
              </a:ext>
            </a:extLst>
          </p:cNvPr>
          <p:cNvSpPr/>
          <p:nvPr/>
        </p:nvSpPr>
        <p:spPr>
          <a:xfrm>
            <a:off x="3525035" y="359270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ACAD8C-EAC4-EDE8-3F9A-F5C034C84322}"/>
              </a:ext>
            </a:extLst>
          </p:cNvPr>
          <p:cNvSpPr/>
          <p:nvPr/>
        </p:nvSpPr>
        <p:spPr>
          <a:xfrm>
            <a:off x="3222936" y="397358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D2DC0E-84E5-6A1C-9947-A4FD77F22A59}"/>
              </a:ext>
            </a:extLst>
          </p:cNvPr>
          <p:cNvSpPr/>
          <p:nvPr/>
        </p:nvSpPr>
        <p:spPr>
          <a:xfrm>
            <a:off x="2852356" y="360782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3EBC29-0D6B-7AFC-86B0-6F3E26FF49C2}"/>
              </a:ext>
            </a:extLst>
          </p:cNvPr>
          <p:cNvSpPr/>
          <p:nvPr/>
        </p:nvSpPr>
        <p:spPr>
          <a:xfrm>
            <a:off x="3110451" y="332655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F412DB-7A8A-60D7-A62F-5988F95F8080}"/>
              </a:ext>
            </a:extLst>
          </p:cNvPr>
          <p:cNvSpPr/>
          <p:nvPr/>
        </p:nvSpPr>
        <p:spPr>
          <a:xfrm>
            <a:off x="3525035" y="373422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A6852-17C7-0EE8-BBDC-D4C7FAFD4477}"/>
              </a:ext>
            </a:extLst>
          </p:cNvPr>
          <p:cNvSpPr txBox="1"/>
          <p:nvPr/>
        </p:nvSpPr>
        <p:spPr>
          <a:xfrm>
            <a:off x="390859" y="4381250"/>
            <a:ext cx="965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Notice how O has 2 single dots and there are two Hs…interesting.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863432-8AC1-56F0-B5D3-EBA33DF3DEE3}"/>
              </a:ext>
            </a:extLst>
          </p:cNvPr>
          <p:cNvSpPr txBox="1"/>
          <p:nvPr/>
        </p:nvSpPr>
        <p:spPr>
          <a:xfrm>
            <a:off x="4768952" y="5512344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C2121-DCE9-15B6-E4FF-062B382B5A35}"/>
              </a:ext>
            </a:extLst>
          </p:cNvPr>
          <p:cNvSpPr txBox="1"/>
          <p:nvPr/>
        </p:nvSpPr>
        <p:spPr>
          <a:xfrm>
            <a:off x="5404760" y="5512343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81D4F-48B3-E348-3FDB-E93980EA22FF}"/>
              </a:ext>
            </a:extLst>
          </p:cNvPr>
          <p:cNvSpPr txBox="1"/>
          <p:nvPr/>
        </p:nvSpPr>
        <p:spPr>
          <a:xfrm>
            <a:off x="4133144" y="5506140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666F4D4-DAC1-BF1E-E587-5E6E39361A5D}"/>
              </a:ext>
            </a:extLst>
          </p:cNvPr>
          <p:cNvSpPr/>
          <p:nvPr/>
        </p:nvSpPr>
        <p:spPr>
          <a:xfrm>
            <a:off x="4310295" y="546226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BDEC8F-D77B-A086-85F0-5B897F1AF2C9}"/>
              </a:ext>
            </a:extLst>
          </p:cNvPr>
          <p:cNvSpPr/>
          <p:nvPr/>
        </p:nvSpPr>
        <p:spPr>
          <a:xfrm>
            <a:off x="5639690" y="54545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B04721-0FA6-6269-96AA-49931AA30E37}"/>
              </a:ext>
            </a:extLst>
          </p:cNvPr>
          <p:cNvSpPr/>
          <p:nvPr/>
        </p:nvSpPr>
        <p:spPr>
          <a:xfrm>
            <a:off x="5025174" y="544468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C7BE9C-3A6D-B9FC-4A2B-54DA4E1E95C3}"/>
              </a:ext>
            </a:extLst>
          </p:cNvPr>
          <p:cNvSpPr/>
          <p:nvPr/>
        </p:nvSpPr>
        <p:spPr>
          <a:xfrm>
            <a:off x="5290402" y="571083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94B3587-86D7-DA0D-B8D9-F2C4A478AB0D}"/>
              </a:ext>
            </a:extLst>
          </p:cNvPr>
          <p:cNvSpPr/>
          <p:nvPr/>
        </p:nvSpPr>
        <p:spPr>
          <a:xfrm>
            <a:off x="5017799" y="609171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015169-A41A-36A1-E77D-AFFC933F8F45}"/>
              </a:ext>
            </a:extLst>
          </p:cNvPr>
          <p:cNvSpPr/>
          <p:nvPr/>
        </p:nvSpPr>
        <p:spPr>
          <a:xfrm>
            <a:off x="4617723" y="572595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5B5B87-4669-FE40-65C2-5E186C7862EC}"/>
              </a:ext>
            </a:extLst>
          </p:cNvPr>
          <p:cNvSpPr/>
          <p:nvPr/>
        </p:nvSpPr>
        <p:spPr>
          <a:xfrm>
            <a:off x="4875818" y="544468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A82BC5-A8AF-C018-9CB2-25CE8747DA5D}"/>
              </a:ext>
            </a:extLst>
          </p:cNvPr>
          <p:cNvSpPr/>
          <p:nvPr/>
        </p:nvSpPr>
        <p:spPr>
          <a:xfrm>
            <a:off x="4899232" y="609711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5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61" y="-234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9.6: Writing Lewis Structures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6A37F-7C68-73FA-D80B-A1664E604831}"/>
              </a:ext>
            </a:extLst>
          </p:cNvPr>
          <p:cNvSpPr txBox="1"/>
          <p:nvPr/>
        </p:nvSpPr>
        <p:spPr>
          <a:xfrm>
            <a:off x="163157" y="944993"/>
            <a:ext cx="11327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*Whenever you have TWO single electrons right next to each other they can form a bond (-).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597CC-3AA8-B7E4-8D95-FA280EA8209D}"/>
              </a:ext>
            </a:extLst>
          </p:cNvPr>
          <p:cNvSpPr txBox="1"/>
          <p:nvPr/>
        </p:nvSpPr>
        <p:spPr>
          <a:xfrm>
            <a:off x="544691" y="3395752"/>
            <a:ext cx="147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  <a:r>
              <a:rPr lang="en-US" sz="3200" dirty="0">
                <a:sym typeface="Wingdings" pitchFamily="2" charset="2"/>
              </a:rPr>
              <a:t>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863432-8AC1-56F0-B5D3-EBA33DF3DEE3}"/>
              </a:ext>
            </a:extLst>
          </p:cNvPr>
          <p:cNvSpPr txBox="1"/>
          <p:nvPr/>
        </p:nvSpPr>
        <p:spPr>
          <a:xfrm>
            <a:off x="3692320" y="3395753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C2121-DCE9-15B6-E4FF-062B382B5A35}"/>
              </a:ext>
            </a:extLst>
          </p:cNvPr>
          <p:cNvSpPr txBox="1"/>
          <p:nvPr/>
        </p:nvSpPr>
        <p:spPr>
          <a:xfrm>
            <a:off x="4328128" y="339575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81D4F-48B3-E348-3FDB-E93980EA22FF}"/>
              </a:ext>
            </a:extLst>
          </p:cNvPr>
          <p:cNvSpPr txBox="1"/>
          <p:nvPr/>
        </p:nvSpPr>
        <p:spPr>
          <a:xfrm>
            <a:off x="3056512" y="338954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666F4D4-DAC1-BF1E-E587-5E6E39361A5D}"/>
              </a:ext>
            </a:extLst>
          </p:cNvPr>
          <p:cNvSpPr/>
          <p:nvPr/>
        </p:nvSpPr>
        <p:spPr>
          <a:xfrm>
            <a:off x="3233663" y="334567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BDEC8F-D77B-A086-85F0-5B897F1AF2C9}"/>
              </a:ext>
            </a:extLst>
          </p:cNvPr>
          <p:cNvSpPr/>
          <p:nvPr/>
        </p:nvSpPr>
        <p:spPr>
          <a:xfrm>
            <a:off x="4563058" y="333793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B04721-0FA6-6269-96AA-49931AA30E37}"/>
              </a:ext>
            </a:extLst>
          </p:cNvPr>
          <p:cNvSpPr/>
          <p:nvPr/>
        </p:nvSpPr>
        <p:spPr>
          <a:xfrm>
            <a:off x="3948542" y="332809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C7BE9C-3A6D-B9FC-4A2B-54DA4E1E95C3}"/>
              </a:ext>
            </a:extLst>
          </p:cNvPr>
          <p:cNvSpPr/>
          <p:nvPr/>
        </p:nvSpPr>
        <p:spPr>
          <a:xfrm>
            <a:off x="4213770" y="359424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94B3587-86D7-DA0D-B8D9-F2C4A478AB0D}"/>
              </a:ext>
            </a:extLst>
          </p:cNvPr>
          <p:cNvSpPr/>
          <p:nvPr/>
        </p:nvSpPr>
        <p:spPr>
          <a:xfrm>
            <a:off x="3941167" y="39751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015169-A41A-36A1-E77D-AFFC933F8F45}"/>
              </a:ext>
            </a:extLst>
          </p:cNvPr>
          <p:cNvSpPr/>
          <p:nvPr/>
        </p:nvSpPr>
        <p:spPr>
          <a:xfrm>
            <a:off x="3541091" y="360935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5B5B87-4669-FE40-65C2-5E186C7862EC}"/>
              </a:ext>
            </a:extLst>
          </p:cNvPr>
          <p:cNvSpPr/>
          <p:nvPr/>
        </p:nvSpPr>
        <p:spPr>
          <a:xfrm>
            <a:off x="3799186" y="332809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A82BC5-A8AF-C018-9CB2-25CE8747DA5D}"/>
              </a:ext>
            </a:extLst>
          </p:cNvPr>
          <p:cNvSpPr/>
          <p:nvPr/>
        </p:nvSpPr>
        <p:spPr>
          <a:xfrm>
            <a:off x="3822600" y="398052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144612-B2E7-C4C2-D0AA-F6C8B0F9CF25}"/>
              </a:ext>
            </a:extLst>
          </p:cNvPr>
          <p:cNvCxnSpPr/>
          <p:nvPr/>
        </p:nvCxnSpPr>
        <p:spPr>
          <a:xfrm>
            <a:off x="3577962" y="1866469"/>
            <a:ext cx="0" cy="172777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F9DD67-32E4-1382-BB25-684F4D6C3C8A}"/>
              </a:ext>
            </a:extLst>
          </p:cNvPr>
          <p:cNvCxnSpPr/>
          <p:nvPr/>
        </p:nvCxnSpPr>
        <p:spPr>
          <a:xfrm>
            <a:off x="3276928" y="1600324"/>
            <a:ext cx="0" cy="172777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38AA29-0B1B-5087-9BFA-9C1482C74400}"/>
              </a:ext>
            </a:extLst>
          </p:cNvPr>
          <p:cNvSpPr txBox="1"/>
          <p:nvPr/>
        </p:nvSpPr>
        <p:spPr>
          <a:xfrm>
            <a:off x="3479542" y="5115353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A50E8-48DC-7F74-4572-467A57AB9472}"/>
              </a:ext>
            </a:extLst>
          </p:cNvPr>
          <p:cNvSpPr txBox="1"/>
          <p:nvPr/>
        </p:nvSpPr>
        <p:spPr>
          <a:xfrm>
            <a:off x="4115350" y="511535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C79CF8-B491-616D-997D-AC60E153CB6A}"/>
              </a:ext>
            </a:extLst>
          </p:cNvPr>
          <p:cNvSpPr txBox="1"/>
          <p:nvPr/>
        </p:nvSpPr>
        <p:spPr>
          <a:xfrm>
            <a:off x="2843734" y="510914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6FD3EA-F04B-A110-D7AE-6A918F192533}"/>
              </a:ext>
            </a:extLst>
          </p:cNvPr>
          <p:cNvSpPr/>
          <p:nvPr/>
        </p:nvSpPr>
        <p:spPr>
          <a:xfrm>
            <a:off x="4350280" y="505753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4D24BA-837D-CE4B-977E-D68871EB5D27}"/>
              </a:ext>
            </a:extLst>
          </p:cNvPr>
          <p:cNvSpPr/>
          <p:nvPr/>
        </p:nvSpPr>
        <p:spPr>
          <a:xfrm>
            <a:off x="3735764" y="504769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1FE2CC0-1EDD-9AE3-D090-DADE3D2F5917}"/>
              </a:ext>
            </a:extLst>
          </p:cNvPr>
          <p:cNvSpPr/>
          <p:nvPr/>
        </p:nvSpPr>
        <p:spPr>
          <a:xfrm>
            <a:off x="4000992" y="531384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9867436-374F-3723-4BF1-CAEA25AD9138}"/>
              </a:ext>
            </a:extLst>
          </p:cNvPr>
          <p:cNvSpPr/>
          <p:nvPr/>
        </p:nvSpPr>
        <p:spPr>
          <a:xfrm>
            <a:off x="3728389" y="56947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88EEFAD-746D-A55F-8069-0578B341A13E}"/>
              </a:ext>
            </a:extLst>
          </p:cNvPr>
          <p:cNvSpPr/>
          <p:nvPr/>
        </p:nvSpPr>
        <p:spPr>
          <a:xfrm>
            <a:off x="3586408" y="504769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4B86EF9-0A21-6481-B58F-10D9079C83E1}"/>
              </a:ext>
            </a:extLst>
          </p:cNvPr>
          <p:cNvSpPr/>
          <p:nvPr/>
        </p:nvSpPr>
        <p:spPr>
          <a:xfrm>
            <a:off x="3609822" y="570012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C6AA15-E07A-8150-1B43-8C5839349BF9}"/>
              </a:ext>
            </a:extLst>
          </p:cNvPr>
          <p:cNvCxnSpPr>
            <a:endCxn id="15" idx="1"/>
          </p:cNvCxnSpPr>
          <p:nvPr/>
        </p:nvCxnSpPr>
        <p:spPr>
          <a:xfrm flipV="1">
            <a:off x="3233663" y="5407741"/>
            <a:ext cx="245879" cy="934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B287223-9659-6A32-8B73-B8F655496166}"/>
              </a:ext>
            </a:extLst>
          </p:cNvPr>
          <p:cNvCxnSpPr>
            <a:cxnSpLocks/>
          </p:cNvCxnSpPr>
          <p:nvPr/>
        </p:nvCxnSpPr>
        <p:spPr>
          <a:xfrm flipH="1">
            <a:off x="4059006" y="4078359"/>
            <a:ext cx="15728" cy="123548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9BE305F-3976-12DB-C844-97DD02E9CC96}"/>
              </a:ext>
            </a:extLst>
          </p:cNvPr>
          <p:cNvCxnSpPr>
            <a:cxnSpLocks/>
          </p:cNvCxnSpPr>
          <p:nvPr/>
        </p:nvCxnSpPr>
        <p:spPr>
          <a:xfrm flipH="1">
            <a:off x="4387151" y="3788675"/>
            <a:ext cx="15728" cy="123548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B204D6C-1F14-2D4B-BDC9-2BF073CE1470}"/>
              </a:ext>
            </a:extLst>
          </p:cNvPr>
          <p:cNvSpPr txBox="1"/>
          <p:nvPr/>
        </p:nvSpPr>
        <p:spPr>
          <a:xfrm>
            <a:off x="8085955" y="3974325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BED8E4-25F2-E41F-ED18-8BF9AE3D1B73}"/>
              </a:ext>
            </a:extLst>
          </p:cNvPr>
          <p:cNvSpPr txBox="1"/>
          <p:nvPr/>
        </p:nvSpPr>
        <p:spPr>
          <a:xfrm>
            <a:off x="8721763" y="3974324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112B84-D185-3959-C471-FD120B838D75}"/>
              </a:ext>
            </a:extLst>
          </p:cNvPr>
          <p:cNvSpPr txBox="1"/>
          <p:nvPr/>
        </p:nvSpPr>
        <p:spPr>
          <a:xfrm>
            <a:off x="7450147" y="3968121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1DEBECF-FCD9-71FB-7A39-73145CF8BDF0}"/>
              </a:ext>
            </a:extLst>
          </p:cNvPr>
          <p:cNvSpPr/>
          <p:nvPr/>
        </p:nvSpPr>
        <p:spPr>
          <a:xfrm>
            <a:off x="8342177" y="390667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62AC4F1-FCBC-3B16-85EE-1D759513EEB5}"/>
              </a:ext>
            </a:extLst>
          </p:cNvPr>
          <p:cNvSpPr/>
          <p:nvPr/>
        </p:nvSpPr>
        <p:spPr>
          <a:xfrm>
            <a:off x="8334802" y="455369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88DBA1D-D206-0A9E-4DCD-26088CB53E7F}"/>
              </a:ext>
            </a:extLst>
          </p:cNvPr>
          <p:cNvSpPr/>
          <p:nvPr/>
        </p:nvSpPr>
        <p:spPr>
          <a:xfrm>
            <a:off x="8192821" y="390667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5EE6C4B-8F83-E1B7-F644-5220D45476CE}"/>
              </a:ext>
            </a:extLst>
          </p:cNvPr>
          <p:cNvSpPr/>
          <p:nvPr/>
        </p:nvSpPr>
        <p:spPr>
          <a:xfrm>
            <a:off x="8216235" y="455909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92D42EB-38E9-2972-3CDD-271CCEF0CFE1}"/>
              </a:ext>
            </a:extLst>
          </p:cNvPr>
          <p:cNvCxnSpPr>
            <a:cxnSpLocks/>
          </p:cNvCxnSpPr>
          <p:nvPr/>
        </p:nvCxnSpPr>
        <p:spPr>
          <a:xfrm flipV="1">
            <a:off x="7911064" y="4260508"/>
            <a:ext cx="235425" cy="36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A6105F-45BE-A848-A23C-894B162A856C}"/>
              </a:ext>
            </a:extLst>
          </p:cNvPr>
          <p:cNvCxnSpPr>
            <a:cxnSpLocks/>
          </p:cNvCxnSpPr>
          <p:nvPr/>
        </p:nvCxnSpPr>
        <p:spPr>
          <a:xfrm flipV="1">
            <a:off x="8546872" y="4260508"/>
            <a:ext cx="235425" cy="36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5E2D922-DAA4-E13D-64E8-1814CB721736}"/>
              </a:ext>
            </a:extLst>
          </p:cNvPr>
          <p:cNvSpPr/>
          <p:nvPr/>
        </p:nvSpPr>
        <p:spPr>
          <a:xfrm>
            <a:off x="7182465" y="3448910"/>
            <a:ext cx="2448232" cy="16504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50" grpId="0"/>
      <p:bldP spid="51" grpId="0"/>
      <p:bldP spid="52" grpId="0"/>
      <p:bldP spid="54" grpId="0" animBg="1"/>
      <p:bldP spid="56" grpId="0" animBg="1"/>
      <p:bldP spid="57" grpId="0" animBg="1"/>
      <p:bldP spid="58" grpId="0" animBg="1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Write the Lewis structure for nitrogen trifluoride (NF</a:t>
            </a:r>
            <a:r>
              <a:rPr lang="en-CA" sz="2400" i="1" baseline="-25000" dirty="0"/>
              <a:t>3</a:t>
            </a:r>
            <a:r>
              <a:rPr lang="en-CA" sz="2400" i="1" dirty="0"/>
              <a:t>) in which all three F atoms are bonded to the N (central) atom.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4815D-2891-067B-42AA-DB3A264AB8C2}"/>
              </a:ext>
            </a:extLst>
          </p:cNvPr>
          <p:cNvSpPr txBox="1"/>
          <p:nvPr/>
        </p:nvSpPr>
        <p:spPr>
          <a:xfrm>
            <a:off x="3223690" y="165859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22178-D6FB-F4B7-ED9F-5641FCF1CD49}"/>
              </a:ext>
            </a:extLst>
          </p:cNvPr>
          <p:cNvSpPr txBox="1"/>
          <p:nvPr/>
        </p:nvSpPr>
        <p:spPr>
          <a:xfrm>
            <a:off x="4503850" y="162430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6C10F-9DFD-277D-0879-D6FA2B014656}"/>
              </a:ext>
            </a:extLst>
          </p:cNvPr>
          <p:cNvSpPr txBox="1"/>
          <p:nvPr/>
        </p:nvSpPr>
        <p:spPr>
          <a:xfrm>
            <a:off x="5784010" y="165859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B2D80-6A43-C3C6-BDF9-BDBF0A489FCE}"/>
              </a:ext>
            </a:extLst>
          </p:cNvPr>
          <p:cNvSpPr txBox="1"/>
          <p:nvPr/>
        </p:nvSpPr>
        <p:spPr>
          <a:xfrm>
            <a:off x="7064170" y="162738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3D244C-6224-5DE1-D1B9-9F423017F8E5}"/>
              </a:ext>
            </a:extLst>
          </p:cNvPr>
          <p:cNvSpPr/>
          <p:nvPr/>
        </p:nvSpPr>
        <p:spPr>
          <a:xfrm>
            <a:off x="3223690" y="1624302"/>
            <a:ext cx="521450" cy="619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DEF74-C092-E480-F360-98F2478B7A61}"/>
              </a:ext>
            </a:extLst>
          </p:cNvPr>
          <p:cNvSpPr txBox="1"/>
          <p:nvPr/>
        </p:nvSpPr>
        <p:spPr>
          <a:xfrm>
            <a:off x="133150" y="1166149"/>
            <a:ext cx="2978246" cy="15696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Highest Bonding Capacity </a:t>
            </a:r>
          </a:p>
          <a:p>
            <a:r>
              <a:rPr lang="en-US" sz="3200" b="1" dirty="0"/>
              <a:t>(N in Group 15)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BD672-BB6E-EBAF-CDF6-2BB7AE43671E}"/>
              </a:ext>
            </a:extLst>
          </p:cNvPr>
          <p:cNvSpPr txBox="1"/>
          <p:nvPr/>
        </p:nvSpPr>
        <p:spPr>
          <a:xfrm>
            <a:off x="5055769" y="3749881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C6697C-C7A1-2376-32C1-32BE7E7A2794}"/>
              </a:ext>
            </a:extLst>
          </p:cNvPr>
          <p:cNvSpPr/>
          <p:nvPr/>
        </p:nvSpPr>
        <p:spPr>
          <a:xfrm>
            <a:off x="5185015" y="364664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131D18-B821-D13B-6A64-C7CDC4164F68}"/>
              </a:ext>
            </a:extLst>
          </p:cNvPr>
          <p:cNvSpPr/>
          <p:nvPr/>
        </p:nvSpPr>
        <p:spPr>
          <a:xfrm>
            <a:off x="5577219" y="399064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3DD39E-EB28-4BF0-84CC-3C2332F1AC4F}"/>
              </a:ext>
            </a:extLst>
          </p:cNvPr>
          <p:cNvSpPr/>
          <p:nvPr/>
        </p:nvSpPr>
        <p:spPr>
          <a:xfrm>
            <a:off x="5214874" y="4386275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37F1AA-F4CC-2C63-328E-399527B683EC}"/>
              </a:ext>
            </a:extLst>
          </p:cNvPr>
          <p:cNvSpPr/>
          <p:nvPr/>
        </p:nvSpPr>
        <p:spPr>
          <a:xfrm>
            <a:off x="4908285" y="399064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FCBACD-73CE-1039-7EAA-048BF3C4E845}"/>
              </a:ext>
            </a:extLst>
          </p:cNvPr>
          <p:cNvSpPr/>
          <p:nvPr/>
        </p:nvSpPr>
        <p:spPr>
          <a:xfrm>
            <a:off x="5323967" y="364664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4512A0-52CC-D406-8392-8D411DAD47BD}"/>
              </a:ext>
            </a:extLst>
          </p:cNvPr>
          <p:cNvSpPr txBox="1"/>
          <p:nvPr/>
        </p:nvSpPr>
        <p:spPr>
          <a:xfrm>
            <a:off x="5837041" y="3684756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76F93F-C224-D6BD-6DB7-3FD2EC6D60F0}"/>
              </a:ext>
            </a:extLst>
          </p:cNvPr>
          <p:cNvSpPr/>
          <p:nvPr/>
        </p:nvSpPr>
        <p:spPr>
          <a:xfrm>
            <a:off x="6062849" y="361235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ED8D1D-1BB9-C2D5-0F0B-5E41034A16D9}"/>
              </a:ext>
            </a:extLst>
          </p:cNvPr>
          <p:cNvSpPr/>
          <p:nvPr/>
        </p:nvSpPr>
        <p:spPr>
          <a:xfrm>
            <a:off x="6196457" y="386330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18ACF1-05C1-03AC-64C4-59BADFE30F51}"/>
              </a:ext>
            </a:extLst>
          </p:cNvPr>
          <p:cNvSpPr/>
          <p:nvPr/>
        </p:nvSpPr>
        <p:spPr>
          <a:xfrm>
            <a:off x="6060895" y="418569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0089F0-618B-862A-CB14-37AB1EE5C31E}"/>
              </a:ext>
            </a:extLst>
          </p:cNvPr>
          <p:cNvSpPr/>
          <p:nvPr/>
        </p:nvSpPr>
        <p:spPr>
          <a:xfrm>
            <a:off x="5763299" y="399654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C3B4661-11A3-F61E-989F-CB609897AF3D}"/>
              </a:ext>
            </a:extLst>
          </p:cNvPr>
          <p:cNvSpPr/>
          <p:nvPr/>
        </p:nvSpPr>
        <p:spPr>
          <a:xfrm>
            <a:off x="5952236" y="361235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1C73B1-AB4F-6A43-DC6F-EE511FAFF576}"/>
              </a:ext>
            </a:extLst>
          </p:cNvPr>
          <p:cNvSpPr/>
          <p:nvPr/>
        </p:nvSpPr>
        <p:spPr>
          <a:xfrm>
            <a:off x="6196457" y="400797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F0C990-C1B9-8E6C-2E3C-4597EF9981D4}"/>
              </a:ext>
            </a:extLst>
          </p:cNvPr>
          <p:cNvSpPr/>
          <p:nvPr/>
        </p:nvSpPr>
        <p:spPr>
          <a:xfrm>
            <a:off x="5954260" y="418569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FAECC4-1AFD-EFFA-D107-B684ABDBA789}"/>
              </a:ext>
            </a:extLst>
          </p:cNvPr>
          <p:cNvSpPr txBox="1"/>
          <p:nvPr/>
        </p:nvSpPr>
        <p:spPr>
          <a:xfrm>
            <a:off x="4343521" y="3699996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C5E5DF-78F5-1C1E-0A2F-C9A491B8747E}"/>
              </a:ext>
            </a:extLst>
          </p:cNvPr>
          <p:cNvSpPr/>
          <p:nvPr/>
        </p:nvSpPr>
        <p:spPr>
          <a:xfrm>
            <a:off x="4603619" y="358187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1848703-A5D5-4E02-C9A5-63A88DEC9F0B}"/>
              </a:ext>
            </a:extLst>
          </p:cNvPr>
          <p:cNvSpPr/>
          <p:nvPr/>
        </p:nvSpPr>
        <p:spPr>
          <a:xfrm>
            <a:off x="4737227" y="383282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1126B3-4F73-CC74-638E-23E90751562D}"/>
              </a:ext>
            </a:extLst>
          </p:cNvPr>
          <p:cNvSpPr/>
          <p:nvPr/>
        </p:nvSpPr>
        <p:spPr>
          <a:xfrm>
            <a:off x="4601665" y="415521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D81FBD7-6C97-51DB-3E68-0DC563B23828}"/>
              </a:ext>
            </a:extLst>
          </p:cNvPr>
          <p:cNvSpPr/>
          <p:nvPr/>
        </p:nvSpPr>
        <p:spPr>
          <a:xfrm>
            <a:off x="4304069" y="396606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CB5E46-CDDD-AF00-3477-0A09E3D47853}"/>
              </a:ext>
            </a:extLst>
          </p:cNvPr>
          <p:cNvSpPr/>
          <p:nvPr/>
        </p:nvSpPr>
        <p:spPr>
          <a:xfrm>
            <a:off x="4493006" y="358187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CD1D70-6639-6C5E-5A0B-303E49321B6D}"/>
              </a:ext>
            </a:extLst>
          </p:cNvPr>
          <p:cNvSpPr/>
          <p:nvPr/>
        </p:nvSpPr>
        <p:spPr>
          <a:xfrm>
            <a:off x="4737227" y="397749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B04307-BAC1-66DF-CD83-2B51EA31C47F}"/>
              </a:ext>
            </a:extLst>
          </p:cNvPr>
          <p:cNvSpPr/>
          <p:nvPr/>
        </p:nvSpPr>
        <p:spPr>
          <a:xfrm>
            <a:off x="4495030" y="415521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531DAE-80F3-DF01-A2AD-105762CA2CC2}"/>
              </a:ext>
            </a:extLst>
          </p:cNvPr>
          <p:cNvSpPr/>
          <p:nvPr/>
        </p:nvSpPr>
        <p:spPr>
          <a:xfrm>
            <a:off x="4304069" y="383282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74E5A5-FEDC-EE12-C130-3E7BE56C7DA1}"/>
              </a:ext>
            </a:extLst>
          </p:cNvPr>
          <p:cNvSpPr txBox="1"/>
          <p:nvPr/>
        </p:nvSpPr>
        <p:spPr>
          <a:xfrm>
            <a:off x="5129511" y="462931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61E130-A25D-06A5-9781-7AC3CBB939CE}"/>
              </a:ext>
            </a:extLst>
          </p:cNvPr>
          <p:cNvSpPr/>
          <p:nvPr/>
        </p:nvSpPr>
        <p:spPr>
          <a:xfrm>
            <a:off x="5490354" y="484210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262ADD-BB39-20C8-70D4-0066E0D63FD9}"/>
              </a:ext>
            </a:extLst>
          </p:cNvPr>
          <p:cNvSpPr/>
          <p:nvPr/>
        </p:nvSpPr>
        <p:spPr>
          <a:xfrm>
            <a:off x="5354792" y="4645165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0A2DE5-E9F1-7770-4EF7-D47C01D648A6}"/>
              </a:ext>
            </a:extLst>
          </p:cNvPr>
          <p:cNvSpPr/>
          <p:nvPr/>
        </p:nvSpPr>
        <p:spPr>
          <a:xfrm>
            <a:off x="5354792" y="514592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D04BE6-1970-FC1A-7535-4140D7060B8E}"/>
              </a:ext>
            </a:extLst>
          </p:cNvPr>
          <p:cNvSpPr/>
          <p:nvPr/>
        </p:nvSpPr>
        <p:spPr>
          <a:xfrm>
            <a:off x="5057196" y="495677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2B837D9-0E21-7B85-EB58-71A07F37D27F}"/>
              </a:ext>
            </a:extLst>
          </p:cNvPr>
          <p:cNvSpPr/>
          <p:nvPr/>
        </p:nvSpPr>
        <p:spPr>
          <a:xfrm>
            <a:off x="5211286" y="463908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6EC85DF-7BE8-2EC9-36EF-E09B74E47718}"/>
              </a:ext>
            </a:extLst>
          </p:cNvPr>
          <p:cNvSpPr/>
          <p:nvPr/>
        </p:nvSpPr>
        <p:spPr>
          <a:xfrm>
            <a:off x="5490354" y="496820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E3D181-B752-D203-4E60-6FF0C98A00E1}"/>
              </a:ext>
            </a:extLst>
          </p:cNvPr>
          <p:cNvSpPr/>
          <p:nvPr/>
        </p:nvSpPr>
        <p:spPr>
          <a:xfrm>
            <a:off x="5248157" y="514592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CDFFC11-20E8-A988-96B4-60829B34080D}"/>
              </a:ext>
            </a:extLst>
          </p:cNvPr>
          <p:cNvSpPr/>
          <p:nvPr/>
        </p:nvSpPr>
        <p:spPr>
          <a:xfrm>
            <a:off x="5057196" y="482352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6E9175E-2EB4-520D-BFD8-A12E305A9B80}"/>
              </a:ext>
            </a:extLst>
          </p:cNvPr>
          <p:cNvSpPr/>
          <p:nvPr/>
        </p:nvSpPr>
        <p:spPr>
          <a:xfrm>
            <a:off x="4664269" y="3957581"/>
            <a:ext cx="380362" cy="17515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AE9603-2F66-A3D6-F649-1456CAEE24D7}"/>
              </a:ext>
            </a:extLst>
          </p:cNvPr>
          <p:cNvSpPr/>
          <p:nvPr/>
        </p:nvSpPr>
        <p:spPr>
          <a:xfrm>
            <a:off x="5514737" y="3954690"/>
            <a:ext cx="380362" cy="17515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4E2D55-9FFD-B759-4A07-FE65ED31ADE5}"/>
              </a:ext>
            </a:extLst>
          </p:cNvPr>
          <p:cNvSpPr/>
          <p:nvPr/>
        </p:nvSpPr>
        <p:spPr>
          <a:xfrm rot="5238745">
            <a:off x="5001479" y="4486413"/>
            <a:ext cx="503591" cy="17961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F8C589-9F12-A220-FCCF-9E33814AACBF}"/>
              </a:ext>
            </a:extLst>
          </p:cNvPr>
          <p:cNvSpPr txBox="1"/>
          <p:nvPr/>
        </p:nvSpPr>
        <p:spPr>
          <a:xfrm>
            <a:off x="7837069" y="3879421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8C05882-F3CC-AD2E-6D75-3DF8CCB97AF1}"/>
              </a:ext>
            </a:extLst>
          </p:cNvPr>
          <p:cNvSpPr/>
          <p:nvPr/>
        </p:nvSpPr>
        <p:spPr>
          <a:xfrm>
            <a:off x="7966315" y="377618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E0A412-0DF3-2B8F-0C98-7DF6E0C0109A}"/>
              </a:ext>
            </a:extLst>
          </p:cNvPr>
          <p:cNvSpPr/>
          <p:nvPr/>
        </p:nvSpPr>
        <p:spPr>
          <a:xfrm>
            <a:off x="8105267" y="377618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84B4F0-F0AC-D356-778E-797D63E7FED5}"/>
              </a:ext>
            </a:extLst>
          </p:cNvPr>
          <p:cNvSpPr txBox="1"/>
          <p:nvPr/>
        </p:nvSpPr>
        <p:spPr>
          <a:xfrm>
            <a:off x="8618341" y="3814296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D1751F1-884C-13E5-DD1A-2D59CAF6EB3F}"/>
              </a:ext>
            </a:extLst>
          </p:cNvPr>
          <p:cNvSpPr/>
          <p:nvPr/>
        </p:nvSpPr>
        <p:spPr>
          <a:xfrm>
            <a:off x="8844149" y="374189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BDA4DDD-2778-F527-1558-97D34D542021}"/>
              </a:ext>
            </a:extLst>
          </p:cNvPr>
          <p:cNvSpPr/>
          <p:nvPr/>
        </p:nvSpPr>
        <p:spPr>
          <a:xfrm>
            <a:off x="8977757" y="399284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9399F12-E879-817B-E77F-A1FA2C6A85B1}"/>
              </a:ext>
            </a:extLst>
          </p:cNvPr>
          <p:cNvSpPr/>
          <p:nvPr/>
        </p:nvSpPr>
        <p:spPr>
          <a:xfrm>
            <a:off x="8842195" y="431523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248BBFC-70EE-8048-348D-F86CC2B175DA}"/>
              </a:ext>
            </a:extLst>
          </p:cNvPr>
          <p:cNvSpPr/>
          <p:nvPr/>
        </p:nvSpPr>
        <p:spPr>
          <a:xfrm>
            <a:off x="8733536" y="374189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BF232E6-810C-B5FD-B292-3814AFA530F1}"/>
              </a:ext>
            </a:extLst>
          </p:cNvPr>
          <p:cNvSpPr/>
          <p:nvPr/>
        </p:nvSpPr>
        <p:spPr>
          <a:xfrm>
            <a:off x="8977757" y="413751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2A4E8E2-919D-E70E-2738-DFD57ADEE9FE}"/>
              </a:ext>
            </a:extLst>
          </p:cNvPr>
          <p:cNvSpPr/>
          <p:nvPr/>
        </p:nvSpPr>
        <p:spPr>
          <a:xfrm>
            <a:off x="8735560" y="431523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585696-C3B6-9DF4-3BAF-ABB8258C339B}"/>
              </a:ext>
            </a:extLst>
          </p:cNvPr>
          <p:cNvSpPr txBox="1"/>
          <p:nvPr/>
        </p:nvSpPr>
        <p:spPr>
          <a:xfrm>
            <a:off x="7124821" y="3829536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1DB4FDD-1AC6-DBC0-A989-41FD97114F9D}"/>
              </a:ext>
            </a:extLst>
          </p:cNvPr>
          <p:cNvSpPr/>
          <p:nvPr/>
        </p:nvSpPr>
        <p:spPr>
          <a:xfrm>
            <a:off x="7384919" y="371141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A2F4987-9A7E-436B-A42C-2C3B5D65AE13}"/>
              </a:ext>
            </a:extLst>
          </p:cNvPr>
          <p:cNvSpPr/>
          <p:nvPr/>
        </p:nvSpPr>
        <p:spPr>
          <a:xfrm>
            <a:off x="7382965" y="428475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1E06FB-ED66-C907-418F-C95317425F93}"/>
              </a:ext>
            </a:extLst>
          </p:cNvPr>
          <p:cNvSpPr/>
          <p:nvPr/>
        </p:nvSpPr>
        <p:spPr>
          <a:xfrm>
            <a:off x="7085369" y="409560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E196765-3EDE-0AD3-055B-35109E25D5FD}"/>
              </a:ext>
            </a:extLst>
          </p:cNvPr>
          <p:cNvSpPr/>
          <p:nvPr/>
        </p:nvSpPr>
        <p:spPr>
          <a:xfrm>
            <a:off x="7274306" y="371141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5306FFA-3A3A-26EF-F990-FE1825182267}"/>
              </a:ext>
            </a:extLst>
          </p:cNvPr>
          <p:cNvSpPr/>
          <p:nvPr/>
        </p:nvSpPr>
        <p:spPr>
          <a:xfrm>
            <a:off x="7276330" y="428475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ADFCBED-86D6-7781-3021-1272048035EB}"/>
              </a:ext>
            </a:extLst>
          </p:cNvPr>
          <p:cNvSpPr/>
          <p:nvPr/>
        </p:nvSpPr>
        <p:spPr>
          <a:xfrm>
            <a:off x="7085369" y="396236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824770-985D-6DE5-B475-CE6948AD7AD0}"/>
              </a:ext>
            </a:extLst>
          </p:cNvPr>
          <p:cNvSpPr txBox="1"/>
          <p:nvPr/>
        </p:nvSpPr>
        <p:spPr>
          <a:xfrm>
            <a:off x="7910811" y="475885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2527C2-2D6F-9745-A68C-0BC706492AD8}"/>
              </a:ext>
            </a:extLst>
          </p:cNvPr>
          <p:cNvSpPr/>
          <p:nvPr/>
        </p:nvSpPr>
        <p:spPr>
          <a:xfrm>
            <a:off x="8271654" y="497164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382A456-0804-0169-1C88-DDB1B4D8E069}"/>
              </a:ext>
            </a:extLst>
          </p:cNvPr>
          <p:cNvSpPr/>
          <p:nvPr/>
        </p:nvSpPr>
        <p:spPr>
          <a:xfrm>
            <a:off x="8136092" y="527546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B5962BF-E4AB-FCF8-3B86-0A77C66651EC}"/>
              </a:ext>
            </a:extLst>
          </p:cNvPr>
          <p:cNvSpPr/>
          <p:nvPr/>
        </p:nvSpPr>
        <p:spPr>
          <a:xfrm>
            <a:off x="7838496" y="508631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068DA52-18FB-8B9F-AD65-25638F7F3262}"/>
              </a:ext>
            </a:extLst>
          </p:cNvPr>
          <p:cNvSpPr/>
          <p:nvPr/>
        </p:nvSpPr>
        <p:spPr>
          <a:xfrm>
            <a:off x="8271654" y="509774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96351E4-9B88-6CAF-EF55-2C656FC57E03}"/>
              </a:ext>
            </a:extLst>
          </p:cNvPr>
          <p:cNvSpPr/>
          <p:nvPr/>
        </p:nvSpPr>
        <p:spPr>
          <a:xfrm>
            <a:off x="8029457" y="527546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F53B84D-2721-236A-5A70-2FD3B32F31AB}"/>
              </a:ext>
            </a:extLst>
          </p:cNvPr>
          <p:cNvSpPr/>
          <p:nvPr/>
        </p:nvSpPr>
        <p:spPr>
          <a:xfrm>
            <a:off x="7838496" y="495306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8ED018D-3EC1-E2E5-E53B-F48178A41173}"/>
              </a:ext>
            </a:extLst>
          </p:cNvPr>
          <p:cNvSpPr/>
          <p:nvPr/>
        </p:nvSpPr>
        <p:spPr>
          <a:xfrm>
            <a:off x="6849979" y="3429000"/>
            <a:ext cx="2406316" cy="207344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2536AAD-420F-2405-3F47-AD16C60CC4CC}"/>
              </a:ext>
            </a:extLst>
          </p:cNvPr>
          <p:cNvCxnSpPr>
            <a:cxnSpLocks/>
          </p:cNvCxnSpPr>
          <p:nvPr/>
        </p:nvCxnSpPr>
        <p:spPr>
          <a:xfrm>
            <a:off x="7573763" y="4176036"/>
            <a:ext cx="2633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F4DE5E5-1942-4411-68AF-64796D22CB5B}"/>
              </a:ext>
            </a:extLst>
          </p:cNvPr>
          <p:cNvCxnSpPr>
            <a:cxnSpLocks/>
          </p:cNvCxnSpPr>
          <p:nvPr/>
        </p:nvCxnSpPr>
        <p:spPr>
          <a:xfrm>
            <a:off x="8300608" y="4168876"/>
            <a:ext cx="2633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9E50EAF-1512-2D38-2C8F-5126B835F4B1}"/>
              </a:ext>
            </a:extLst>
          </p:cNvPr>
          <p:cNvCxnSpPr>
            <a:cxnSpLocks/>
          </p:cNvCxnSpPr>
          <p:nvPr/>
        </p:nvCxnSpPr>
        <p:spPr>
          <a:xfrm>
            <a:off x="8047005" y="4457976"/>
            <a:ext cx="0" cy="300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3" grpId="0" animBg="1"/>
      <p:bldP spid="54" grpId="0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/>
      <p:bldP spid="63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/>
      <p:bldP spid="72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9.3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Write the Lewis structure for carbon disulfide (CS</a:t>
            </a:r>
            <a:r>
              <a:rPr lang="en-CA" sz="2400" i="1" baseline="-25000" dirty="0"/>
              <a:t>2</a:t>
            </a:r>
            <a:r>
              <a:rPr lang="en-CA" sz="24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17429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Write the Lewis structure for nitric acid (HNO</a:t>
            </a:r>
            <a:r>
              <a:rPr lang="en-CA" sz="2400" i="1" baseline="-25000" dirty="0"/>
              <a:t>3</a:t>
            </a:r>
            <a:r>
              <a:rPr lang="en-CA" sz="2400" i="1" dirty="0"/>
              <a:t>) in which the three O atoms are bonded to the central N atom and the ionizable H atom is bonded to one of the O atoms.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AEB3A-06A5-2EF8-00BA-81B1CC41FB71}"/>
              </a:ext>
            </a:extLst>
          </p:cNvPr>
          <p:cNvSpPr txBox="1"/>
          <p:nvPr/>
        </p:nvSpPr>
        <p:spPr>
          <a:xfrm>
            <a:off x="3223690" y="165859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48196-9906-B2D5-6F78-DBD6D5DE80E3}"/>
              </a:ext>
            </a:extLst>
          </p:cNvPr>
          <p:cNvSpPr txBox="1"/>
          <p:nvPr/>
        </p:nvSpPr>
        <p:spPr>
          <a:xfrm>
            <a:off x="4503850" y="162430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D55B2-E09B-3EF9-4191-E92FDE90EE1A}"/>
              </a:ext>
            </a:extLst>
          </p:cNvPr>
          <p:cNvSpPr txBox="1"/>
          <p:nvPr/>
        </p:nvSpPr>
        <p:spPr>
          <a:xfrm>
            <a:off x="5784010" y="165859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8C97E-6FC5-0CFB-D637-762104845370}"/>
              </a:ext>
            </a:extLst>
          </p:cNvPr>
          <p:cNvSpPr txBox="1"/>
          <p:nvPr/>
        </p:nvSpPr>
        <p:spPr>
          <a:xfrm>
            <a:off x="7064170" y="162738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F6CCBF-AD99-F651-ED9B-FD60D88EB90F}"/>
              </a:ext>
            </a:extLst>
          </p:cNvPr>
          <p:cNvSpPr txBox="1"/>
          <p:nvPr/>
        </p:nvSpPr>
        <p:spPr>
          <a:xfrm>
            <a:off x="8340430" y="1624301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878D2-074F-6B60-0F3D-ABA3582BC94E}"/>
              </a:ext>
            </a:extLst>
          </p:cNvPr>
          <p:cNvSpPr/>
          <p:nvPr/>
        </p:nvSpPr>
        <p:spPr>
          <a:xfrm>
            <a:off x="3223690" y="1624302"/>
            <a:ext cx="521450" cy="619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08555-AA55-DB55-C031-3037FAE0FA24}"/>
              </a:ext>
            </a:extLst>
          </p:cNvPr>
          <p:cNvSpPr txBox="1"/>
          <p:nvPr/>
        </p:nvSpPr>
        <p:spPr>
          <a:xfrm>
            <a:off x="133150" y="1166149"/>
            <a:ext cx="2978246" cy="15696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Highest Bonding Capacity </a:t>
            </a:r>
          </a:p>
          <a:p>
            <a:r>
              <a:rPr lang="en-US" sz="3200" b="1" dirty="0"/>
              <a:t>(N in Group 15)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BE200-E48F-0670-1F03-1326A6A7C096}"/>
              </a:ext>
            </a:extLst>
          </p:cNvPr>
          <p:cNvSpPr txBox="1"/>
          <p:nvPr/>
        </p:nvSpPr>
        <p:spPr>
          <a:xfrm>
            <a:off x="3205903" y="370910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81C47F-2EC1-69B9-2E51-39A9955B47F4}"/>
              </a:ext>
            </a:extLst>
          </p:cNvPr>
          <p:cNvSpPr/>
          <p:nvPr/>
        </p:nvSpPr>
        <p:spPr>
          <a:xfrm>
            <a:off x="3335149" y="360587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86DBFA-4589-59E2-0B90-CF4FD4AF5B0A}"/>
              </a:ext>
            </a:extLst>
          </p:cNvPr>
          <p:cNvSpPr/>
          <p:nvPr/>
        </p:nvSpPr>
        <p:spPr>
          <a:xfrm>
            <a:off x="3727353" y="39498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C222EA-3117-3698-BE80-821FABD627A1}"/>
              </a:ext>
            </a:extLst>
          </p:cNvPr>
          <p:cNvSpPr/>
          <p:nvPr/>
        </p:nvSpPr>
        <p:spPr>
          <a:xfrm>
            <a:off x="3365008" y="434550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9D2344-A76D-3A14-592F-548971251695}"/>
              </a:ext>
            </a:extLst>
          </p:cNvPr>
          <p:cNvSpPr/>
          <p:nvPr/>
        </p:nvSpPr>
        <p:spPr>
          <a:xfrm>
            <a:off x="3058419" y="39498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F488C6-022C-7706-7DEE-442292AD5B2A}"/>
              </a:ext>
            </a:extLst>
          </p:cNvPr>
          <p:cNvSpPr/>
          <p:nvPr/>
        </p:nvSpPr>
        <p:spPr>
          <a:xfrm>
            <a:off x="3474101" y="360587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B9C02-D74E-57E9-2637-513C0B9C9815}"/>
              </a:ext>
            </a:extLst>
          </p:cNvPr>
          <p:cNvSpPr txBox="1"/>
          <p:nvPr/>
        </p:nvSpPr>
        <p:spPr>
          <a:xfrm>
            <a:off x="1829292" y="3645568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537706-290C-FB71-4E84-4C7D9B7BA7C2}"/>
              </a:ext>
            </a:extLst>
          </p:cNvPr>
          <p:cNvSpPr/>
          <p:nvPr/>
        </p:nvSpPr>
        <p:spPr>
          <a:xfrm>
            <a:off x="2085514" y="357791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09EDB1-B108-0DB0-9EBE-D04449FF7D81}"/>
              </a:ext>
            </a:extLst>
          </p:cNvPr>
          <p:cNvSpPr/>
          <p:nvPr/>
        </p:nvSpPr>
        <p:spPr>
          <a:xfrm>
            <a:off x="2350742" y="384405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50F0F8-C592-2544-E2B1-8872D98A383F}"/>
              </a:ext>
            </a:extLst>
          </p:cNvPr>
          <p:cNvSpPr/>
          <p:nvPr/>
        </p:nvSpPr>
        <p:spPr>
          <a:xfrm>
            <a:off x="2048643" y="422493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FC32C9-F446-7BCC-77CA-37C64652D263}"/>
              </a:ext>
            </a:extLst>
          </p:cNvPr>
          <p:cNvSpPr/>
          <p:nvPr/>
        </p:nvSpPr>
        <p:spPr>
          <a:xfrm>
            <a:off x="1678063" y="385917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926AC1-12E7-7A52-892D-58FAB2E4F469}"/>
              </a:ext>
            </a:extLst>
          </p:cNvPr>
          <p:cNvSpPr/>
          <p:nvPr/>
        </p:nvSpPr>
        <p:spPr>
          <a:xfrm>
            <a:off x="1936158" y="357791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AA8C32-A722-DC5C-C509-7F90A5702A3A}"/>
              </a:ext>
            </a:extLst>
          </p:cNvPr>
          <p:cNvSpPr/>
          <p:nvPr/>
        </p:nvSpPr>
        <p:spPr>
          <a:xfrm>
            <a:off x="2350742" y="398558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9A97FE-8DF2-F0A9-D1CB-E71DA56BBF56}"/>
              </a:ext>
            </a:extLst>
          </p:cNvPr>
          <p:cNvSpPr txBox="1"/>
          <p:nvPr/>
        </p:nvSpPr>
        <p:spPr>
          <a:xfrm>
            <a:off x="3279645" y="4900538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18EDDE-814B-356D-4BBE-B1B22E23E9E0}"/>
              </a:ext>
            </a:extLst>
          </p:cNvPr>
          <p:cNvSpPr/>
          <p:nvPr/>
        </p:nvSpPr>
        <p:spPr>
          <a:xfrm>
            <a:off x="3535867" y="483288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3D23A2B-5136-321C-69EA-52599CE1EDB9}"/>
              </a:ext>
            </a:extLst>
          </p:cNvPr>
          <p:cNvSpPr/>
          <p:nvPr/>
        </p:nvSpPr>
        <p:spPr>
          <a:xfrm>
            <a:off x="3801095" y="509902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FBD525-FB6A-A2DB-4DAE-B8459C332FC4}"/>
              </a:ext>
            </a:extLst>
          </p:cNvPr>
          <p:cNvSpPr/>
          <p:nvPr/>
        </p:nvSpPr>
        <p:spPr>
          <a:xfrm>
            <a:off x="3498996" y="547990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2F2F76-B8FD-9CBA-534D-B064FF9D945E}"/>
              </a:ext>
            </a:extLst>
          </p:cNvPr>
          <p:cNvSpPr/>
          <p:nvPr/>
        </p:nvSpPr>
        <p:spPr>
          <a:xfrm>
            <a:off x="3128416" y="511414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75CC7C-E6CF-0750-0A30-AF34D3F02B22}"/>
              </a:ext>
            </a:extLst>
          </p:cNvPr>
          <p:cNvSpPr/>
          <p:nvPr/>
        </p:nvSpPr>
        <p:spPr>
          <a:xfrm>
            <a:off x="3386511" y="483288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309445-2F17-1F15-6B03-32FCF0338C1F}"/>
              </a:ext>
            </a:extLst>
          </p:cNvPr>
          <p:cNvSpPr/>
          <p:nvPr/>
        </p:nvSpPr>
        <p:spPr>
          <a:xfrm>
            <a:off x="3801095" y="524055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A74C83-BD81-4C7B-3F62-302D73883A50}"/>
              </a:ext>
            </a:extLst>
          </p:cNvPr>
          <p:cNvSpPr txBox="1"/>
          <p:nvPr/>
        </p:nvSpPr>
        <p:spPr>
          <a:xfrm>
            <a:off x="4393298" y="370910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B05D3B-CFB2-9071-E06B-33F374EE4537}"/>
              </a:ext>
            </a:extLst>
          </p:cNvPr>
          <p:cNvSpPr/>
          <p:nvPr/>
        </p:nvSpPr>
        <p:spPr>
          <a:xfrm>
            <a:off x="4649520" y="364145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4F929E6-B952-7C24-8075-3A609CA34A79}"/>
              </a:ext>
            </a:extLst>
          </p:cNvPr>
          <p:cNvSpPr/>
          <p:nvPr/>
        </p:nvSpPr>
        <p:spPr>
          <a:xfrm>
            <a:off x="4914748" y="390759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21BA8BF-33C0-8667-3263-96E99D4856B0}"/>
              </a:ext>
            </a:extLst>
          </p:cNvPr>
          <p:cNvSpPr/>
          <p:nvPr/>
        </p:nvSpPr>
        <p:spPr>
          <a:xfrm>
            <a:off x="4612649" y="42884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7C47799-79A0-1CB7-83FB-74633CB6895B}"/>
              </a:ext>
            </a:extLst>
          </p:cNvPr>
          <p:cNvSpPr/>
          <p:nvPr/>
        </p:nvSpPr>
        <p:spPr>
          <a:xfrm>
            <a:off x="4242069" y="3922715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12673E-0411-C6A5-6B54-0EA5B7291973}"/>
              </a:ext>
            </a:extLst>
          </p:cNvPr>
          <p:cNvSpPr/>
          <p:nvPr/>
        </p:nvSpPr>
        <p:spPr>
          <a:xfrm>
            <a:off x="4500164" y="364145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7C49C-A417-4E09-071F-50E67A171627}"/>
              </a:ext>
            </a:extLst>
          </p:cNvPr>
          <p:cNvSpPr/>
          <p:nvPr/>
        </p:nvSpPr>
        <p:spPr>
          <a:xfrm>
            <a:off x="4914748" y="404912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6F8C74-1231-E8D4-9B7A-4B73C72335A6}"/>
              </a:ext>
            </a:extLst>
          </p:cNvPr>
          <p:cNvSpPr txBox="1"/>
          <p:nvPr/>
        </p:nvSpPr>
        <p:spPr>
          <a:xfrm>
            <a:off x="5800044" y="374339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D52174E-93C7-92CA-5E97-9E42B9A5C452}"/>
              </a:ext>
            </a:extLst>
          </p:cNvPr>
          <p:cNvSpPr/>
          <p:nvPr/>
        </p:nvSpPr>
        <p:spPr>
          <a:xfrm>
            <a:off x="6034974" y="36855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D3B9BE8-A735-9CC0-D1F2-183C4CFFADB8}"/>
              </a:ext>
            </a:extLst>
          </p:cNvPr>
          <p:cNvCxnSpPr>
            <a:cxnSpLocks/>
          </p:cNvCxnSpPr>
          <p:nvPr/>
        </p:nvCxnSpPr>
        <p:spPr>
          <a:xfrm flipV="1">
            <a:off x="2117562" y="4044683"/>
            <a:ext cx="946833" cy="238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0174453-FBE8-9C75-13D3-7CE11E07EF01}"/>
              </a:ext>
            </a:extLst>
          </p:cNvPr>
          <p:cNvCxnSpPr>
            <a:cxnSpLocks/>
            <a:endCxn id="32" idx="6"/>
          </p:cNvCxnSpPr>
          <p:nvPr/>
        </p:nvCxnSpPr>
        <p:spPr>
          <a:xfrm flipH="1">
            <a:off x="3202158" y="4348976"/>
            <a:ext cx="193795" cy="81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959F3F-823A-93A6-B684-C24DE1C6617E}"/>
              </a:ext>
            </a:extLst>
          </p:cNvPr>
          <p:cNvCxnSpPr>
            <a:cxnSpLocks/>
          </p:cNvCxnSpPr>
          <p:nvPr/>
        </p:nvCxnSpPr>
        <p:spPr>
          <a:xfrm flipV="1">
            <a:off x="3761596" y="3985581"/>
            <a:ext cx="463570" cy="9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EBC051-C232-54C3-D5B6-76658CCBA652}"/>
              </a:ext>
            </a:extLst>
          </p:cNvPr>
          <p:cNvCxnSpPr>
            <a:cxnSpLocks/>
          </p:cNvCxnSpPr>
          <p:nvPr/>
        </p:nvCxnSpPr>
        <p:spPr>
          <a:xfrm flipV="1">
            <a:off x="4663856" y="3762581"/>
            <a:ext cx="1389561" cy="586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>
            <a:extLst>
              <a:ext uri="{FF2B5EF4-FFF2-40B4-BE49-F238E27FC236}">
                <a16:creationId xmlns:a16="http://schemas.microsoft.com/office/drawing/2014/main" id="{AF46C8AD-BB33-7BB4-C94F-DC45EA278C4A}"/>
              </a:ext>
            </a:extLst>
          </p:cNvPr>
          <p:cNvSpPr/>
          <p:nvPr/>
        </p:nvSpPr>
        <p:spPr>
          <a:xfrm rot="10800000">
            <a:off x="1702933" y="2383136"/>
            <a:ext cx="3840527" cy="3155358"/>
          </a:xfrm>
          <a:prstGeom prst="arc">
            <a:avLst>
              <a:gd name="adj1" fmla="val 1632890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EF3FDB-B500-D560-8B01-AAA8631E1524}"/>
              </a:ext>
            </a:extLst>
          </p:cNvPr>
          <p:cNvSpPr txBox="1"/>
          <p:nvPr/>
        </p:nvSpPr>
        <p:spPr>
          <a:xfrm>
            <a:off x="8051260" y="4028334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13DC5A5-8470-4B23-4566-FF6057EEF4FE}"/>
              </a:ext>
            </a:extLst>
          </p:cNvPr>
          <p:cNvSpPr/>
          <p:nvPr/>
        </p:nvSpPr>
        <p:spPr>
          <a:xfrm>
            <a:off x="8180506" y="392509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2097D01-88A2-9919-92F2-FC6E67A89ED6}"/>
              </a:ext>
            </a:extLst>
          </p:cNvPr>
          <p:cNvSpPr/>
          <p:nvPr/>
        </p:nvSpPr>
        <p:spPr>
          <a:xfrm>
            <a:off x="8319458" y="392509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821606F-33ED-F1A2-2266-0FF3AD8A8AD5}"/>
              </a:ext>
            </a:extLst>
          </p:cNvPr>
          <p:cNvSpPr txBox="1"/>
          <p:nvPr/>
        </p:nvSpPr>
        <p:spPr>
          <a:xfrm>
            <a:off x="8832532" y="396320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61BE49C-E8B0-C82E-14C2-4C2C0B97BCE9}"/>
              </a:ext>
            </a:extLst>
          </p:cNvPr>
          <p:cNvSpPr/>
          <p:nvPr/>
        </p:nvSpPr>
        <p:spPr>
          <a:xfrm>
            <a:off x="9058340" y="389080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2E27D2E-824E-A8F5-5B82-001B2EF7621D}"/>
              </a:ext>
            </a:extLst>
          </p:cNvPr>
          <p:cNvSpPr/>
          <p:nvPr/>
        </p:nvSpPr>
        <p:spPr>
          <a:xfrm>
            <a:off x="9056386" y="446415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D0E6CE5-06BF-97B9-F3F1-ABCA5900FA7E}"/>
              </a:ext>
            </a:extLst>
          </p:cNvPr>
          <p:cNvSpPr/>
          <p:nvPr/>
        </p:nvSpPr>
        <p:spPr>
          <a:xfrm>
            <a:off x="8947727" y="389080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21507B0-6F23-09AC-8BAA-34831B315391}"/>
              </a:ext>
            </a:extLst>
          </p:cNvPr>
          <p:cNvSpPr/>
          <p:nvPr/>
        </p:nvSpPr>
        <p:spPr>
          <a:xfrm>
            <a:off x="8949751" y="446415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9B558F-A42B-3499-41D6-383A22E8FA01}"/>
              </a:ext>
            </a:extLst>
          </p:cNvPr>
          <p:cNvSpPr txBox="1"/>
          <p:nvPr/>
        </p:nvSpPr>
        <p:spPr>
          <a:xfrm>
            <a:off x="7339012" y="397844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28DA88C-4C21-D754-812B-8E67F99CF9A6}"/>
              </a:ext>
            </a:extLst>
          </p:cNvPr>
          <p:cNvSpPr/>
          <p:nvPr/>
        </p:nvSpPr>
        <p:spPr>
          <a:xfrm>
            <a:off x="7599110" y="386032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AB0BC0A-3E4D-3F09-EA33-7CBC320F9A06}"/>
              </a:ext>
            </a:extLst>
          </p:cNvPr>
          <p:cNvSpPr/>
          <p:nvPr/>
        </p:nvSpPr>
        <p:spPr>
          <a:xfrm>
            <a:off x="7299560" y="42445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2AD16D-286D-5E3B-F983-5F7ED0E981A6}"/>
              </a:ext>
            </a:extLst>
          </p:cNvPr>
          <p:cNvSpPr/>
          <p:nvPr/>
        </p:nvSpPr>
        <p:spPr>
          <a:xfrm>
            <a:off x="7488497" y="386032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390200F-F3B8-38A5-F19A-52A0496C7C36}"/>
              </a:ext>
            </a:extLst>
          </p:cNvPr>
          <p:cNvSpPr/>
          <p:nvPr/>
        </p:nvSpPr>
        <p:spPr>
          <a:xfrm>
            <a:off x="7299560" y="411127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8CBFE7-E312-77B3-51F1-79B41310CFCD}"/>
              </a:ext>
            </a:extLst>
          </p:cNvPr>
          <p:cNvSpPr txBox="1"/>
          <p:nvPr/>
        </p:nvSpPr>
        <p:spPr>
          <a:xfrm>
            <a:off x="8125002" y="490777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930169-BFC8-DFF0-D285-318B6DE72A98}"/>
              </a:ext>
            </a:extLst>
          </p:cNvPr>
          <p:cNvSpPr/>
          <p:nvPr/>
        </p:nvSpPr>
        <p:spPr>
          <a:xfrm>
            <a:off x="8485845" y="512055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C6D28F5-9170-AC20-7194-0C18F3A880CB}"/>
              </a:ext>
            </a:extLst>
          </p:cNvPr>
          <p:cNvSpPr/>
          <p:nvPr/>
        </p:nvSpPr>
        <p:spPr>
          <a:xfrm>
            <a:off x="8350283" y="54243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F31A63C-7D30-3C36-6367-B418CB11B851}"/>
              </a:ext>
            </a:extLst>
          </p:cNvPr>
          <p:cNvSpPr/>
          <p:nvPr/>
        </p:nvSpPr>
        <p:spPr>
          <a:xfrm>
            <a:off x="8485845" y="524665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DFF1D95-B194-A2B9-CEDD-0290B17B712A}"/>
              </a:ext>
            </a:extLst>
          </p:cNvPr>
          <p:cNvSpPr/>
          <p:nvPr/>
        </p:nvSpPr>
        <p:spPr>
          <a:xfrm>
            <a:off x="8243648" y="54243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AA318DB-2A4E-6747-050D-D5AB7DBB4393}"/>
              </a:ext>
            </a:extLst>
          </p:cNvPr>
          <p:cNvSpPr/>
          <p:nvPr/>
        </p:nvSpPr>
        <p:spPr>
          <a:xfrm>
            <a:off x="7064170" y="3577913"/>
            <a:ext cx="3042316" cy="207344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3789D6-605E-C5A5-0F03-0D16FCA10C7D}"/>
              </a:ext>
            </a:extLst>
          </p:cNvPr>
          <p:cNvCxnSpPr>
            <a:cxnSpLocks/>
          </p:cNvCxnSpPr>
          <p:nvPr/>
        </p:nvCxnSpPr>
        <p:spPr>
          <a:xfrm>
            <a:off x="7787954" y="4324949"/>
            <a:ext cx="2633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F6F5AAC-2E35-94D6-5877-7D5EC189E988}"/>
              </a:ext>
            </a:extLst>
          </p:cNvPr>
          <p:cNvCxnSpPr>
            <a:cxnSpLocks/>
          </p:cNvCxnSpPr>
          <p:nvPr/>
        </p:nvCxnSpPr>
        <p:spPr>
          <a:xfrm>
            <a:off x="8514799" y="4317789"/>
            <a:ext cx="2633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89BC172-0E2B-415E-6181-36B222F25853}"/>
              </a:ext>
            </a:extLst>
          </p:cNvPr>
          <p:cNvCxnSpPr>
            <a:cxnSpLocks/>
          </p:cNvCxnSpPr>
          <p:nvPr/>
        </p:nvCxnSpPr>
        <p:spPr>
          <a:xfrm>
            <a:off x="8261196" y="4606889"/>
            <a:ext cx="0" cy="300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CD8DC44-FC0B-455A-122F-A20E78B6D326}"/>
              </a:ext>
            </a:extLst>
          </p:cNvPr>
          <p:cNvCxnSpPr>
            <a:cxnSpLocks/>
          </p:cNvCxnSpPr>
          <p:nvPr/>
        </p:nvCxnSpPr>
        <p:spPr>
          <a:xfrm>
            <a:off x="7656301" y="4547984"/>
            <a:ext cx="394959" cy="4697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4E21920-DDCF-2762-7135-0CA5AF873475}"/>
              </a:ext>
            </a:extLst>
          </p:cNvPr>
          <p:cNvCxnSpPr>
            <a:cxnSpLocks/>
          </p:cNvCxnSpPr>
          <p:nvPr/>
        </p:nvCxnSpPr>
        <p:spPr>
          <a:xfrm>
            <a:off x="9319692" y="4324949"/>
            <a:ext cx="2633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81570D5-04C7-E8EE-B3FB-BD722D1D9CD6}"/>
              </a:ext>
            </a:extLst>
          </p:cNvPr>
          <p:cNvSpPr txBox="1"/>
          <p:nvPr/>
        </p:nvSpPr>
        <p:spPr>
          <a:xfrm>
            <a:off x="9632876" y="3932548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54" grpId="0" animBg="1"/>
      <p:bldP spid="56" grpId="0"/>
      <p:bldP spid="57" grpId="0" animBg="1"/>
      <p:bldP spid="58" grpId="0" animBg="1"/>
      <p:bldP spid="59" grpId="0"/>
      <p:bldP spid="60" grpId="0" animBg="1"/>
      <p:bldP spid="62" grpId="0" animBg="1"/>
      <p:bldP spid="63" grpId="0" animBg="1"/>
      <p:bldP spid="65" grpId="0" animBg="1"/>
      <p:bldP spid="66" grpId="0"/>
      <p:bldP spid="67" grpId="0" animBg="1"/>
      <p:bldP spid="69" grpId="0" animBg="1"/>
      <p:bldP spid="70" grpId="0" animBg="1"/>
      <p:bldP spid="72" grpId="0" animBg="1"/>
      <p:bldP spid="73" grpId="0"/>
      <p:bldP spid="74" grpId="0" animBg="1"/>
      <p:bldP spid="75" grpId="0" animBg="1"/>
      <p:bldP spid="77" grpId="0" animBg="1"/>
      <p:bldP spid="78" grpId="0" animBg="1"/>
      <p:bldP spid="80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9.1: Lewis Dot Diagrams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CC7163E-54AA-7AE6-3659-E187F12F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2" y="1025236"/>
            <a:ext cx="11656472" cy="58327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5D0AC5-C1E4-9B30-8CD0-231659FBB983}"/>
              </a:ext>
            </a:extLst>
          </p:cNvPr>
          <p:cNvSpPr/>
          <p:nvPr/>
        </p:nvSpPr>
        <p:spPr>
          <a:xfrm>
            <a:off x="10515600" y="2937163"/>
            <a:ext cx="706582" cy="803563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D65AD-8A85-BC3C-44F6-EC34BD5C07FB}"/>
              </a:ext>
            </a:extLst>
          </p:cNvPr>
          <p:cNvSpPr txBox="1"/>
          <p:nvPr/>
        </p:nvSpPr>
        <p:spPr>
          <a:xfrm>
            <a:off x="9223585" y="251008"/>
            <a:ext cx="304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It’s in Group VII.(7)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F2BC5E-55A8-9D11-ADA3-67352CCDAA29}"/>
              </a:ext>
            </a:extLst>
          </p:cNvPr>
          <p:cNvCxnSpPr/>
          <p:nvPr/>
        </p:nvCxnSpPr>
        <p:spPr>
          <a:xfrm>
            <a:off x="10868891" y="762000"/>
            <a:ext cx="0" cy="205047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325B30-F263-8506-AD1B-4506D7215C01}"/>
              </a:ext>
            </a:extLst>
          </p:cNvPr>
          <p:cNvSpPr txBox="1"/>
          <p:nvPr/>
        </p:nvSpPr>
        <p:spPr>
          <a:xfrm>
            <a:off x="7284164" y="927847"/>
            <a:ext cx="249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So draw 7 dots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9.4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Write the Lewis structure for formic acid (HCOOH).</a:t>
            </a:r>
          </a:p>
        </p:txBody>
      </p:sp>
    </p:spTree>
    <p:extLst>
      <p:ext uri="{BB962C8B-B14F-4D97-AF65-F5344CB8AC3E}">
        <p14:creationId xmlns:p14="http://schemas.microsoft.com/office/powerpoint/2010/main" val="4287645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9.7: Formal Charge and Lewis Structure  (Basic Concept)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2D6C1-8674-4665-02A1-F48FA0D010EE}"/>
              </a:ext>
            </a:extLst>
          </p:cNvPr>
          <p:cNvSpPr txBox="1"/>
          <p:nvPr/>
        </p:nvSpPr>
        <p:spPr>
          <a:xfrm>
            <a:off x="185993" y="1761123"/>
            <a:ext cx="1132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drawing the Lewis structure for a compound you should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AA3D4-0566-76CE-AB48-AF992A70D766}"/>
              </a:ext>
            </a:extLst>
          </p:cNvPr>
          <p:cNvSpPr txBox="1"/>
          <p:nvPr/>
        </p:nvSpPr>
        <p:spPr>
          <a:xfrm>
            <a:off x="185993" y="2651460"/>
            <a:ext cx="11327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3: After placing the number of “dots” (electrons) determined by the group that the element is in.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4E7D9-79E1-BEC9-CC48-2EA3CB7E595A}"/>
              </a:ext>
            </a:extLst>
          </p:cNvPr>
          <p:cNvSpPr txBox="1"/>
          <p:nvPr/>
        </p:nvSpPr>
        <p:spPr>
          <a:xfrm>
            <a:off x="185993" y="3972684"/>
            <a:ext cx="157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E84A9-C973-98BB-A14D-D45593F7CDDE}"/>
              </a:ext>
            </a:extLst>
          </p:cNvPr>
          <p:cNvSpPr txBox="1"/>
          <p:nvPr/>
        </p:nvSpPr>
        <p:spPr>
          <a:xfrm>
            <a:off x="2231361" y="4499475"/>
            <a:ext cx="672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E35CD-9EB6-AAAA-DA12-E3BC08672A75}"/>
              </a:ext>
            </a:extLst>
          </p:cNvPr>
          <p:cNvSpPr txBox="1"/>
          <p:nvPr/>
        </p:nvSpPr>
        <p:spPr>
          <a:xfrm>
            <a:off x="3518035" y="3711074"/>
            <a:ext cx="4567186" cy="10772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Oxygen (O) in in group 16….so 6 electrons (dots).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52496E-E131-3265-E349-EDA40DEA3E41}"/>
              </a:ext>
            </a:extLst>
          </p:cNvPr>
          <p:cNvSpPr/>
          <p:nvPr/>
        </p:nvSpPr>
        <p:spPr>
          <a:xfrm>
            <a:off x="2468659" y="447410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5361AE-CE05-12BB-DEEF-931FFDC36974}"/>
              </a:ext>
            </a:extLst>
          </p:cNvPr>
          <p:cNvSpPr/>
          <p:nvPr/>
        </p:nvSpPr>
        <p:spPr>
          <a:xfrm>
            <a:off x="2903621" y="485790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1C843-FDC7-1130-1928-59DB0E2B40A1}"/>
              </a:ext>
            </a:extLst>
          </p:cNvPr>
          <p:cNvSpPr/>
          <p:nvPr/>
        </p:nvSpPr>
        <p:spPr>
          <a:xfrm>
            <a:off x="2468659" y="533646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5E818A-14FA-F120-18A8-8EEA3AAA9106}"/>
              </a:ext>
            </a:extLst>
          </p:cNvPr>
          <p:cNvSpPr/>
          <p:nvPr/>
        </p:nvSpPr>
        <p:spPr>
          <a:xfrm>
            <a:off x="1972885" y="49095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500BA8-8FCB-F3E6-2769-FEBB460DC6AF}"/>
              </a:ext>
            </a:extLst>
          </p:cNvPr>
          <p:cNvSpPr/>
          <p:nvPr/>
        </p:nvSpPr>
        <p:spPr>
          <a:xfrm>
            <a:off x="2600451" y="44839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ED75B0-5E6F-7A9C-E39C-3047895DF3D2}"/>
              </a:ext>
            </a:extLst>
          </p:cNvPr>
          <p:cNvSpPr/>
          <p:nvPr/>
        </p:nvSpPr>
        <p:spPr>
          <a:xfrm>
            <a:off x="2903621" y="500886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35903-A1D8-67C8-8FBC-BE9D7C06928C}"/>
              </a:ext>
            </a:extLst>
          </p:cNvPr>
          <p:cNvSpPr/>
          <p:nvPr/>
        </p:nvSpPr>
        <p:spPr>
          <a:xfrm>
            <a:off x="1739719" y="4353119"/>
            <a:ext cx="1570617" cy="131149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0CF33-9821-B00E-037F-545250260B01}"/>
              </a:ext>
            </a:extLst>
          </p:cNvPr>
          <p:cNvSpPr txBox="1"/>
          <p:nvPr/>
        </p:nvSpPr>
        <p:spPr>
          <a:xfrm>
            <a:off x="3547633" y="5113062"/>
            <a:ext cx="6607019" cy="10772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Anymore electron “dots” and you will overpower the valence protons (+).</a:t>
            </a:r>
          </a:p>
        </p:txBody>
      </p:sp>
    </p:spTree>
    <p:extLst>
      <p:ext uri="{BB962C8B-B14F-4D97-AF65-F5344CB8AC3E}">
        <p14:creationId xmlns:p14="http://schemas.microsoft.com/office/powerpoint/2010/main" val="15503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9.7: Formal Charge and Lewis Structure  (Basic Concept)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2D6C1-8674-4665-02A1-F48FA0D010EE}"/>
              </a:ext>
            </a:extLst>
          </p:cNvPr>
          <p:cNvSpPr txBox="1"/>
          <p:nvPr/>
        </p:nvSpPr>
        <p:spPr>
          <a:xfrm>
            <a:off x="185993" y="1761123"/>
            <a:ext cx="1182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can </a:t>
            </a:r>
            <a:r>
              <a:rPr lang="en-US" sz="2800" b="1" dirty="0">
                <a:solidFill>
                  <a:srgbClr val="FF0000"/>
                </a:solidFill>
              </a:rPr>
              <a:t>add “extra” electron </a:t>
            </a:r>
            <a:r>
              <a:rPr lang="en-US" sz="2800" dirty="0"/>
              <a:t>dots to a neutral (same # of dots as group number).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4E7D9-79E1-BEC9-CC48-2EA3CB7E595A}"/>
              </a:ext>
            </a:extLst>
          </p:cNvPr>
          <p:cNvSpPr txBox="1"/>
          <p:nvPr/>
        </p:nvSpPr>
        <p:spPr>
          <a:xfrm>
            <a:off x="185993" y="3972684"/>
            <a:ext cx="157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E84A9-C973-98BB-A14D-D45593F7CDDE}"/>
              </a:ext>
            </a:extLst>
          </p:cNvPr>
          <p:cNvSpPr txBox="1"/>
          <p:nvPr/>
        </p:nvSpPr>
        <p:spPr>
          <a:xfrm>
            <a:off x="2231361" y="4499475"/>
            <a:ext cx="672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E35CD-9EB6-AAAA-DA12-E3BC08672A75}"/>
              </a:ext>
            </a:extLst>
          </p:cNvPr>
          <p:cNvSpPr txBox="1"/>
          <p:nvPr/>
        </p:nvSpPr>
        <p:spPr>
          <a:xfrm>
            <a:off x="3518035" y="3711074"/>
            <a:ext cx="4567186" cy="10772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Oxygen (O) in in group 16….so 6 electrons (dots).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52496E-E131-3265-E349-EDA40DEA3E41}"/>
              </a:ext>
            </a:extLst>
          </p:cNvPr>
          <p:cNvSpPr/>
          <p:nvPr/>
        </p:nvSpPr>
        <p:spPr>
          <a:xfrm>
            <a:off x="2468659" y="447410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5361AE-CE05-12BB-DEEF-931FFDC36974}"/>
              </a:ext>
            </a:extLst>
          </p:cNvPr>
          <p:cNvSpPr/>
          <p:nvPr/>
        </p:nvSpPr>
        <p:spPr>
          <a:xfrm>
            <a:off x="2903621" y="485790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1C843-FDC7-1130-1928-59DB0E2B40A1}"/>
              </a:ext>
            </a:extLst>
          </p:cNvPr>
          <p:cNvSpPr/>
          <p:nvPr/>
        </p:nvSpPr>
        <p:spPr>
          <a:xfrm>
            <a:off x="2468659" y="533646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5E818A-14FA-F120-18A8-8EEA3AAA9106}"/>
              </a:ext>
            </a:extLst>
          </p:cNvPr>
          <p:cNvSpPr/>
          <p:nvPr/>
        </p:nvSpPr>
        <p:spPr>
          <a:xfrm>
            <a:off x="1972885" y="49095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500BA8-8FCB-F3E6-2769-FEBB460DC6AF}"/>
              </a:ext>
            </a:extLst>
          </p:cNvPr>
          <p:cNvSpPr/>
          <p:nvPr/>
        </p:nvSpPr>
        <p:spPr>
          <a:xfrm>
            <a:off x="2600451" y="44839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ED75B0-5E6F-7A9C-E39C-3047895DF3D2}"/>
              </a:ext>
            </a:extLst>
          </p:cNvPr>
          <p:cNvSpPr/>
          <p:nvPr/>
        </p:nvSpPr>
        <p:spPr>
          <a:xfrm>
            <a:off x="2903621" y="500886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35903-A1D8-67C8-8FBC-BE9D7C06928C}"/>
              </a:ext>
            </a:extLst>
          </p:cNvPr>
          <p:cNvSpPr/>
          <p:nvPr/>
        </p:nvSpPr>
        <p:spPr>
          <a:xfrm>
            <a:off x="1739719" y="4186989"/>
            <a:ext cx="1778316" cy="147762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0CF33-9821-B00E-037F-545250260B01}"/>
              </a:ext>
            </a:extLst>
          </p:cNvPr>
          <p:cNvSpPr txBox="1"/>
          <p:nvPr/>
        </p:nvSpPr>
        <p:spPr>
          <a:xfrm>
            <a:off x="3547633" y="5113062"/>
            <a:ext cx="6607019" cy="10772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Anymore electron “dots” and you will overpower the valence protons (+).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0B5E0-DFD1-3EDC-6F1B-59310008D834}"/>
              </a:ext>
            </a:extLst>
          </p:cNvPr>
          <p:cNvSpPr txBox="1"/>
          <p:nvPr/>
        </p:nvSpPr>
        <p:spPr>
          <a:xfrm>
            <a:off x="185993" y="2670175"/>
            <a:ext cx="1154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if you do, you change the element’s (or compounds) </a:t>
            </a:r>
            <a:r>
              <a:rPr lang="en-US" sz="2800" b="1" dirty="0">
                <a:solidFill>
                  <a:srgbClr val="FF0000"/>
                </a:solidFill>
              </a:rPr>
              <a:t>FORMAL CHARGE</a:t>
            </a:r>
            <a:r>
              <a:rPr lang="en-US" sz="28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9.7: Formal Charge and Lewis Structure  (Basic Concept)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2D6C1-8674-4665-02A1-F48FA0D010EE}"/>
              </a:ext>
            </a:extLst>
          </p:cNvPr>
          <p:cNvSpPr txBox="1"/>
          <p:nvPr/>
        </p:nvSpPr>
        <p:spPr>
          <a:xfrm>
            <a:off x="185993" y="1761123"/>
            <a:ext cx="1182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can </a:t>
            </a:r>
            <a:r>
              <a:rPr lang="en-US" sz="2800" b="1" dirty="0">
                <a:solidFill>
                  <a:srgbClr val="FF0000"/>
                </a:solidFill>
              </a:rPr>
              <a:t>add “extra” electron </a:t>
            </a:r>
            <a:r>
              <a:rPr lang="en-US" sz="2800" dirty="0"/>
              <a:t>dots to a neutral (same # of dots as group number).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4E7D9-79E1-BEC9-CC48-2EA3CB7E595A}"/>
              </a:ext>
            </a:extLst>
          </p:cNvPr>
          <p:cNvSpPr txBox="1"/>
          <p:nvPr/>
        </p:nvSpPr>
        <p:spPr>
          <a:xfrm>
            <a:off x="185993" y="3972684"/>
            <a:ext cx="157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E84A9-C973-98BB-A14D-D45593F7CDDE}"/>
              </a:ext>
            </a:extLst>
          </p:cNvPr>
          <p:cNvSpPr txBox="1"/>
          <p:nvPr/>
        </p:nvSpPr>
        <p:spPr>
          <a:xfrm>
            <a:off x="2231361" y="4499475"/>
            <a:ext cx="672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  <a:endParaRPr lang="en-US" sz="4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52496E-E131-3265-E349-EDA40DEA3E41}"/>
              </a:ext>
            </a:extLst>
          </p:cNvPr>
          <p:cNvSpPr/>
          <p:nvPr/>
        </p:nvSpPr>
        <p:spPr>
          <a:xfrm>
            <a:off x="2468659" y="447410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5361AE-CE05-12BB-DEEF-931FFDC36974}"/>
              </a:ext>
            </a:extLst>
          </p:cNvPr>
          <p:cNvSpPr/>
          <p:nvPr/>
        </p:nvSpPr>
        <p:spPr>
          <a:xfrm>
            <a:off x="2903621" y="485790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1C843-FDC7-1130-1928-59DB0E2B40A1}"/>
              </a:ext>
            </a:extLst>
          </p:cNvPr>
          <p:cNvSpPr/>
          <p:nvPr/>
        </p:nvSpPr>
        <p:spPr>
          <a:xfrm>
            <a:off x="2468659" y="533646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5E818A-14FA-F120-18A8-8EEA3AAA9106}"/>
              </a:ext>
            </a:extLst>
          </p:cNvPr>
          <p:cNvSpPr/>
          <p:nvPr/>
        </p:nvSpPr>
        <p:spPr>
          <a:xfrm>
            <a:off x="1972885" y="49095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500BA8-8FCB-F3E6-2769-FEBB460DC6AF}"/>
              </a:ext>
            </a:extLst>
          </p:cNvPr>
          <p:cNvSpPr/>
          <p:nvPr/>
        </p:nvSpPr>
        <p:spPr>
          <a:xfrm>
            <a:off x="2600451" y="44839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ED75B0-5E6F-7A9C-E39C-3047895DF3D2}"/>
              </a:ext>
            </a:extLst>
          </p:cNvPr>
          <p:cNvSpPr/>
          <p:nvPr/>
        </p:nvSpPr>
        <p:spPr>
          <a:xfrm>
            <a:off x="2903621" y="500886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35903-A1D8-67C8-8FBC-BE9D7C06928C}"/>
              </a:ext>
            </a:extLst>
          </p:cNvPr>
          <p:cNvSpPr/>
          <p:nvPr/>
        </p:nvSpPr>
        <p:spPr>
          <a:xfrm>
            <a:off x="1739719" y="4122822"/>
            <a:ext cx="1709334" cy="1541794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0B5E0-DFD1-3EDC-6F1B-59310008D834}"/>
              </a:ext>
            </a:extLst>
          </p:cNvPr>
          <p:cNvSpPr txBox="1"/>
          <p:nvPr/>
        </p:nvSpPr>
        <p:spPr>
          <a:xfrm>
            <a:off x="185993" y="2670175"/>
            <a:ext cx="1154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if you do, you change the element’s (or compounds) </a:t>
            </a:r>
            <a:r>
              <a:rPr lang="en-US" sz="2800" b="1" dirty="0">
                <a:solidFill>
                  <a:srgbClr val="FF0000"/>
                </a:solidFill>
              </a:rPr>
              <a:t>FORMAL CHARGE</a:t>
            </a:r>
            <a:r>
              <a:rPr lang="en-US" sz="2800" dirty="0"/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E9B90B-D580-4B50-72AE-37AC8BFE6C12}"/>
              </a:ext>
            </a:extLst>
          </p:cNvPr>
          <p:cNvSpPr/>
          <p:nvPr/>
        </p:nvSpPr>
        <p:spPr>
          <a:xfrm>
            <a:off x="2567491" y="5336469"/>
            <a:ext cx="73742" cy="1032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FCD70B5A-0416-D843-0B90-4EF2D5E2DD46}"/>
              </a:ext>
            </a:extLst>
          </p:cNvPr>
          <p:cNvSpPr/>
          <p:nvPr/>
        </p:nvSpPr>
        <p:spPr>
          <a:xfrm>
            <a:off x="1913446" y="4446143"/>
            <a:ext cx="268068" cy="1059854"/>
          </a:xfrm>
          <a:prstGeom prst="leftBracket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CFC21BE0-3EB0-0D70-3D69-370A0A8931AD}"/>
              </a:ext>
            </a:extLst>
          </p:cNvPr>
          <p:cNvSpPr/>
          <p:nvPr/>
        </p:nvSpPr>
        <p:spPr>
          <a:xfrm flipH="1">
            <a:off x="2797835" y="4411937"/>
            <a:ext cx="285214" cy="1059854"/>
          </a:xfrm>
          <a:prstGeom prst="leftBracket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A52AE-240D-A9DA-53D4-AFE8A6B1E1C6}"/>
              </a:ext>
            </a:extLst>
          </p:cNvPr>
          <p:cNvSpPr txBox="1"/>
          <p:nvPr/>
        </p:nvSpPr>
        <p:spPr>
          <a:xfrm>
            <a:off x="3071176" y="3967274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556CAE-3884-80EB-BA02-1DE70794319D}"/>
              </a:ext>
            </a:extLst>
          </p:cNvPr>
          <p:cNvSpPr txBox="1"/>
          <p:nvPr/>
        </p:nvSpPr>
        <p:spPr>
          <a:xfrm>
            <a:off x="4218187" y="4122822"/>
            <a:ext cx="6607019" cy="10772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Add another dot and you make the formal charge 1 more -.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3D97D4-A393-947F-B9C2-C9F67D7491C9}"/>
              </a:ext>
            </a:extLst>
          </p:cNvPr>
          <p:cNvSpPr/>
          <p:nvPr/>
        </p:nvSpPr>
        <p:spPr>
          <a:xfrm>
            <a:off x="1981962" y="5056395"/>
            <a:ext cx="73742" cy="1032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97433C-04AA-E5DD-2D05-21F83EDF6AC7}"/>
              </a:ext>
            </a:extLst>
          </p:cNvPr>
          <p:cNvSpPr txBox="1"/>
          <p:nvPr/>
        </p:nvSpPr>
        <p:spPr>
          <a:xfrm>
            <a:off x="2962014" y="3999757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94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animBg="1"/>
      <p:bldP spid="6" grpId="0" animBg="1"/>
      <p:bldP spid="9" grpId="0" animBg="1"/>
      <p:bldP spid="10" grpId="0"/>
      <p:bldP spid="10" grpId="1"/>
      <p:bldP spid="19" grpId="0" animBg="1"/>
      <p:bldP spid="21" grpId="0" animBg="1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9.5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Write the Lewis structure for the carbonate ion (CO3</a:t>
            </a:r>
            <a:r>
              <a:rPr lang="en-CA" sz="2400" i="1" baseline="30000" dirty="0"/>
              <a:t>2-</a:t>
            </a:r>
            <a:r>
              <a:rPr lang="en-CA" sz="2400" i="1" dirty="0"/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1EE41-96C7-E907-1037-AE75FB5CED30}"/>
              </a:ext>
            </a:extLst>
          </p:cNvPr>
          <p:cNvSpPr txBox="1"/>
          <p:nvPr/>
        </p:nvSpPr>
        <p:spPr>
          <a:xfrm>
            <a:off x="3223690" y="165859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1E74C-D6EA-69ED-41F3-0DCD59C61507}"/>
              </a:ext>
            </a:extLst>
          </p:cNvPr>
          <p:cNvSpPr txBox="1"/>
          <p:nvPr/>
        </p:nvSpPr>
        <p:spPr>
          <a:xfrm>
            <a:off x="4503850" y="162430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DCF28-EC74-F6E3-2245-82523507FA15}"/>
              </a:ext>
            </a:extLst>
          </p:cNvPr>
          <p:cNvSpPr txBox="1"/>
          <p:nvPr/>
        </p:nvSpPr>
        <p:spPr>
          <a:xfrm>
            <a:off x="5784010" y="165859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A2930-6883-F597-60B6-363C42B26148}"/>
              </a:ext>
            </a:extLst>
          </p:cNvPr>
          <p:cNvSpPr txBox="1"/>
          <p:nvPr/>
        </p:nvSpPr>
        <p:spPr>
          <a:xfrm>
            <a:off x="7064170" y="162738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B1AD2-895E-4E8E-8B0E-0B6D44F7D2A3}"/>
              </a:ext>
            </a:extLst>
          </p:cNvPr>
          <p:cNvSpPr txBox="1"/>
          <p:nvPr/>
        </p:nvSpPr>
        <p:spPr>
          <a:xfrm>
            <a:off x="133150" y="1166149"/>
            <a:ext cx="2978246" cy="15696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Highest Bonding Capacity </a:t>
            </a:r>
          </a:p>
          <a:p>
            <a:r>
              <a:rPr lang="en-US" sz="3200" b="1" dirty="0"/>
              <a:t>(C in Group 14)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0DC3F6-05A1-0398-B812-E3AC2E0AD12E}"/>
              </a:ext>
            </a:extLst>
          </p:cNvPr>
          <p:cNvSpPr/>
          <p:nvPr/>
        </p:nvSpPr>
        <p:spPr>
          <a:xfrm>
            <a:off x="3170902" y="1607156"/>
            <a:ext cx="521450" cy="619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762B0-C938-AAA4-24EF-25AA11E24173}"/>
              </a:ext>
            </a:extLst>
          </p:cNvPr>
          <p:cNvSpPr txBox="1"/>
          <p:nvPr/>
        </p:nvSpPr>
        <p:spPr>
          <a:xfrm>
            <a:off x="2589946" y="402985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EA1C00-7932-E879-20DD-EC47BC63FD6B}"/>
              </a:ext>
            </a:extLst>
          </p:cNvPr>
          <p:cNvSpPr/>
          <p:nvPr/>
        </p:nvSpPr>
        <p:spPr>
          <a:xfrm>
            <a:off x="2719192" y="39266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69733F-B3CD-AD6A-AE4D-6861F048E23F}"/>
              </a:ext>
            </a:extLst>
          </p:cNvPr>
          <p:cNvSpPr/>
          <p:nvPr/>
        </p:nvSpPr>
        <p:spPr>
          <a:xfrm>
            <a:off x="3111396" y="427062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120564-CAEE-9022-0C2D-6793889E1057}"/>
              </a:ext>
            </a:extLst>
          </p:cNvPr>
          <p:cNvSpPr/>
          <p:nvPr/>
        </p:nvSpPr>
        <p:spPr>
          <a:xfrm>
            <a:off x="2749051" y="466625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57159B-D6E5-AE5E-A49F-A8F90D7F1120}"/>
              </a:ext>
            </a:extLst>
          </p:cNvPr>
          <p:cNvSpPr/>
          <p:nvPr/>
        </p:nvSpPr>
        <p:spPr>
          <a:xfrm>
            <a:off x="2442462" y="427062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BBDEB-87DD-E337-A0DF-060149136C52}"/>
              </a:ext>
            </a:extLst>
          </p:cNvPr>
          <p:cNvSpPr txBox="1"/>
          <p:nvPr/>
        </p:nvSpPr>
        <p:spPr>
          <a:xfrm>
            <a:off x="1213335" y="3966318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633C95-B982-8C89-F7B4-9AD3C9321A3E}"/>
              </a:ext>
            </a:extLst>
          </p:cNvPr>
          <p:cNvSpPr/>
          <p:nvPr/>
        </p:nvSpPr>
        <p:spPr>
          <a:xfrm>
            <a:off x="1469557" y="389866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C0FCDE-0F0C-98B6-2082-BCF8B3734253}"/>
              </a:ext>
            </a:extLst>
          </p:cNvPr>
          <p:cNvSpPr/>
          <p:nvPr/>
        </p:nvSpPr>
        <p:spPr>
          <a:xfrm>
            <a:off x="1734785" y="416480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362BEE-C179-9042-DA68-69149765CBED}"/>
              </a:ext>
            </a:extLst>
          </p:cNvPr>
          <p:cNvSpPr/>
          <p:nvPr/>
        </p:nvSpPr>
        <p:spPr>
          <a:xfrm>
            <a:off x="1432686" y="454568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16E6BA-AB16-6185-12FE-9ADB1A484C52}"/>
              </a:ext>
            </a:extLst>
          </p:cNvPr>
          <p:cNvSpPr/>
          <p:nvPr/>
        </p:nvSpPr>
        <p:spPr>
          <a:xfrm>
            <a:off x="1062106" y="417992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A5496F-3411-2BE8-1993-ACC1F5F735DE}"/>
              </a:ext>
            </a:extLst>
          </p:cNvPr>
          <p:cNvSpPr/>
          <p:nvPr/>
        </p:nvSpPr>
        <p:spPr>
          <a:xfrm>
            <a:off x="1320201" y="389866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7752C0-DD11-80C7-B114-7369218E271F}"/>
              </a:ext>
            </a:extLst>
          </p:cNvPr>
          <p:cNvSpPr/>
          <p:nvPr/>
        </p:nvSpPr>
        <p:spPr>
          <a:xfrm>
            <a:off x="1734785" y="430633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7D2C71-0CB4-9D70-8241-82D3D1DA5F9F}"/>
              </a:ext>
            </a:extLst>
          </p:cNvPr>
          <p:cNvSpPr txBox="1"/>
          <p:nvPr/>
        </p:nvSpPr>
        <p:spPr>
          <a:xfrm>
            <a:off x="2663688" y="5221288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E18839-D18E-F176-BD8B-D9A96DD114F1}"/>
              </a:ext>
            </a:extLst>
          </p:cNvPr>
          <p:cNvSpPr/>
          <p:nvPr/>
        </p:nvSpPr>
        <p:spPr>
          <a:xfrm>
            <a:off x="2919910" y="515363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14BB78-FD49-7E49-0773-2ECF0D6A87D6}"/>
              </a:ext>
            </a:extLst>
          </p:cNvPr>
          <p:cNvSpPr/>
          <p:nvPr/>
        </p:nvSpPr>
        <p:spPr>
          <a:xfrm>
            <a:off x="3185138" y="5419778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8CEB74-31AB-38ED-D36A-6534C8401F5F}"/>
              </a:ext>
            </a:extLst>
          </p:cNvPr>
          <p:cNvSpPr/>
          <p:nvPr/>
        </p:nvSpPr>
        <p:spPr>
          <a:xfrm>
            <a:off x="2919910" y="582209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E35FE1-5028-822A-BA3A-BD222A7D78A6}"/>
              </a:ext>
            </a:extLst>
          </p:cNvPr>
          <p:cNvSpPr/>
          <p:nvPr/>
        </p:nvSpPr>
        <p:spPr>
          <a:xfrm>
            <a:off x="2512459" y="543489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882EA3-B6DF-5640-FBB1-96584F0AED3E}"/>
              </a:ext>
            </a:extLst>
          </p:cNvPr>
          <p:cNvSpPr/>
          <p:nvPr/>
        </p:nvSpPr>
        <p:spPr>
          <a:xfrm>
            <a:off x="2770554" y="515363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C14C3F-8815-00C9-EBC9-6DA9F194CB43}"/>
              </a:ext>
            </a:extLst>
          </p:cNvPr>
          <p:cNvSpPr/>
          <p:nvPr/>
        </p:nvSpPr>
        <p:spPr>
          <a:xfrm>
            <a:off x="3185138" y="556130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A8145A-0B18-0E3C-E574-8A63F7783842}"/>
              </a:ext>
            </a:extLst>
          </p:cNvPr>
          <p:cNvSpPr txBox="1"/>
          <p:nvPr/>
        </p:nvSpPr>
        <p:spPr>
          <a:xfrm>
            <a:off x="3777341" y="402985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AE297B-FE26-5B65-7C97-13F593B09ADB}"/>
              </a:ext>
            </a:extLst>
          </p:cNvPr>
          <p:cNvSpPr/>
          <p:nvPr/>
        </p:nvSpPr>
        <p:spPr>
          <a:xfrm>
            <a:off x="4033563" y="396220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181F65-429B-5181-5098-1FE8A410F957}"/>
              </a:ext>
            </a:extLst>
          </p:cNvPr>
          <p:cNvSpPr/>
          <p:nvPr/>
        </p:nvSpPr>
        <p:spPr>
          <a:xfrm>
            <a:off x="4298791" y="422834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B203C2-6EB1-B826-DBAF-2100D350A858}"/>
              </a:ext>
            </a:extLst>
          </p:cNvPr>
          <p:cNvSpPr/>
          <p:nvPr/>
        </p:nvSpPr>
        <p:spPr>
          <a:xfrm>
            <a:off x="3884207" y="463067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7DD1B2-4FD0-543C-6109-1B4120459A6A}"/>
              </a:ext>
            </a:extLst>
          </p:cNvPr>
          <p:cNvSpPr/>
          <p:nvPr/>
        </p:nvSpPr>
        <p:spPr>
          <a:xfrm>
            <a:off x="3626112" y="4243465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719A8CF-B020-A5C2-6709-C21DB194ADE8}"/>
              </a:ext>
            </a:extLst>
          </p:cNvPr>
          <p:cNvSpPr/>
          <p:nvPr/>
        </p:nvSpPr>
        <p:spPr>
          <a:xfrm>
            <a:off x="3884207" y="396220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6E73FF-92AF-8EB8-B65E-0066DA016349}"/>
              </a:ext>
            </a:extLst>
          </p:cNvPr>
          <p:cNvSpPr/>
          <p:nvPr/>
        </p:nvSpPr>
        <p:spPr>
          <a:xfrm>
            <a:off x="4298791" y="436987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BCB416-0EFB-45A1-CC49-37C98DC88AD8}"/>
              </a:ext>
            </a:extLst>
          </p:cNvPr>
          <p:cNvCxnSpPr>
            <a:cxnSpLocks/>
          </p:cNvCxnSpPr>
          <p:nvPr/>
        </p:nvCxnSpPr>
        <p:spPr>
          <a:xfrm flipV="1">
            <a:off x="1495629" y="4342710"/>
            <a:ext cx="946833" cy="238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24002F3-71A4-A296-F7AA-609D874DE4A5}"/>
              </a:ext>
            </a:extLst>
          </p:cNvPr>
          <p:cNvCxnSpPr>
            <a:cxnSpLocks/>
          </p:cNvCxnSpPr>
          <p:nvPr/>
        </p:nvCxnSpPr>
        <p:spPr>
          <a:xfrm flipV="1">
            <a:off x="1135848" y="3966682"/>
            <a:ext cx="1584784" cy="264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587C24E-9C9C-2842-74C4-A0B71D95CFE0}"/>
              </a:ext>
            </a:extLst>
          </p:cNvPr>
          <p:cNvCxnSpPr>
            <a:cxnSpLocks/>
          </p:cNvCxnSpPr>
          <p:nvPr/>
        </p:nvCxnSpPr>
        <p:spPr>
          <a:xfrm flipV="1">
            <a:off x="2575402" y="4712465"/>
            <a:ext cx="216209" cy="737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8744F7-1C9C-D3FA-4B93-E3168D5CB5EE}"/>
              </a:ext>
            </a:extLst>
          </p:cNvPr>
          <p:cNvCxnSpPr>
            <a:cxnSpLocks/>
          </p:cNvCxnSpPr>
          <p:nvPr/>
        </p:nvCxnSpPr>
        <p:spPr>
          <a:xfrm flipV="1">
            <a:off x="3168428" y="4295084"/>
            <a:ext cx="457684" cy="36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B0F6BB0-9FA8-52E0-BCD9-73D60D70A3A9}"/>
              </a:ext>
            </a:extLst>
          </p:cNvPr>
          <p:cNvSpPr/>
          <p:nvPr/>
        </p:nvSpPr>
        <p:spPr>
          <a:xfrm>
            <a:off x="6497964" y="473754"/>
            <a:ext cx="223678" cy="199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CD79DBF-E8EE-DF58-5AD6-F1A0DAE28EA5}"/>
              </a:ext>
            </a:extLst>
          </p:cNvPr>
          <p:cNvSpPr/>
          <p:nvPr/>
        </p:nvSpPr>
        <p:spPr>
          <a:xfrm>
            <a:off x="2765352" y="582209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2B79216-6A3C-FFD6-F8B5-17E569F16AA2}"/>
              </a:ext>
            </a:extLst>
          </p:cNvPr>
          <p:cNvSpPr/>
          <p:nvPr/>
        </p:nvSpPr>
        <p:spPr>
          <a:xfrm>
            <a:off x="4033563" y="462758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E2D752-F11F-A3EB-5F9D-47212571650F}"/>
              </a:ext>
            </a:extLst>
          </p:cNvPr>
          <p:cNvSpPr txBox="1"/>
          <p:nvPr/>
        </p:nvSpPr>
        <p:spPr>
          <a:xfrm>
            <a:off x="8083344" y="4028334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13CA1-27F5-0C51-C960-D74C96A791D9}"/>
              </a:ext>
            </a:extLst>
          </p:cNvPr>
          <p:cNvSpPr txBox="1"/>
          <p:nvPr/>
        </p:nvSpPr>
        <p:spPr>
          <a:xfrm>
            <a:off x="8832532" y="396320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EC20AA3-C2ED-CBDC-4854-D1C6408B28B1}"/>
              </a:ext>
            </a:extLst>
          </p:cNvPr>
          <p:cNvSpPr/>
          <p:nvPr/>
        </p:nvSpPr>
        <p:spPr>
          <a:xfrm>
            <a:off x="9058340" y="389080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133194B-7CE0-AA49-251A-503258F56F97}"/>
              </a:ext>
            </a:extLst>
          </p:cNvPr>
          <p:cNvSpPr/>
          <p:nvPr/>
        </p:nvSpPr>
        <p:spPr>
          <a:xfrm>
            <a:off x="9056386" y="446415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D610A3A-E223-1909-2129-AB29AD8EE20D}"/>
              </a:ext>
            </a:extLst>
          </p:cNvPr>
          <p:cNvSpPr/>
          <p:nvPr/>
        </p:nvSpPr>
        <p:spPr>
          <a:xfrm>
            <a:off x="8947727" y="389080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1489ECA-76DF-0737-0538-74BD97F434DF}"/>
              </a:ext>
            </a:extLst>
          </p:cNvPr>
          <p:cNvSpPr/>
          <p:nvPr/>
        </p:nvSpPr>
        <p:spPr>
          <a:xfrm>
            <a:off x="8949751" y="446415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4F076E5-D06E-9685-0D54-D51892E34943}"/>
              </a:ext>
            </a:extLst>
          </p:cNvPr>
          <p:cNvSpPr txBox="1"/>
          <p:nvPr/>
        </p:nvSpPr>
        <p:spPr>
          <a:xfrm>
            <a:off x="7339012" y="3978449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EA89886-6759-9884-D5B6-F5A542FADC46}"/>
              </a:ext>
            </a:extLst>
          </p:cNvPr>
          <p:cNvSpPr/>
          <p:nvPr/>
        </p:nvSpPr>
        <p:spPr>
          <a:xfrm>
            <a:off x="7599110" y="386032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771BD3D-B0CE-1094-D332-FAA81E62A7B5}"/>
              </a:ext>
            </a:extLst>
          </p:cNvPr>
          <p:cNvSpPr/>
          <p:nvPr/>
        </p:nvSpPr>
        <p:spPr>
          <a:xfrm>
            <a:off x="7299560" y="424452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E69E358-84C1-A697-8C22-1664340F4E22}"/>
              </a:ext>
            </a:extLst>
          </p:cNvPr>
          <p:cNvSpPr/>
          <p:nvPr/>
        </p:nvSpPr>
        <p:spPr>
          <a:xfrm>
            <a:off x="7488497" y="386032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65E9-2F33-D462-B917-CC6F5C31C085}"/>
              </a:ext>
            </a:extLst>
          </p:cNvPr>
          <p:cNvSpPr/>
          <p:nvPr/>
        </p:nvSpPr>
        <p:spPr>
          <a:xfrm>
            <a:off x="7299560" y="411127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CE0612-51F6-FADB-7563-EAE4D80853D9}"/>
              </a:ext>
            </a:extLst>
          </p:cNvPr>
          <p:cNvSpPr txBox="1"/>
          <p:nvPr/>
        </p:nvSpPr>
        <p:spPr>
          <a:xfrm>
            <a:off x="8125002" y="4907772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7D2CD05-978D-5E48-E083-75C1499C3C90}"/>
              </a:ext>
            </a:extLst>
          </p:cNvPr>
          <p:cNvSpPr/>
          <p:nvPr/>
        </p:nvSpPr>
        <p:spPr>
          <a:xfrm>
            <a:off x="8485845" y="5120559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584B74F-183F-470C-BC3B-A24BE66CDDC3}"/>
              </a:ext>
            </a:extLst>
          </p:cNvPr>
          <p:cNvSpPr/>
          <p:nvPr/>
        </p:nvSpPr>
        <p:spPr>
          <a:xfrm>
            <a:off x="8350283" y="54243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7730CA-5D5A-EE2F-A40A-ACA793471437}"/>
              </a:ext>
            </a:extLst>
          </p:cNvPr>
          <p:cNvSpPr/>
          <p:nvPr/>
        </p:nvSpPr>
        <p:spPr>
          <a:xfrm>
            <a:off x="8485845" y="524665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CB00FA8-A47E-08D0-974D-D2AA99138F7D}"/>
              </a:ext>
            </a:extLst>
          </p:cNvPr>
          <p:cNvSpPr/>
          <p:nvPr/>
        </p:nvSpPr>
        <p:spPr>
          <a:xfrm>
            <a:off x="8243648" y="542437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7C1289-F882-C2E7-14E7-0B6F1258A743}"/>
              </a:ext>
            </a:extLst>
          </p:cNvPr>
          <p:cNvSpPr/>
          <p:nvPr/>
        </p:nvSpPr>
        <p:spPr>
          <a:xfrm>
            <a:off x="7064170" y="3577913"/>
            <a:ext cx="3042316" cy="207344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8B8866-0E54-C302-EFF1-6A51D306D4C7}"/>
              </a:ext>
            </a:extLst>
          </p:cNvPr>
          <p:cNvCxnSpPr>
            <a:cxnSpLocks/>
          </p:cNvCxnSpPr>
          <p:nvPr/>
        </p:nvCxnSpPr>
        <p:spPr>
          <a:xfrm>
            <a:off x="7787954" y="4373075"/>
            <a:ext cx="2633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354EC57-0367-055E-966F-D0E458797871}"/>
              </a:ext>
            </a:extLst>
          </p:cNvPr>
          <p:cNvCxnSpPr>
            <a:cxnSpLocks/>
          </p:cNvCxnSpPr>
          <p:nvPr/>
        </p:nvCxnSpPr>
        <p:spPr>
          <a:xfrm>
            <a:off x="8514799" y="4317789"/>
            <a:ext cx="2633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47FDDE2-2D18-D941-D331-6640D68F44C6}"/>
              </a:ext>
            </a:extLst>
          </p:cNvPr>
          <p:cNvCxnSpPr>
            <a:cxnSpLocks/>
          </p:cNvCxnSpPr>
          <p:nvPr/>
        </p:nvCxnSpPr>
        <p:spPr>
          <a:xfrm>
            <a:off x="8261196" y="4606889"/>
            <a:ext cx="0" cy="300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A40B65B-15A0-0879-ED86-D9C5AE1B53EC}"/>
              </a:ext>
            </a:extLst>
          </p:cNvPr>
          <p:cNvCxnSpPr>
            <a:cxnSpLocks/>
          </p:cNvCxnSpPr>
          <p:nvPr/>
        </p:nvCxnSpPr>
        <p:spPr>
          <a:xfrm>
            <a:off x="7787954" y="4264242"/>
            <a:ext cx="2633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BBFAED4A-5453-0D8D-E325-93E308D6342C}"/>
              </a:ext>
            </a:extLst>
          </p:cNvPr>
          <p:cNvSpPr/>
          <p:nvPr/>
        </p:nvSpPr>
        <p:spPr>
          <a:xfrm>
            <a:off x="8077598" y="5247147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E67FFE2-8385-564A-04EE-12A9EDCCDCCF}"/>
              </a:ext>
            </a:extLst>
          </p:cNvPr>
          <p:cNvSpPr/>
          <p:nvPr/>
        </p:nvSpPr>
        <p:spPr>
          <a:xfrm>
            <a:off x="8077598" y="5113902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9B8905-2242-6D6E-6A71-10AF3D781C08}"/>
              </a:ext>
            </a:extLst>
          </p:cNvPr>
          <p:cNvSpPr/>
          <p:nvPr/>
        </p:nvSpPr>
        <p:spPr>
          <a:xfrm>
            <a:off x="9264706" y="4316711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FB7A87A-2174-77D9-F8F4-E2B7338EFD7C}"/>
              </a:ext>
            </a:extLst>
          </p:cNvPr>
          <p:cNvSpPr/>
          <p:nvPr/>
        </p:nvSpPr>
        <p:spPr>
          <a:xfrm>
            <a:off x="9264706" y="418346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eft Bracket 86">
            <a:extLst>
              <a:ext uri="{FF2B5EF4-FFF2-40B4-BE49-F238E27FC236}">
                <a16:creationId xmlns:a16="http://schemas.microsoft.com/office/drawing/2014/main" id="{96A64657-2610-A508-4250-281758842768}"/>
              </a:ext>
            </a:extLst>
          </p:cNvPr>
          <p:cNvSpPr/>
          <p:nvPr/>
        </p:nvSpPr>
        <p:spPr>
          <a:xfrm>
            <a:off x="7133623" y="3836119"/>
            <a:ext cx="269263" cy="1687211"/>
          </a:xfrm>
          <a:prstGeom prst="leftBracket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 Bracket 87">
            <a:extLst>
              <a:ext uri="{FF2B5EF4-FFF2-40B4-BE49-F238E27FC236}">
                <a16:creationId xmlns:a16="http://schemas.microsoft.com/office/drawing/2014/main" id="{D18A5AD3-3C41-C035-8355-747B3453BDDE}"/>
              </a:ext>
            </a:extLst>
          </p:cNvPr>
          <p:cNvSpPr/>
          <p:nvPr/>
        </p:nvSpPr>
        <p:spPr>
          <a:xfrm flipH="1">
            <a:off x="9200979" y="3835597"/>
            <a:ext cx="286485" cy="1687211"/>
          </a:xfrm>
          <a:prstGeom prst="leftBracket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D5EEE12-5830-1604-E801-60766745AC4F}"/>
              </a:ext>
            </a:extLst>
          </p:cNvPr>
          <p:cNvSpPr txBox="1"/>
          <p:nvPr/>
        </p:nvSpPr>
        <p:spPr>
          <a:xfrm>
            <a:off x="9499884" y="3480667"/>
            <a:ext cx="5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6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0" grpId="0" animBg="1"/>
      <p:bldP spid="51" grpId="0" animBg="1"/>
      <p:bldP spid="52" grpId="0" animBg="1"/>
      <p:bldP spid="53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9.5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Write the Lewis structure for the nitrite ion (NO</a:t>
            </a:r>
            <a:r>
              <a:rPr lang="en-CA" sz="2400" i="1" baseline="-25000" dirty="0"/>
              <a:t>2</a:t>
            </a:r>
            <a:r>
              <a:rPr lang="en-CA" sz="2400" i="1" baseline="30000" dirty="0"/>
              <a:t>-</a:t>
            </a:r>
            <a:r>
              <a:rPr lang="en-CA" sz="24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88435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9.8: The Concept of Resonance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DE239-BC1B-D14D-41D4-A97B55EE4D79}"/>
              </a:ext>
            </a:extLst>
          </p:cNvPr>
          <p:cNvSpPr txBox="1"/>
          <p:nvPr/>
        </p:nvSpPr>
        <p:spPr>
          <a:xfrm>
            <a:off x="185993" y="1690688"/>
            <a:ext cx="1182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you probably noticed you can add “dots” electrons and bonds to DIFFERENT elements in a compound.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827DB-7EBB-8E7F-7766-17AACEB4CC00}"/>
              </a:ext>
            </a:extLst>
          </p:cNvPr>
          <p:cNvSpPr txBox="1"/>
          <p:nvPr/>
        </p:nvSpPr>
        <p:spPr>
          <a:xfrm>
            <a:off x="185993" y="3259099"/>
            <a:ext cx="1182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Different “Versions” or “Configurations”</a:t>
            </a:r>
            <a:r>
              <a:rPr lang="en-US" sz="2800" dirty="0"/>
              <a:t> of ”dots and bonds” around an element in a compound is called </a:t>
            </a:r>
            <a:r>
              <a:rPr lang="en-US" sz="2800" b="1" dirty="0">
                <a:solidFill>
                  <a:srgbClr val="FF0000"/>
                </a:solidFill>
              </a:rPr>
              <a:t>Resonance</a:t>
            </a:r>
            <a:r>
              <a:rPr lang="en-US" sz="28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9.9: Exceptions to the Octet Rule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(Basic Concepts)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701E6-CCE4-5D0A-8D65-63C164D4CCA7}"/>
              </a:ext>
            </a:extLst>
          </p:cNvPr>
          <p:cNvSpPr txBox="1"/>
          <p:nvPr/>
        </p:nvSpPr>
        <p:spPr>
          <a:xfrm>
            <a:off x="140368" y="1988562"/>
            <a:ext cx="108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Just that they do exist</a:t>
            </a:r>
            <a:r>
              <a:rPr lang="en-US" sz="3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16536-5502-23EA-2B96-B3807374F104}"/>
              </a:ext>
            </a:extLst>
          </p:cNvPr>
          <p:cNvSpPr txBox="1"/>
          <p:nvPr/>
        </p:nvSpPr>
        <p:spPr>
          <a:xfrm>
            <a:off x="140368" y="3332088"/>
            <a:ext cx="108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don’t learn…thus we don’t “Test” about exceptions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957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9.10: Bond Enthalpy (Basics Relating to Stability)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8859C-2A97-122D-55EE-949DC07770BE}"/>
              </a:ext>
            </a:extLst>
          </p:cNvPr>
          <p:cNvSpPr txBox="1"/>
          <p:nvPr/>
        </p:nvSpPr>
        <p:spPr>
          <a:xfrm>
            <a:off x="140368" y="1988562"/>
            <a:ext cx="108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 you need to know about enthalpy 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58D27-9E97-4E2D-9124-6F28A236D052}"/>
              </a:ext>
            </a:extLst>
          </p:cNvPr>
          <p:cNvSpPr txBox="1"/>
          <p:nvPr/>
        </p:nvSpPr>
        <p:spPr>
          <a:xfrm>
            <a:off x="292768" y="3231825"/>
            <a:ext cx="1082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 Large negative 𝚫H is very reactive and spontaneously reacts.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00211-DDCE-E75F-FD76-F468FE3E9B2B}"/>
              </a:ext>
            </a:extLst>
          </p:cNvPr>
          <p:cNvSpPr txBox="1"/>
          <p:nvPr/>
        </p:nvSpPr>
        <p:spPr>
          <a:xfrm>
            <a:off x="292768" y="4772962"/>
            <a:ext cx="108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 Large positive 𝚫H is very stable.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9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A403-6FBC-A4F7-3044-50A13F43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0" y="365125"/>
            <a:ext cx="11165910" cy="1325563"/>
          </a:xfrm>
        </p:spPr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Key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A479A-32D9-7597-006F-5558C8880232}"/>
              </a:ext>
            </a:extLst>
          </p:cNvPr>
          <p:cNvSpPr txBox="1"/>
          <p:nvPr/>
        </p:nvSpPr>
        <p:spPr>
          <a:xfrm>
            <a:off x="3144033" y="1885080"/>
            <a:ext cx="3171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A61A5-469F-0C45-42B2-152A66589D42}"/>
              </a:ext>
            </a:extLst>
          </p:cNvPr>
          <p:cNvSpPr txBox="1"/>
          <p:nvPr/>
        </p:nvSpPr>
        <p:spPr>
          <a:xfrm>
            <a:off x="187889" y="1834976"/>
            <a:ext cx="2956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Bond Enthalpy (P. 385)</a:t>
            </a:r>
          </a:p>
          <a:p>
            <a:endParaRPr lang="en-US" sz="2000" dirty="0"/>
          </a:p>
          <a:p>
            <a:r>
              <a:rPr lang="en-US" sz="2000" dirty="0"/>
              <a:t>Bond Length (P.368)</a:t>
            </a:r>
          </a:p>
          <a:p>
            <a:endParaRPr lang="en-US" sz="2000" dirty="0">
              <a:highlight>
                <a:srgbClr val="FF0000"/>
              </a:highlight>
            </a:endParaRPr>
          </a:p>
          <a:p>
            <a:endParaRPr lang="en-US" sz="2000" dirty="0">
              <a:highlight>
                <a:srgbClr val="FF0000"/>
              </a:highlight>
            </a:endParaRPr>
          </a:p>
          <a:p>
            <a:endParaRPr lang="en-US" sz="2000" dirty="0">
              <a:highlight>
                <a:srgbClr val="FF0000"/>
              </a:highlight>
            </a:endParaRPr>
          </a:p>
          <a:p>
            <a:endParaRPr lang="en-US" sz="2000" dirty="0">
              <a:highlight>
                <a:srgbClr val="FF0000"/>
              </a:highlight>
            </a:endParaRPr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EB70F-0F78-A7E1-4916-04D476F933F3}"/>
              </a:ext>
            </a:extLst>
          </p:cNvPr>
          <p:cNvSpPr txBox="1"/>
          <p:nvPr/>
        </p:nvSpPr>
        <p:spPr>
          <a:xfrm>
            <a:off x="3081403" y="1834976"/>
            <a:ext cx="3171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Covalent Bond (P. 366)</a:t>
            </a:r>
          </a:p>
          <a:p>
            <a:endParaRPr lang="en-US" dirty="0"/>
          </a:p>
          <a:p>
            <a:r>
              <a:rPr lang="en-US" dirty="0"/>
              <a:t>Covalent Compound (P. 366)</a:t>
            </a:r>
          </a:p>
          <a:p>
            <a:endParaRPr lang="en-US" dirty="0"/>
          </a:p>
          <a:p>
            <a:r>
              <a:rPr lang="en-US" dirty="0"/>
              <a:t>Double Bond (P. 367)</a:t>
            </a:r>
          </a:p>
          <a:p>
            <a:endParaRPr lang="en-US" dirty="0"/>
          </a:p>
          <a:p>
            <a:r>
              <a:rPr lang="en-US" dirty="0"/>
              <a:t>Electronegativity (P. 369)</a:t>
            </a:r>
          </a:p>
          <a:p>
            <a:endParaRPr lang="en-US" dirty="0"/>
          </a:p>
          <a:p>
            <a:r>
              <a:rPr lang="en-US" dirty="0"/>
              <a:t>Formal Charge (P. 375)</a:t>
            </a:r>
          </a:p>
          <a:p>
            <a:endParaRPr lang="en-US" dirty="0"/>
          </a:p>
          <a:p>
            <a:r>
              <a:rPr lang="en-US" dirty="0"/>
              <a:t>Ionic Bond (P. 359)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857C0-B466-7AF2-897B-B3DC7B84BBC1}"/>
              </a:ext>
            </a:extLst>
          </p:cNvPr>
          <p:cNvSpPr txBox="1"/>
          <p:nvPr/>
        </p:nvSpPr>
        <p:spPr>
          <a:xfrm>
            <a:off x="6177420" y="1834976"/>
            <a:ext cx="27510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Lattice energy (P. 361)</a:t>
            </a:r>
          </a:p>
          <a:p>
            <a:endParaRPr lang="en-US" dirty="0"/>
          </a:p>
          <a:p>
            <a:r>
              <a:rPr lang="en-US" dirty="0"/>
              <a:t>Lewis Dot Diagram (P. 358)</a:t>
            </a:r>
          </a:p>
          <a:p>
            <a:endParaRPr lang="en-US" dirty="0"/>
          </a:p>
          <a:p>
            <a:r>
              <a:rPr lang="en-US" dirty="0"/>
              <a:t>Lewis Structure (P. 366)</a:t>
            </a:r>
          </a:p>
          <a:p>
            <a:endParaRPr lang="en-US" dirty="0"/>
          </a:p>
          <a:p>
            <a:r>
              <a:rPr lang="en-US" dirty="0"/>
              <a:t>Lone Pair (P. 366)</a:t>
            </a:r>
          </a:p>
          <a:p>
            <a:endParaRPr lang="en-US" dirty="0"/>
          </a:p>
          <a:p>
            <a:r>
              <a:rPr lang="en-US" dirty="0"/>
              <a:t>Multiple Bond (P. 367)</a:t>
            </a:r>
          </a:p>
          <a:p>
            <a:endParaRPr lang="en-US" dirty="0"/>
          </a:p>
          <a:p>
            <a:r>
              <a:rPr lang="en-US" dirty="0"/>
              <a:t>Octet Rule (P. 367)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31A48-1377-DDB0-CD78-44E0DC105B18}"/>
              </a:ext>
            </a:extLst>
          </p:cNvPr>
          <p:cNvSpPr txBox="1"/>
          <p:nvPr/>
        </p:nvSpPr>
        <p:spPr>
          <a:xfrm>
            <a:off x="9128865" y="1885080"/>
            <a:ext cx="2832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 Covalent Bond (P. 369)</a:t>
            </a:r>
          </a:p>
          <a:p>
            <a:endParaRPr lang="en-US" dirty="0"/>
          </a:p>
          <a:p>
            <a:r>
              <a:rPr lang="en-US" dirty="0"/>
              <a:t>Resonance (P. 378)</a:t>
            </a:r>
          </a:p>
          <a:p>
            <a:endParaRPr lang="en-US" dirty="0"/>
          </a:p>
          <a:p>
            <a:r>
              <a:rPr lang="en-US" dirty="0"/>
              <a:t>Resonance structure (P. 378)</a:t>
            </a:r>
          </a:p>
          <a:p>
            <a:endParaRPr lang="en-US" dirty="0"/>
          </a:p>
          <a:p>
            <a:r>
              <a:rPr lang="en-US" dirty="0"/>
              <a:t>Single Bond (P. 367)</a:t>
            </a:r>
          </a:p>
          <a:p>
            <a:endParaRPr lang="en-US" dirty="0"/>
          </a:p>
          <a:p>
            <a:r>
              <a:rPr lang="en-US" dirty="0"/>
              <a:t>Triple Bond (P. </a:t>
            </a:r>
            <a:r>
              <a:rPr lang="en-US"/>
              <a:t>367)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A4A21-888D-871F-B777-A2F70D85FB02}"/>
              </a:ext>
            </a:extLst>
          </p:cNvPr>
          <p:cNvSpPr txBox="1"/>
          <p:nvPr/>
        </p:nvSpPr>
        <p:spPr>
          <a:xfrm>
            <a:off x="8016658" y="28308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9.1: Lewis Dot Diagrams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0F9A9-B165-1698-B0A5-E123F4639FBA}"/>
              </a:ext>
            </a:extLst>
          </p:cNvPr>
          <p:cNvSpPr txBox="1"/>
          <p:nvPr/>
        </p:nvSpPr>
        <p:spPr>
          <a:xfrm>
            <a:off x="1451216" y="1690688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Neutral Atom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DF6C3-0082-70C5-F2DC-21A2088A880A}"/>
              </a:ext>
            </a:extLst>
          </p:cNvPr>
          <p:cNvSpPr txBox="1"/>
          <p:nvPr/>
        </p:nvSpPr>
        <p:spPr>
          <a:xfrm>
            <a:off x="7505463" y="1690688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Ion (Cl</a:t>
            </a:r>
            <a:r>
              <a:rPr lang="en-US" sz="2800" u="sng" baseline="30000" dirty="0"/>
              <a:t>-</a:t>
            </a:r>
            <a:r>
              <a:rPr lang="en-US" sz="2800" u="sng" baseline="-25000" dirty="0"/>
              <a:t>(</a:t>
            </a:r>
            <a:r>
              <a:rPr lang="en-US" sz="2800" u="sng" baseline="-25000" dirty="0" err="1"/>
              <a:t>aq</a:t>
            </a:r>
            <a:r>
              <a:rPr lang="en-US" sz="2800" u="sng" baseline="-25000" dirty="0"/>
              <a:t>)</a:t>
            </a:r>
            <a:r>
              <a:rPr lang="en-US" sz="2800" u="sng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9FB70-3304-DD5C-28F1-4AE67871E9BA}"/>
              </a:ext>
            </a:extLst>
          </p:cNvPr>
          <p:cNvSpPr txBox="1"/>
          <p:nvPr/>
        </p:nvSpPr>
        <p:spPr>
          <a:xfrm>
            <a:off x="2267926" y="3137402"/>
            <a:ext cx="756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DB0ACF-4935-D653-08F1-76A953F8339D}"/>
              </a:ext>
            </a:extLst>
          </p:cNvPr>
          <p:cNvSpPr/>
          <p:nvPr/>
        </p:nvSpPr>
        <p:spPr>
          <a:xfrm>
            <a:off x="2305831" y="295241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972571-DDFA-88D9-B945-A62357A84686}"/>
              </a:ext>
            </a:extLst>
          </p:cNvPr>
          <p:cNvSpPr/>
          <p:nvPr/>
        </p:nvSpPr>
        <p:spPr>
          <a:xfrm>
            <a:off x="2951019" y="328702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2A5F52-D2BB-D84F-220F-394290B9B84B}"/>
              </a:ext>
            </a:extLst>
          </p:cNvPr>
          <p:cNvSpPr/>
          <p:nvPr/>
        </p:nvSpPr>
        <p:spPr>
          <a:xfrm>
            <a:off x="2606694" y="3837856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42BD12-B442-1FF1-9F31-19E16F624939}"/>
              </a:ext>
            </a:extLst>
          </p:cNvPr>
          <p:cNvSpPr/>
          <p:nvPr/>
        </p:nvSpPr>
        <p:spPr>
          <a:xfrm>
            <a:off x="1931761" y="328702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B31B4-59C2-234E-1AA9-A3AC31B48EA4}"/>
              </a:ext>
            </a:extLst>
          </p:cNvPr>
          <p:cNvSpPr/>
          <p:nvPr/>
        </p:nvSpPr>
        <p:spPr>
          <a:xfrm>
            <a:off x="2608592" y="295241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5522C4-929B-A5F2-7376-35C16A3581D6}"/>
              </a:ext>
            </a:extLst>
          </p:cNvPr>
          <p:cNvSpPr/>
          <p:nvPr/>
        </p:nvSpPr>
        <p:spPr>
          <a:xfrm>
            <a:off x="2962833" y="35957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BFC90B-A720-950A-5C3A-075E7C820C3C}"/>
              </a:ext>
            </a:extLst>
          </p:cNvPr>
          <p:cNvSpPr/>
          <p:nvPr/>
        </p:nvSpPr>
        <p:spPr>
          <a:xfrm>
            <a:off x="2305025" y="384149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3BD74-A9C8-4F0D-5940-F6765CB65B3A}"/>
              </a:ext>
            </a:extLst>
          </p:cNvPr>
          <p:cNvSpPr/>
          <p:nvPr/>
        </p:nvSpPr>
        <p:spPr>
          <a:xfrm>
            <a:off x="1919235" y="3594973"/>
            <a:ext cx="257258" cy="235094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1BD71-1682-EF62-5003-59BF81642755}"/>
              </a:ext>
            </a:extLst>
          </p:cNvPr>
          <p:cNvSpPr txBox="1"/>
          <p:nvPr/>
        </p:nvSpPr>
        <p:spPr>
          <a:xfrm>
            <a:off x="1910029" y="4480435"/>
            <a:ext cx="116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713CE-C1D9-446F-B8C5-55079E85836D}"/>
              </a:ext>
            </a:extLst>
          </p:cNvPr>
          <p:cNvSpPr txBox="1"/>
          <p:nvPr/>
        </p:nvSpPr>
        <p:spPr>
          <a:xfrm>
            <a:off x="36154" y="5131599"/>
            <a:ext cx="339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did you notice?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94BC2-7BB8-A3B8-AA8E-2BD98F4420CB}"/>
              </a:ext>
            </a:extLst>
          </p:cNvPr>
          <p:cNvSpPr txBox="1"/>
          <p:nvPr/>
        </p:nvSpPr>
        <p:spPr>
          <a:xfrm>
            <a:off x="8119237" y="3068415"/>
            <a:ext cx="756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BDD0F0-2647-B6B5-E198-62893B85EEA3}"/>
              </a:ext>
            </a:extLst>
          </p:cNvPr>
          <p:cNvSpPr/>
          <p:nvPr/>
        </p:nvSpPr>
        <p:spPr>
          <a:xfrm>
            <a:off x="8115060" y="294932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F89F2A-BF86-1AF4-3E99-18500481E7FA}"/>
              </a:ext>
            </a:extLst>
          </p:cNvPr>
          <p:cNvSpPr/>
          <p:nvPr/>
        </p:nvSpPr>
        <p:spPr>
          <a:xfrm>
            <a:off x="8746630" y="328702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C3B09C9-D74E-09F8-E6C5-D9EE0F6F25CA}"/>
              </a:ext>
            </a:extLst>
          </p:cNvPr>
          <p:cNvSpPr/>
          <p:nvPr/>
        </p:nvSpPr>
        <p:spPr>
          <a:xfrm>
            <a:off x="8368619" y="380229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C8ADAC-AACC-DD3F-9B0E-EEEE5CA0B308}"/>
              </a:ext>
            </a:extLst>
          </p:cNvPr>
          <p:cNvSpPr/>
          <p:nvPr/>
        </p:nvSpPr>
        <p:spPr>
          <a:xfrm>
            <a:off x="7802858" y="3311453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9DC3E4-73D6-34FC-9F7A-5E8A9D060072}"/>
              </a:ext>
            </a:extLst>
          </p:cNvPr>
          <p:cNvSpPr/>
          <p:nvPr/>
        </p:nvSpPr>
        <p:spPr>
          <a:xfrm>
            <a:off x="8417821" y="2949329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7E96BE-7EA1-E2A8-2C47-3817CB023502}"/>
              </a:ext>
            </a:extLst>
          </p:cNvPr>
          <p:cNvSpPr/>
          <p:nvPr/>
        </p:nvSpPr>
        <p:spPr>
          <a:xfrm>
            <a:off x="8750807" y="356244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0BD351-2151-DE36-7BB7-94C9D1304ED3}"/>
              </a:ext>
            </a:extLst>
          </p:cNvPr>
          <p:cNvSpPr/>
          <p:nvPr/>
        </p:nvSpPr>
        <p:spPr>
          <a:xfrm>
            <a:off x="8081801" y="3808024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442855-04C2-B3E2-54CF-D7A8C130ED24}"/>
              </a:ext>
            </a:extLst>
          </p:cNvPr>
          <p:cNvSpPr/>
          <p:nvPr/>
        </p:nvSpPr>
        <p:spPr>
          <a:xfrm>
            <a:off x="7783072" y="3588463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3" grpId="0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9.1: Lewis Dot Diagrams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ED090-01D7-3288-5903-5DA4EE3BBA22}"/>
              </a:ext>
            </a:extLst>
          </p:cNvPr>
          <p:cNvSpPr txBox="1"/>
          <p:nvPr/>
        </p:nvSpPr>
        <p:spPr>
          <a:xfrm>
            <a:off x="459287" y="1540375"/>
            <a:ext cx="11273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deciding </a:t>
            </a:r>
            <a:r>
              <a:rPr lang="en-US" sz="2800" b="1" dirty="0">
                <a:solidFill>
                  <a:srgbClr val="FF0000"/>
                </a:solidFill>
              </a:rPr>
              <a:t>how many dots (electrons)</a:t>
            </a:r>
            <a:r>
              <a:rPr lang="en-US" sz="2800" dirty="0"/>
              <a:t> to draw you </a:t>
            </a:r>
            <a:r>
              <a:rPr lang="en-US" sz="2800" b="1" dirty="0">
                <a:solidFill>
                  <a:srgbClr val="FF0000"/>
                </a:solidFill>
              </a:rPr>
              <a:t>refer to the GROUP number</a:t>
            </a:r>
            <a:r>
              <a:rPr lang="en-US" sz="2800" dirty="0"/>
              <a:t> on the periodic table.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0BF34-AABB-85E4-7895-F6EC587311E1}"/>
              </a:ext>
            </a:extLst>
          </p:cNvPr>
          <p:cNvSpPr txBox="1"/>
          <p:nvPr/>
        </p:nvSpPr>
        <p:spPr>
          <a:xfrm>
            <a:off x="459285" y="2865938"/>
            <a:ext cx="541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draw </a:t>
            </a:r>
            <a:r>
              <a:rPr lang="en-US" sz="2800" b="1" u="sng" dirty="0">
                <a:solidFill>
                  <a:srgbClr val="FF0000"/>
                </a:solidFill>
              </a:rPr>
              <a:t>Magnesium</a:t>
            </a:r>
            <a:r>
              <a:rPr lang="en-US" sz="2800" dirty="0"/>
              <a:t> for 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0F9A9-B165-1698-B0A5-E123F4639FBA}"/>
              </a:ext>
            </a:extLst>
          </p:cNvPr>
          <p:cNvSpPr txBox="1"/>
          <p:nvPr/>
        </p:nvSpPr>
        <p:spPr>
          <a:xfrm>
            <a:off x="1589762" y="3643717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Neutral Atom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DF6C3-0082-70C5-F2DC-21A2088A880A}"/>
              </a:ext>
            </a:extLst>
          </p:cNvPr>
          <p:cNvSpPr txBox="1"/>
          <p:nvPr/>
        </p:nvSpPr>
        <p:spPr>
          <a:xfrm>
            <a:off x="7644009" y="3643717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Ion (Cl</a:t>
            </a:r>
            <a:r>
              <a:rPr lang="en-US" sz="2800" u="sng" baseline="30000" dirty="0"/>
              <a:t>-</a:t>
            </a:r>
            <a:r>
              <a:rPr lang="en-US" sz="2800" u="sng" baseline="-25000" dirty="0"/>
              <a:t>(</a:t>
            </a:r>
            <a:r>
              <a:rPr lang="en-US" sz="2800" u="sng" baseline="-25000" dirty="0" err="1"/>
              <a:t>aq</a:t>
            </a:r>
            <a:r>
              <a:rPr lang="en-US" sz="2800" u="sng" baseline="-25000" dirty="0"/>
              <a:t>)</a:t>
            </a:r>
            <a:r>
              <a:rPr lang="en-US" sz="2800" u="sng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9FB70-3304-DD5C-28F1-4AE67871E9BA}"/>
              </a:ext>
            </a:extLst>
          </p:cNvPr>
          <p:cNvSpPr txBox="1"/>
          <p:nvPr/>
        </p:nvSpPr>
        <p:spPr>
          <a:xfrm>
            <a:off x="2236560" y="5067349"/>
            <a:ext cx="8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B01A8-D7F2-8DE5-8C8D-B6DCA30F6AC0}"/>
              </a:ext>
            </a:extLst>
          </p:cNvPr>
          <p:cNvSpPr txBox="1"/>
          <p:nvPr/>
        </p:nvSpPr>
        <p:spPr>
          <a:xfrm>
            <a:off x="848638" y="6334780"/>
            <a:ext cx="447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How many dots do I draw?</a:t>
            </a:r>
          </a:p>
        </p:txBody>
      </p:sp>
    </p:spTree>
    <p:extLst>
      <p:ext uri="{BB962C8B-B14F-4D97-AF65-F5344CB8AC3E}">
        <p14:creationId xmlns:p14="http://schemas.microsoft.com/office/powerpoint/2010/main" val="36139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9.1: Lewis Dot Diagrams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CC7163E-54AA-7AE6-3659-E187F12F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2" y="1025236"/>
            <a:ext cx="11656472" cy="58327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5D0AC5-C1E4-9B30-8CD0-231659FBB983}"/>
              </a:ext>
            </a:extLst>
          </p:cNvPr>
          <p:cNvSpPr/>
          <p:nvPr/>
        </p:nvSpPr>
        <p:spPr>
          <a:xfrm>
            <a:off x="1052945" y="2914146"/>
            <a:ext cx="637310" cy="803563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D65AD-8A85-BC3C-44F6-EC34BD5C07FB}"/>
              </a:ext>
            </a:extLst>
          </p:cNvPr>
          <p:cNvSpPr txBox="1"/>
          <p:nvPr/>
        </p:nvSpPr>
        <p:spPr>
          <a:xfrm>
            <a:off x="476881" y="714932"/>
            <a:ext cx="304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It’s in Group II.(2)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F2BC5E-55A8-9D11-ADA3-67352CCDAA29}"/>
              </a:ext>
            </a:extLst>
          </p:cNvPr>
          <p:cNvCxnSpPr/>
          <p:nvPr/>
        </p:nvCxnSpPr>
        <p:spPr>
          <a:xfrm>
            <a:off x="1406236" y="1189457"/>
            <a:ext cx="0" cy="205047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325B30-F263-8506-AD1B-4506D7215C01}"/>
              </a:ext>
            </a:extLst>
          </p:cNvPr>
          <p:cNvSpPr txBox="1"/>
          <p:nvPr/>
        </p:nvSpPr>
        <p:spPr>
          <a:xfrm>
            <a:off x="1406236" y="1215432"/>
            <a:ext cx="249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So draw 2 dots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3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9.1: Lewis Dot Diagrams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0F9A9-B165-1698-B0A5-E123F4639FBA}"/>
              </a:ext>
            </a:extLst>
          </p:cNvPr>
          <p:cNvSpPr txBox="1"/>
          <p:nvPr/>
        </p:nvSpPr>
        <p:spPr>
          <a:xfrm>
            <a:off x="1035580" y="1690688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Neutral Atom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DF6C3-0082-70C5-F2DC-21A2088A880A}"/>
              </a:ext>
            </a:extLst>
          </p:cNvPr>
          <p:cNvSpPr txBox="1"/>
          <p:nvPr/>
        </p:nvSpPr>
        <p:spPr>
          <a:xfrm>
            <a:off x="7089827" y="1690688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Ion (Mg</a:t>
            </a:r>
            <a:r>
              <a:rPr lang="en-US" sz="2800" u="sng" baseline="30000" dirty="0"/>
              <a:t>2+</a:t>
            </a:r>
            <a:r>
              <a:rPr lang="en-US" sz="2800" u="sng" baseline="-25000" dirty="0"/>
              <a:t>(</a:t>
            </a:r>
            <a:r>
              <a:rPr lang="en-US" sz="2800" u="sng" baseline="-25000" dirty="0" err="1"/>
              <a:t>aq</a:t>
            </a:r>
            <a:r>
              <a:rPr lang="en-US" sz="2800" u="sng" baseline="-25000" dirty="0"/>
              <a:t>)</a:t>
            </a:r>
            <a:r>
              <a:rPr lang="en-US" sz="2800" u="sng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9FB70-3304-DD5C-28F1-4AE67871E9BA}"/>
              </a:ext>
            </a:extLst>
          </p:cNvPr>
          <p:cNvSpPr txBox="1"/>
          <p:nvPr/>
        </p:nvSpPr>
        <p:spPr>
          <a:xfrm>
            <a:off x="1682378" y="3114320"/>
            <a:ext cx="8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E53164-56AD-EADC-9D3C-8915F45F4ABF}"/>
              </a:ext>
            </a:extLst>
          </p:cNvPr>
          <p:cNvSpPr/>
          <p:nvPr/>
        </p:nvSpPr>
        <p:spPr>
          <a:xfrm>
            <a:off x="1868608" y="283362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2FC239-2488-A621-BD72-C38FC4AD5511}"/>
              </a:ext>
            </a:extLst>
          </p:cNvPr>
          <p:cNvSpPr/>
          <p:nvPr/>
        </p:nvSpPr>
        <p:spPr>
          <a:xfrm>
            <a:off x="2420606" y="3375930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B4188-DB53-ACF4-3E27-E4B0446D87A3}"/>
              </a:ext>
            </a:extLst>
          </p:cNvPr>
          <p:cNvSpPr txBox="1"/>
          <p:nvPr/>
        </p:nvSpPr>
        <p:spPr>
          <a:xfrm>
            <a:off x="1388965" y="4276342"/>
            <a:ext cx="116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6E78F-5F8F-B282-0887-D2CA26C04E3C}"/>
              </a:ext>
            </a:extLst>
          </p:cNvPr>
          <p:cNvSpPr txBox="1"/>
          <p:nvPr/>
        </p:nvSpPr>
        <p:spPr>
          <a:xfrm>
            <a:off x="168721" y="5245593"/>
            <a:ext cx="339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did you notice?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DFBE04-AC27-3AD5-1CAB-6D107170A2E3}"/>
              </a:ext>
            </a:extLst>
          </p:cNvPr>
          <p:cNvSpPr/>
          <p:nvPr/>
        </p:nvSpPr>
        <p:spPr>
          <a:xfrm>
            <a:off x="1820782" y="2761751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F4B4A3-34F3-6C19-33BF-FAE7566C5C0F}"/>
              </a:ext>
            </a:extLst>
          </p:cNvPr>
          <p:cNvSpPr/>
          <p:nvPr/>
        </p:nvSpPr>
        <p:spPr>
          <a:xfrm>
            <a:off x="2358925" y="3312596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C182A-CE0C-36BD-7154-B74484F6924E}"/>
              </a:ext>
            </a:extLst>
          </p:cNvPr>
          <p:cNvSpPr txBox="1"/>
          <p:nvPr/>
        </p:nvSpPr>
        <p:spPr>
          <a:xfrm>
            <a:off x="7639833" y="3087804"/>
            <a:ext cx="8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480DFE-A390-D0E6-D3B8-998D9E669B20}"/>
              </a:ext>
            </a:extLst>
          </p:cNvPr>
          <p:cNvSpPr txBox="1"/>
          <p:nvPr/>
        </p:nvSpPr>
        <p:spPr>
          <a:xfrm>
            <a:off x="7374128" y="4276342"/>
            <a:ext cx="116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7A3A9-1351-2B65-2986-B4B26F70A8F4}"/>
              </a:ext>
            </a:extLst>
          </p:cNvPr>
          <p:cNvSpPr txBox="1"/>
          <p:nvPr/>
        </p:nvSpPr>
        <p:spPr>
          <a:xfrm>
            <a:off x="6254376" y="5245593"/>
            <a:ext cx="339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did you notice?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F966C7-11C7-ED8E-8110-CB47EFC18269}"/>
              </a:ext>
            </a:extLst>
          </p:cNvPr>
          <p:cNvSpPr/>
          <p:nvPr/>
        </p:nvSpPr>
        <p:spPr>
          <a:xfrm>
            <a:off x="7760537" y="2761750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CCD715-F4DD-21CA-6B7F-41B81DCB7C05}"/>
              </a:ext>
            </a:extLst>
          </p:cNvPr>
          <p:cNvSpPr/>
          <p:nvPr/>
        </p:nvSpPr>
        <p:spPr>
          <a:xfrm>
            <a:off x="8357943" y="3173129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/>
      <p:bldP spid="13" grpId="0" animBg="1"/>
      <p:bldP spid="15" grpId="0" animBg="1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9.1: Lewis Dot Diagrams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DF6C3-0082-70C5-F2DC-21A2088A880A}"/>
              </a:ext>
            </a:extLst>
          </p:cNvPr>
          <p:cNvSpPr txBox="1"/>
          <p:nvPr/>
        </p:nvSpPr>
        <p:spPr>
          <a:xfrm>
            <a:off x="7048263" y="1604253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Ion (Cl</a:t>
            </a:r>
            <a:r>
              <a:rPr lang="en-US" sz="2800" u="sng" baseline="30000" dirty="0"/>
              <a:t>-</a:t>
            </a:r>
            <a:r>
              <a:rPr lang="en-US" sz="2800" u="sng" baseline="-25000" dirty="0"/>
              <a:t>(</a:t>
            </a:r>
            <a:r>
              <a:rPr lang="en-US" sz="2800" u="sng" baseline="-25000" dirty="0" err="1"/>
              <a:t>aq</a:t>
            </a:r>
            <a:r>
              <a:rPr lang="en-US" sz="2800" u="sng" baseline="-25000" dirty="0"/>
              <a:t>)</a:t>
            </a:r>
            <a:r>
              <a:rPr lang="en-US" sz="2800" u="sng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9FB70-3304-DD5C-28F1-4AE67871E9BA}"/>
              </a:ext>
            </a:extLst>
          </p:cNvPr>
          <p:cNvSpPr txBox="1"/>
          <p:nvPr/>
        </p:nvSpPr>
        <p:spPr>
          <a:xfrm>
            <a:off x="1668523" y="5386727"/>
            <a:ext cx="8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DFBE04-AC27-3AD5-1CAB-6D107170A2E3}"/>
              </a:ext>
            </a:extLst>
          </p:cNvPr>
          <p:cNvSpPr/>
          <p:nvPr/>
        </p:nvSpPr>
        <p:spPr>
          <a:xfrm>
            <a:off x="1806927" y="5034158"/>
            <a:ext cx="352910" cy="352569"/>
          </a:xfrm>
          <a:custGeom>
            <a:avLst/>
            <a:gdLst>
              <a:gd name="connsiteX0" fmla="*/ 0 w 352910"/>
              <a:gd name="connsiteY0" fmla="*/ 176285 h 352569"/>
              <a:gd name="connsiteX1" fmla="*/ 176455 w 352910"/>
              <a:gd name="connsiteY1" fmla="*/ 0 h 352569"/>
              <a:gd name="connsiteX2" fmla="*/ 352910 w 352910"/>
              <a:gd name="connsiteY2" fmla="*/ 176285 h 352569"/>
              <a:gd name="connsiteX3" fmla="*/ 176455 w 352910"/>
              <a:gd name="connsiteY3" fmla="*/ 352570 h 352569"/>
              <a:gd name="connsiteX4" fmla="*/ 0 w 352910"/>
              <a:gd name="connsiteY4" fmla="*/ 176285 h 3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10" h="352569" extrusionOk="0">
                <a:moveTo>
                  <a:pt x="0" y="176285"/>
                </a:moveTo>
                <a:cubicBezTo>
                  <a:pt x="-11463" y="71854"/>
                  <a:pt x="63009" y="6002"/>
                  <a:pt x="176455" y="0"/>
                </a:cubicBezTo>
                <a:cubicBezTo>
                  <a:pt x="287145" y="2787"/>
                  <a:pt x="346536" y="79128"/>
                  <a:pt x="352910" y="176285"/>
                </a:cubicBezTo>
                <a:cubicBezTo>
                  <a:pt x="349641" y="276837"/>
                  <a:pt x="272719" y="359141"/>
                  <a:pt x="176455" y="352570"/>
                </a:cubicBezTo>
                <a:cubicBezTo>
                  <a:pt x="60643" y="342526"/>
                  <a:pt x="10276" y="278555"/>
                  <a:pt x="0" y="176285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F4B4A3-34F3-6C19-33BF-FAE7566C5C0F}"/>
              </a:ext>
            </a:extLst>
          </p:cNvPr>
          <p:cNvSpPr/>
          <p:nvPr/>
        </p:nvSpPr>
        <p:spPr>
          <a:xfrm>
            <a:off x="2345070" y="5585003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5EB2A-4020-BD6F-A71B-9F992D1A15FE}"/>
              </a:ext>
            </a:extLst>
          </p:cNvPr>
          <p:cNvSpPr txBox="1"/>
          <p:nvPr/>
        </p:nvSpPr>
        <p:spPr>
          <a:xfrm>
            <a:off x="1254783" y="3890081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Ion (Mg</a:t>
            </a:r>
            <a:r>
              <a:rPr lang="en-US" sz="2800" u="sng" baseline="30000" dirty="0"/>
              <a:t>2+</a:t>
            </a:r>
            <a:r>
              <a:rPr lang="en-US" sz="2800" u="sng" baseline="-25000" dirty="0"/>
              <a:t>(</a:t>
            </a:r>
            <a:r>
              <a:rPr lang="en-US" sz="2800" u="sng" baseline="-25000" dirty="0" err="1"/>
              <a:t>aq</a:t>
            </a:r>
            <a:r>
              <a:rPr lang="en-US" sz="2800" u="sng" baseline="-25000" dirty="0"/>
              <a:t>)</a:t>
            </a:r>
            <a:r>
              <a:rPr lang="en-US" sz="2800" u="sng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8E79A-A647-478E-88C8-ED9A17AEBC25}"/>
              </a:ext>
            </a:extLst>
          </p:cNvPr>
          <p:cNvSpPr txBox="1"/>
          <p:nvPr/>
        </p:nvSpPr>
        <p:spPr>
          <a:xfrm>
            <a:off x="7481928" y="2645743"/>
            <a:ext cx="756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A37F59-F4BB-1CFE-B8F1-036FCCB62C0F}"/>
              </a:ext>
            </a:extLst>
          </p:cNvPr>
          <p:cNvSpPr/>
          <p:nvPr/>
        </p:nvSpPr>
        <p:spPr>
          <a:xfrm>
            <a:off x="7477751" y="25266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9E2133-AEB3-C13D-599A-7B63AFAE684F}"/>
              </a:ext>
            </a:extLst>
          </p:cNvPr>
          <p:cNvSpPr/>
          <p:nvPr/>
        </p:nvSpPr>
        <p:spPr>
          <a:xfrm>
            <a:off x="8109321" y="28643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125BDF-1E7F-BBD5-8A94-D74160421603}"/>
              </a:ext>
            </a:extLst>
          </p:cNvPr>
          <p:cNvSpPr/>
          <p:nvPr/>
        </p:nvSpPr>
        <p:spPr>
          <a:xfrm>
            <a:off x="7731310" y="337962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384B37-AE3F-F3FD-EA1B-0C6C2F831280}"/>
              </a:ext>
            </a:extLst>
          </p:cNvPr>
          <p:cNvSpPr/>
          <p:nvPr/>
        </p:nvSpPr>
        <p:spPr>
          <a:xfrm>
            <a:off x="7165549" y="2888781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58C11F-3FEB-9009-F737-26A8522CA44B}"/>
              </a:ext>
            </a:extLst>
          </p:cNvPr>
          <p:cNvSpPr/>
          <p:nvPr/>
        </p:nvSpPr>
        <p:spPr>
          <a:xfrm>
            <a:off x="7780512" y="252665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92C4B3-B493-9C2D-F7D7-1C1203114024}"/>
              </a:ext>
            </a:extLst>
          </p:cNvPr>
          <p:cNvSpPr/>
          <p:nvPr/>
        </p:nvSpPr>
        <p:spPr>
          <a:xfrm>
            <a:off x="8113498" y="3139770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884B96-9EC8-EA7B-2CA5-ACB73D1627D0}"/>
              </a:ext>
            </a:extLst>
          </p:cNvPr>
          <p:cNvSpPr/>
          <p:nvPr/>
        </p:nvSpPr>
        <p:spPr>
          <a:xfrm>
            <a:off x="7444492" y="338535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AE8DE0-59A8-A9A1-0AD5-28ACE85C5109}"/>
              </a:ext>
            </a:extLst>
          </p:cNvPr>
          <p:cNvSpPr/>
          <p:nvPr/>
        </p:nvSpPr>
        <p:spPr>
          <a:xfrm>
            <a:off x="7145763" y="3165791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C17B81-0ED2-E20E-44F7-5C3CE3954EB0}"/>
              </a:ext>
            </a:extLst>
          </p:cNvPr>
          <p:cNvSpPr txBox="1"/>
          <p:nvPr/>
        </p:nvSpPr>
        <p:spPr>
          <a:xfrm>
            <a:off x="7481928" y="4137053"/>
            <a:ext cx="756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Cl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6C1AFD-9C12-F7BE-3988-0EAB8FF5FAB9}"/>
              </a:ext>
            </a:extLst>
          </p:cNvPr>
          <p:cNvSpPr/>
          <p:nvPr/>
        </p:nvSpPr>
        <p:spPr>
          <a:xfrm>
            <a:off x="7477751" y="401796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BC78C7-9D5C-9283-A555-4DA53C30ED74}"/>
              </a:ext>
            </a:extLst>
          </p:cNvPr>
          <p:cNvSpPr/>
          <p:nvPr/>
        </p:nvSpPr>
        <p:spPr>
          <a:xfrm>
            <a:off x="8109321" y="435566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3000CC-8875-4B7F-D91D-DDA9DF1987FF}"/>
              </a:ext>
            </a:extLst>
          </p:cNvPr>
          <p:cNvSpPr/>
          <p:nvPr/>
        </p:nvSpPr>
        <p:spPr>
          <a:xfrm>
            <a:off x="7731310" y="4870935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D648B1-39E1-7976-75AF-582CED778792}"/>
              </a:ext>
            </a:extLst>
          </p:cNvPr>
          <p:cNvSpPr/>
          <p:nvPr/>
        </p:nvSpPr>
        <p:spPr>
          <a:xfrm>
            <a:off x="7165549" y="4380091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52334D-ED89-0993-AD86-CA2638CF63DE}"/>
              </a:ext>
            </a:extLst>
          </p:cNvPr>
          <p:cNvSpPr/>
          <p:nvPr/>
        </p:nvSpPr>
        <p:spPr>
          <a:xfrm>
            <a:off x="7780512" y="4017967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98FFB5-EB19-E9CC-5E80-831102BBB320}"/>
              </a:ext>
            </a:extLst>
          </p:cNvPr>
          <p:cNvSpPr/>
          <p:nvPr/>
        </p:nvSpPr>
        <p:spPr>
          <a:xfrm>
            <a:off x="8113498" y="4631080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CB9125-E6E5-47BA-1034-BED57F16096F}"/>
              </a:ext>
            </a:extLst>
          </p:cNvPr>
          <p:cNvSpPr/>
          <p:nvPr/>
        </p:nvSpPr>
        <p:spPr>
          <a:xfrm>
            <a:off x="7444492" y="4876662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8329F6-EF02-800C-57A4-E16C1986EDB5}"/>
              </a:ext>
            </a:extLst>
          </p:cNvPr>
          <p:cNvSpPr/>
          <p:nvPr/>
        </p:nvSpPr>
        <p:spPr>
          <a:xfrm>
            <a:off x="7145763" y="4657101"/>
            <a:ext cx="257258" cy="23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440CCE-F07E-B076-F93C-6AA52BADDCB7}"/>
              </a:ext>
            </a:extLst>
          </p:cNvPr>
          <p:cNvSpPr txBox="1"/>
          <p:nvPr/>
        </p:nvSpPr>
        <p:spPr>
          <a:xfrm>
            <a:off x="1702494" y="2643066"/>
            <a:ext cx="8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F765A6-0A54-91FD-187D-8BB0E0321B7E}"/>
              </a:ext>
            </a:extLst>
          </p:cNvPr>
          <p:cNvSpPr/>
          <p:nvPr/>
        </p:nvSpPr>
        <p:spPr>
          <a:xfrm>
            <a:off x="1888724" y="2362368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6DB4D3C-9338-16DE-270C-D20EF5D7F20F}"/>
              </a:ext>
            </a:extLst>
          </p:cNvPr>
          <p:cNvSpPr/>
          <p:nvPr/>
        </p:nvSpPr>
        <p:spPr>
          <a:xfrm>
            <a:off x="2440722" y="2904676"/>
            <a:ext cx="257258" cy="23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EA34F5D-C90A-7ECF-FDFB-0DD9242EFC92}"/>
              </a:ext>
            </a:extLst>
          </p:cNvPr>
          <p:cNvSpPr/>
          <p:nvPr/>
        </p:nvSpPr>
        <p:spPr>
          <a:xfrm>
            <a:off x="1840898" y="2290497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C08120D-E7E4-6338-C54D-2C611A68A29A}"/>
              </a:ext>
            </a:extLst>
          </p:cNvPr>
          <p:cNvSpPr/>
          <p:nvPr/>
        </p:nvSpPr>
        <p:spPr>
          <a:xfrm>
            <a:off x="2379041" y="2841342"/>
            <a:ext cx="352910" cy="35256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0DCD96-3A94-DD2C-EF74-7371BEA7DDBE}"/>
              </a:ext>
            </a:extLst>
          </p:cNvPr>
          <p:cNvSpPr txBox="1"/>
          <p:nvPr/>
        </p:nvSpPr>
        <p:spPr>
          <a:xfrm>
            <a:off x="1011664" y="1621952"/>
            <a:ext cx="218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Neutral Atom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0804ACE-A59B-7B36-8785-60F6573372D5}"/>
              </a:ext>
            </a:extLst>
          </p:cNvPr>
          <p:cNvCxnSpPr>
            <a:stCxn id="43" idx="6"/>
          </p:cNvCxnSpPr>
          <p:nvPr/>
        </p:nvCxnSpPr>
        <p:spPr>
          <a:xfrm>
            <a:off x="2193808" y="2466782"/>
            <a:ext cx="4854455" cy="79053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D5601B-159B-5CCC-2498-684E22B09BED}"/>
              </a:ext>
            </a:extLst>
          </p:cNvPr>
          <p:cNvCxnSpPr>
            <a:cxnSpLocks/>
          </p:cNvCxnSpPr>
          <p:nvPr/>
        </p:nvCxnSpPr>
        <p:spPr>
          <a:xfrm>
            <a:off x="2745333" y="3099451"/>
            <a:ext cx="4316312" cy="160217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924D0F2-3BE1-E841-F87A-6DFB620AFE38}"/>
              </a:ext>
            </a:extLst>
          </p:cNvPr>
          <p:cNvSpPr txBox="1"/>
          <p:nvPr/>
        </p:nvSpPr>
        <p:spPr>
          <a:xfrm>
            <a:off x="4867690" y="5761287"/>
            <a:ext cx="171321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MgCl</a:t>
            </a:r>
            <a:r>
              <a:rPr lang="en-US" sz="4800" b="1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40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5" grpId="0" animBg="1"/>
      <p:bldP spid="3" grpId="0"/>
      <p:bldP spid="6" grpId="0"/>
      <p:bldP spid="10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1946</Words>
  <Application>Microsoft Macintosh PowerPoint</Application>
  <PresentationFormat>Widescreen</PresentationFormat>
  <Paragraphs>367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Chapter 9</vt:lpstr>
      <vt:lpstr>9.1: Lewis Dot Diagrams</vt:lpstr>
      <vt:lpstr>9.1: Lewis Dot Diagrams</vt:lpstr>
      <vt:lpstr>9.1: Lewis Dot Diagrams</vt:lpstr>
      <vt:lpstr>9.1: Lewis Dot Diagrams</vt:lpstr>
      <vt:lpstr>9.1: Lewis Dot Diagrams</vt:lpstr>
      <vt:lpstr>9.1: Lewis Dot Diagrams</vt:lpstr>
      <vt:lpstr>9.1: Lewis Dot Diagrams</vt:lpstr>
      <vt:lpstr>9.1: Lewis Dot Diagrams</vt:lpstr>
      <vt:lpstr>9.2: The Ionic Bond</vt:lpstr>
      <vt:lpstr>Example 9.1</vt:lpstr>
      <vt:lpstr>Example 9.1</vt:lpstr>
      <vt:lpstr>Example 9.1</vt:lpstr>
      <vt:lpstr>Example 9.1</vt:lpstr>
      <vt:lpstr>Example: Practice Exercise 9.1</vt:lpstr>
      <vt:lpstr>9.3: Lattice Energy of Ionic Compounds  (Basic Overview)</vt:lpstr>
      <vt:lpstr>9.3: Lattice Energy of Ionic Compounds  (Basic Overview)</vt:lpstr>
      <vt:lpstr>9.4: The Covalent Bond</vt:lpstr>
      <vt:lpstr>9.4: The Covalent Bond</vt:lpstr>
      <vt:lpstr>Comparison of the Properties of Covalent and Ionic Compounds</vt:lpstr>
      <vt:lpstr>9.5: Electronegativity</vt:lpstr>
      <vt:lpstr>9.5: Electronegativity</vt:lpstr>
      <vt:lpstr>9.5: Electronegativity</vt:lpstr>
      <vt:lpstr>9.5: Electronegativity</vt:lpstr>
      <vt:lpstr>9.5: Electronegativity</vt:lpstr>
      <vt:lpstr>Example 9.2</vt:lpstr>
      <vt:lpstr>9.5: Electronegativity</vt:lpstr>
      <vt:lpstr>Example 9.2</vt:lpstr>
      <vt:lpstr>Example 9.2</vt:lpstr>
      <vt:lpstr>9.5: Electronegativity</vt:lpstr>
      <vt:lpstr>Example 9.2</vt:lpstr>
      <vt:lpstr>Example 9.2</vt:lpstr>
      <vt:lpstr>Example: Practice Exercise 9.2</vt:lpstr>
      <vt:lpstr>9.6: Writing Lewis Structures </vt:lpstr>
      <vt:lpstr>9.6: Writing Lewis Structures </vt:lpstr>
      <vt:lpstr>9.6: Writing Lewis Structures </vt:lpstr>
      <vt:lpstr>Example 9.3</vt:lpstr>
      <vt:lpstr>Example: Practice Exercise 9.3</vt:lpstr>
      <vt:lpstr>Example 9.4</vt:lpstr>
      <vt:lpstr>Example: Practice Exercise 9.4</vt:lpstr>
      <vt:lpstr>9.7: Formal Charge and Lewis Structure  (Basic Concept)</vt:lpstr>
      <vt:lpstr>9.7: Formal Charge and Lewis Structure  (Basic Concept)</vt:lpstr>
      <vt:lpstr>9.7: Formal Charge and Lewis Structure  (Basic Concept)</vt:lpstr>
      <vt:lpstr>Example 9.5</vt:lpstr>
      <vt:lpstr>Example: Practice Exercise 9.5</vt:lpstr>
      <vt:lpstr>9.8: The Concept of Resonance</vt:lpstr>
      <vt:lpstr>9.9: Exceptions to the Octet Rule  (Basic Concepts)</vt:lpstr>
      <vt:lpstr>9.10: Bond Enthalpy (Basics Relating to Stability)</vt:lpstr>
      <vt:lpstr>Key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Lani Knowles</dc:creator>
  <cp:lastModifiedBy>Lani Knowles</cp:lastModifiedBy>
  <cp:revision>37</cp:revision>
  <dcterms:created xsi:type="dcterms:W3CDTF">2022-05-12T22:47:37Z</dcterms:created>
  <dcterms:modified xsi:type="dcterms:W3CDTF">2022-12-20T22:40:44Z</dcterms:modified>
</cp:coreProperties>
</file>