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86" r:id="rId4"/>
    <p:sldId id="271" r:id="rId5"/>
    <p:sldId id="260" r:id="rId6"/>
    <p:sldId id="288" r:id="rId7"/>
    <p:sldId id="272" r:id="rId8"/>
    <p:sldId id="287" r:id="rId9"/>
    <p:sldId id="258" r:id="rId10"/>
    <p:sldId id="273" r:id="rId11"/>
    <p:sldId id="274" r:id="rId12"/>
    <p:sldId id="293" r:id="rId13"/>
    <p:sldId id="294" r:id="rId14"/>
    <p:sldId id="275" r:id="rId15"/>
    <p:sldId id="289" r:id="rId16"/>
    <p:sldId id="276" r:id="rId17"/>
    <p:sldId id="295" r:id="rId18"/>
    <p:sldId id="296" r:id="rId19"/>
    <p:sldId id="277" r:id="rId20"/>
    <p:sldId id="297" r:id="rId21"/>
    <p:sldId id="298" r:id="rId22"/>
    <p:sldId id="299" r:id="rId23"/>
    <p:sldId id="300" r:id="rId24"/>
    <p:sldId id="301" r:id="rId25"/>
    <p:sldId id="302" r:id="rId26"/>
    <p:sldId id="290" r:id="rId27"/>
    <p:sldId id="278" r:id="rId28"/>
    <p:sldId id="303" r:id="rId29"/>
    <p:sldId id="304" r:id="rId30"/>
    <p:sldId id="279" r:id="rId31"/>
    <p:sldId id="305" r:id="rId32"/>
    <p:sldId id="280" r:id="rId33"/>
    <p:sldId id="306" r:id="rId34"/>
    <p:sldId id="291" r:id="rId35"/>
    <p:sldId id="281" r:id="rId36"/>
    <p:sldId id="282" r:id="rId37"/>
    <p:sldId id="307" r:id="rId38"/>
    <p:sldId id="308" r:id="rId39"/>
    <p:sldId id="309" r:id="rId40"/>
    <p:sldId id="292" r:id="rId41"/>
    <p:sldId id="284" r:id="rId42"/>
    <p:sldId id="283" r:id="rId43"/>
    <p:sldId id="312" r:id="rId44"/>
    <p:sldId id="310" r:id="rId45"/>
    <p:sldId id="311" r:id="rId46"/>
    <p:sldId id="313" r:id="rId47"/>
    <p:sldId id="285" r:id="rId48"/>
    <p:sldId id="314" r:id="rId49"/>
    <p:sldId id="27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1549"/>
  </p:normalViewPr>
  <p:slideViewPr>
    <p:cSldViewPr snapToGrid="0" snapToObjects="1">
      <p:cViewPr varScale="1">
        <p:scale>
          <a:sx n="108" d="100"/>
          <a:sy n="108" d="100"/>
        </p:scale>
        <p:origin x="8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02A5E-2FE4-FA41-9BF6-923BD962B8F4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6C12D-4540-1344-A637-2271B70EB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3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6C12D-4540-1344-A637-2271B70EB5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4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6C12D-4540-1344-A637-2271B70EB5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8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962A-7919-178F-C129-BD4D47889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C583B3-626B-B4B2-E46E-0BA80BD7B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44764-93BC-65A2-36C1-B312E92B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247F2-0677-B3C5-AE06-2EC6926A9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C0F0-EBDB-37B6-137C-7D46DB2E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1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0EAF-711F-3974-99DF-B780DF9E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C6068C-72D5-7362-8BD9-6D83D2DF0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4668B-859A-8727-B40A-4B81FA45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473D5-C800-8141-D362-F387A0EA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8E646-3F3A-2A49-D4E7-90FCB179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2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B25223-839A-3599-5844-5BAAA1476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781D7-3CEE-8356-41D6-C9A9C1868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4A05C-3843-C0DD-6FE3-EDF3DB540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EDABE-FC78-6AD2-58AA-371EFDA74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B0953-07EE-C17F-C61C-8C9B6B38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0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28A7-D2AC-0E62-C58B-9034A704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5F6C-EB85-3521-0CA2-6C5D61D1F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5941-6555-86F3-1830-D8AF16DCE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F5C61-5166-A647-EBC9-394740DF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C854F-4DAB-4C71-C740-075A911D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4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FCEA6-8566-AA83-2086-068DE1172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0E451-2D9E-8332-DEC1-84F673A04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34700-44E7-B2BF-11AD-F042AEAE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8EB08-B828-51F7-F80D-D505FBB1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635E8-ED69-0C01-1C90-CE9B8EE7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F733-D501-A61F-6940-99A7ADE12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6B6FC-863A-1078-36D4-307735137B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B75C5-FAEA-2007-D3F8-114A5A4DE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F51C4-39D7-E405-9B92-ADF448FC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21D99-2E47-AC3D-A825-C9543590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EE613-A125-1E2A-5314-570D56E9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9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843EB-463F-E9FE-76BA-A34777BC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0AFF5-47C7-D441-1A3A-40B1C5B23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BFDB5-F99A-DE5A-F9C6-6A29E0B84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6E098-29DD-4119-AB6B-0A89ECED1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718DF9-AC71-23AD-ADCF-ADF20C001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448BB-2F91-B6A3-6579-C74C8823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52A0E0-A1A1-9107-06DD-1FFAE4A9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19F92F-3E0F-DC5E-654C-7D548409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8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DBC6B-E752-DD1E-5403-622BCC8C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64ACF-21B2-DA0E-FB94-464D3D51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141EF-84F0-A7B0-B01F-C959EF64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81042-455C-E2DF-58D0-EAA1A464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9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6A12F4-6352-BEAE-5552-1ACFB7A4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FBE8C5-26E9-5226-3A67-34403C7C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48192-841B-4559-E3A7-5D5D95168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0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84D77-5930-F935-0FF4-8C83DE09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ED3C0-5107-D88C-1011-8C057F78A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48122-9CDB-B3D5-D397-27BCAB877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9ED24-5798-516F-2968-EFC771D28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5B489-38D0-E9C0-9B07-A243A6C8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6C18D-F761-BFD5-9C6F-EFAE59B2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4FB9-5129-9B42-22C7-CED11585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BBA836-C01F-5682-0E89-AFC53E956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C726E-9530-394F-AF1E-14BF604DF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5DA5D-A94E-E886-53E5-3C3A8562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DDBEB-E1BA-684B-CC24-0C64549D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74CB5-D978-6601-67F2-FE7ECFF2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4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E1BB0-FB25-D9AC-98C4-B3BCF4FAE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318BA-C182-092B-CD36-B95DA4037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AB7E3-6CBE-2DFA-89BA-D6F807AB2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0B34D-0648-2A4F-A65F-770C4AE1058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BF313-2F96-1F3A-6BB8-314145CA8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C4B4B-6FC3-98D7-38E6-7E46B5E3B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0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-8, Periodic Relationships Among the Elements. Development of the Periodic  Table 1.Periodic Table based on atomic masses Law of Octaves: Every eighth.  - ppt download">
            <a:extLst>
              <a:ext uri="{FF2B5EF4-FFF2-40B4-BE49-F238E27FC236}">
                <a16:creationId xmlns:a16="http://schemas.microsoft.com/office/drawing/2014/main" id="{D299EBAD-377A-D090-0B38-A97E7979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222" y="186292"/>
            <a:ext cx="6143201" cy="460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0654AF-2C81-FCBF-C7EB-728A3DB4B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8346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/>
              <a:t>Chapter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DDDC6-5FF3-A7F5-3631-BBC9F206B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88021"/>
            <a:ext cx="9144000" cy="569912"/>
          </a:xfrm>
        </p:spPr>
        <p:txBody>
          <a:bodyPr>
            <a:normAutofit/>
          </a:bodyPr>
          <a:lstStyle/>
          <a:p>
            <a:r>
              <a:rPr lang="en-US" sz="3200" b="1" dirty="0"/>
              <a:t>Periodic Relationships Among the Elements</a:t>
            </a:r>
          </a:p>
        </p:txBody>
      </p:sp>
    </p:spTree>
    <p:extLst>
      <p:ext uri="{BB962C8B-B14F-4D97-AF65-F5344CB8AC3E}">
        <p14:creationId xmlns:p14="http://schemas.microsoft.com/office/powerpoint/2010/main" val="35181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8.3: Periodic Variations in Physical Properties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26DB91-5BD2-2F7B-F2ED-CCB5D8D5EAC7}"/>
              </a:ext>
            </a:extLst>
          </p:cNvPr>
          <p:cNvSpPr txBox="1"/>
          <p:nvPr/>
        </p:nvSpPr>
        <p:spPr>
          <a:xfrm>
            <a:off x="838200" y="2598003"/>
            <a:ext cx="57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 (8)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80EA3-E889-24B8-9FB7-2FEBCEDDCE1B}"/>
              </a:ext>
            </a:extLst>
          </p:cNvPr>
          <p:cNvSpPr/>
          <p:nvPr/>
        </p:nvSpPr>
        <p:spPr>
          <a:xfrm>
            <a:off x="1126298" y="3659413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C55EC-1EB8-A5F5-E07C-05FF8AE08B93}"/>
              </a:ext>
            </a:extLst>
          </p:cNvPr>
          <p:cNvSpPr txBox="1"/>
          <p:nvPr/>
        </p:nvSpPr>
        <p:spPr>
          <a:xfrm>
            <a:off x="1126298" y="4144219"/>
            <a:ext cx="57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320117-D67F-6BD5-0B7E-2161C93DB3E7}"/>
              </a:ext>
            </a:extLst>
          </p:cNvPr>
          <p:cNvCxnSpPr/>
          <p:nvPr/>
        </p:nvCxnSpPr>
        <p:spPr>
          <a:xfrm flipV="1">
            <a:off x="1311547" y="3675648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41D26A-9877-7016-B97D-B6B56303E57D}"/>
              </a:ext>
            </a:extLst>
          </p:cNvPr>
          <p:cNvCxnSpPr/>
          <p:nvPr/>
        </p:nvCxnSpPr>
        <p:spPr>
          <a:xfrm>
            <a:off x="1572976" y="3675648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D58AF05-DDBE-E5B8-C62F-57F0FD37DBB0}"/>
              </a:ext>
            </a:extLst>
          </p:cNvPr>
          <p:cNvSpPr/>
          <p:nvPr/>
        </p:nvSpPr>
        <p:spPr>
          <a:xfrm>
            <a:off x="1887744" y="3643178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FD719-60AF-A447-B385-D56B910E91A0}"/>
              </a:ext>
            </a:extLst>
          </p:cNvPr>
          <p:cNvSpPr txBox="1"/>
          <p:nvPr/>
        </p:nvSpPr>
        <p:spPr>
          <a:xfrm>
            <a:off x="1887744" y="4127984"/>
            <a:ext cx="57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96A80B-A4E7-CACA-6CEF-2334932A5DF2}"/>
              </a:ext>
            </a:extLst>
          </p:cNvPr>
          <p:cNvCxnSpPr/>
          <p:nvPr/>
        </p:nvCxnSpPr>
        <p:spPr>
          <a:xfrm flipV="1">
            <a:off x="2067925" y="3643178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1EA239-44FA-B7EC-2062-722A3BE2835C}"/>
              </a:ext>
            </a:extLst>
          </p:cNvPr>
          <p:cNvCxnSpPr/>
          <p:nvPr/>
        </p:nvCxnSpPr>
        <p:spPr>
          <a:xfrm>
            <a:off x="2285815" y="3659413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75FEA46-167F-9526-64A0-1637AA41AA3C}"/>
              </a:ext>
            </a:extLst>
          </p:cNvPr>
          <p:cNvSpPr/>
          <p:nvPr/>
        </p:nvSpPr>
        <p:spPr>
          <a:xfrm>
            <a:off x="2861121" y="3683023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D5BE5-D1A6-E381-E08F-D17D0B5E6A94}"/>
              </a:ext>
            </a:extLst>
          </p:cNvPr>
          <p:cNvSpPr txBox="1"/>
          <p:nvPr/>
        </p:nvSpPr>
        <p:spPr>
          <a:xfrm>
            <a:off x="3541856" y="4169316"/>
            <a:ext cx="772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067029-D87C-A3CE-0B52-BDF09ADDE34D}"/>
              </a:ext>
            </a:extLst>
          </p:cNvPr>
          <p:cNvSpPr/>
          <p:nvPr/>
        </p:nvSpPr>
        <p:spPr>
          <a:xfrm>
            <a:off x="3546399" y="3689779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99D828-FC53-77BC-DB75-226C3C56E077}"/>
              </a:ext>
            </a:extLst>
          </p:cNvPr>
          <p:cNvSpPr/>
          <p:nvPr/>
        </p:nvSpPr>
        <p:spPr>
          <a:xfrm>
            <a:off x="4231677" y="3691389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CB2A32-B201-B325-8F47-DB724C8776F3}"/>
              </a:ext>
            </a:extLst>
          </p:cNvPr>
          <p:cNvCxnSpPr/>
          <p:nvPr/>
        </p:nvCxnSpPr>
        <p:spPr>
          <a:xfrm flipV="1">
            <a:off x="2997780" y="3683023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F8491B-0831-F9AC-3000-2AFCDE275A92}"/>
              </a:ext>
            </a:extLst>
          </p:cNvPr>
          <p:cNvCxnSpPr/>
          <p:nvPr/>
        </p:nvCxnSpPr>
        <p:spPr>
          <a:xfrm flipV="1">
            <a:off x="3690953" y="3683044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3B2F774-D228-BAAB-36D1-39C46880FDEF}"/>
              </a:ext>
            </a:extLst>
          </p:cNvPr>
          <p:cNvCxnSpPr/>
          <p:nvPr/>
        </p:nvCxnSpPr>
        <p:spPr>
          <a:xfrm flipV="1">
            <a:off x="4362426" y="3683045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1FBA07-7E9D-9850-A8E6-719FCA40CA72}"/>
              </a:ext>
            </a:extLst>
          </p:cNvPr>
          <p:cNvCxnSpPr/>
          <p:nvPr/>
        </p:nvCxnSpPr>
        <p:spPr>
          <a:xfrm>
            <a:off x="3259208" y="3712540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FF5D44-9080-E4B3-2CA9-1B1A16DFCC7A}"/>
              </a:ext>
            </a:extLst>
          </p:cNvPr>
          <p:cNvCxnSpPr>
            <a:cxnSpLocks/>
          </p:cNvCxnSpPr>
          <p:nvPr/>
        </p:nvCxnSpPr>
        <p:spPr>
          <a:xfrm flipH="1">
            <a:off x="10691402" y="3805956"/>
            <a:ext cx="8773" cy="563271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063071-99BB-742D-7BED-1BD7AF744A19}"/>
              </a:ext>
            </a:extLst>
          </p:cNvPr>
          <p:cNvCxnSpPr>
            <a:cxnSpLocks/>
          </p:cNvCxnSpPr>
          <p:nvPr/>
        </p:nvCxnSpPr>
        <p:spPr>
          <a:xfrm flipH="1">
            <a:off x="11314773" y="3822765"/>
            <a:ext cx="8773" cy="563271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>
            <a:extLst>
              <a:ext uri="{FF2B5EF4-FFF2-40B4-BE49-F238E27FC236}">
                <a16:creationId xmlns:a16="http://schemas.microsoft.com/office/drawing/2014/main" id="{0BD9A1A7-9E56-7856-52C4-6CD1CBF28317}"/>
              </a:ext>
            </a:extLst>
          </p:cNvPr>
          <p:cNvSpPr/>
          <p:nvPr/>
        </p:nvSpPr>
        <p:spPr>
          <a:xfrm>
            <a:off x="5497695" y="3784611"/>
            <a:ext cx="2069690" cy="311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E1D7F7-A0F6-F1F7-24CE-72B7D1CA15E6}"/>
              </a:ext>
            </a:extLst>
          </p:cNvPr>
          <p:cNvSpPr txBox="1"/>
          <p:nvPr/>
        </p:nvSpPr>
        <p:spPr>
          <a:xfrm>
            <a:off x="1933223" y="5126367"/>
            <a:ext cx="1886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Atom (NEUTRAL)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ACBB10-1B72-2223-0FAA-7E2282CCE6EE}"/>
              </a:ext>
            </a:extLst>
          </p:cNvPr>
          <p:cNvSpPr/>
          <p:nvPr/>
        </p:nvSpPr>
        <p:spPr>
          <a:xfrm>
            <a:off x="7969107" y="3818297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DD5C2F-449A-DC2A-CA4E-577D9E03E9F2}"/>
              </a:ext>
            </a:extLst>
          </p:cNvPr>
          <p:cNvSpPr txBox="1"/>
          <p:nvPr/>
        </p:nvSpPr>
        <p:spPr>
          <a:xfrm>
            <a:off x="7969107" y="4274527"/>
            <a:ext cx="57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880CDBB-9954-862A-AD42-72088E31EF52}"/>
              </a:ext>
            </a:extLst>
          </p:cNvPr>
          <p:cNvCxnSpPr/>
          <p:nvPr/>
        </p:nvCxnSpPr>
        <p:spPr>
          <a:xfrm flipV="1">
            <a:off x="8154356" y="3834532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717EA76-3EDE-4CAC-AAD8-FAC4BCD2E7AF}"/>
              </a:ext>
            </a:extLst>
          </p:cNvPr>
          <p:cNvCxnSpPr/>
          <p:nvPr/>
        </p:nvCxnSpPr>
        <p:spPr>
          <a:xfrm>
            <a:off x="8415785" y="3834532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2966536F-3723-0EFA-C077-C487B1310F7C}"/>
              </a:ext>
            </a:extLst>
          </p:cNvPr>
          <p:cNvSpPr/>
          <p:nvPr/>
        </p:nvSpPr>
        <p:spPr>
          <a:xfrm>
            <a:off x="8727574" y="3811066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3D70ED-5EA0-A833-ED1E-87D10C442F14}"/>
              </a:ext>
            </a:extLst>
          </p:cNvPr>
          <p:cNvSpPr txBox="1"/>
          <p:nvPr/>
        </p:nvSpPr>
        <p:spPr>
          <a:xfrm>
            <a:off x="8727574" y="4295872"/>
            <a:ext cx="57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BCBEB35-6F92-F0F2-308A-16F2E7043359}"/>
              </a:ext>
            </a:extLst>
          </p:cNvPr>
          <p:cNvCxnSpPr/>
          <p:nvPr/>
        </p:nvCxnSpPr>
        <p:spPr>
          <a:xfrm flipV="1">
            <a:off x="8907755" y="3811066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5067368-CEAB-9846-5B75-93AB9BD034E7}"/>
              </a:ext>
            </a:extLst>
          </p:cNvPr>
          <p:cNvCxnSpPr/>
          <p:nvPr/>
        </p:nvCxnSpPr>
        <p:spPr>
          <a:xfrm>
            <a:off x="9125645" y="3827301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9659144-71F1-7D70-383F-A2981B84C397}"/>
              </a:ext>
            </a:extLst>
          </p:cNvPr>
          <p:cNvSpPr/>
          <p:nvPr/>
        </p:nvSpPr>
        <p:spPr>
          <a:xfrm>
            <a:off x="9563512" y="3820711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402FB1-5873-2E4E-EEA8-03831C98B1B1}"/>
              </a:ext>
            </a:extLst>
          </p:cNvPr>
          <p:cNvSpPr txBox="1"/>
          <p:nvPr/>
        </p:nvSpPr>
        <p:spPr>
          <a:xfrm>
            <a:off x="10244247" y="4307004"/>
            <a:ext cx="772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2p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ECE1CF4-CD91-C002-44B0-4021156EF2E4}"/>
              </a:ext>
            </a:extLst>
          </p:cNvPr>
          <p:cNvSpPr/>
          <p:nvPr/>
        </p:nvSpPr>
        <p:spPr>
          <a:xfrm>
            <a:off x="10248790" y="3827467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496A268-5D45-BA18-6045-79A63D0A4E58}"/>
              </a:ext>
            </a:extLst>
          </p:cNvPr>
          <p:cNvSpPr/>
          <p:nvPr/>
        </p:nvSpPr>
        <p:spPr>
          <a:xfrm>
            <a:off x="10934068" y="3829077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780F89A-8244-D4BC-5EC5-D238D951A599}"/>
              </a:ext>
            </a:extLst>
          </p:cNvPr>
          <p:cNvCxnSpPr/>
          <p:nvPr/>
        </p:nvCxnSpPr>
        <p:spPr>
          <a:xfrm flipV="1">
            <a:off x="9700171" y="3820711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7645AEF-2529-483F-BD35-82D2D75B8257}"/>
              </a:ext>
            </a:extLst>
          </p:cNvPr>
          <p:cNvCxnSpPr/>
          <p:nvPr/>
        </p:nvCxnSpPr>
        <p:spPr>
          <a:xfrm flipV="1">
            <a:off x="10393344" y="3820732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6A12FA5-AC33-6663-471B-4BB25A7F12DA}"/>
              </a:ext>
            </a:extLst>
          </p:cNvPr>
          <p:cNvCxnSpPr/>
          <p:nvPr/>
        </p:nvCxnSpPr>
        <p:spPr>
          <a:xfrm flipV="1">
            <a:off x="11064817" y="3820733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306CC5A-FBCC-EA3A-CE7D-4792894D2546}"/>
              </a:ext>
            </a:extLst>
          </p:cNvPr>
          <p:cNvCxnSpPr/>
          <p:nvPr/>
        </p:nvCxnSpPr>
        <p:spPr>
          <a:xfrm>
            <a:off x="9961599" y="3850228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8431545-2FB3-E320-291E-6C73D5042483}"/>
              </a:ext>
            </a:extLst>
          </p:cNvPr>
          <p:cNvSpPr txBox="1"/>
          <p:nvPr/>
        </p:nvSpPr>
        <p:spPr>
          <a:xfrm>
            <a:off x="8620341" y="5126367"/>
            <a:ext cx="1886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</a:t>
            </a:r>
            <a:r>
              <a:rPr lang="en-US" sz="2800" b="1" baseline="30000" dirty="0">
                <a:solidFill>
                  <a:srgbClr val="FF0000"/>
                </a:solidFill>
              </a:rPr>
              <a:t>2-</a:t>
            </a:r>
            <a:r>
              <a:rPr lang="en-US" sz="2800" b="1" dirty="0"/>
              <a:t> </a:t>
            </a:r>
          </a:p>
          <a:p>
            <a:pPr algn="ctr"/>
            <a:r>
              <a:rPr lang="en-US" sz="2800" b="1" dirty="0"/>
              <a:t>Ion (Charged)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46B29E-1486-F393-D1BA-20DA0D9AF704}"/>
              </a:ext>
            </a:extLst>
          </p:cNvPr>
          <p:cNvSpPr txBox="1"/>
          <p:nvPr/>
        </p:nvSpPr>
        <p:spPr>
          <a:xfrm>
            <a:off x="5405307" y="3386713"/>
            <a:ext cx="1886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Gain 2e</a:t>
            </a:r>
            <a:r>
              <a:rPr lang="en-US" sz="2800" b="1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10296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9" grpId="0" animBg="1"/>
      <p:bldP spid="11" grpId="0"/>
      <p:bldP spid="15" grpId="0" animBg="1"/>
      <p:bldP spid="16" grpId="0"/>
      <p:bldP spid="19" grpId="0" animBg="1"/>
      <p:bldP spid="20" grpId="0" animBg="1"/>
      <p:bldP spid="30" grpId="0" animBg="1"/>
      <p:bldP spid="31" grpId="0"/>
      <p:bldP spid="32" grpId="0" animBg="1"/>
      <p:bldP spid="33" grpId="0"/>
      <p:bldP spid="36" grpId="0" animBg="1"/>
      <p:bldP spid="37" grpId="0"/>
      <p:bldP spid="40" grpId="0" animBg="1"/>
      <p:bldP spid="41" grpId="0"/>
      <p:bldP spid="42" grpId="0" animBg="1"/>
      <p:bldP spid="43" grpId="0" animBg="1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Atomic Radius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30A9D-F0F2-9A0A-4CBE-E6CDD3E65877}"/>
              </a:ext>
            </a:extLst>
          </p:cNvPr>
          <p:cNvSpPr txBox="1"/>
          <p:nvPr/>
        </p:nvSpPr>
        <p:spPr>
          <a:xfrm>
            <a:off x="162840" y="1590805"/>
            <a:ext cx="272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Atomic Radius: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EC2B6-B9F6-54D2-A037-B4092FD0ABD6}"/>
              </a:ext>
            </a:extLst>
          </p:cNvPr>
          <p:cNvSpPr txBox="1"/>
          <p:nvPr/>
        </p:nvSpPr>
        <p:spPr>
          <a:xfrm>
            <a:off x="162840" y="2100257"/>
            <a:ext cx="11386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 </a:t>
            </a:r>
            <a:r>
              <a:rPr lang="en-US" sz="3200" dirty="0">
                <a:solidFill>
                  <a:srgbClr val="FF0000"/>
                </a:solidFill>
              </a:rPr>
              <a:t>½ the distance between two </a:t>
            </a:r>
            <a:r>
              <a:rPr lang="en-US" sz="3200" dirty="0"/>
              <a:t>neighboring (next to each other) </a:t>
            </a:r>
            <a:r>
              <a:rPr lang="en-US" sz="3200" dirty="0" err="1">
                <a:solidFill>
                  <a:srgbClr val="FF0000"/>
                </a:solidFill>
              </a:rPr>
              <a:t>neclei</a:t>
            </a:r>
            <a:r>
              <a:rPr lang="en-US" sz="3200" dirty="0"/>
              <a:t> (plural of nucleus). </a:t>
            </a:r>
            <a:r>
              <a:rPr lang="en-US" sz="3200" u="sng" dirty="0"/>
              <a:t>**TWO OF THE SAME ELEMENT**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5DC5826-2D0D-BA27-0236-9E8021B4A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948" y="212107"/>
            <a:ext cx="3448051" cy="1963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5ABAC-1485-9A0D-FC6E-7DA18EE89FAD}"/>
              </a:ext>
            </a:extLst>
          </p:cNvPr>
          <p:cNvSpPr txBox="1"/>
          <p:nvPr/>
        </p:nvSpPr>
        <p:spPr>
          <a:xfrm>
            <a:off x="162839" y="3931122"/>
            <a:ext cx="11386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Just like with magnets, the </a:t>
            </a:r>
            <a:r>
              <a:rPr lang="en-US" sz="3200" dirty="0">
                <a:solidFill>
                  <a:srgbClr val="FF0000"/>
                </a:solidFill>
              </a:rPr>
              <a:t>positive nucleus</a:t>
            </a:r>
            <a:r>
              <a:rPr lang="en-US" sz="3200" dirty="0"/>
              <a:t> (has positive protons) is </a:t>
            </a:r>
            <a:r>
              <a:rPr lang="en-US" sz="3200" dirty="0">
                <a:solidFill>
                  <a:srgbClr val="FF0000"/>
                </a:solidFill>
              </a:rPr>
              <a:t>attracted to the negatively charged electrons</a:t>
            </a:r>
            <a:r>
              <a:rPr lang="en-US" sz="32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046E9-135E-E735-0720-E30A28BC96B6}"/>
              </a:ext>
            </a:extLst>
          </p:cNvPr>
          <p:cNvSpPr txBox="1"/>
          <p:nvPr/>
        </p:nvSpPr>
        <p:spPr>
          <a:xfrm>
            <a:off x="300951" y="5267195"/>
            <a:ext cx="11386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And just like magnets, the further they are apart from each other (atomic radius), the weaker the attraction (Pull).</a:t>
            </a:r>
          </a:p>
        </p:txBody>
      </p:sp>
    </p:spTree>
    <p:extLst>
      <p:ext uri="{BB962C8B-B14F-4D97-AF65-F5344CB8AC3E}">
        <p14:creationId xmlns:p14="http://schemas.microsoft.com/office/powerpoint/2010/main" val="100856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Atomic Radius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67C8D-F1B2-2EB1-0986-A44263C7088E}"/>
              </a:ext>
            </a:extLst>
          </p:cNvPr>
          <p:cNvSpPr txBox="1"/>
          <p:nvPr/>
        </p:nvSpPr>
        <p:spPr>
          <a:xfrm>
            <a:off x="162839" y="1559397"/>
            <a:ext cx="7323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Atomic Radius affects all kind of things like: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979E1-EBBD-E110-5EEB-D80D8A43E9DC}"/>
              </a:ext>
            </a:extLst>
          </p:cNvPr>
          <p:cNvSpPr txBox="1"/>
          <p:nvPr/>
        </p:nvSpPr>
        <p:spPr>
          <a:xfrm>
            <a:off x="272376" y="2339332"/>
            <a:ext cx="7323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Boiling/Condensing Point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66A571-23D6-4F67-7EFD-42E19FDC1BDD}"/>
              </a:ext>
            </a:extLst>
          </p:cNvPr>
          <p:cNvSpPr txBox="1"/>
          <p:nvPr/>
        </p:nvSpPr>
        <p:spPr>
          <a:xfrm>
            <a:off x="272376" y="2997433"/>
            <a:ext cx="7323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Density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A80424-8BC5-9B43-7B78-777EBF23C587}"/>
              </a:ext>
            </a:extLst>
          </p:cNvPr>
          <p:cNvSpPr txBox="1"/>
          <p:nvPr/>
        </p:nvSpPr>
        <p:spPr>
          <a:xfrm>
            <a:off x="272376" y="3655534"/>
            <a:ext cx="7323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Freezing/Melting Point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6549C-93AB-0FA5-FFE9-4E511CCF7D7D}"/>
              </a:ext>
            </a:extLst>
          </p:cNvPr>
          <p:cNvSpPr txBox="1"/>
          <p:nvPr/>
        </p:nvSpPr>
        <p:spPr>
          <a:xfrm>
            <a:off x="272376" y="4313635"/>
            <a:ext cx="11500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Ionization energy (Energy involved in bonding and electrons exchanges)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9973E5-6CEC-0F73-B95B-8FF1909143D9}"/>
              </a:ext>
            </a:extLst>
          </p:cNvPr>
          <p:cNvSpPr txBox="1"/>
          <p:nvPr/>
        </p:nvSpPr>
        <p:spPr>
          <a:xfrm>
            <a:off x="386673" y="5654696"/>
            <a:ext cx="11500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Elements on the periodic table have a </a:t>
            </a:r>
            <a:r>
              <a:rPr lang="en-US" sz="3200" dirty="0">
                <a:solidFill>
                  <a:srgbClr val="FF0000"/>
                </a:solidFill>
              </a:rPr>
              <a:t>trend/pattern of increasing atomic radius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085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068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Atomic Radius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9973E5-6CEC-0F73-B95B-8FF1909143D9}"/>
              </a:ext>
            </a:extLst>
          </p:cNvPr>
          <p:cNvSpPr txBox="1"/>
          <p:nvPr/>
        </p:nvSpPr>
        <p:spPr>
          <a:xfrm>
            <a:off x="345738" y="668353"/>
            <a:ext cx="11500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Elements on the periodic table have a </a:t>
            </a:r>
            <a:r>
              <a:rPr lang="en-US" sz="3200" dirty="0">
                <a:solidFill>
                  <a:srgbClr val="FF0000"/>
                </a:solidFill>
              </a:rPr>
              <a:t>trend/pattern of increasing atomic radius</a:t>
            </a:r>
            <a:r>
              <a:rPr lang="en-US" sz="32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0F55D-14EA-2507-6B1A-422330202160}"/>
              </a:ext>
            </a:extLst>
          </p:cNvPr>
          <p:cNvSpPr txBox="1"/>
          <p:nvPr/>
        </p:nvSpPr>
        <p:spPr>
          <a:xfrm>
            <a:off x="2707037" y="6055032"/>
            <a:ext cx="9396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Atomic radius increases from Non-metals to Metals.</a:t>
            </a:r>
          </a:p>
        </p:txBody>
      </p:sp>
      <p:pic>
        <p:nvPicPr>
          <p:cNvPr id="20" name="Picture 19" descr="Table&#10;&#10;Description automatically generated">
            <a:extLst>
              <a:ext uri="{FF2B5EF4-FFF2-40B4-BE49-F238E27FC236}">
                <a16:creationId xmlns:a16="http://schemas.microsoft.com/office/drawing/2014/main" id="{7924076E-8EFD-3719-2D86-DC58173D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25" y="1745571"/>
            <a:ext cx="9778830" cy="418293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4B0920-E5F8-9957-285E-AA890AE96256}"/>
              </a:ext>
            </a:extLst>
          </p:cNvPr>
          <p:cNvCxnSpPr/>
          <p:nvPr/>
        </p:nvCxnSpPr>
        <p:spPr>
          <a:xfrm flipH="1">
            <a:off x="2914650" y="4271957"/>
            <a:ext cx="8743950" cy="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48B1F5D-5A26-4C4C-F78D-5245EAD4CC26}"/>
              </a:ext>
            </a:extLst>
          </p:cNvPr>
          <p:cNvSpPr txBox="1"/>
          <p:nvPr/>
        </p:nvSpPr>
        <p:spPr>
          <a:xfrm>
            <a:off x="115339" y="1927701"/>
            <a:ext cx="22364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Atomic radius increases as you go down (increase atomic number) in a family.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891582-8070-E426-AA48-4D8D362E3489}"/>
              </a:ext>
            </a:extLst>
          </p:cNvPr>
          <p:cNvCxnSpPr/>
          <p:nvPr/>
        </p:nvCxnSpPr>
        <p:spPr>
          <a:xfrm>
            <a:off x="2707037" y="2171700"/>
            <a:ext cx="0" cy="3443288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0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65"/>
            <a:ext cx="10515600" cy="575872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8.2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483B1-D481-0296-EC8C-C62F6897D16D}"/>
              </a:ext>
            </a:extLst>
          </p:cNvPr>
          <p:cNvSpPr txBox="1"/>
          <p:nvPr/>
        </p:nvSpPr>
        <p:spPr>
          <a:xfrm>
            <a:off x="0" y="6810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Referring to a periodic table, arrange the following atoms in order of increasing atomic radius: P, Si, N.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C9F04E35-FE58-4EA4-363A-5FFD21880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12034"/>
            <a:ext cx="12192000" cy="5345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55E70-9A5C-C5BB-F1F4-83885E95CE71}"/>
              </a:ext>
            </a:extLst>
          </p:cNvPr>
          <p:cNvSpPr txBox="1"/>
          <p:nvPr/>
        </p:nvSpPr>
        <p:spPr>
          <a:xfrm>
            <a:off x="5409248" y="1561323"/>
            <a:ext cx="535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3AD04-FF60-83D0-4FDF-D346D5B8E683}"/>
              </a:ext>
            </a:extLst>
          </p:cNvPr>
          <p:cNvSpPr txBox="1"/>
          <p:nvPr/>
        </p:nvSpPr>
        <p:spPr>
          <a:xfrm>
            <a:off x="6096000" y="1550835"/>
            <a:ext cx="535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482EA-C41E-5C3D-DAD9-A90C93BA9F62}"/>
              </a:ext>
            </a:extLst>
          </p:cNvPr>
          <p:cNvSpPr txBox="1"/>
          <p:nvPr/>
        </p:nvSpPr>
        <p:spPr>
          <a:xfrm>
            <a:off x="6797040" y="1561322"/>
            <a:ext cx="535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4222B7-9025-12FB-FB8C-C56A803C6833}"/>
              </a:ext>
            </a:extLst>
          </p:cNvPr>
          <p:cNvSpPr/>
          <p:nvPr/>
        </p:nvSpPr>
        <p:spPr>
          <a:xfrm>
            <a:off x="5394960" y="1657348"/>
            <a:ext cx="420053" cy="43539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12CA2F-52B9-8F34-5FFF-55D9E99C656B}"/>
              </a:ext>
            </a:extLst>
          </p:cNvPr>
          <p:cNvSpPr/>
          <p:nvPr/>
        </p:nvSpPr>
        <p:spPr>
          <a:xfrm>
            <a:off x="9433561" y="3557109"/>
            <a:ext cx="624839" cy="75771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7C0EFF-6D35-89B1-066F-3A48299E67F6}"/>
              </a:ext>
            </a:extLst>
          </p:cNvPr>
          <p:cNvSpPr/>
          <p:nvPr/>
        </p:nvSpPr>
        <p:spPr>
          <a:xfrm>
            <a:off x="6099633" y="1636010"/>
            <a:ext cx="420053" cy="4353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2E8EBC-A52D-F180-BDFA-6E94370667C2}"/>
              </a:ext>
            </a:extLst>
          </p:cNvPr>
          <p:cNvSpPr/>
          <p:nvPr/>
        </p:nvSpPr>
        <p:spPr>
          <a:xfrm>
            <a:off x="8803481" y="3570918"/>
            <a:ext cx="624839" cy="74390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1BEDED-28E6-B8EC-4599-230A943ADDAD}"/>
              </a:ext>
            </a:extLst>
          </p:cNvPr>
          <p:cNvSpPr/>
          <p:nvPr/>
        </p:nvSpPr>
        <p:spPr>
          <a:xfrm>
            <a:off x="6782752" y="1657347"/>
            <a:ext cx="420053" cy="43539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A6095D-786B-1CFC-9490-9365F34BCEB6}"/>
              </a:ext>
            </a:extLst>
          </p:cNvPr>
          <p:cNvSpPr/>
          <p:nvPr/>
        </p:nvSpPr>
        <p:spPr>
          <a:xfrm>
            <a:off x="9428320" y="2772081"/>
            <a:ext cx="624839" cy="75771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 Arrow 13">
            <a:extLst>
              <a:ext uri="{FF2B5EF4-FFF2-40B4-BE49-F238E27FC236}">
                <a16:creationId xmlns:a16="http://schemas.microsoft.com/office/drawing/2014/main" id="{DAF03C97-379C-B96C-9AA2-7E29FD70139D}"/>
              </a:ext>
            </a:extLst>
          </p:cNvPr>
          <p:cNvSpPr/>
          <p:nvPr/>
        </p:nvSpPr>
        <p:spPr>
          <a:xfrm rot="10800000">
            <a:off x="9115900" y="3300891"/>
            <a:ext cx="683119" cy="78581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3D2CB8-A318-1813-507F-0C13F3B35219}"/>
              </a:ext>
            </a:extLst>
          </p:cNvPr>
          <p:cNvSpPr txBox="1"/>
          <p:nvPr/>
        </p:nvSpPr>
        <p:spPr>
          <a:xfrm>
            <a:off x="7498080" y="1561322"/>
            <a:ext cx="535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762223-5CA6-1D5B-8628-552CC35343C1}"/>
              </a:ext>
            </a:extLst>
          </p:cNvPr>
          <p:cNvSpPr/>
          <p:nvPr/>
        </p:nvSpPr>
        <p:spPr>
          <a:xfrm>
            <a:off x="7483792" y="1657347"/>
            <a:ext cx="420053" cy="43539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E6FA01-BA90-CE42-6BC6-9FB2647C57A4}"/>
              </a:ext>
            </a:extLst>
          </p:cNvPr>
          <p:cNvSpPr txBox="1"/>
          <p:nvPr/>
        </p:nvSpPr>
        <p:spPr>
          <a:xfrm>
            <a:off x="8130416" y="1572172"/>
            <a:ext cx="535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C8AD57-035B-51F4-8A61-688D84B149CE}"/>
              </a:ext>
            </a:extLst>
          </p:cNvPr>
          <p:cNvSpPr/>
          <p:nvPr/>
        </p:nvSpPr>
        <p:spPr>
          <a:xfrm>
            <a:off x="8134049" y="1657347"/>
            <a:ext cx="420053" cy="4353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EF65CB-AADE-28BC-0415-6E6FA7F0EFA8}"/>
              </a:ext>
            </a:extLst>
          </p:cNvPr>
          <p:cNvSpPr/>
          <p:nvPr/>
        </p:nvSpPr>
        <p:spPr>
          <a:xfrm>
            <a:off x="6631505" y="1512034"/>
            <a:ext cx="2171976" cy="77396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6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48579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8.2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77BE7-5E50-28F8-2E94-CB0BBF2CFF24}"/>
              </a:ext>
            </a:extLst>
          </p:cNvPr>
          <p:cNvSpPr txBox="1"/>
          <p:nvPr/>
        </p:nvSpPr>
        <p:spPr>
          <a:xfrm>
            <a:off x="0" y="58635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Arrange the following atoms in order of decreasing radius: C, Li, Be.</a:t>
            </a:r>
          </a:p>
        </p:txBody>
      </p:sp>
    </p:spTree>
    <p:extLst>
      <p:ext uri="{BB962C8B-B14F-4D97-AF65-F5344CB8AC3E}">
        <p14:creationId xmlns:p14="http://schemas.microsoft.com/office/powerpoint/2010/main" val="982826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Ionic Radius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960D1-3292-A8EA-2AC9-865880DE33A1}"/>
              </a:ext>
            </a:extLst>
          </p:cNvPr>
          <p:cNvSpPr txBox="1"/>
          <p:nvPr/>
        </p:nvSpPr>
        <p:spPr>
          <a:xfrm>
            <a:off x="248565" y="1290767"/>
            <a:ext cx="272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Ionic Radius: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690A2-1CA0-C646-5918-830CAABC8749}"/>
              </a:ext>
            </a:extLst>
          </p:cNvPr>
          <p:cNvSpPr txBox="1"/>
          <p:nvPr/>
        </p:nvSpPr>
        <p:spPr>
          <a:xfrm>
            <a:off x="248565" y="1889823"/>
            <a:ext cx="11681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 </a:t>
            </a:r>
            <a:r>
              <a:rPr lang="en-US" sz="3200" dirty="0">
                <a:solidFill>
                  <a:srgbClr val="FF0000"/>
                </a:solidFill>
              </a:rPr>
              <a:t>½ the distance between two </a:t>
            </a:r>
            <a:r>
              <a:rPr lang="en-US" sz="3200" dirty="0"/>
              <a:t>neighboring (next to each other) </a:t>
            </a:r>
            <a:r>
              <a:rPr lang="en-US" sz="3200" dirty="0">
                <a:solidFill>
                  <a:srgbClr val="FF0000"/>
                </a:solidFill>
              </a:rPr>
              <a:t>cation </a:t>
            </a:r>
            <a:r>
              <a:rPr lang="en-US" sz="3200" dirty="0"/>
              <a:t>and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</a:rPr>
              <a:t>anion</a:t>
            </a:r>
            <a:r>
              <a:rPr lang="en-US" sz="3200" dirty="0"/>
              <a:t>.</a:t>
            </a:r>
          </a:p>
        </p:txBody>
      </p:sp>
      <p:pic>
        <p:nvPicPr>
          <p:cNvPr id="1026" name="Picture 2" descr="Nacl Stock Illustrations – 94 Nacl Stock Illustrations, Vectors &amp; Clipart -  Dreamstime">
            <a:extLst>
              <a:ext uri="{FF2B5EF4-FFF2-40B4-BE49-F238E27FC236}">
                <a16:creationId xmlns:a16="http://schemas.microsoft.com/office/drawing/2014/main" id="{B348D0CB-46B1-3825-DFD0-6781CF6E9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8"/>
          <a:stretch/>
        </p:blipFill>
        <p:spPr bwMode="auto">
          <a:xfrm>
            <a:off x="7443788" y="2428432"/>
            <a:ext cx="4486275" cy="277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2D50B-FF1B-99A5-FBB4-0382A982F901}"/>
              </a:ext>
            </a:extLst>
          </p:cNvPr>
          <p:cNvSpPr txBox="1"/>
          <p:nvPr/>
        </p:nvSpPr>
        <p:spPr>
          <a:xfrm>
            <a:off x="261937" y="4490015"/>
            <a:ext cx="8490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Ionic radius </a:t>
            </a:r>
            <a:r>
              <a:rPr lang="en-US" sz="3200" dirty="0"/>
              <a:t>is greatly impacted by </a:t>
            </a:r>
            <a:r>
              <a:rPr lang="en-US" sz="3200" dirty="0">
                <a:solidFill>
                  <a:srgbClr val="FF0000"/>
                </a:solidFill>
              </a:rPr>
              <a:t>the number of e- an element has</a:t>
            </a:r>
            <a:r>
              <a:rPr lang="en-US" sz="3200" dirty="0"/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B1D1AC-D4C9-F9BD-9D7C-328E2E3E09A4}"/>
              </a:ext>
            </a:extLst>
          </p:cNvPr>
          <p:cNvCxnSpPr>
            <a:cxnSpLocks/>
          </p:cNvCxnSpPr>
          <p:nvPr/>
        </p:nvCxnSpPr>
        <p:spPr>
          <a:xfrm>
            <a:off x="9511937" y="3662813"/>
            <a:ext cx="789351" cy="36626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400D56-B518-2616-821E-AFC08F4D7DA4}"/>
              </a:ext>
            </a:extLst>
          </p:cNvPr>
          <p:cNvCxnSpPr>
            <a:cxnSpLocks/>
          </p:cNvCxnSpPr>
          <p:nvPr/>
        </p:nvCxnSpPr>
        <p:spPr>
          <a:xfrm flipV="1">
            <a:off x="9453269" y="3568012"/>
            <a:ext cx="145912" cy="238125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D09F6A-0D3D-4C63-A7D1-2D85195A6C50}"/>
              </a:ext>
            </a:extLst>
          </p:cNvPr>
          <p:cNvCxnSpPr>
            <a:cxnSpLocks/>
          </p:cNvCxnSpPr>
          <p:nvPr/>
        </p:nvCxnSpPr>
        <p:spPr>
          <a:xfrm flipV="1">
            <a:off x="10228332" y="3910012"/>
            <a:ext cx="145912" cy="238125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1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Ionic Radius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960D1-3292-A8EA-2AC9-865880DE33A1}"/>
              </a:ext>
            </a:extLst>
          </p:cNvPr>
          <p:cNvSpPr txBox="1"/>
          <p:nvPr/>
        </p:nvSpPr>
        <p:spPr>
          <a:xfrm>
            <a:off x="248565" y="1290767"/>
            <a:ext cx="272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Ionic Radius:</a:t>
            </a:r>
          </a:p>
        </p:txBody>
      </p:sp>
      <p:pic>
        <p:nvPicPr>
          <p:cNvPr id="1026" name="Picture 2" descr="Nacl Stock Illustrations – 94 Nacl Stock Illustrations, Vectors &amp; Clipart -  Dreamstime">
            <a:extLst>
              <a:ext uri="{FF2B5EF4-FFF2-40B4-BE49-F238E27FC236}">
                <a16:creationId xmlns:a16="http://schemas.microsoft.com/office/drawing/2014/main" id="{B348D0CB-46B1-3825-DFD0-6781CF6E9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8"/>
          <a:stretch/>
        </p:blipFill>
        <p:spPr bwMode="auto">
          <a:xfrm>
            <a:off x="7443788" y="2428432"/>
            <a:ext cx="4486275" cy="277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2BFA5-2B0B-F61F-2002-7D7F6C3E094E}"/>
              </a:ext>
            </a:extLst>
          </p:cNvPr>
          <p:cNvSpPr txBox="1"/>
          <p:nvPr/>
        </p:nvSpPr>
        <p:spPr>
          <a:xfrm>
            <a:off x="248565" y="1877689"/>
            <a:ext cx="10938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Thus, when </a:t>
            </a:r>
            <a:r>
              <a:rPr lang="en-US" sz="3200" dirty="0">
                <a:solidFill>
                  <a:srgbClr val="FF0000"/>
                </a:solidFill>
              </a:rPr>
              <a:t>metals lose e</a:t>
            </a:r>
            <a:r>
              <a:rPr lang="en-US" sz="3200" baseline="30000" dirty="0">
                <a:solidFill>
                  <a:srgbClr val="FF0000"/>
                </a:solidFill>
              </a:rPr>
              <a:t>-</a:t>
            </a:r>
            <a:r>
              <a:rPr lang="en-US" sz="3200" dirty="0">
                <a:solidFill>
                  <a:srgbClr val="FF0000"/>
                </a:solidFill>
              </a:rPr>
              <a:t> and become cations they get smaller</a:t>
            </a:r>
            <a:r>
              <a:rPr lang="en-US" sz="3200" dirty="0"/>
              <a:t>.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0667671-A503-A05A-49F9-CC21B1744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111"/>
          <a:stretch/>
        </p:blipFill>
        <p:spPr>
          <a:xfrm>
            <a:off x="504828" y="2462464"/>
            <a:ext cx="1576389" cy="1819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1B1294-D7FA-F777-B717-B3FA8E3F0EBA}"/>
              </a:ext>
            </a:extLst>
          </p:cNvPr>
          <p:cNvSpPr txBox="1"/>
          <p:nvPr/>
        </p:nvSpPr>
        <p:spPr>
          <a:xfrm>
            <a:off x="0" y="4016913"/>
            <a:ext cx="2724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Na </a:t>
            </a:r>
          </a:p>
          <a:p>
            <a:pPr algn="ctr"/>
            <a:r>
              <a:rPr lang="en-US" sz="3200" b="1" dirty="0"/>
              <a:t>(neutral atom)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57540F-45AF-052E-A53F-46B1736C5AD1}"/>
              </a:ext>
            </a:extLst>
          </p:cNvPr>
          <p:cNvCxnSpPr/>
          <p:nvPr/>
        </p:nvCxnSpPr>
        <p:spPr>
          <a:xfrm>
            <a:off x="2443163" y="3429000"/>
            <a:ext cx="17145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36238F1-6B48-3C1E-91F9-601B1CCEF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111"/>
          <a:stretch/>
        </p:blipFill>
        <p:spPr>
          <a:xfrm>
            <a:off x="4281436" y="2833404"/>
            <a:ext cx="933554" cy="10773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3AD119-2587-58B0-7BC2-A0B476BD0E25}"/>
              </a:ext>
            </a:extLst>
          </p:cNvPr>
          <p:cNvSpPr txBox="1"/>
          <p:nvPr/>
        </p:nvSpPr>
        <p:spPr>
          <a:xfrm>
            <a:off x="3954321" y="3743129"/>
            <a:ext cx="1616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Na</a:t>
            </a:r>
            <a:r>
              <a:rPr lang="en-US" sz="3200" b="1" baseline="30000" dirty="0"/>
              <a:t>+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/>
              <a:t>(</a:t>
            </a:r>
            <a:r>
              <a:rPr lang="en-US" sz="3200" b="1" dirty="0">
                <a:solidFill>
                  <a:srgbClr val="FF0000"/>
                </a:solidFill>
              </a:rPr>
              <a:t>Cation</a:t>
            </a:r>
            <a:r>
              <a:rPr lang="en-US" sz="3200" b="1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383AB4-9F39-91F2-C8D1-B970F51631C9}"/>
              </a:ext>
            </a:extLst>
          </p:cNvPr>
          <p:cNvSpPr txBox="1"/>
          <p:nvPr/>
        </p:nvSpPr>
        <p:spPr>
          <a:xfrm>
            <a:off x="5157833" y="2886084"/>
            <a:ext cx="2257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+ </a:t>
            </a:r>
            <a:r>
              <a:rPr lang="en-US" sz="7200" b="1" dirty="0">
                <a:solidFill>
                  <a:srgbClr val="0070C0"/>
                </a:solidFill>
              </a:rPr>
              <a:t>1e</a:t>
            </a:r>
            <a:r>
              <a:rPr lang="en-US" sz="7200" b="1" baseline="30000" dirty="0">
                <a:solidFill>
                  <a:srgbClr val="0070C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11695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Ionic Radius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960D1-3292-A8EA-2AC9-865880DE33A1}"/>
              </a:ext>
            </a:extLst>
          </p:cNvPr>
          <p:cNvSpPr txBox="1"/>
          <p:nvPr/>
        </p:nvSpPr>
        <p:spPr>
          <a:xfrm>
            <a:off x="248565" y="1290767"/>
            <a:ext cx="272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Ionic Radius:</a:t>
            </a:r>
          </a:p>
        </p:txBody>
      </p:sp>
      <p:pic>
        <p:nvPicPr>
          <p:cNvPr id="1026" name="Picture 2" descr="Nacl Stock Illustrations – 94 Nacl Stock Illustrations, Vectors &amp; Clipart -  Dreamstime">
            <a:extLst>
              <a:ext uri="{FF2B5EF4-FFF2-40B4-BE49-F238E27FC236}">
                <a16:creationId xmlns:a16="http://schemas.microsoft.com/office/drawing/2014/main" id="{B348D0CB-46B1-3825-DFD0-6781CF6E9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8"/>
          <a:stretch/>
        </p:blipFill>
        <p:spPr bwMode="auto">
          <a:xfrm>
            <a:off x="7443788" y="2428432"/>
            <a:ext cx="4486275" cy="277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1B1294-D7FA-F777-B717-B3FA8E3F0EBA}"/>
              </a:ext>
            </a:extLst>
          </p:cNvPr>
          <p:cNvSpPr txBox="1"/>
          <p:nvPr/>
        </p:nvSpPr>
        <p:spPr>
          <a:xfrm>
            <a:off x="0" y="4321089"/>
            <a:ext cx="2724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 </a:t>
            </a:r>
          </a:p>
          <a:p>
            <a:pPr algn="ctr"/>
            <a:r>
              <a:rPr lang="en-US" sz="3200" b="1" dirty="0"/>
              <a:t>(neutral atom)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57540F-45AF-052E-A53F-46B1736C5AD1}"/>
              </a:ext>
            </a:extLst>
          </p:cNvPr>
          <p:cNvCxnSpPr/>
          <p:nvPr/>
        </p:nvCxnSpPr>
        <p:spPr>
          <a:xfrm>
            <a:off x="4295778" y="4243393"/>
            <a:ext cx="17145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3AD119-2587-58B0-7BC2-A0B476BD0E25}"/>
              </a:ext>
            </a:extLst>
          </p:cNvPr>
          <p:cNvSpPr txBox="1"/>
          <p:nvPr/>
        </p:nvSpPr>
        <p:spPr>
          <a:xfrm>
            <a:off x="6219301" y="4908639"/>
            <a:ext cx="1616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</a:t>
            </a:r>
            <a:r>
              <a:rPr lang="en-US" sz="3200" b="1" baseline="30000" dirty="0"/>
              <a:t>- </a:t>
            </a:r>
          </a:p>
          <a:p>
            <a:pPr algn="ctr"/>
            <a:r>
              <a:rPr lang="en-US" sz="3200" b="1" dirty="0"/>
              <a:t>(</a:t>
            </a:r>
            <a:r>
              <a:rPr lang="en-US" sz="3200" b="1" dirty="0">
                <a:solidFill>
                  <a:srgbClr val="0070C0"/>
                </a:solidFill>
              </a:rPr>
              <a:t>Anion</a:t>
            </a:r>
            <a:r>
              <a:rPr lang="en-US" sz="3200" b="1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383AB4-9F39-91F2-C8D1-B970F51631C9}"/>
              </a:ext>
            </a:extLst>
          </p:cNvPr>
          <p:cNvSpPr txBox="1"/>
          <p:nvPr/>
        </p:nvSpPr>
        <p:spPr>
          <a:xfrm>
            <a:off x="1939808" y="3492230"/>
            <a:ext cx="2257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+ </a:t>
            </a:r>
            <a:r>
              <a:rPr lang="en-US" sz="7200" b="1" dirty="0">
                <a:solidFill>
                  <a:srgbClr val="0070C0"/>
                </a:solidFill>
              </a:rPr>
              <a:t>1e</a:t>
            </a:r>
            <a:r>
              <a:rPr lang="en-US" sz="7200" b="1" baseline="30000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CE7B7-417B-63AE-A430-344A46C0C30E}"/>
              </a:ext>
            </a:extLst>
          </p:cNvPr>
          <p:cNvSpPr txBox="1"/>
          <p:nvPr/>
        </p:nvSpPr>
        <p:spPr>
          <a:xfrm>
            <a:off x="101409" y="1833346"/>
            <a:ext cx="11828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Vice Versa, when </a:t>
            </a:r>
            <a:r>
              <a:rPr lang="en-US" sz="3200" dirty="0">
                <a:solidFill>
                  <a:srgbClr val="FF0000"/>
                </a:solidFill>
              </a:rPr>
              <a:t>non-metals gain e</a:t>
            </a:r>
            <a:r>
              <a:rPr lang="en-US" sz="3200" baseline="30000" dirty="0">
                <a:solidFill>
                  <a:srgbClr val="FF0000"/>
                </a:solidFill>
              </a:rPr>
              <a:t>-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and become </a:t>
            </a:r>
            <a:r>
              <a:rPr lang="en-US" sz="3200" dirty="0">
                <a:solidFill>
                  <a:srgbClr val="0070C0"/>
                </a:solidFill>
              </a:rPr>
              <a:t>Anions </a:t>
            </a:r>
            <a:r>
              <a:rPr lang="en-US" sz="3200" dirty="0"/>
              <a:t>they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get bigger</a:t>
            </a:r>
            <a:r>
              <a:rPr lang="en-US" sz="3200" dirty="0"/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0C11DA-793B-87D5-6C6E-AD08B30DBD9D}"/>
              </a:ext>
            </a:extLst>
          </p:cNvPr>
          <p:cNvSpPr/>
          <p:nvPr/>
        </p:nvSpPr>
        <p:spPr>
          <a:xfrm>
            <a:off x="1139103" y="3807679"/>
            <a:ext cx="471488" cy="42533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1657FF-D5D6-6DE0-E086-7717D14FC167}"/>
              </a:ext>
            </a:extLst>
          </p:cNvPr>
          <p:cNvSpPr/>
          <p:nvPr/>
        </p:nvSpPr>
        <p:spPr>
          <a:xfrm>
            <a:off x="6317458" y="3298579"/>
            <a:ext cx="1518205" cy="159063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  <p:bldP spid="15" grpId="0"/>
      <p:bldP spid="16" grpId="0"/>
      <p:bldP spid="11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65"/>
            <a:ext cx="10515600" cy="575872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8.3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6737F-2EEE-8414-FAC2-5CEFD4112238}"/>
              </a:ext>
            </a:extLst>
          </p:cNvPr>
          <p:cNvSpPr txBox="1"/>
          <p:nvPr/>
        </p:nvSpPr>
        <p:spPr>
          <a:xfrm>
            <a:off x="0" y="6810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For each of the following pairs, indicate which one of the two species is larger: a) N</a:t>
            </a:r>
            <a:r>
              <a:rPr lang="en-CA" sz="2400" i="1" baseline="30000" dirty="0"/>
              <a:t>3-</a:t>
            </a:r>
            <a:r>
              <a:rPr lang="en-CA" sz="2400" i="1" dirty="0"/>
              <a:t> or F</a:t>
            </a:r>
            <a:r>
              <a:rPr lang="en-CA" sz="2400" i="1" baseline="30000" dirty="0"/>
              <a:t>-</a:t>
            </a:r>
          </a:p>
          <a:p>
            <a:r>
              <a:rPr lang="en-CA" sz="2400" i="1" dirty="0"/>
              <a:t> b) Mg</a:t>
            </a:r>
            <a:r>
              <a:rPr lang="en-CA" sz="2400" i="1" baseline="30000" dirty="0"/>
              <a:t>2+ </a:t>
            </a:r>
            <a:r>
              <a:rPr lang="en-CA" sz="2400" i="1" dirty="0"/>
              <a:t>or Ca</a:t>
            </a:r>
            <a:r>
              <a:rPr lang="en-CA" sz="2400" i="1" baseline="30000" dirty="0"/>
              <a:t>2+</a:t>
            </a:r>
            <a:r>
              <a:rPr lang="en-CA" sz="2400" i="1" dirty="0"/>
              <a:t>  c) Fe</a:t>
            </a:r>
            <a:r>
              <a:rPr lang="en-CA" sz="2400" i="1" baseline="30000" dirty="0"/>
              <a:t>2+ </a:t>
            </a:r>
            <a:r>
              <a:rPr lang="en-CA" sz="2400" i="1" dirty="0"/>
              <a:t>or Fe</a:t>
            </a:r>
            <a:r>
              <a:rPr lang="en-CA" sz="2400" i="1" baseline="30000" dirty="0"/>
              <a:t>3+</a:t>
            </a:r>
            <a:r>
              <a:rPr lang="en-CA" sz="2400" i="1" dirty="0"/>
              <a:t>.</a:t>
            </a:r>
            <a:endParaRPr lang="en-CA" sz="2400" i="1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DE2ED4-6900-0FE1-DB82-92589C4670AE}"/>
              </a:ext>
            </a:extLst>
          </p:cNvPr>
          <p:cNvSpPr/>
          <p:nvPr/>
        </p:nvSpPr>
        <p:spPr>
          <a:xfrm>
            <a:off x="9712640" y="704713"/>
            <a:ext cx="1460184" cy="44236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EA81D-8A1F-1FEF-3847-F7ECE5D992A4}"/>
              </a:ext>
            </a:extLst>
          </p:cNvPr>
          <p:cNvSpPr txBox="1"/>
          <p:nvPr/>
        </p:nvSpPr>
        <p:spPr>
          <a:xfrm>
            <a:off x="928687" y="1530690"/>
            <a:ext cx="1228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N</a:t>
            </a:r>
            <a:r>
              <a:rPr lang="en-US" sz="6000" b="1" baseline="30000" dirty="0">
                <a:solidFill>
                  <a:srgbClr val="FF0000"/>
                </a:solidFill>
              </a:rPr>
              <a:t>3-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03E8E-EB5A-C4CB-1A63-64FF845889C3}"/>
              </a:ext>
            </a:extLst>
          </p:cNvPr>
          <p:cNvSpPr txBox="1"/>
          <p:nvPr/>
        </p:nvSpPr>
        <p:spPr>
          <a:xfrm>
            <a:off x="1828792" y="1533872"/>
            <a:ext cx="71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=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64395-1C7F-094C-E2DD-066F35DE4929}"/>
              </a:ext>
            </a:extLst>
          </p:cNvPr>
          <p:cNvSpPr txBox="1"/>
          <p:nvPr/>
        </p:nvSpPr>
        <p:spPr>
          <a:xfrm>
            <a:off x="2157412" y="1512034"/>
            <a:ext cx="2004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7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86525DEB-227A-65BB-D1EA-DDD4DE9CF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44" y="2368539"/>
            <a:ext cx="8515896" cy="43842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F604D1-52B9-0C6A-00DC-D4776A308008}"/>
              </a:ext>
            </a:extLst>
          </p:cNvPr>
          <p:cNvSpPr/>
          <p:nvPr/>
        </p:nvSpPr>
        <p:spPr>
          <a:xfrm>
            <a:off x="7779065" y="2871788"/>
            <a:ext cx="493398" cy="50006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76B68-C6C6-0149-D99F-5D1DB1DD821B}"/>
              </a:ext>
            </a:extLst>
          </p:cNvPr>
          <p:cNvSpPr txBox="1"/>
          <p:nvPr/>
        </p:nvSpPr>
        <p:spPr>
          <a:xfrm>
            <a:off x="3735707" y="1510779"/>
            <a:ext cx="2004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+ </a:t>
            </a:r>
            <a:r>
              <a:rPr lang="en-US" sz="6000" b="1" dirty="0">
                <a:solidFill>
                  <a:srgbClr val="FF0000"/>
                </a:solidFill>
              </a:rPr>
              <a:t>3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664CF-AED4-EB51-621A-F4FA3F723F0F}"/>
              </a:ext>
            </a:extLst>
          </p:cNvPr>
          <p:cNvSpPr txBox="1"/>
          <p:nvPr/>
        </p:nvSpPr>
        <p:spPr>
          <a:xfrm>
            <a:off x="5509255" y="1510779"/>
            <a:ext cx="71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=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4C786-2FAE-B458-5977-C778B68965A4}"/>
              </a:ext>
            </a:extLst>
          </p:cNvPr>
          <p:cNvSpPr txBox="1"/>
          <p:nvPr/>
        </p:nvSpPr>
        <p:spPr>
          <a:xfrm>
            <a:off x="6096000" y="1453744"/>
            <a:ext cx="1905941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10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1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0" grpId="0" animBg="1"/>
      <p:bldP spid="11" grpId="0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8.1: Development of the Periodic 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65A6D-8AB7-7784-5E5C-4461A6B71DF6}"/>
              </a:ext>
            </a:extLst>
          </p:cNvPr>
          <p:cNvSpPr txBox="1"/>
          <p:nvPr/>
        </p:nvSpPr>
        <p:spPr>
          <a:xfrm>
            <a:off x="275573" y="1565753"/>
            <a:ext cx="11386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1864 John Newland noticed that classifying elements according to atomic mass would group similar elements together…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0EDD9-B440-6CEC-AFD0-E931F60F3E75}"/>
              </a:ext>
            </a:extLst>
          </p:cNvPr>
          <p:cNvSpPr txBox="1"/>
          <p:nvPr/>
        </p:nvSpPr>
        <p:spPr>
          <a:xfrm>
            <a:off x="1993722" y="2582449"/>
            <a:ext cx="10031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Newland’s </a:t>
            </a:r>
            <a:r>
              <a:rPr lang="en-US" sz="3200" dirty="0">
                <a:solidFill>
                  <a:srgbClr val="FF0000"/>
                </a:solidFill>
              </a:rPr>
              <a:t>“Law of Octaves” </a:t>
            </a:r>
            <a:r>
              <a:rPr lang="en-US" sz="3200" dirty="0"/>
              <a:t>did not work beyond Calcium and thus </a:t>
            </a:r>
            <a:r>
              <a:rPr lang="en-US" sz="3200" dirty="0">
                <a:solidFill>
                  <a:srgbClr val="FF0000"/>
                </a:solidFill>
              </a:rPr>
              <a:t>was not universally accepted</a:t>
            </a:r>
            <a:r>
              <a:rPr lang="en-US" sz="3200" dirty="0"/>
              <a:t>.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35244F-9508-1622-1D59-874E54710744}"/>
              </a:ext>
            </a:extLst>
          </p:cNvPr>
          <p:cNvSpPr txBox="1"/>
          <p:nvPr/>
        </p:nvSpPr>
        <p:spPr>
          <a:xfrm>
            <a:off x="402920" y="4753638"/>
            <a:ext cx="11386159" cy="107721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In 1869 multiple scientists such as Dmitri Mendeleev proposed the modern arrangement of the periodic table.</a:t>
            </a:r>
          </a:p>
        </p:txBody>
      </p:sp>
    </p:spTree>
    <p:extLst>
      <p:ext uri="{BB962C8B-B14F-4D97-AF65-F5344CB8AC3E}">
        <p14:creationId xmlns:p14="http://schemas.microsoft.com/office/powerpoint/2010/main" val="34888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65"/>
            <a:ext cx="10515600" cy="575872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8.3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6737F-2EEE-8414-FAC2-5CEFD4112238}"/>
              </a:ext>
            </a:extLst>
          </p:cNvPr>
          <p:cNvSpPr txBox="1"/>
          <p:nvPr/>
        </p:nvSpPr>
        <p:spPr>
          <a:xfrm>
            <a:off x="0" y="6810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For each of the following pairs, indicate which one of the two species is larger: a) N</a:t>
            </a:r>
            <a:r>
              <a:rPr lang="en-CA" sz="2400" i="1" baseline="30000" dirty="0"/>
              <a:t>3-</a:t>
            </a:r>
            <a:r>
              <a:rPr lang="en-CA" sz="2400" i="1" dirty="0"/>
              <a:t> or F</a:t>
            </a:r>
            <a:r>
              <a:rPr lang="en-CA" sz="2400" i="1" baseline="30000" dirty="0"/>
              <a:t>-</a:t>
            </a:r>
          </a:p>
          <a:p>
            <a:r>
              <a:rPr lang="en-CA" sz="2400" i="1" dirty="0"/>
              <a:t> b) Mg</a:t>
            </a:r>
            <a:r>
              <a:rPr lang="en-CA" sz="2400" i="1" baseline="30000" dirty="0"/>
              <a:t>2+ </a:t>
            </a:r>
            <a:r>
              <a:rPr lang="en-CA" sz="2400" i="1" dirty="0"/>
              <a:t>or Ca</a:t>
            </a:r>
            <a:r>
              <a:rPr lang="en-CA" sz="2400" i="1" baseline="30000" dirty="0"/>
              <a:t>2+</a:t>
            </a:r>
            <a:r>
              <a:rPr lang="en-CA" sz="2400" i="1" dirty="0"/>
              <a:t>  c) Fe</a:t>
            </a:r>
            <a:r>
              <a:rPr lang="en-CA" sz="2400" i="1" baseline="30000" dirty="0"/>
              <a:t>2+ </a:t>
            </a:r>
            <a:r>
              <a:rPr lang="en-CA" sz="2400" i="1" dirty="0"/>
              <a:t>or Fe</a:t>
            </a:r>
            <a:r>
              <a:rPr lang="en-CA" sz="2400" i="1" baseline="30000" dirty="0"/>
              <a:t>3+</a:t>
            </a:r>
            <a:r>
              <a:rPr lang="en-CA" sz="2400" i="1" dirty="0"/>
              <a:t>.</a:t>
            </a:r>
            <a:endParaRPr lang="en-CA" sz="2400" i="1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DE2ED4-6900-0FE1-DB82-92589C4670AE}"/>
              </a:ext>
            </a:extLst>
          </p:cNvPr>
          <p:cNvSpPr/>
          <p:nvPr/>
        </p:nvSpPr>
        <p:spPr>
          <a:xfrm>
            <a:off x="9712640" y="704713"/>
            <a:ext cx="1460184" cy="44236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EA81D-8A1F-1FEF-3847-F7ECE5D992A4}"/>
              </a:ext>
            </a:extLst>
          </p:cNvPr>
          <p:cNvSpPr txBox="1"/>
          <p:nvPr/>
        </p:nvSpPr>
        <p:spPr>
          <a:xfrm>
            <a:off x="928687" y="1530690"/>
            <a:ext cx="1228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F</a:t>
            </a:r>
            <a:r>
              <a:rPr lang="en-US" sz="6000" b="1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03E8E-EB5A-C4CB-1A63-64FF845889C3}"/>
              </a:ext>
            </a:extLst>
          </p:cNvPr>
          <p:cNvSpPr txBox="1"/>
          <p:nvPr/>
        </p:nvSpPr>
        <p:spPr>
          <a:xfrm>
            <a:off x="1828792" y="1533872"/>
            <a:ext cx="71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=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64395-1C7F-094C-E2DD-066F35DE4929}"/>
              </a:ext>
            </a:extLst>
          </p:cNvPr>
          <p:cNvSpPr txBox="1"/>
          <p:nvPr/>
        </p:nvSpPr>
        <p:spPr>
          <a:xfrm>
            <a:off x="2157412" y="1512034"/>
            <a:ext cx="2004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9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86525DEB-227A-65BB-D1EA-DDD4DE9CF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44" y="2368539"/>
            <a:ext cx="8515896" cy="43842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F604D1-52B9-0C6A-00DC-D4776A308008}"/>
              </a:ext>
            </a:extLst>
          </p:cNvPr>
          <p:cNvSpPr/>
          <p:nvPr/>
        </p:nvSpPr>
        <p:spPr>
          <a:xfrm>
            <a:off x="8650602" y="2857501"/>
            <a:ext cx="493398" cy="50006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76B68-C6C6-0149-D99F-5D1DB1DD821B}"/>
              </a:ext>
            </a:extLst>
          </p:cNvPr>
          <p:cNvSpPr txBox="1"/>
          <p:nvPr/>
        </p:nvSpPr>
        <p:spPr>
          <a:xfrm>
            <a:off x="3735707" y="1510779"/>
            <a:ext cx="2004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+ </a:t>
            </a:r>
            <a:r>
              <a:rPr lang="en-US" sz="6000" b="1" dirty="0">
                <a:solidFill>
                  <a:srgbClr val="FF0000"/>
                </a:solidFill>
              </a:rPr>
              <a:t>1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664CF-AED4-EB51-621A-F4FA3F723F0F}"/>
              </a:ext>
            </a:extLst>
          </p:cNvPr>
          <p:cNvSpPr txBox="1"/>
          <p:nvPr/>
        </p:nvSpPr>
        <p:spPr>
          <a:xfrm>
            <a:off x="5509255" y="1510779"/>
            <a:ext cx="71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=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4C786-2FAE-B458-5977-C778B68965A4}"/>
              </a:ext>
            </a:extLst>
          </p:cNvPr>
          <p:cNvSpPr txBox="1"/>
          <p:nvPr/>
        </p:nvSpPr>
        <p:spPr>
          <a:xfrm>
            <a:off x="6096000" y="1453744"/>
            <a:ext cx="1905941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10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9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0" grpId="0" animBg="1"/>
      <p:bldP spid="11" grpId="0"/>
      <p:bldP spid="1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65"/>
            <a:ext cx="10515600" cy="575872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8.3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6737F-2EEE-8414-FAC2-5CEFD4112238}"/>
              </a:ext>
            </a:extLst>
          </p:cNvPr>
          <p:cNvSpPr txBox="1"/>
          <p:nvPr/>
        </p:nvSpPr>
        <p:spPr>
          <a:xfrm>
            <a:off x="0" y="6810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For each of the following pairs, indicate which one of the two species is larger: a) N</a:t>
            </a:r>
            <a:r>
              <a:rPr lang="en-CA" sz="2400" i="1" baseline="30000" dirty="0"/>
              <a:t>3-</a:t>
            </a:r>
            <a:r>
              <a:rPr lang="en-CA" sz="2400" i="1" dirty="0"/>
              <a:t> or F</a:t>
            </a:r>
            <a:r>
              <a:rPr lang="en-CA" sz="2400" i="1" baseline="30000" dirty="0"/>
              <a:t>-</a:t>
            </a:r>
          </a:p>
          <a:p>
            <a:r>
              <a:rPr lang="en-CA" sz="2400" i="1" dirty="0"/>
              <a:t> b) Mg</a:t>
            </a:r>
            <a:r>
              <a:rPr lang="en-CA" sz="2400" i="1" baseline="30000" dirty="0"/>
              <a:t>2+ </a:t>
            </a:r>
            <a:r>
              <a:rPr lang="en-CA" sz="2400" i="1" dirty="0"/>
              <a:t>or Ca</a:t>
            </a:r>
            <a:r>
              <a:rPr lang="en-CA" sz="2400" i="1" baseline="30000" dirty="0"/>
              <a:t>2+</a:t>
            </a:r>
            <a:r>
              <a:rPr lang="en-CA" sz="2400" i="1" dirty="0"/>
              <a:t>  c) Fe</a:t>
            </a:r>
            <a:r>
              <a:rPr lang="en-CA" sz="2400" i="1" baseline="30000" dirty="0"/>
              <a:t>2+ </a:t>
            </a:r>
            <a:r>
              <a:rPr lang="en-CA" sz="2400" i="1" dirty="0"/>
              <a:t>or Fe</a:t>
            </a:r>
            <a:r>
              <a:rPr lang="en-CA" sz="2400" i="1" baseline="30000" dirty="0"/>
              <a:t>3+</a:t>
            </a:r>
            <a:r>
              <a:rPr lang="en-CA" sz="2400" i="1" dirty="0"/>
              <a:t>.</a:t>
            </a:r>
            <a:endParaRPr lang="en-CA" sz="2400" i="1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DE2ED4-6900-0FE1-DB82-92589C4670AE}"/>
              </a:ext>
            </a:extLst>
          </p:cNvPr>
          <p:cNvSpPr/>
          <p:nvPr/>
        </p:nvSpPr>
        <p:spPr>
          <a:xfrm>
            <a:off x="9712640" y="704713"/>
            <a:ext cx="1460184" cy="44236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EA81D-8A1F-1FEF-3847-F7ECE5D992A4}"/>
              </a:ext>
            </a:extLst>
          </p:cNvPr>
          <p:cNvSpPr txBox="1"/>
          <p:nvPr/>
        </p:nvSpPr>
        <p:spPr>
          <a:xfrm>
            <a:off x="928687" y="3088034"/>
            <a:ext cx="1228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F</a:t>
            </a:r>
            <a:r>
              <a:rPr lang="en-US" sz="6000" b="1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03E8E-EB5A-C4CB-1A63-64FF845889C3}"/>
              </a:ext>
            </a:extLst>
          </p:cNvPr>
          <p:cNvSpPr txBox="1"/>
          <p:nvPr/>
        </p:nvSpPr>
        <p:spPr>
          <a:xfrm>
            <a:off x="1619726" y="3106690"/>
            <a:ext cx="71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=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64395-1C7F-094C-E2DD-066F35DE4929}"/>
              </a:ext>
            </a:extLst>
          </p:cNvPr>
          <p:cNvSpPr txBox="1"/>
          <p:nvPr/>
        </p:nvSpPr>
        <p:spPr>
          <a:xfrm>
            <a:off x="2157412" y="3069378"/>
            <a:ext cx="2004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9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76B68-C6C6-0149-D99F-5D1DB1DD821B}"/>
              </a:ext>
            </a:extLst>
          </p:cNvPr>
          <p:cNvSpPr txBox="1"/>
          <p:nvPr/>
        </p:nvSpPr>
        <p:spPr>
          <a:xfrm>
            <a:off x="3735707" y="3068123"/>
            <a:ext cx="2004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+ </a:t>
            </a:r>
            <a:r>
              <a:rPr lang="en-US" sz="6000" b="1" dirty="0">
                <a:solidFill>
                  <a:srgbClr val="FF0000"/>
                </a:solidFill>
              </a:rPr>
              <a:t>1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664CF-AED4-EB51-621A-F4FA3F723F0F}"/>
              </a:ext>
            </a:extLst>
          </p:cNvPr>
          <p:cNvSpPr txBox="1"/>
          <p:nvPr/>
        </p:nvSpPr>
        <p:spPr>
          <a:xfrm>
            <a:off x="5509255" y="3068123"/>
            <a:ext cx="71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=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4C786-2FAE-B458-5977-C778B68965A4}"/>
              </a:ext>
            </a:extLst>
          </p:cNvPr>
          <p:cNvSpPr txBox="1"/>
          <p:nvPr/>
        </p:nvSpPr>
        <p:spPr>
          <a:xfrm>
            <a:off x="6096000" y="3011088"/>
            <a:ext cx="1905941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10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83DDF-922E-083A-19FA-78DF0BECDCD1}"/>
              </a:ext>
            </a:extLst>
          </p:cNvPr>
          <p:cNvSpPr txBox="1"/>
          <p:nvPr/>
        </p:nvSpPr>
        <p:spPr>
          <a:xfrm>
            <a:off x="928687" y="1530690"/>
            <a:ext cx="1228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N</a:t>
            </a:r>
            <a:r>
              <a:rPr lang="en-US" sz="6000" b="1" baseline="30000" dirty="0">
                <a:solidFill>
                  <a:srgbClr val="FF0000"/>
                </a:solidFill>
              </a:rPr>
              <a:t>3-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4D1EA3-3BAF-9ABF-2AF4-9023CE75E946}"/>
              </a:ext>
            </a:extLst>
          </p:cNvPr>
          <p:cNvSpPr txBox="1"/>
          <p:nvPr/>
        </p:nvSpPr>
        <p:spPr>
          <a:xfrm>
            <a:off x="1828792" y="1533872"/>
            <a:ext cx="71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=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6A5311-FC1B-62DA-3DC0-AB3FED562FA2}"/>
              </a:ext>
            </a:extLst>
          </p:cNvPr>
          <p:cNvSpPr txBox="1"/>
          <p:nvPr/>
        </p:nvSpPr>
        <p:spPr>
          <a:xfrm>
            <a:off x="2157412" y="1512034"/>
            <a:ext cx="2004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7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32680C-A61D-ED87-8000-EC3A5025BAB2}"/>
              </a:ext>
            </a:extLst>
          </p:cNvPr>
          <p:cNvSpPr txBox="1"/>
          <p:nvPr/>
        </p:nvSpPr>
        <p:spPr>
          <a:xfrm>
            <a:off x="3735707" y="1510779"/>
            <a:ext cx="2004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+ </a:t>
            </a:r>
            <a:r>
              <a:rPr lang="en-US" sz="6000" b="1" dirty="0">
                <a:solidFill>
                  <a:srgbClr val="FF0000"/>
                </a:solidFill>
              </a:rPr>
              <a:t>3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07154C-49F3-6D02-A676-46A033CC66E7}"/>
              </a:ext>
            </a:extLst>
          </p:cNvPr>
          <p:cNvSpPr txBox="1"/>
          <p:nvPr/>
        </p:nvSpPr>
        <p:spPr>
          <a:xfrm>
            <a:off x="5509255" y="1510779"/>
            <a:ext cx="71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=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01C4BD-BB73-98B5-54ED-23D0C2ACE0CF}"/>
              </a:ext>
            </a:extLst>
          </p:cNvPr>
          <p:cNvSpPr txBox="1"/>
          <p:nvPr/>
        </p:nvSpPr>
        <p:spPr>
          <a:xfrm>
            <a:off x="6096000" y="1453744"/>
            <a:ext cx="1905941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10 e-</a:t>
            </a:r>
            <a:endParaRPr lang="en-US" sz="6000" b="1" baseline="30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8EABDA-4E0A-6F60-4653-76FC0D7759E6}"/>
              </a:ext>
            </a:extLst>
          </p:cNvPr>
          <p:cNvSpPr txBox="1"/>
          <p:nvPr/>
        </p:nvSpPr>
        <p:spPr>
          <a:xfrm>
            <a:off x="7981939" y="2360003"/>
            <a:ext cx="4533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SAME....not helpful.</a:t>
            </a:r>
          </a:p>
        </p:txBody>
      </p:sp>
    </p:spTree>
    <p:extLst>
      <p:ext uri="{BB962C8B-B14F-4D97-AF65-F5344CB8AC3E}">
        <p14:creationId xmlns:p14="http://schemas.microsoft.com/office/powerpoint/2010/main" val="41561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65"/>
            <a:ext cx="10515600" cy="575872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8.3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6737F-2EEE-8414-FAC2-5CEFD4112238}"/>
              </a:ext>
            </a:extLst>
          </p:cNvPr>
          <p:cNvSpPr txBox="1"/>
          <p:nvPr/>
        </p:nvSpPr>
        <p:spPr>
          <a:xfrm>
            <a:off x="0" y="6810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For each of the following pairs, indicate which one of the two species is larger: a) N</a:t>
            </a:r>
            <a:r>
              <a:rPr lang="en-CA" sz="2400" i="1" baseline="30000" dirty="0"/>
              <a:t>3-</a:t>
            </a:r>
            <a:r>
              <a:rPr lang="en-CA" sz="2400" i="1" dirty="0"/>
              <a:t> or F</a:t>
            </a:r>
            <a:r>
              <a:rPr lang="en-CA" sz="2400" i="1" baseline="30000" dirty="0"/>
              <a:t>-</a:t>
            </a:r>
          </a:p>
          <a:p>
            <a:r>
              <a:rPr lang="en-CA" sz="2400" i="1" dirty="0"/>
              <a:t> b) Mg</a:t>
            </a:r>
            <a:r>
              <a:rPr lang="en-CA" sz="2400" i="1" baseline="30000" dirty="0"/>
              <a:t>2+ </a:t>
            </a:r>
            <a:r>
              <a:rPr lang="en-CA" sz="2400" i="1" dirty="0"/>
              <a:t>or Ca</a:t>
            </a:r>
            <a:r>
              <a:rPr lang="en-CA" sz="2400" i="1" baseline="30000" dirty="0"/>
              <a:t>2+</a:t>
            </a:r>
            <a:r>
              <a:rPr lang="en-CA" sz="2400" i="1" dirty="0"/>
              <a:t>  c) Fe</a:t>
            </a:r>
            <a:r>
              <a:rPr lang="en-CA" sz="2400" i="1" baseline="30000" dirty="0"/>
              <a:t>2+ </a:t>
            </a:r>
            <a:r>
              <a:rPr lang="en-CA" sz="2400" i="1" dirty="0"/>
              <a:t>or Fe</a:t>
            </a:r>
            <a:r>
              <a:rPr lang="en-CA" sz="2400" i="1" baseline="30000" dirty="0"/>
              <a:t>3+</a:t>
            </a:r>
            <a:r>
              <a:rPr lang="en-CA" sz="2400" i="1" dirty="0"/>
              <a:t>.</a:t>
            </a:r>
            <a:endParaRPr lang="en-CA" sz="2400" i="1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DE2ED4-6900-0FE1-DB82-92589C4670AE}"/>
              </a:ext>
            </a:extLst>
          </p:cNvPr>
          <p:cNvSpPr/>
          <p:nvPr/>
        </p:nvSpPr>
        <p:spPr>
          <a:xfrm>
            <a:off x="9712640" y="704713"/>
            <a:ext cx="1460184" cy="44236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456BEF1F-4229-05DE-5AE9-431F1FD22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44" y="2368539"/>
            <a:ext cx="8515896" cy="43842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33FAFF-B812-86BA-A29E-F00FE065EE6E}"/>
              </a:ext>
            </a:extLst>
          </p:cNvPr>
          <p:cNvSpPr/>
          <p:nvPr/>
        </p:nvSpPr>
        <p:spPr>
          <a:xfrm>
            <a:off x="7779065" y="2871788"/>
            <a:ext cx="493398" cy="50006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95906E-0EAA-CE36-0909-0C4EB796017D}"/>
              </a:ext>
            </a:extLst>
          </p:cNvPr>
          <p:cNvSpPr/>
          <p:nvPr/>
        </p:nvSpPr>
        <p:spPr>
          <a:xfrm>
            <a:off x="8650602" y="2857501"/>
            <a:ext cx="493398" cy="50006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625F06F-4A61-7DB5-F080-42A9D13F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12034"/>
            <a:ext cx="12192000" cy="5345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65"/>
            <a:ext cx="10515600" cy="575872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8.3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6737F-2EEE-8414-FAC2-5CEFD4112238}"/>
              </a:ext>
            </a:extLst>
          </p:cNvPr>
          <p:cNvSpPr txBox="1"/>
          <p:nvPr/>
        </p:nvSpPr>
        <p:spPr>
          <a:xfrm>
            <a:off x="0" y="6810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For each of the following pairs, indicate which one of the two species is larger: a) N</a:t>
            </a:r>
            <a:r>
              <a:rPr lang="en-CA" sz="2400" i="1" baseline="30000" dirty="0"/>
              <a:t>3-</a:t>
            </a:r>
            <a:r>
              <a:rPr lang="en-CA" sz="2400" i="1" dirty="0"/>
              <a:t> or F</a:t>
            </a:r>
            <a:r>
              <a:rPr lang="en-CA" sz="2400" i="1" baseline="30000" dirty="0"/>
              <a:t>-</a:t>
            </a:r>
          </a:p>
          <a:p>
            <a:r>
              <a:rPr lang="en-CA" sz="2400" i="1" dirty="0"/>
              <a:t> b) Mg</a:t>
            </a:r>
            <a:r>
              <a:rPr lang="en-CA" sz="2400" i="1" baseline="30000" dirty="0"/>
              <a:t>2+ </a:t>
            </a:r>
            <a:r>
              <a:rPr lang="en-CA" sz="2400" i="1" dirty="0"/>
              <a:t>or Ca</a:t>
            </a:r>
            <a:r>
              <a:rPr lang="en-CA" sz="2400" i="1" baseline="30000" dirty="0"/>
              <a:t>2+</a:t>
            </a:r>
            <a:r>
              <a:rPr lang="en-CA" sz="2400" i="1" dirty="0"/>
              <a:t>  c) Fe</a:t>
            </a:r>
            <a:r>
              <a:rPr lang="en-CA" sz="2400" i="1" baseline="30000" dirty="0"/>
              <a:t>2+ </a:t>
            </a:r>
            <a:r>
              <a:rPr lang="en-CA" sz="2400" i="1" dirty="0"/>
              <a:t>or Fe</a:t>
            </a:r>
            <a:r>
              <a:rPr lang="en-CA" sz="2400" i="1" baseline="30000" dirty="0"/>
              <a:t>3+</a:t>
            </a:r>
            <a:r>
              <a:rPr lang="en-CA" sz="2400" i="1" dirty="0"/>
              <a:t>.</a:t>
            </a:r>
            <a:endParaRPr lang="en-CA" sz="2400" i="1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DE2ED4-6900-0FE1-DB82-92589C4670AE}"/>
              </a:ext>
            </a:extLst>
          </p:cNvPr>
          <p:cNvSpPr/>
          <p:nvPr/>
        </p:nvSpPr>
        <p:spPr>
          <a:xfrm>
            <a:off x="9712640" y="704713"/>
            <a:ext cx="1460184" cy="44236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33FAFF-B812-86BA-A29E-F00FE065EE6E}"/>
              </a:ext>
            </a:extLst>
          </p:cNvPr>
          <p:cNvSpPr/>
          <p:nvPr/>
        </p:nvSpPr>
        <p:spPr>
          <a:xfrm>
            <a:off x="10708003" y="2738431"/>
            <a:ext cx="621034" cy="83099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95906E-0EAA-CE36-0909-0C4EB796017D}"/>
              </a:ext>
            </a:extLst>
          </p:cNvPr>
          <p:cNvSpPr/>
          <p:nvPr/>
        </p:nvSpPr>
        <p:spPr>
          <a:xfrm>
            <a:off x="9437364" y="2725368"/>
            <a:ext cx="621035" cy="83099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58119-DE7D-FF4B-BDEA-1654B170A3AF}"/>
              </a:ext>
            </a:extLst>
          </p:cNvPr>
          <p:cNvSpPr txBox="1"/>
          <p:nvPr/>
        </p:nvSpPr>
        <p:spPr>
          <a:xfrm>
            <a:off x="2331714" y="1380813"/>
            <a:ext cx="710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Nitrogen has less protons than Fluorine.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24BFB-9674-C177-C4CF-235C2E992535}"/>
              </a:ext>
            </a:extLst>
          </p:cNvPr>
          <p:cNvSpPr txBox="1"/>
          <p:nvPr/>
        </p:nvSpPr>
        <p:spPr>
          <a:xfrm>
            <a:off x="3761419" y="1837742"/>
            <a:ext cx="3325181" cy="5847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Nitrogen is bigger.</a:t>
            </a:r>
          </a:p>
        </p:txBody>
      </p:sp>
    </p:spTree>
    <p:extLst>
      <p:ext uri="{BB962C8B-B14F-4D97-AF65-F5344CB8AC3E}">
        <p14:creationId xmlns:p14="http://schemas.microsoft.com/office/powerpoint/2010/main" val="19026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6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DE9F1981-2A5D-28AA-C477-FB731EE79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034"/>
            <a:ext cx="12192000" cy="5345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65"/>
            <a:ext cx="10515600" cy="575872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8.3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6737F-2EEE-8414-FAC2-5CEFD4112238}"/>
              </a:ext>
            </a:extLst>
          </p:cNvPr>
          <p:cNvSpPr txBox="1"/>
          <p:nvPr/>
        </p:nvSpPr>
        <p:spPr>
          <a:xfrm>
            <a:off x="0" y="6810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For each of the following pairs, indicate which one of the two species is larger: a) N</a:t>
            </a:r>
            <a:r>
              <a:rPr lang="en-CA" sz="2400" i="1" baseline="30000" dirty="0"/>
              <a:t>3-</a:t>
            </a:r>
            <a:r>
              <a:rPr lang="en-CA" sz="2400" i="1" dirty="0"/>
              <a:t> or F</a:t>
            </a:r>
            <a:r>
              <a:rPr lang="en-CA" sz="2400" i="1" baseline="30000" dirty="0"/>
              <a:t>-</a:t>
            </a:r>
          </a:p>
          <a:p>
            <a:r>
              <a:rPr lang="en-CA" sz="2400" i="1" dirty="0"/>
              <a:t> b) Mg</a:t>
            </a:r>
            <a:r>
              <a:rPr lang="en-CA" sz="2400" i="1" baseline="30000" dirty="0"/>
              <a:t>2+ </a:t>
            </a:r>
            <a:r>
              <a:rPr lang="en-CA" sz="2400" i="1" dirty="0"/>
              <a:t>or Ca</a:t>
            </a:r>
            <a:r>
              <a:rPr lang="en-CA" sz="2400" i="1" baseline="30000" dirty="0"/>
              <a:t>2+</a:t>
            </a:r>
            <a:r>
              <a:rPr lang="en-CA" sz="2400" i="1" dirty="0"/>
              <a:t>  c) Fe</a:t>
            </a:r>
            <a:r>
              <a:rPr lang="en-CA" sz="2400" i="1" baseline="30000" dirty="0"/>
              <a:t>2+ </a:t>
            </a:r>
            <a:r>
              <a:rPr lang="en-CA" sz="2400" i="1" dirty="0"/>
              <a:t>or Fe</a:t>
            </a:r>
            <a:r>
              <a:rPr lang="en-CA" sz="2400" i="1" baseline="30000" dirty="0"/>
              <a:t>3+</a:t>
            </a:r>
            <a:r>
              <a:rPr lang="en-CA" sz="2400" i="1" dirty="0"/>
              <a:t>.</a:t>
            </a:r>
            <a:endParaRPr lang="en-CA" sz="2400" i="1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DE2ED4-6900-0FE1-DB82-92589C4670AE}"/>
              </a:ext>
            </a:extLst>
          </p:cNvPr>
          <p:cNvSpPr/>
          <p:nvPr/>
        </p:nvSpPr>
        <p:spPr>
          <a:xfrm>
            <a:off x="85724" y="1077133"/>
            <a:ext cx="1971676" cy="44236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33FAFF-B812-86BA-A29E-F00FE065EE6E}"/>
              </a:ext>
            </a:extLst>
          </p:cNvPr>
          <p:cNvSpPr/>
          <p:nvPr/>
        </p:nvSpPr>
        <p:spPr>
          <a:xfrm>
            <a:off x="1071562" y="4324213"/>
            <a:ext cx="621034" cy="82147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95906E-0EAA-CE36-0909-0C4EB796017D}"/>
              </a:ext>
            </a:extLst>
          </p:cNvPr>
          <p:cNvSpPr/>
          <p:nvPr/>
        </p:nvSpPr>
        <p:spPr>
          <a:xfrm>
            <a:off x="1071562" y="3512275"/>
            <a:ext cx="621035" cy="83099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F9EB8-EB71-7591-FC8D-45A6E8AC9C6B}"/>
              </a:ext>
            </a:extLst>
          </p:cNvPr>
          <p:cNvSpPr txBox="1"/>
          <p:nvPr/>
        </p:nvSpPr>
        <p:spPr>
          <a:xfrm>
            <a:off x="842961" y="1518749"/>
            <a:ext cx="10758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Calcium has WAY more protons and electrons than Magnesium.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D5671-E591-747A-BFF7-2505091C46D5}"/>
              </a:ext>
            </a:extLst>
          </p:cNvPr>
          <p:cNvSpPr txBox="1"/>
          <p:nvPr/>
        </p:nvSpPr>
        <p:spPr>
          <a:xfrm>
            <a:off x="2845121" y="3307854"/>
            <a:ext cx="4171950" cy="5847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Calcium is A LOT bigger.</a:t>
            </a:r>
          </a:p>
        </p:txBody>
      </p:sp>
    </p:spTree>
    <p:extLst>
      <p:ext uri="{BB962C8B-B14F-4D97-AF65-F5344CB8AC3E}">
        <p14:creationId xmlns:p14="http://schemas.microsoft.com/office/powerpoint/2010/main" val="305832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20" grpId="0" animBg="1"/>
      <p:bldP spid="9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DE9F1981-2A5D-28AA-C477-FB731EE79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034"/>
            <a:ext cx="12192000" cy="5345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65"/>
            <a:ext cx="10515600" cy="575872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8.3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6737F-2EEE-8414-FAC2-5CEFD4112238}"/>
              </a:ext>
            </a:extLst>
          </p:cNvPr>
          <p:cNvSpPr txBox="1"/>
          <p:nvPr/>
        </p:nvSpPr>
        <p:spPr>
          <a:xfrm>
            <a:off x="0" y="6810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For each of the following pairs, indicate which one of the two species is larger: a) N</a:t>
            </a:r>
            <a:r>
              <a:rPr lang="en-CA" sz="2400" i="1" baseline="30000" dirty="0"/>
              <a:t>3-</a:t>
            </a:r>
            <a:r>
              <a:rPr lang="en-CA" sz="2400" i="1" dirty="0"/>
              <a:t> or F</a:t>
            </a:r>
            <a:r>
              <a:rPr lang="en-CA" sz="2400" i="1" baseline="30000" dirty="0"/>
              <a:t>-</a:t>
            </a:r>
          </a:p>
          <a:p>
            <a:r>
              <a:rPr lang="en-CA" sz="2400" i="1" dirty="0"/>
              <a:t> b) Mg</a:t>
            </a:r>
            <a:r>
              <a:rPr lang="en-CA" sz="2400" i="1" baseline="30000" dirty="0"/>
              <a:t>2+ </a:t>
            </a:r>
            <a:r>
              <a:rPr lang="en-CA" sz="2400" i="1" dirty="0"/>
              <a:t>or Ca</a:t>
            </a:r>
            <a:r>
              <a:rPr lang="en-CA" sz="2400" i="1" baseline="30000" dirty="0"/>
              <a:t>2+</a:t>
            </a:r>
            <a:r>
              <a:rPr lang="en-CA" sz="2400" i="1" dirty="0"/>
              <a:t>  c) Fe</a:t>
            </a:r>
            <a:r>
              <a:rPr lang="en-CA" sz="2400" i="1" baseline="30000" dirty="0"/>
              <a:t>2+ </a:t>
            </a:r>
            <a:r>
              <a:rPr lang="en-CA" sz="2400" i="1" dirty="0"/>
              <a:t>or Fe</a:t>
            </a:r>
            <a:r>
              <a:rPr lang="en-CA" sz="2400" i="1" baseline="30000" dirty="0"/>
              <a:t>3+</a:t>
            </a:r>
            <a:r>
              <a:rPr lang="en-CA" sz="2400" i="1" dirty="0"/>
              <a:t>.</a:t>
            </a:r>
            <a:endParaRPr lang="en-CA" sz="2400" i="1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DE2ED4-6900-0FE1-DB82-92589C4670AE}"/>
              </a:ext>
            </a:extLst>
          </p:cNvPr>
          <p:cNvSpPr/>
          <p:nvPr/>
        </p:nvSpPr>
        <p:spPr>
          <a:xfrm>
            <a:off x="2057399" y="1076380"/>
            <a:ext cx="1828801" cy="44236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95906E-0EAA-CE36-0909-0C4EB796017D}"/>
              </a:ext>
            </a:extLst>
          </p:cNvPr>
          <p:cNvSpPr/>
          <p:nvPr/>
        </p:nvSpPr>
        <p:spPr>
          <a:xfrm>
            <a:off x="4931096" y="4314696"/>
            <a:ext cx="621035" cy="83099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F9EB8-EB71-7591-FC8D-45A6E8AC9C6B}"/>
              </a:ext>
            </a:extLst>
          </p:cNvPr>
          <p:cNvSpPr txBox="1"/>
          <p:nvPr/>
        </p:nvSpPr>
        <p:spPr>
          <a:xfrm>
            <a:off x="3802381" y="1712308"/>
            <a:ext cx="321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Fe 3</a:t>
            </a:r>
            <a:r>
              <a:rPr lang="en-US" sz="3200" baseline="30000" dirty="0"/>
              <a:t>+</a:t>
            </a:r>
            <a:r>
              <a:rPr lang="en-US" sz="3200" dirty="0"/>
              <a:t> has 1 less e</a:t>
            </a:r>
            <a:r>
              <a:rPr lang="en-US" sz="3200" baseline="30000" dirty="0"/>
              <a:t>-</a:t>
            </a:r>
            <a:r>
              <a:rPr lang="en-US" sz="32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D5671-E591-747A-BFF7-2505091C46D5}"/>
              </a:ext>
            </a:extLst>
          </p:cNvPr>
          <p:cNvSpPr txBox="1"/>
          <p:nvPr/>
        </p:nvSpPr>
        <p:spPr>
          <a:xfrm>
            <a:off x="4051460" y="3207717"/>
            <a:ext cx="2412679" cy="5847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Fe</a:t>
            </a:r>
            <a:r>
              <a:rPr lang="en-US" sz="3200" baseline="30000" dirty="0"/>
              <a:t>2+</a:t>
            </a:r>
            <a:r>
              <a:rPr lang="en-US" sz="3200" dirty="0"/>
              <a:t> is bigger.</a:t>
            </a:r>
          </a:p>
        </p:txBody>
      </p:sp>
    </p:spTree>
    <p:extLst>
      <p:ext uri="{BB962C8B-B14F-4D97-AF65-F5344CB8AC3E}">
        <p14:creationId xmlns:p14="http://schemas.microsoft.com/office/powerpoint/2010/main" val="33320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9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48579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8.3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77BE7-5E50-28F8-2E94-CB0BBF2CFF24}"/>
              </a:ext>
            </a:extLst>
          </p:cNvPr>
          <p:cNvSpPr txBox="1"/>
          <p:nvPr/>
        </p:nvSpPr>
        <p:spPr>
          <a:xfrm>
            <a:off x="0" y="58635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Select the smaller ion in each of the following pairs: a) K</a:t>
            </a:r>
            <a:r>
              <a:rPr lang="en-CA" sz="2400" i="1" baseline="30000" dirty="0"/>
              <a:t>+</a:t>
            </a:r>
            <a:r>
              <a:rPr lang="en-CA" sz="2400" i="1" dirty="0"/>
              <a:t> or Li+ b) Au</a:t>
            </a:r>
            <a:r>
              <a:rPr lang="en-CA" sz="2400" i="1" baseline="30000" dirty="0"/>
              <a:t>+</a:t>
            </a:r>
            <a:r>
              <a:rPr lang="en-CA" sz="2400" i="1" dirty="0"/>
              <a:t> or Au</a:t>
            </a:r>
            <a:r>
              <a:rPr lang="en-CA" sz="2400" i="1" baseline="30000" dirty="0"/>
              <a:t>3+ </a:t>
            </a:r>
            <a:r>
              <a:rPr lang="en-CA" sz="2400" i="1" dirty="0"/>
              <a:t>c)P</a:t>
            </a:r>
            <a:r>
              <a:rPr lang="en-CA" sz="2400" i="1" baseline="30000" dirty="0"/>
              <a:t>3- </a:t>
            </a:r>
            <a:r>
              <a:rPr lang="en-CA" sz="2400" i="1" dirty="0"/>
              <a:t>or N</a:t>
            </a:r>
            <a:r>
              <a:rPr lang="en-CA" sz="2400" i="1" baseline="30000" dirty="0"/>
              <a:t>3-</a:t>
            </a:r>
            <a:r>
              <a:rPr lang="en-CA" sz="24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7862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49219"/>
            <a:ext cx="12010327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Variation of Physical Properties Across a Period and Within a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F20D7-95FE-1EF0-34DD-CF2223BDDA79}"/>
              </a:ext>
            </a:extLst>
          </p:cNvPr>
          <p:cNvSpPr txBox="1"/>
          <p:nvPr/>
        </p:nvSpPr>
        <p:spPr>
          <a:xfrm>
            <a:off x="181673" y="1990100"/>
            <a:ext cx="37188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As you move from </a:t>
            </a:r>
            <a:r>
              <a:rPr lang="en-US" sz="3200" dirty="0">
                <a:solidFill>
                  <a:srgbClr val="FF0000"/>
                </a:solidFill>
              </a:rPr>
              <a:t>Right </a:t>
            </a:r>
            <a:r>
              <a:rPr lang="en-US" sz="3200">
                <a:solidFill>
                  <a:srgbClr val="FF0000"/>
                </a:solidFill>
              </a:rPr>
              <a:t>to Left </a:t>
            </a:r>
            <a:r>
              <a:rPr lang="en-US" sz="3200" dirty="0">
                <a:solidFill>
                  <a:srgbClr val="FF0000"/>
                </a:solidFill>
              </a:rPr>
              <a:t>ACROSS a period (horizontal)</a:t>
            </a:r>
            <a:r>
              <a:rPr lang="en-US" sz="3200" dirty="0"/>
              <a:t>, you move from </a:t>
            </a:r>
            <a:r>
              <a:rPr lang="en-US" sz="3200" dirty="0">
                <a:solidFill>
                  <a:srgbClr val="FF0000"/>
                </a:solidFill>
              </a:rPr>
              <a:t>non-metals to metalloids to transition metals to metals</a:t>
            </a:r>
            <a:r>
              <a:rPr lang="en-US" sz="3200" dirty="0"/>
              <a:t>.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EEEDCA6-BC41-72E9-E395-CEB903B2F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88" y="1027906"/>
            <a:ext cx="8338439" cy="5685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8B573B-05D2-390D-DF5C-310E3D594C4E}"/>
              </a:ext>
            </a:extLst>
          </p:cNvPr>
          <p:cNvSpPr/>
          <p:nvPr/>
        </p:nvSpPr>
        <p:spPr>
          <a:xfrm>
            <a:off x="11031860" y="3248248"/>
            <a:ext cx="441004" cy="55222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2196B3-C9F4-C08F-1716-24AEC39C4FA7}"/>
              </a:ext>
            </a:extLst>
          </p:cNvPr>
          <p:cNvCxnSpPr/>
          <p:nvPr/>
        </p:nvCxnSpPr>
        <p:spPr>
          <a:xfrm flipH="1">
            <a:off x="4071938" y="3524361"/>
            <a:ext cx="6829425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0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49219"/>
            <a:ext cx="12010327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Variation of Physical Properties Across a Period and Within a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F20D7-95FE-1EF0-34DD-CF2223BDDA79}"/>
              </a:ext>
            </a:extLst>
          </p:cNvPr>
          <p:cNvSpPr txBox="1"/>
          <p:nvPr/>
        </p:nvSpPr>
        <p:spPr>
          <a:xfrm>
            <a:off x="181673" y="1990100"/>
            <a:ext cx="3718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Also,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EEEDCA6-BC41-72E9-E395-CEB903B2F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88" y="1027906"/>
            <a:ext cx="8338439" cy="5685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8B573B-05D2-390D-DF5C-310E3D594C4E}"/>
              </a:ext>
            </a:extLst>
          </p:cNvPr>
          <p:cNvSpPr/>
          <p:nvPr/>
        </p:nvSpPr>
        <p:spPr>
          <a:xfrm>
            <a:off x="11031860" y="3248248"/>
            <a:ext cx="441004" cy="55222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2196B3-C9F4-C08F-1716-24AEC39C4FA7}"/>
              </a:ext>
            </a:extLst>
          </p:cNvPr>
          <p:cNvCxnSpPr/>
          <p:nvPr/>
        </p:nvCxnSpPr>
        <p:spPr>
          <a:xfrm flipH="1">
            <a:off x="4071938" y="3524361"/>
            <a:ext cx="6829425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F01F240-F925-A201-6A7A-0B44E21C2F05}"/>
              </a:ext>
            </a:extLst>
          </p:cNvPr>
          <p:cNvSpPr txBox="1"/>
          <p:nvPr/>
        </p:nvSpPr>
        <p:spPr>
          <a:xfrm>
            <a:off x="181673" y="1990100"/>
            <a:ext cx="3490216" cy="30469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          As you move ACROSS a period to metals you move from </a:t>
            </a:r>
            <a:r>
              <a:rPr lang="en-US" sz="3200" dirty="0">
                <a:solidFill>
                  <a:srgbClr val="0070C0"/>
                </a:solidFill>
              </a:rPr>
              <a:t>diatomic non-metals</a:t>
            </a:r>
            <a:r>
              <a:rPr lang="en-US" sz="3200" dirty="0"/>
              <a:t> to </a:t>
            </a:r>
            <a:r>
              <a:rPr lang="en-US" sz="3200" dirty="0">
                <a:solidFill>
                  <a:srgbClr val="FF0000"/>
                </a:solidFill>
              </a:rPr>
              <a:t>single element metals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20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49219"/>
            <a:ext cx="12010327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Variation of Physical Properties Across a Period and Within a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F20D7-95FE-1EF0-34DD-CF2223BDDA79}"/>
              </a:ext>
            </a:extLst>
          </p:cNvPr>
          <p:cNvSpPr txBox="1"/>
          <p:nvPr/>
        </p:nvSpPr>
        <p:spPr>
          <a:xfrm>
            <a:off x="287874" y="3118813"/>
            <a:ext cx="3253517" cy="255454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As you move to metals, you </a:t>
            </a:r>
            <a:r>
              <a:rPr lang="en-US" sz="3200" dirty="0">
                <a:solidFill>
                  <a:srgbClr val="FF0000"/>
                </a:solidFill>
              </a:rPr>
              <a:t>INCREASE</a:t>
            </a:r>
            <a:r>
              <a:rPr lang="en-US" sz="3200" dirty="0"/>
              <a:t> boiling and Melting points.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EEEDCA6-BC41-72E9-E395-CEB903B2F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88" y="1027906"/>
            <a:ext cx="8338439" cy="5685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8B573B-05D2-390D-DF5C-310E3D594C4E}"/>
              </a:ext>
            </a:extLst>
          </p:cNvPr>
          <p:cNvSpPr/>
          <p:nvPr/>
        </p:nvSpPr>
        <p:spPr>
          <a:xfrm>
            <a:off x="11031860" y="3248248"/>
            <a:ext cx="441004" cy="55222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2196B3-C9F4-C08F-1716-24AEC39C4FA7}"/>
              </a:ext>
            </a:extLst>
          </p:cNvPr>
          <p:cNvCxnSpPr/>
          <p:nvPr/>
        </p:nvCxnSpPr>
        <p:spPr>
          <a:xfrm flipH="1">
            <a:off x="4071938" y="3524361"/>
            <a:ext cx="6829425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85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690"/>
            <a:ext cx="10515600" cy="94254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8.1: Development of the Periodic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EFB94-5618-2131-A773-5A7A0DB4C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0" t="4747" r="9429" b="2324"/>
          <a:stretch/>
        </p:blipFill>
        <p:spPr>
          <a:xfrm rot="16200000">
            <a:off x="2690178" y="-330116"/>
            <a:ext cx="5661717" cy="821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00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8.4: Ionization Energy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D5192-166D-435F-E4A9-BC55D724DBCE}"/>
              </a:ext>
            </a:extLst>
          </p:cNvPr>
          <p:cNvSpPr txBox="1"/>
          <p:nvPr/>
        </p:nvSpPr>
        <p:spPr>
          <a:xfrm>
            <a:off x="248565" y="1290767"/>
            <a:ext cx="3509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Ionization Energy: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1A76A5-3C78-BA1D-EB94-4F086922F94F}"/>
              </a:ext>
            </a:extLst>
          </p:cNvPr>
          <p:cNvSpPr txBox="1"/>
          <p:nvPr/>
        </p:nvSpPr>
        <p:spPr>
          <a:xfrm>
            <a:off x="101409" y="1833346"/>
            <a:ext cx="11828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 the </a:t>
            </a:r>
            <a:r>
              <a:rPr lang="en-US" sz="3200" dirty="0">
                <a:solidFill>
                  <a:srgbClr val="FF0000"/>
                </a:solidFill>
              </a:rPr>
              <a:t>minimum amount of energy needed </a:t>
            </a:r>
            <a:r>
              <a:rPr lang="en-US" sz="3200" dirty="0"/>
              <a:t>to </a:t>
            </a:r>
            <a:r>
              <a:rPr lang="en-US" sz="3200" u="sng" dirty="0">
                <a:solidFill>
                  <a:srgbClr val="FF0000"/>
                </a:solidFill>
              </a:rPr>
              <a:t>remove</a:t>
            </a:r>
            <a:r>
              <a:rPr lang="en-US" sz="3200" dirty="0">
                <a:solidFill>
                  <a:srgbClr val="FF0000"/>
                </a:solidFill>
              </a:rPr>
              <a:t> an electron </a:t>
            </a:r>
            <a:r>
              <a:rPr lang="en-US" sz="3200" dirty="0"/>
              <a:t>(AKA become </a:t>
            </a:r>
            <a:r>
              <a:rPr lang="en-US" sz="3200" dirty="0">
                <a:solidFill>
                  <a:srgbClr val="FF0000"/>
                </a:solidFill>
              </a:rPr>
              <a:t>positively charged</a:t>
            </a:r>
            <a:r>
              <a:rPr lang="en-US" sz="32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1A877-F387-4B6B-3958-A02D0B93BC5F}"/>
              </a:ext>
            </a:extLst>
          </p:cNvPr>
          <p:cNvSpPr txBox="1"/>
          <p:nvPr/>
        </p:nvSpPr>
        <p:spPr>
          <a:xfrm>
            <a:off x="1194383" y="3218763"/>
            <a:ext cx="128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Li </a:t>
            </a:r>
            <a:r>
              <a:rPr lang="en-US" sz="5400" b="1" baseline="-25000" dirty="0">
                <a:solidFill>
                  <a:srgbClr val="FF0000"/>
                </a:solidFill>
              </a:rPr>
              <a:t>(s)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940BEE-D86A-C633-2DBD-C1DB015CAA37}"/>
              </a:ext>
            </a:extLst>
          </p:cNvPr>
          <p:cNvSpPr txBox="1"/>
          <p:nvPr/>
        </p:nvSpPr>
        <p:spPr>
          <a:xfrm>
            <a:off x="2474581" y="3218763"/>
            <a:ext cx="229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+ </a:t>
            </a:r>
            <a:r>
              <a:rPr lang="en-US" sz="5400" b="1" baseline="-25000" dirty="0"/>
              <a:t> </a:t>
            </a:r>
            <a:r>
              <a:rPr lang="en-US" sz="5400" b="1" baseline="-25000" dirty="0">
                <a:solidFill>
                  <a:srgbClr val="0070C0"/>
                </a:solidFill>
              </a:rPr>
              <a:t>Energy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4EDDDE-D1CA-C2F7-C358-B3F1291B5B4E}"/>
              </a:ext>
            </a:extLst>
          </p:cNvPr>
          <p:cNvCxnSpPr/>
          <p:nvPr/>
        </p:nvCxnSpPr>
        <p:spPr>
          <a:xfrm>
            <a:off x="4852992" y="3771888"/>
            <a:ext cx="171450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24A79B-3292-081D-A0DF-F875D94CFE1C}"/>
              </a:ext>
            </a:extLst>
          </p:cNvPr>
          <p:cNvSpPr txBox="1"/>
          <p:nvPr/>
        </p:nvSpPr>
        <p:spPr>
          <a:xfrm>
            <a:off x="6648453" y="3310223"/>
            <a:ext cx="397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Li</a:t>
            </a:r>
            <a:r>
              <a:rPr lang="en-US" sz="5400" b="1" baseline="30000" dirty="0">
                <a:solidFill>
                  <a:srgbClr val="FF0000"/>
                </a:solidFill>
              </a:rPr>
              <a:t>+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baseline="-25000" dirty="0">
                <a:solidFill>
                  <a:srgbClr val="FF0000"/>
                </a:solidFill>
              </a:rPr>
              <a:t>(</a:t>
            </a:r>
            <a:r>
              <a:rPr lang="en-US" sz="5400" b="1" baseline="-25000" dirty="0" err="1">
                <a:solidFill>
                  <a:srgbClr val="FF0000"/>
                </a:solidFill>
              </a:rPr>
              <a:t>aq</a:t>
            </a:r>
            <a:r>
              <a:rPr lang="en-US" sz="5400" b="1" baseline="-25000" dirty="0">
                <a:solidFill>
                  <a:srgbClr val="FF0000"/>
                </a:solidFill>
              </a:rPr>
              <a:t>) </a:t>
            </a:r>
            <a:r>
              <a:rPr lang="en-US" sz="5400" b="1" dirty="0"/>
              <a:t>+ </a:t>
            </a:r>
            <a:r>
              <a:rPr lang="en-US" sz="5400" b="1" dirty="0">
                <a:solidFill>
                  <a:srgbClr val="00B0F0"/>
                </a:solidFill>
              </a:rPr>
              <a:t>e</a:t>
            </a:r>
            <a:r>
              <a:rPr lang="en-US" sz="5400" b="1" baseline="30000" dirty="0">
                <a:solidFill>
                  <a:srgbClr val="00B0F0"/>
                </a:solidFill>
              </a:rPr>
              <a:t>-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34B5A8-F552-496C-32BD-02F3DD693F8C}"/>
              </a:ext>
            </a:extLst>
          </p:cNvPr>
          <p:cNvCxnSpPr>
            <a:cxnSpLocks/>
          </p:cNvCxnSpPr>
          <p:nvPr/>
        </p:nvCxnSpPr>
        <p:spPr>
          <a:xfrm flipH="1">
            <a:off x="3943350" y="2910564"/>
            <a:ext cx="357188" cy="8327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283FCDE-7B06-E9DF-997D-3F7F74232A2D}"/>
              </a:ext>
            </a:extLst>
          </p:cNvPr>
          <p:cNvSpPr txBox="1"/>
          <p:nvPr/>
        </p:nvSpPr>
        <p:spPr>
          <a:xfrm>
            <a:off x="255251" y="5277757"/>
            <a:ext cx="11681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Metals</a:t>
            </a:r>
            <a:r>
              <a:rPr lang="en-US" sz="3200" dirty="0"/>
              <a:t> that </a:t>
            </a:r>
            <a:r>
              <a:rPr lang="en-US" sz="3200" dirty="0">
                <a:solidFill>
                  <a:srgbClr val="FF0000"/>
                </a:solidFill>
              </a:rPr>
              <a:t>lose electrons to form Positive Cations </a:t>
            </a:r>
            <a:r>
              <a:rPr lang="en-US" sz="3200" dirty="0"/>
              <a:t>have </a:t>
            </a:r>
            <a:r>
              <a:rPr lang="en-US" sz="3200" dirty="0">
                <a:solidFill>
                  <a:srgbClr val="FF0000"/>
                </a:solidFill>
              </a:rPr>
              <a:t>LOW Ionization energy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225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8.4: Ionization Energy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D5192-166D-435F-E4A9-BC55D724DBCE}"/>
              </a:ext>
            </a:extLst>
          </p:cNvPr>
          <p:cNvSpPr txBox="1"/>
          <p:nvPr/>
        </p:nvSpPr>
        <p:spPr>
          <a:xfrm>
            <a:off x="248565" y="1290767"/>
            <a:ext cx="3509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Ionization Energy: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1A76A5-3C78-BA1D-EB94-4F086922F94F}"/>
              </a:ext>
            </a:extLst>
          </p:cNvPr>
          <p:cNvSpPr txBox="1"/>
          <p:nvPr/>
        </p:nvSpPr>
        <p:spPr>
          <a:xfrm>
            <a:off x="101409" y="1833346"/>
            <a:ext cx="11828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 the </a:t>
            </a:r>
            <a:r>
              <a:rPr lang="en-US" sz="3200" dirty="0">
                <a:solidFill>
                  <a:srgbClr val="FF0000"/>
                </a:solidFill>
              </a:rPr>
              <a:t>minimum amount of energy needed </a:t>
            </a:r>
            <a:r>
              <a:rPr lang="en-US" sz="3200" dirty="0"/>
              <a:t>to </a:t>
            </a:r>
            <a:r>
              <a:rPr lang="en-US" sz="3200" u="sng" dirty="0">
                <a:solidFill>
                  <a:srgbClr val="FF0000"/>
                </a:solidFill>
              </a:rPr>
              <a:t>remove</a:t>
            </a:r>
            <a:r>
              <a:rPr lang="en-US" sz="3200" dirty="0">
                <a:solidFill>
                  <a:srgbClr val="FF0000"/>
                </a:solidFill>
              </a:rPr>
              <a:t> an electron </a:t>
            </a:r>
            <a:r>
              <a:rPr lang="en-US" sz="3200" dirty="0"/>
              <a:t>(AKA become </a:t>
            </a:r>
            <a:r>
              <a:rPr lang="en-US" sz="3200" dirty="0">
                <a:solidFill>
                  <a:srgbClr val="FF0000"/>
                </a:solidFill>
              </a:rPr>
              <a:t>positively charged</a:t>
            </a:r>
            <a:r>
              <a:rPr lang="en-US" sz="32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1A877-F387-4B6B-3958-A02D0B93BC5F}"/>
              </a:ext>
            </a:extLst>
          </p:cNvPr>
          <p:cNvSpPr txBox="1"/>
          <p:nvPr/>
        </p:nvSpPr>
        <p:spPr>
          <a:xfrm>
            <a:off x="838200" y="3250847"/>
            <a:ext cx="1636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Cl</a:t>
            </a:r>
            <a:r>
              <a:rPr lang="en-US" sz="5400" b="1" baseline="-25000" dirty="0">
                <a:solidFill>
                  <a:srgbClr val="0070C0"/>
                </a:solidFill>
              </a:rPr>
              <a:t>2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baseline="-25000" dirty="0">
                <a:solidFill>
                  <a:srgbClr val="FF0000"/>
                </a:solidFill>
              </a:rPr>
              <a:t>(g)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940BEE-D86A-C633-2DBD-C1DB015CAA37}"/>
              </a:ext>
            </a:extLst>
          </p:cNvPr>
          <p:cNvSpPr txBox="1"/>
          <p:nvPr/>
        </p:nvSpPr>
        <p:spPr>
          <a:xfrm>
            <a:off x="2474581" y="3218763"/>
            <a:ext cx="229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+ </a:t>
            </a:r>
            <a:r>
              <a:rPr lang="en-US" sz="5400" b="1" baseline="-25000" dirty="0"/>
              <a:t> </a:t>
            </a:r>
            <a:r>
              <a:rPr lang="en-US" sz="5400" b="1" baseline="-25000" dirty="0">
                <a:solidFill>
                  <a:srgbClr val="0070C0"/>
                </a:solidFill>
              </a:rPr>
              <a:t>Energy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4EDDDE-D1CA-C2F7-C358-B3F1291B5B4E}"/>
              </a:ext>
            </a:extLst>
          </p:cNvPr>
          <p:cNvCxnSpPr/>
          <p:nvPr/>
        </p:nvCxnSpPr>
        <p:spPr>
          <a:xfrm>
            <a:off x="4852992" y="3771888"/>
            <a:ext cx="171450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24A79B-3292-081D-A0DF-F875D94CFE1C}"/>
              </a:ext>
            </a:extLst>
          </p:cNvPr>
          <p:cNvSpPr txBox="1"/>
          <p:nvPr/>
        </p:nvSpPr>
        <p:spPr>
          <a:xfrm>
            <a:off x="6648453" y="3310223"/>
            <a:ext cx="3068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Cl</a:t>
            </a:r>
            <a:r>
              <a:rPr lang="en-US" sz="5400" b="1" baseline="30000" dirty="0">
                <a:solidFill>
                  <a:srgbClr val="0070C0"/>
                </a:solidFill>
              </a:rPr>
              <a:t>+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baseline="-25000" dirty="0">
                <a:solidFill>
                  <a:srgbClr val="FF0000"/>
                </a:solidFill>
              </a:rPr>
              <a:t>(g) </a:t>
            </a:r>
            <a:r>
              <a:rPr lang="en-US" sz="5400" b="1" dirty="0"/>
              <a:t>+ </a:t>
            </a:r>
            <a:r>
              <a:rPr lang="en-US" sz="5400" b="1" dirty="0">
                <a:solidFill>
                  <a:srgbClr val="00B0F0"/>
                </a:solidFill>
              </a:rPr>
              <a:t>e</a:t>
            </a:r>
            <a:r>
              <a:rPr lang="en-US" sz="5400" b="1" baseline="30000" dirty="0">
                <a:solidFill>
                  <a:srgbClr val="00B0F0"/>
                </a:solidFill>
              </a:rPr>
              <a:t>-</a:t>
            </a:r>
            <a:endParaRPr lang="en-US" sz="5400" b="1" baseline="-25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34B5A8-F552-496C-32BD-02F3DD693F8C}"/>
              </a:ext>
            </a:extLst>
          </p:cNvPr>
          <p:cNvCxnSpPr>
            <a:cxnSpLocks/>
          </p:cNvCxnSpPr>
          <p:nvPr/>
        </p:nvCxnSpPr>
        <p:spPr>
          <a:xfrm flipH="1">
            <a:off x="3943350" y="2910564"/>
            <a:ext cx="357188" cy="8327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283FCDE-7B06-E9DF-997D-3F7F74232A2D}"/>
              </a:ext>
            </a:extLst>
          </p:cNvPr>
          <p:cNvSpPr txBox="1"/>
          <p:nvPr/>
        </p:nvSpPr>
        <p:spPr>
          <a:xfrm>
            <a:off x="255251" y="5277757"/>
            <a:ext cx="11681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Non-metals</a:t>
            </a:r>
            <a:r>
              <a:rPr lang="en-US" sz="3200" dirty="0"/>
              <a:t> that </a:t>
            </a:r>
            <a:r>
              <a:rPr lang="en-US" sz="3200" dirty="0">
                <a:solidFill>
                  <a:srgbClr val="FF0000"/>
                </a:solidFill>
              </a:rPr>
              <a:t>DO NOT </a:t>
            </a:r>
            <a:r>
              <a:rPr lang="en-US" sz="3200" dirty="0"/>
              <a:t>lose electrons to form Positive Cations have </a:t>
            </a:r>
            <a:r>
              <a:rPr lang="en-US" sz="3200" dirty="0">
                <a:solidFill>
                  <a:srgbClr val="FF0000"/>
                </a:solidFill>
              </a:rPr>
              <a:t>HIGH </a:t>
            </a:r>
            <a:r>
              <a:rPr lang="en-US" sz="3200" dirty="0"/>
              <a:t>Ionization energy.</a:t>
            </a:r>
          </a:p>
        </p:txBody>
      </p:sp>
    </p:spTree>
    <p:extLst>
      <p:ext uri="{BB962C8B-B14F-4D97-AF65-F5344CB8AC3E}">
        <p14:creationId xmlns:p14="http://schemas.microsoft.com/office/powerpoint/2010/main" val="185165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8606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8.4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8923D-2CCE-8E17-8B6C-F27FEF20BB53}"/>
              </a:ext>
            </a:extLst>
          </p:cNvPr>
          <p:cNvSpPr txBox="1"/>
          <p:nvPr/>
        </p:nvSpPr>
        <p:spPr>
          <a:xfrm>
            <a:off x="0" y="57962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a) Which atom should have a smaller first ionization energy: oxygen or sulfur? b) Which atom should have a higher second ionization energy: lithium or beryllium?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F7DEF-84BD-A6C1-6E0C-5756BCFAAF7D}"/>
              </a:ext>
            </a:extLst>
          </p:cNvPr>
          <p:cNvSpPr txBox="1"/>
          <p:nvPr/>
        </p:nvSpPr>
        <p:spPr>
          <a:xfrm>
            <a:off x="1736559" y="2352489"/>
            <a:ext cx="469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O </a:t>
            </a:r>
            <a:r>
              <a:rPr lang="en-US" sz="5400" b="1" dirty="0"/>
              <a:t>= 1S</a:t>
            </a:r>
            <a:r>
              <a:rPr lang="en-US" sz="5400" b="1" baseline="30000" dirty="0"/>
              <a:t>2</a:t>
            </a:r>
            <a:r>
              <a:rPr lang="en-US" sz="5400" b="1" dirty="0"/>
              <a:t> 2S</a:t>
            </a:r>
            <a:r>
              <a:rPr lang="en-US" sz="5400" b="1" baseline="30000" dirty="0"/>
              <a:t>2</a:t>
            </a:r>
            <a:r>
              <a:rPr lang="en-US" sz="5400" b="1" dirty="0"/>
              <a:t> 2P</a:t>
            </a:r>
            <a:r>
              <a:rPr lang="en-US" sz="5400" b="1" baseline="30000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F7A1C-15EC-2601-9AA8-EA38BFCAADB3}"/>
              </a:ext>
            </a:extLst>
          </p:cNvPr>
          <p:cNvSpPr txBox="1"/>
          <p:nvPr/>
        </p:nvSpPr>
        <p:spPr>
          <a:xfrm>
            <a:off x="1736557" y="3577390"/>
            <a:ext cx="6573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92D050"/>
                </a:solidFill>
              </a:rPr>
              <a:t>S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/>
              <a:t>= 1S</a:t>
            </a:r>
            <a:r>
              <a:rPr lang="en-US" sz="5400" b="1" baseline="30000" dirty="0"/>
              <a:t>2</a:t>
            </a:r>
            <a:r>
              <a:rPr lang="en-US" sz="5400" b="1" dirty="0"/>
              <a:t> 2S</a:t>
            </a:r>
            <a:r>
              <a:rPr lang="en-US" sz="5400" b="1" baseline="30000" dirty="0"/>
              <a:t>2</a:t>
            </a:r>
            <a:r>
              <a:rPr lang="en-US" sz="5400" b="1" dirty="0"/>
              <a:t> 2P</a:t>
            </a:r>
            <a:r>
              <a:rPr lang="en-US" sz="5400" b="1" baseline="30000" dirty="0"/>
              <a:t>6 </a:t>
            </a:r>
            <a:r>
              <a:rPr lang="en-US" sz="5400" b="1" dirty="0">
                <a:solidFill>
                  <a:srgbClr val="FF0000"/>
                </a:solidFill>
              </a:rPr>
              <a:t>3S</a:t>
            </a:r>
            <a:r>
              <a:rPr lang="en-US" sz="5400" b="1" baseline="30000" dirty="0">
                <a:solidFill>
                  <a:srgbClr val="FF0000"/>
                </a:solidFill>
              </a:rPr>
              <a:t>2 </a:t>
            </a:r>
            <a:r>
              <a:rPr lang="en-US" sz="5400" b="1" dirty="0">
                <a:solidFill>
                  <a:srgbClr val="FF0000"/>
                </a:solidFill>
              </a:rPr>
              <a:t>3P</a:t>
            </a:r>
            <a:r>
              <a:rPr lang="en-US" sz="5400" b="1" baseline="30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6E1E2F-6025-5D1A-434B-A2474082B5B3}"/>
              </a:ext>
            </a:extLst>
          </p:cNvPr>
          <p:cNvSpPr txBox="1"/>
          <p:nvPr/>
        </p:nvSpPr>
        <p:spPr>
          <a:xfrm>
            <a:off x="318836" y="4802291"/>
            <a:ext cx="11554327" cy="193899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*</a:t>
            </a:r>
            <a:r>
              <a:rPr lang="en-US" sz="4000" b="1" dirty="0">
                <a:solidFill>
                  <a:srgbClr val="92D050"/>
                </a:solidFill>
              </a:rPr>
              <a:t> </a:t>
            </a:r>
            <a:r>
              <a:rPr lang="en-US" sz="4000" b="1" dirty="0"/>
              <a:t>The 4 electrons in </a:t>
            </a:r>
            <a:r>
              <a:rPr lang="en-US" sz="4000" b="1" u="sng" dirty="0">
                <a:solidFill>
                  <a:srgbClr val="FF0000"/>
                </a:solidFill>
              </a:rPr>
              <a:t>Sulfur</a:t>
            </a:r>
            <a:r>
              <a:rPr lang="en-US" sz="4000" b="1" dirty="0">
                <a:solidFill>
                  <a:srgbClr val="FF0000"/>
                </a:solidFill>
              </a:rPr>
              <a:t> the outermost orbital are further from the positive nucleus</a:t>
            </a:r>
            <a:r>
              <a:rPr lang="en-US" sz="4000" b="1" dirty="0"/>
              <a:t>, thus easier to strip away</a:t>
            </a:r>
            <a:r>
              <a:rPr lang="en-US" sz="4000" b="1" dirty="0">
                <a:solidFill>
                  <a:srgbClr val="92D05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THUS = Lower Ionization Energy</a:t>
            </a:r>
            <a:r>
              <a:rPr lang="en-US" sz="4000" b="1" dirty="0"/>
              <a:t>.</a:t>
            </a:r>
            <a:r>
              <a:rPr lang="en-US" sz="4000" b="1" dirty="0">
                <a:solidFill>
                  <a:srgbClr val="92D050"/>
                </a:solidFill>
              </a:rPr>
              <a:t> </a:t>
            </a:r>
            <a:endParaRPr lang="en-US" sz="4000" b="1" baseline="300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35F2F6-C120-5D0C-9C91-175CFC948727}"/>
              </a:ext>
            </a:extLst>
          </p:cNvPr>
          <p:cNvSpPr/>
          <p:nvPr/>
        </p:nvSpPr>
        <p:spPr>
          <a:xfrm>
            <a:off x="0" y="579892"/>
            <a:ext cx="9721516" cy="44236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1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8606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8.4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8923D-2CCE-8E17-8B6C-F27FEF20BB53}"/>
              </a:ext>
            </a:extLst>
          </p:cNvPr>
          <p:cNvSpPr txBox="1"/>
          <p:nvPr/>
        </p:nvSpPr>
        <p:spPr>
          <a:xfrm>
            <a:off x="0" y="57962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a) Which atom should have a smaller first ionization energy: oxygen or sulfur? b) Which atom should have a higher second ionization energy: lithium or beryllium?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F7DEF-84BD-A6C1-6E0C-5756BCFAAF7D}"/>
              </a:ext>
            </a:extLst>
          </p:cNvPr>
          <p:cNvSpPr txBox="1"/>
          <p:nvPr/>
        </p:nvSpPr>
        <p:spPr>
          <a:xfrm>
            <a:off x="1704475" y="1891017"/>
            <a:ext cx="469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Li </a:t>
            </a:r>
            <a:r>
              <a:rPr lang="en-US" sz="5400" b="1" dirty="0"/>
              <a:t>= 1S</a:t>
            </a:r>
            <a:r>
              <a:rPr lang="en-US" sz="5400" b="1" baseline="30000" dirty="0"/>
              <a:t>2</a:t>
            </a:r>
            <a:r>
              <a:rPr lang="en-US" sz="5400" b="1" dirty="0"/>
              <a:t> 2S</a:t>
            </a:r>
            <a:r>
              <a:rPr lang="en-US" sz="5400" b="1" baseline="300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F7A1C-15EC-2601-9AA8-EA38BFCAADB3}"/>
              </a:ext>
            </a:extLst>
          </p:cNvPr>
          <p:cNvSpPr txBox="1"/>
          <p:nvPr/>
        </p:nvSpPr>
        <p:spPr>
          <a:xfrm>
            <a:off x="1704473" y="3115918"/>
            <a:ext cx="6845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92D050"/>
                </a:solidFill>
              </a:rPr>
              <a:t>Be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/>
              <a:t>= 1S</a:t>
            </a:r>
            <a:r>
              <a:rPr lang="en-US" sz="5400" b="1" baseline="30000" dirty="0"/>
              <a:t>2</a:t>
            </a:r>
            <a:r>
              <a:rPr lang="en-US" sz="5400" b="1" dirty="0"/>
              <a:t> 2S</a:t>
            </a:r>
            <a:r>
              <a:rPr lang="en-US" sz="5400" b="1" baseline="30000" dirty="0">
                <a:solidFill>
                  <a:srgbClr val="FF0000"/>
                </a:solidFill>
              </a:rPr>
              <a:t>2</a:t>
            </a:r>
            <a:r>
              <a:rPr lang="en-US" sz="5400" b="1" dirty="0"/>
              <a:t> </a:t>
            </a:r>
            <a:endParaRPr lang="en-US" sz="54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6E1E2F-6025-5D1A-434B-A2474082B5B3}"/>
              </a:ext>
            </a:extLst>
          </p:cNvPr>
          <p:cNvSpPr txBox="1"/>
          <p:nvPr/>
        </p:nvSpPr>
        <p:spPr>
          <a:xfrm>
            <a:off x="318836" y="4802291"/>
            <a:ext cx="11554327" cy="132343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*</a:t>
            </a:r>
            <a:r>
              <a:rPr lang="en-US" sz="4000" b="1" dirty="0">
                <a:solidFill>
                  <a:srgbClr val="92D050"/>
                </a:solidFill>
              </a:rPr>
              <a:t> </a:t>
            </a:r>
            <a:r>
              <a:rPr lang="en-US" sz="4000" b="1" dirty="0"/>
              <a:t>Be’s second electron is in 2S…</a:t>
            </a:r>
            <a:r>
              <a:rPr lang="en-US" sz="4000" b="1" dirty="0">
                <a:solidFill>
                  <a:srgbClr val="FF0000"/>
                </a:solidFill>
              </a:rPr>
              <a:t>L</a:t>
            </a:r>
            <a:r>
              <a:rPr lang="en-US" sz="4000" b="1" dirty="0"/>
              <a:t>i’s second electron is in S1…</a:t>
            </a:r>
            <a:r>
              <a:rPr lang="en-US" sz="4000" b="1" dirty="0">
                <a:solidFill>
                  <a:srgbClr val="FF0000"/>
                </a:solidFill>
              </a:rPr>
              <a:t>closer to positive nucleus</a:t>
            </a:r>
            <a:r>
              <a:rPr lang="en-US" sz="4000" b="1" dirty="0"/>
              <a:t>. </a:t>
            </a:r>
            <a:r>
              <a:rPr lang="en-US" sz="4000" b="1" dirty="0">
                <a:solidFill>
                  <a:srgbClr val="FF0000"/>
                </a:solidFill>
              </a:rPr>
              <a:t>THUS Li is higher</a:t>
            </a:r>
            <a:r>
              <a:rPr lang="en-US" sz="4000" b="1" dirty="0"/>
              <a:t>.</a:t>
            </a:r>
            <a:endParaRPr lang="en-US" sz="4000" b="1" baseline="300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35F2F6-C120-5D0C-9C91-175CFC948727}"/>
              </a:ext>
            </a:extLst>
          </p:cNvPr>
          <p:cNvSpPr/>
          <p:nvPr/>
        </p:nvSpPr>
        <p:spPr>
          <a:xfrm>
            <a:off x="9721516" y="579629"/>
            <a:ext cx="2005264" cy="44236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874C-4786-BC4F-E663-653EDFEEE4E6}"/>
              </a:ext>
            </a:extLst>
          </p:cNvPr>
          <p:cNvSpPr/>
          <p:nvPr/>
        </p:nvSpPr>
        <p:spPr>
          <a:xfrm>
            <a:off x="0" y="1009280"/>
            <a:ext cx="8550442" cy="44236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41442-37CC-B708-1C74-5150848E5D4B}"/>
              </a:ext>
            </a:extLst>
          </p:cNvPr>
          <p:cNvCxnSpPr/>
          <p:nvPr/>
        </p:nvCxnSpPr>
        <p:spPr>
          <a:xfrm>
            <a:off x="2730137" y="1306286"/>
            <a:ext cx="287382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FF6A313-C0F2-4E17-3526-F7C515C7D04B}"/>
              </a:ext>
            </a:extLst>
          </p:cNvPr>
          <p:cNvSpPr/>
          <p:nvPr/>
        </p:nvSpPr>
        <p:spPr>
          <a:xfrm>
            <a:off x="3529263" y="2037347"/>
            <a:ext cx="320842" cy="385011"/>
          </a:xfrm>
          <a:prstGeom prst="rect">
            <a:avLst/>
          </a:prstGeom>
          <a:solidFill>
            <a:srgbClr val="FF0000">
              <a:alpha val="408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059606-8C86-7FEE-0AF5-D871B32CE942}"/>
              </a:ext>
            </a:extLst>
          </p:cNvPr>
          <p:cNvSpPr/>
          <p:nvPr/>
        </p:nvSpPr>
        <p:spPr>
          <a:xfrm>
            <a:off x="4838699" y="3230063"/>
            <a:ext cx="320842" cy="385011"/>
          </a:xfrm>
          <a:prstGeom prst="rect">
            <a:avLst/>
          </a:prstGeom>
          <a:solidFill>
            <a:srgbClr val="FF0000">
              <a:alpha val="408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5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48579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8.4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77BE7-5E50-28F8-2E94-CB0BBF2CFF24}"/>
              </a:ext>
            </a:extLst>
          </p:cNvPr>
          <p:cNvSpPr txBox="1"/>
          <p:nvPr/>
        </p:nvSpPr>
        <p:spPr>
          <a:xfrm>
            <a:off x="0" y="62647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Which of the following atoms should have a larger first ionization energy N or P? b) Which of the following atoms should have a smaller second ionization energy: Na or Mg? </a:t>
            </a:r>
          </a:p>
        </p:txBody>
      </p:sp>
    </p:spTree>
    <p:extLst>
      <p:ext uri="{BB962C8B-B14F-4D97-AF65-F5344CB8AC3E}">
        <p14:creationId xmlns:p14="http://schemas.microsoft.com/office/powerpoint/2010/main" val="3562518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8.5: Electron Affinity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F63551-2A70-740D-E349-E4B95B430758}"/>
              </a:ext>
            </a:extLst>
          </p:cNvPr>
          <p:cNvSpPr txBox="1"/>
          <p:nvPr/>
        </p:nvSpPr>
        <p:spPr>
          <a:xfrm>
            <a:off x="8345820" y="3353582"/>
            <a:ext cx="1812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Cl</a:t>
            </a:r>
            <a:r>
              <a:rPr lang="en-US" sz="5400" b="1" baseline="30000" dirty="0">
                <a:solidFill>
                  <a:srgbClr val="0070C0"/>
                </a:solidFill>
              </a:rPr>
              <a:t>-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baseline="-25000" dirty="0">
                <a:solidFill>
                  <a:srgbClr val="FF0000"/>
                </a:solidFill>
              </a:rPr>
              <a:t>(g)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47CB40-B5D3-1C94-63CA-C5466BF82AE0}"/>
              </a:ext>
            </a:extLst>
          </p:cNvPr>
          <p:cNvSpPr txBox="1"/>
          <p:nvPr/>
        </p:nvSpPr>
        <p:spPr>
          <a:xfrm>
            <a:off x="2474581" y="3337540"/>
            <a:ext cx="3220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+ </a:t>
            </a:r>
            <a:r>
              <a:rPr lang="en-US" sz="5400" b="1" dirty="0">
                <a:solidFill>
                  <a:srgbClr val="00B0F0"/>
                </a:solidFill>
              </a:rPr>
              <a:t>e</a:t>
            </a:r>
            <a:r>
              <a:rPr lang="en-US" sz="5400" b="1" baseline="30000" dirty="0">
                <a:solidFill>
                  <a:srgbClr val="00B0F0"/>
                </a:solidFill>
              </a:rPr>
              <a:t>- </a:t>
            </a:r>
            <a:r>
              <a:rPr lang="en-US" sz="5400" b="1" dirty="0"/>
              <a:t>+ </a:t>
            </a:r>
            <a:r>
              <a:rPr lang="en-US" sz="5400" b="1" baseline="-25000" dirty="0"/>
              <a:t> </a:t>
            </a:r>
            <a:r>
              <a:rPr lang="en-US" sz="5400" b="1" baseline="-25000" dirty="0">
                <a:solidFill>
                  <a:srgbClr val="0070C0"/>
                </a:solidFill>
              </a:rPr>
              <a:t>Energy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C848C10-A10B-4312-A9DD-087FB07AEE88}"/>
              </a:ext>
            </a:extLst>
          </p:cNvPr>
          <p:cNvCxnSpPr/>
          <p:nvPr/>
        </p:nvCxnSpPr>
        <p:spPr>
          <a:xfrm>
            <a:off x="6409079" y="3890665"/>
            <a:ext cx="171450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EE9BE23-05AC-8F58-CA28-42C537D5321D}"/>
              </a:ext>
            </a:extLst>
          </p:cNvPr>
          <p:cNvSpPr txBox="1"/>
          <p:nvPr/>
        </p:nvSpPr>
        <p:spPr>
          <a:xfrm>
            <a:off x="960352" y="3413739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Cl</a:t>
            </a:r>
            <a:r>
              <a:rPr lang="en-US" sz="5400" b="1" baseline="-25000" dirty="0">
                <a:solidFill>
                  <a:srgbClr val="0070C0"/>
                </a:solidFill>
              </a:rPr>
              <a:t>2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baseline="-25000" dirty="0">
                <a:solidFill>
                  <a:srgbClr val="FF0000"/>
                </a:solidFill>
              </a:rPr>
              <a:t>(g)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8C676-E6A3-2579-05AA-0FB71926E9FE}"/>
              </a:ext>
            </a:extLst>
          </p:cNvPr>
          <p:cNvSpPr txBox="1"/>
          <p:nvPr/>
        </p:nvSpPr>
        <p:spPr>
          <a:xfrm>
            <a:off x="248565" y="1290767"/>
            <a:ext cx="315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Electron Affinity: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B2CE8C-AFC8-6D4B-1B24-C0C1F8329F04}"/>
              </a:ext>
            </a:extLst>
          </p:cNvPr>
          <p:cNvSpPr txBox="1"/>
          <p:nvPr/>
        </p:nvSpPr>
        <p:spPr>
          <a:xfrm>
            <a:off x="181673" y="1928559"/>
            <a:ext cx="11828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 the </a:t>
            </a:r>
            <a:r>
              <a:rPr lang="en-US" sz="3200" dirty="0">
                <a:solidFill>
                  <a:srgbClr val="FF0000"/>
                </a:solidFill>
              </a:rPr>
              <a:t>minimum amount of energy needed </a:t>
            </a:r>
            <a:r>
              <a:rPr lang="en-US" sz="3200" dirty="0"/>
              <a:t>to </a:t>
            </a:r>
            <a:r>
              <a:rPr lang="en-US" sz="3200" u="sng" dirty="0">
                <a:solidFill>
                  <a:srgbClr val="FF0000"/>
                </a:solidFill>
              </a:rPr>
              <a:t>gain</a:t>
            </a:r>
            <a:r>
              <a:rPr lang="en-US" sz="3200" dirty="0">
                <a:solidFill>
                  <a:srgbClr val="FF0000"/>
                </a:solidFill>
              </a:rPr>
              <a:t> an electron </a:t>
            </a:r>
            <a:r>
              <a:rPr lang="en-US" sz="3200" dirty="0"/>
              <a:t>from an </a:t>
            </a:r>
            <a:r>
              <a:rPr lang="en-US" sz="3200" b="1" u="sng" dirty="0"/>
              <a:t>Ion</a:t>
            </a:r>
            <a:r>
              <a:rPr lang="en-US" sz="3200" dirty="0"/>
              <a:t> (AKA become </a:t>
            </a:r>
            <a:r>
              <a:rPr lang="en-US" sz="3200" dirty="0">
                <a:solidFill>
                  <a:srgbClr val="FF0000"/>
                </a:solidFill>
              </a:rPr>
              <a:t>negatively charged</a:t>
            </a:r>
            <a:r>
              <a:rPr lang="en-US" sz="3200" dirty="0"/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E5A2B2-58FC-C308-7FAF-166243DAD995}"/>
              </a:ext>
            </a:extLst>
          </p:cNvPr>
          <p:cNvCxnSpPr>
            <a:cxnSpLocks/>
          </p:cNvCxnSpPr>
          <p:nvPr/>
        </p:nvCxnSpPr>
        <p:spPr>
          <a:xfrm>
            <a:off x="4287338" y="3072668"/>
            <a:ext cx="342857" cy="6357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16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24037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4798F-CE2E-B176-3DE5-759DAC8500C6}"/>
              </a:ext>
            </a:extLst>
          </p:cNvPr>
          <p:cNvSpPr txBox="1"/>
          <p:nvPr/>
        </p:nvSpPr>
        <p:spPr>
          <a:xfrm>
            <a:off x="0" y="57326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Why are electron affinities of the alkaline earth metals, shown in Table 8.3, either negative or small positive values?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5FB2D10-2937-236F-4D98-F68A76323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8" y="1368380"/>
            <a:ext cx="10353081" cy="54896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63DC75-919A-E164-8424-7FFC6B77C4B4}"/>
              </a:ext>
            </a:extLst>
          </p:cNvPr>
          <p:cNvSpPr/>
          <p:nvPr/>
        </p:nvSpPr>
        <p:spPr>
          <a:xfrm>
            <a:off x="1604209" y="2199377"/>
            <a:ext cx="561474" cy="4233507"/>
          </a:xfrm>
          <a:prstGeom prst="rect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D0A53A-4DB8-82B9-7FBF-371AE4F416B8}"/>
              </a:ext>
            </a:extLst>
          </p:cNvPr>
          <p:cNvSpPr/>
          <p:nvPr/>
        </p:nvSpPr>
        <p:spPr>
          <a:xfrm>
            <a:off x="1884946" y="2379564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3B6C5D-E3DE-2A4B-8EF5-98F49C4F5BCD}"/>
              </a:ext>
            </a:extLst>
          </p:cNvPr>
          <p:cNvSpPr/>
          <p:nvPr/>
        </p:nvSpPr>
        <p:spPr>
          <a:xfrm>
            <a:off x="1880935" y="3039950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2B9617-B1D8-17C3-F418-C6EF30A5DFCF}"/>
              </a:ext>
            </a:extLst>
          </p:cNvPr>
          <p:cNvSpPr/>
          <p:nvPr/>
        </p:nvSpPr>
        <p:spPr>
          <a:xfrm>
            <a:off x="1880934" y="3679364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CCBA65-B1CC-A2E9-A307-BA591A369751}"/>
              </a:ext>
            </a:extLst>
          </p:cNvPr>
          <p:cNvSpPr/>
          <p:nvPr/>
        </p:nvSpPr>
        <p:spPr>
          <a:xfrm>
            <a:off x="1880933" y="4339750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7A71D5-498A-BD01-AB1D-E15CBC457F7E}"/>
              </a:ext>
            </a:extLst>
          </p:cNvPr>
          <p:cNvSpPr/>
          <p:nvPr/>
        </p:nvSpPr>
        <p:spPr>
          <a:xfrm>
            <a:off x="1892965" y="5025942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E8926C-F10C-F328-80DE-A7072F8BCD1D}"/>
              </a:ext>
            </a:extLst>
          </p:cNvPr>
          <p:cNvSpPr/>
          <p:nvPr/>
        </p:nvSpPr>
        <p:spPr>
          <a:xfrm>
            <a:off x="1880932" y="5711119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24037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4798F-CE2E-B176-3DE5-759DAC8500C6}"/>
              </a:ext>
            </a:extLst>
          </p:cNvPr>
          <p:cNvSpPr txBox="1"/>
          <p:nvPr/>
        </p:nvSpPr>
        <p:spPr>
          <a:xfrm>
            <a:off x="0" y="57326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Why are electron affinities of the alkaline earth metals, shown in Table 8.3, either negative or small positive values?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5FB2D10-2937-236F-4D98-F68A76323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8" y="1368380"/>
            <a:ext cx="10353081" cy="54896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63DC75-919A-E164-8424-7FFC6B77C4B4}"/>
              </a:ext>
            </a:extLst>
          </p:cNvPr>
          <p:cNvSpPr/>
          <p:nvPr/>
        </p:nvSpPr>
        <p:spPr>
          <a:xfrm>
            <a:off x="1620252" y="2199377"/>
            <a:ext cx="561474" cy="4233507"/>
          </a:xfrm>
          <a:prstGeom prst="rect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D0A53A-4DB8-82B9-7FBF-371AE4F416B8}"/>
              </a:ext>
            </a:extLst>
          </p:cNvPr>
          <p:cNvSpPr/>
          <p:nvPr/>
        </p:nvSpPr>
        <p:spPr>
          <a:xfrm>
            <a:off x="1900989" y="2379564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3B6C5D-E3DE-2A4B-8EF5-98F49C4F5BCD}"/>
              </a:ext>
            </a:extLst>
          </p:cNvPr>
          <p:cNvSpPr/>
          <p:nvPr/>
        </p:nvSpPr>
        <p:spPr>
          <a:xfrm>
            <a:off x="1896978" y="3039950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2B9617-B1D8-17C3-F418-C6EF30A5DFCF}"/>
              </a:ext>
            </a:extLst>
          </p:cNvPr>
          <p:cNvSpPr/>
          <p:nvPr/>
        </p:nvSpPr>
        <p:spPr>
          <a:xfrm>
            <a:off x="1896977" y="3679364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CCBA65-B1CC-A2E9-A307-BA591A369751}"/>
              </a:ext>
            </a:extLst>
          </p:cNvPr>
          <p:cNvSpPr/>
          <p:nvPr/>
        </p:nvSpPr>
        <p:spPr>
          <a:xfrm>
            <a:off x="1896976" y="4339750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7A71D5-498A-BD01-AB1D-E15CBC457F7E}"/>
              </a:ext>
            </a:extLst>
          </p:cNvPr>
          <p:cNvSpPr/>
          <p:nvPr/>
        </p:nvSpPr>
        <p:spPr>
          <a:xfrm>
            <a:off x="1909008" y="5025942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E8926C-F10C-F328-80DE-A7072F8BCD1D}"/>
              </a:ext>
            </a:extLst>
          </p:cNvPr>
          <p:cNvSpPr/>
          <p:nvPr/>
        </p:nvSpPr>
        <p:spPr>
          <a:xfrm>
            <a:off x="1896975" y="5711119"/>
            <a:ext cx="385011" cy="36037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5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24037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4798F-CE2E-B176-3DE5-759DAC8500C6}"/>
              </a:ext>
            </a:extLst>
          </p:cNvPr>
          <p:cNvSpPr txBox="1"/>
          <p:nvPr/>
        </p:nvSpPr>
        <p:spPr>
          <a:xfrm>
            <a:off x="0" y="57326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Why are electron affinities of the alkaline earth metals, shown in Table 8.3, either negative or small positive values?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4EEF78-8AAD-A4DA-9E1D-9BAE5C65EAD9}"/>
              </a:ext>
            </a:extLst>
          </p:cNvPr>
          <p:cNvSpPr txBox="1"/>
          <p:nvPr/>
        </p:nvSpPr>
        <p:spPr>
          <a:xfrm>
            <a:off x="181673" y="1928559"/>
            <a:ext cx="1182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Alkaline earth metals </a:t>
            </a:r>
            <a:r>
              <a:rPr lang="en-US" sz="3200" dirty="0"/>
              <a:t>want to become </a:t>
            </a:r>
            <a:r>
              <a:rPr lang="en-US" sz="3200" b="1" dirty="0">
                <a:solidFill>
                  <a:srgbClr val="FF0000"/>
                </a:solidFill>
              </a:rPr>
              <a:t>POSTIVE</a:t>
            </a:r>
            <a:r>
              <a:rPr lang="en-US" sz="32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B33B60-F4FD-6C48-4CCF-7D89B7DFD733}"/>
              </a:ext>
            </a:extLst>
          </p:cNvPr>
          <p:cNvSpPr txBox="1"/>
          <p:nvPr/>
        </p:nvSpPr>
        <p:spPr>
          <a:xfrm>
            <a:off x="181673" y="3801927"/>
            <a:ext cx="1182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POSTIVE </a:t>
            </a:r>
            <a:r>
              <a:rPr lang="en-US" sz="3200" dirty="0"/>
              <a:t>charge means </a:t>
            </a:r>
            <a:r>
              <a:rPr lang="en-US" sz="3200" b="1" dirty="0">
                <a:solidFill>
                  <a:srgbClr val="FF0000"/>
                </a:solidFill>
              </a:rPr>
              <a:t>LOSE electrons</a:t>
            </a:r>
            <a:r>
              <a:rPr lang="en-US" sz="320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BA8020-118A-7F84-8EB9-68794995610B}"/>
              </a:ext>
            </a:extLst>
          </p:cNvPr>
          <p:cNvSpPr txBox="1"/>
          <p:nvPr/>
        </p:nvSpPr>
        <p:spPr>
          <a:xfrm>
            <a:off x="181673" y="5591224"/>
            <a:ext cx="1182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Electron affinity is the ability to gain electrons</a:t>
            </a:r>
            <a:r>
              <a:rPr lang="en-US" sz="3200" dirty="0"/>
              <a:t>…..metals don’t GAIN.</a:t>
            </a:r>
          </a:p>
        </p:txBody>
      </p:sp>
    </p:spTree>
    <p:extLst>
      <p:ext uri="{BB962C8B-B14F-4D97-AF65-F5344CB8AC3E}">
        <p14:creationId xmlns:p14="http://schemas.microsoft.com/office/powerpoint/2010/main" val="30617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24037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4798F-CE2E-B176-3DE5-759DAC8500C6}"/>
              </a:ext>
            </a:extLst>
          </p:cNvPr>
          <p:cNvSpPr txBox="1"/>
          <p:nvPr/>
        </p:nvSpPr>
        <p:spPr>
          <a:xfrm>
            <a:off x="0" y="57326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Why are electron affinities of the alkaline earth metals, shown in Table 8.3, either negative or small positive values?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6AB1F-9759-ED7E-FDA0-2D442A12F2FF}"/>
              </a:ext>
            </a:extLst>
          </p:cNvPr>
          <p:cNvSpPr txBox="1"/>
          <p:nvPr/>
        </p:nvSpPr>
        <p:spPr>
          <a:xfrm>
            <a:off x="181673" y="1928559"/>
            <a:ext cx="1182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So all the negative and small numbers makes sense.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1D0A4-A382-9AB7-2808-486D6631FE60}"/>
              </a:ext>
            </a:extLst>
          </p:cNvPr>
          <p:cNvSpPr txBox="1"/>
          <p:nvPr/>
        </p:nvSpPr>
        <p:spPr>
          <a:xfrm>
            <a:off x="181673" y="4052279"/>
            <a:ext cx="1182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Large numbers would mean they want to…they don’t!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915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707015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8.2: Periodic Classification of the Elements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65465-7A97-89EA-E72D-041436E41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6" r="7848" b="2323"/>
          <a:stretch/>
        </p:blipFill>
        <p:spPr>
          <a:xfrm rot="16200000">
            <a:off x="3103635" y="-1856294"/>
            <a:ext cx="5984727" cy="11111345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730061D-B785-655F-01DA-AC52782D9199}"/>
              </a:ext>
            </a:extLst>
          </p:cNvPr>
          <p:cNvSpPr/>
          <p:nvPr/>
        </p:nvSpPr>
        <p:spPr>
          <a:xfrm>
            <a:off x="803564" y="1191491"/>
            <a:ext cx="1025236" cy="3311236"/>
          </a:xfrm>
          <a:custGeom>
            <a:avLst/>
            <a:gdLst>
              <a:gd name="connsiteX0" fmla="*/ 512618 w 1025236"/>
              <a:gd name="connsiteY0" fmla="*/ 0 h 3311236"/>
              <a:gd name="connsiteX1" fmla="*/ 1025236 w 1025236"/>
              <a:gd name="connsiteY1" fmla="*/ 27709 h 3311236"/>
              <a:gd name="connsiteX2" fmla="*/ 540327 w 1025236"/>
              <a:gd name="connsiteY2" fmla="*/ 3311236 h 3311236"/>
              <a:gd name="connsiteX3" fmla="*/ 0 w 1025236"/>
              <a:gd name="connsiteY3" fmla="*/ 3297382 h 3311236"/>
              <a:gd name="connsiteX4" fmla="*/ 512618 w 1025236"/>
              <a:gd name="connsiteY4" fmla="*/ 0 h 331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236" h="3311236">
                <a:moveTo>
                  <a:pt x="512618" y="0"/>
                </a:moveTo>
                <a:lnTo>
                  <a:pt x="1025236" y="27709"/>
                </a:lnTo>
                <a:lnTo>
                  <a:pt x="540327" y="3311236"/>
                </a:lnTo>
                <a:lnTo>
                  <a:pt x="0" y="3297382"/>
                </a:lnTo>
                <a:lnTo>
                  <a:pt x="512618" y="0"/>
                </a:lnTo>
                <a:close/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4FDDDF-AC6B-B1CA-C6EA-2CC2A51AAC1E}"/>
              </a:ext>
            </a:extLst>
          </p:cNvPr>
          <p:cNvSpPr/>
          <p:nvPr/>
        </p:nvSpPr>
        <p:spPr>
          <a:xfrm>
            <a:off x="1288474" y="858979"/>
            <a:ext cx="568036" cy="5126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24DACA5-820B-10A9-E2A5-9DF8720B6B1E}"/>
              </a:ext>
            </a:extLst>
          </p:cNvPr>
          <p:cNvSpPr/>
          <p:nvPr/>
        </p:nvSpPr>
        <p:spPr>
          <a:xfrm>
            <a:off x="1385455" y="1648691"/>
            <a:ext cx="886690" cy="2854036"/>
          </a:xfrm>
          <a:custGeom>
            <a:avLst/>
            <a:gdLst>
              <a:gd name="connsiteX0" fmla="*/ 401781 w 886690"/>
              <a:gd name="connsiteY0" fmla="*/ 0 h 2854036"/>
              <a:gd name="connsiteX1" fmla="*/ 886690 w 886690"/>
              <a:gd name="connsiteY1" fmla="*/ 13854 h 2854036"/>
              <a:gd name="connsiteX2" fmla="*/ 526472 w 886690"/>
              <a:gd name="connsiteY2" fmla="*/ 2854036 h 2854036"/>
              <a:gd name="connsiteX3" fmla="*/ 0 w 886690"/>
              <a:gd name="connsiteY3" fmla="*/ 2840182 h 2854036"/>
              <a:gd name="connsiteX4" fmla="*/ 401781 w 886690"/>
              <a:gd name="connsiteY4" fmla="*/ 0 h 285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690" h="2854036">
                <a:moveTo>
                  <a:pt x="401781" y="0"/>
                </a:moveTo>
                <a:lnTo>
                  <a:pt x="886690" y="13854"/>
                </a:lnTo>
                <a:lnTo>
                  <a:pt x="526472" y="2854036"/>
                </a:lnTo>
                <a:lnTo>
                  <a:pt x="0" y="2840182"/>
                </a:lnTo>
                <a:lnTo>
                  <a:pt x="401781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98D7F32-4D73-A6C3-4E2E-973972FA44FB}"/>
              </a:ext>
            </a:extLst>
          </p:cNvPr>
          <p:cNvSpPr/>
          <p:nvPr/>
        </p:nvSpPr>
        <p:spPr>
          <a:xfrm>
            <a:off x="1773384" y="1239981"/>
            <a:ext cx="568036" cy="5126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27D9B68-C646-E6F0-81BD-346062476794}"/>
              </a:ext>
            </a:extLst>
          </p:cNvPr>
          <p:cNvSpPr/>
          <p:nvPr/>
        </p:nvSpPr>
        <p:spPr>
          <a:xfrm>
            <a:off x="7689273" y="1634836"/>
            <a:ext cx="706582" cy="3117273"/>
          </a:xfrm>
          <a:custGeom>
            <a:avLst/>
            <a:gdLst>
              <a:gd name="connsiteX0" fmla="*/ 110836 w 706582"/>
              <a:gd name="connsiteY0" fmla="*/ 0 h 3117273"/>
              <a:gd name="connsiteX1" fmla="*/ 706582 w 706582"/>
              <a:gd name="connsiteY1" fmla="*/ 0 h 3117273"/>
              <a:gd name="connsiteX2" fmla="*/ 623454 w 706582"/>
              <a:gd name="connsiteY2" fmla="*/ 3117273 h 3117273"/>
              <a:gd name="connsiteX3" fmla="*/ 0 w 706582"/>
              <a:gd name="connsiteY3" fmla="*/ 3089564 h 3117273"/>
              <a:gd name="connsiteX4" fmla="*/ 110836 w 706582"/>
              <a:gd name="connsiteY4" fmla="*/ 0 h 311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582" h="3117273">
                <a:moveTo>
                  <a:pt x="110836" y="0"/>
                </a:moveTo>
                <a:lnTo>
                  <a:pt x="706582" y="0"/>
                </a:lnTo>
                <a:lnTo>
                  <a:pt x="623454" y="3117273"/>
                </a:lnTo>
                <a:lnTo>
                  <a:pt x="0" y="3089564"/>
                </a:lnTo>
                <a:lnTo>
                  <a:pt x="110836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F0E023-CA17-8432-2E72-4FD7DE46205D}"/>
              </a:ext>
            </a:extLst>
          </p:cNvPr>
          <p:cNvSpPr/>
          <p:nvPr/>
        </p:nvSpPr>
        <p:spPr>
          <a:xfrm>
            <a:off x="7827819" y="1191491"/>
            <a:ext cx="568036" cy="5126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9A6627C-6770-FBA1-81AB-2209771AC46C}"/>
              </a:ext>
            </a:extLst>
          </p:cNvPr>
          <p:cNvSpPr/>
          <p:nvPr/>
        </p:nvSpPr>
        <p:spPr>
          <a:xfrm>
            <a:off x="8340436" y="1620982"/>
            <a:ext cx="651164" cy="3144982"/>
          </a:xfrm>
          <a:custGeom>
            <a:avLst/>
            <a:gdLst>
              <a:gd name="connsiteX0" fmla="*/ 69273 w 651164"/>
              <a:gd name="connsiteY0" fmla="*/ 0 h 3144982"/>
              <a:gd name="connsiteX1" fmla="*/ 651164 w 651164"/>
              <a:gd name="connsiteY1" fmla="*/ 13854 h 3144982"/>
              <a:gd name="connsiteX2" fmla="*/ 581891 w 651164"/>
              <a:gd name="connsiteY2" fmla="*/ 3144982 h 3144982"/>
              <a:gd name="connsiteX3" fmla="*/ 0 w 651164"/>
              <a:gd name="connsiteY3" fmla="*/ 3117273 h 3144982"/>
              <a:gd name="connsiteX4" fmla="*/ 69273 w 651164"/>
              <a:gd name="connsiteY4" fmla="*/ 0 h 314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164" h="3144982">
                <a:moveTo>
                  <a:pt x="69273" y="0"/>
                </a:moveTo>
                <a:lnTo>
                  <a:pt x="651164" y="13854"/>
                </a:lnTo>
                <a:lnTo>
                  <a:pt x="581891" y="3144982"/>
                </a:lnTo>
                <a:lnTo>
                  <a:pt x="0" y="3117273"/>
                </a:lnTo>
                <a:lnTo>
                  <a:pt x="69273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7B0969-0E61-FBBD-F820-A12764A6BE6F}"/>
              </a:ext>
            </a:extLst>
          </p:cNvPr>
          <p:cNvSpPr/>
          <p:nvPr/>
        </p:nvSpPr>
        <p:spPr>
          <a:xfrm>
            <a:off x="8423564" y="1157286"/>
            <a:ext cx="568036" cy="5126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E545C12-4755-7221-FEC4-CCE5B6C741EC}"/>
              </a:ext>
            </a:extLst>
          </p:cNvPr>
          <p:cNvSpPr/>
          <p:nvPr/>
        </p:nvSpPr>
        <p:spPr>
          <a:xfrm>
            <a:off x="8950036" y="1607127"/>
            <a:ext cx="665019" cy="3200400"/>
          </a:xfrm>
          <a:custGeom>
            <a:avLst/>
            <a:gdLst>
              <a:gd name="connsiteX0" fmla="*/ 83128 w 665019"/>
              <a:gd name="connsiteY0" fmla="*/ 0 h 3200400"/>
              <a:gd name="connsiteX1" fmla="*/ 665019 w 665019"/>
              <a:gd name="connsiteY1" fmla="*/ 13855 h 3200400"/>
              <a:gd name="connsiteX2" fmla="*/ 637309 w 665019"/>
              <a:gd name="connsiteY2" fmla="*/ 3200400 h 3200400"/>
              <a:gd name="connsiteX3" fmla="*/ 0 w 665019"/>
              <a:gd name="connsiteY3" fmla="*/ 3172691 h 3200400"/>
              <a:gd name="connsiteX4" fmla="*/ 83128 w 665019"/>
              <a:gd name="connsiteY4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019" h="3200400">
                <a:moveTo>
                  <a:pt x="83128" y="0"/>
                </a:moveTo>
                <a:lnTo>
                  <a:pt x="665019" y="13855"/>
                </a:lnTo>
                <a:lnTo>
                  <a:pt x="637309" y="3200400"/>
                </a:lnTo>
                <a:lnTo>
                  <a:pt x="0" y="3172691"/>
                </a:lnTo>
                <a:lnTo>
                  <a:pt x="83128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DDDB2C-7122-5236-A7CA-3B034C2ABD0D}"/>
              </a:ext>
            </a:extLst>
          </p:cNvPr>
          <p:cNvSpPr/>
          <p:nvPr/>
        </p:nvSpPr>
        <p:spPr>
          <a:xfrm>
            <a:off x="9047018" y="1191491"/>
            <a:ext cx="568036" cy="5126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A77F55C-3493-5E92-25C2-61B5EBC96A6C}"/>
              </a:ext>
            </a:extLst>
          </p:cNvPr>
          <p:cNvSpPr/>
          <p:nvPr/>
        </p:nvSpPr>
        <p:spPr>
          <a:xfrm>
            <a:off x="9615055" y="1593273"/>
            <a:ext cx="665018" cy="3255818"/>
          </a:xfrm>
          <a:custGeom>
            <a:avLst/>
            <a:gdLst>
              <a:gd name="connsiteX0" fmla="*/ 0 w 665018"/>
              <a:gd name="connsiteY0" fmla="*/ 0 h 3255818"/>
              <a:gd name="connsiteX1" fmla="*/ 651163 w 665018"/>
              <a:gd name="connsiteY1" fmla="*/ 0 h 3255818"/>
              <a:gd name="connsiteX2" fmla="*/ 665018 w 665018"/>
              <a:gd name="connsiteY2" fmla="*/ 3255818 h 3255818"/>
              <a:gd name="connsiteX3" fmla="*/ 41563 w 665018"/>
              <a:gd name="connsiteY3" fmla="*/ 3241963 h 3255818"/>
              <a:gd name="connsiteX4" fmla="*/ 0 w 665018"/>
              <a:gd name="connsiteY4" fmla="*/ 0 h 325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018" h="3255818">
                <a:moveTo>
                  <a:pt x="0" y="0"/>
                </a:moveTo>
                <a:lnTo>
                  <a:pt x="651163" y="0"/>
                </a:lnTo>
                <a:cubicBezTo>
                  <a:pt x="655781" y="1085273"/>
                  <a:pt x="660400" y="2170545"/>
                  <a:pt x="665018" y="3255818"/>
                </a:cubicBezTo>
                <a:lnTo>
                  <a:pt x="41563" y="3241963"/>
                </a:lnTo>
                <a:lnTo>
                  <a:pt x="0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820D891-016E-4150-2B6C-DD311CA25D87}"/>
              </a:ext>
            </a:extLst>
          </p:cNvPr>
          <p:cNvSpPr/>
          <p:nvPr/>
        </p:nvSpPr>
        <p:spPr>
          <a:xfrm>
            <a:off x="9670473" y="1157286"/>
            <a:ext cx="568036" cy="5126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7675FA9-5AB7-F573-6023-4220612D88F9}"/>
              </a:ext>
            </a:extLst>
          </p:cNvPr>
          <p:cNvSpPr/>
          <p:nvPr/>
        </p:nvSpPr>
        <p:spPr>
          <a:xfrm>
            <a:off x="10307783" y="1607127"/>
            <a:ext cx="609600" cy="3255818"/>
          </a:xfrm>
          <a:custGeom>
            <a:avLst/>
            <a:gdLst>
              <a:gd name="connsiteX0" fmla="*/ 0 w 609600"/>
              <a:gd name="connsiteY0" fmla="*/ 0 h 3255818"/>
              <a:gd name="connsiteX1" fmla="*/ 568037 w 609600"/>
              <a:gd name="connsiteY1" fmla="*/ 27709 h 3255818"/>
              <a:gd name="connsiteX2" fmla="*/ 609600 w 609600"/>
              <a:gd name="connsiteY2" fmla="*/ 3255818 h 3255818"/>
              <a:gd name="connsiteX3" fmla="*/ 13855 w 609600"/>
              <a:gd name="connsiteY3" fmla="*/ 3228109 h 3255818"/>
              <a:gd name="connsiteX4" fmla="*/ 0 w 609600"/>
              <a:gd name="connsiteY4" fmla="*/ 0 h 325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3255818">
                <a:moveTo>
                  <a:pt x="0" y="0"/>
                </a:moveTo>
                <a:lnTo>
                  <a:pt x="568037" y="27709"/>
                </a:lnTo>
                <a:lnTo>
                  <a:pt x="609600" y="3255818"/>
                </a:lnTo>
                <a:lnTo>
                  <a:pt x="13855" y="3228109"/>
                </a:lnTo>
                <a:cubicBezTo>
                  <a:pt x="9237" y="2152073"/>
                  <a:pt x="4618" y="1076036"/>
                  <a:pt x="0" y="0"/>
                </a:cubicBez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3E6A00-3797-C029-C24B-9B3E7EEA0A55}"/>
              </a:ext>
            </a:extLst>
          </p:cNvPr>
          <p:cNvSpPr/>
          <p:nvPr/>
        </p:nvSpPr>
        <p:spPr>
          <a:xfrm>
            <a:off x="10280073" y="1143002"/>
            <a:ext cx="568036" cy="5126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8A6044-F0BB-DFA0-0989-675E69E8C113}"/>
              </a:ext>
            </a:extLst>
          </p:cNvPr>
          <p:cNvSpPr txBox="1"/>
          <p:nvPr/>
        </p:nvSpPr>
        <p:spPr>
          <a:xfrm>
            <a:off x="3629894" y="1143002"/>
            <a:ext cx="3164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Representative Elements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CA11F33-635B-023F-A3A4-F94DE21132E4}"/>
              </a:ext>
            </a:extLst>
          </p:cNvPr>
          <p:cNvSpPr/>
          <p:nvPr/>
        </p:nvSpPr>
        <p:spPr>
          <a:xfrm>
            <a:off x="1903228" y="2573079"/>
            <a:ext cx="5847907" cy="2158409"/>
          </a:xfrm>
          <a:custGeom>
            <a:avLst/>
            <a:gdLst>
              <a:gd name="connsiteX0" fmla="*/ 276446 w 5847907"/>
              <a:gd name="connsiteY0" fmla="*/ 0 h 2158409"/>
              <a:gd name="connsiteX1" fmla="*/ 5847907 w 5847907"/>
              <a:gd name="connsiteY1" fmla="*/ 63795 h 2158409"/>
              <a:gd name="connsiteX2" fmla="*/ 5752214 w 5847907"/>
              <a:gd name="connsiteY2" fmla="*/ 2158409 h 2158409"/>
              <a:gd name="connsiteX3" fmla="*/ 0 w 5847907"/>
              <a:gd name="connsiteY3" fmla="*/ 1935126 h 2158409"/>
              <a:gd name="connsiteX4" fmla="*/ 276446 w 5847907"/>
              <a:gd name="connsiteY4" fmla="*/ 0 h 215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7907" h="2158409">
                <a:moveTo>
                  <a:pt x="276446" y="0"/>
                </a:moveTo>
                <a:lnTo>
                  <a:pt x="5847907" y="63795"/>
                </a:lnTo>
                <a:lnTo>
                  <a:pt x="5752214" y="2158409"/>
                </a:lnTo>
                <a:lnTo>
                  <a:pt x="0" y="1935126"/>
                </a:lnTo>
                <a:lnTo>
                  <a:pt x="276446" y="0"/>
                </a:lnTo>
                <a:close/>
              </a:path>
            </a:pathLst>
          </a:custGeom>
          <a:solidFill>
            <a:schemeClr val="accent1">
              <a:alpha val="5212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1AB7BC-7A31-ACC4-5864-2CA92617E991}"/>
              </a:ext>
            </a:extLst>
          </p:cNvPr>
          <p:cNvSpPr txBox="1"/>
          <p:nvPr/>
        </p:nvSpPr>
        <p:spPr>
          <a:xfrm rot="187782">
            <a:off x="-96983" y="4872289"/>
            <a:ext cx="361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Lanthanides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7EE07D2-CDAE-2F2F-7F8A-6FC4FB51CE5D}"/>
              </a:ext>
            </a:extLst>
          </p:cNvPr>
          <p:cNvSpPr/>
          <p:nvPr/>
        </p:nvSpPr>
        <p:spPr>
          <a:xfrm>
            <a:off x="2881745" y="5056909"/>
            <a:ext cx="8575964" cy="942109"/>
          </a:xfrm>
          <a:custGeom>
            <a:avLst/>
            <a:gdLst>
              <a:gd name="connsiteX0" fmla="*/ 0 w 8575964"/>
              <a:gd name="connsiteY0" fmla="*/ 512618 h 942109"/>
              <a:gd name="connsiteX1" fmla="*/ 69273 w 8575964"/>
              <a:gd name="connsiteY1" fmla="*/ 0 h 942109"/>
              <a:gd name="connsiteX2" fmla="*/ 8575964 w 8575964"/>
              <a:gd name="connsiteY2" fmla="*/ 360218 h 942109"/>
              <a:gd name="connsiteX3" fmla="*/ 8562110 w 8575964"/>
              <a:gd name="connsiteY3" fmla="*/ 942109 h 942109"/>
              <a:gd name="connsiteX4" fmla="*/ 0 w 8575964"/>
              <a:gd name="connsiteY4" fmla="*/ 512618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5964" h="942109">
                <a:moveTo>
                  <a:pt x="0" y="512618"/>
                </a:moveTo>
                <a:lnTo>
                  <a:pt x="69273" y="0"/>
                </a:lnTo>
                <a:lnTo>
                  <a:pt x="8575964" y="360218"/>
                </a:lnTo>
                <a:lnTo>
                  <a:pt x="8562110" y="942109"/>
                </a:lnTo>
                <a:lnTo>
                  <a:pt x="0" y="512618"/>
                </a:lnTo>
                <a:close/>
              </a:path>
            </a:pathLst>
          </a:custGeom>
          <a:solidFill>
            <a:srgbClr val="7030A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227A05-7ACD-A954-D53F-DC7B2EA378D7}"/>
              </a:ext>
            </a:extLst>
          </p:cNvPr>
          <p:cNvSpPr txBox="1"/>
          <p:nvPr/>
        </p:nvSpPr>
        <p:spPr>
          <a:xfrm rot="156252">
            <a:off x="2744293" y="4508196"/>
            <a:ext cx="361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Transition Metals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78B0B09-4E96-2425-CB0B-978B274CFD9D}"/>
              </a:ext>
            </a:extLst>
          </p:cNvPr>
          <p:cNvSpPr/>
          <p:nvPr/>
        </p:nvSpPr>
        <p:spPr>
          <a:xfrm>
            <a:off x="2798618" y="5597236"/>
            <a:ext cx="8672946" cy="955964"/>
          </a:xfrm>
          <a:custGeom>
            <a:avLst/>
            <a:gdLst>
              <a:gd name="connsiteX0" fmla="*/ 124691 w 8672946"/>
              <a:gd name="connsiteY0" fmla="*/ 0 h 955964"/>
              <a:gd name="connsiteX1" fmla="*/ 8672946 w 8672946"/>
              <a:gd name="connsiteY1" fmla="*/ 415637 h 955964"/>
              <a:gd name="connsiteX2" fmla="*/ 8672946 w 8672946"/>
              <a:gd name="connsiteY2" fmla="*/ 955964 h 955964"/>
              <a:gd name="connsiteX3" fmla="*/ 0 w 8672946"/>
              <a:gd name="connsiteY3" fmla="*/ 512619 h 955964"/>
              <a:gd name="connsiteX4" fmla="*/ 124691 w 8672946"/>
              <a:gd name="connsiteY4" fmla="*/ 0 h 9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72946" h="955964">
                <a:moveTo>
                  <a:pt x="124691" y="0"/>
                </a:moveTo>
                <a:lnTo>
                  <a:pt x="8672946" y="415637"/>
                </a:lnTo>
                <a:lnTo>
                  <a:pt x="8672946" y="955964"/>
                </a:lnTo>
                <a:lnTo>
                  <a:pt x="0" y="512619"/>
                </a:lnTo>
                <a:lnTo>
                  <a:pt x="124691" y="0"/>
                </a:lnTo>
                <a:close/>
              </a:path>
            </a:pathLst>
          </a:custGeom>
          <a:solidFill>
            <a:srgbClr val="FFC000">
              <a:alpha val="618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FA2A9C-EF7F-1DB9-F210-E286D8F3CB56}"/>
              </a:ext>
            </a:extLst>
          </p:cNvPr>
          <p:cNvSpPr txBox="1"/>
          <p:nvPr/>
        </p:nvSpPr>
        <p:spPr>
          <a:xfrm rot="187782">
            <a:off x="-116281" y="5443266"/>
            <a:ext cx="361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Actinides</a:t>
            </a:r>
          </a:p>
        </p:txBody>
      </p:sp>
    </p:spTree>
    <p:extLst>
      <p:ext uri="{BB962C8B-B14F-4D97-AF65-F5344CB8AC3E}">
        <p14:creationId xmlns:p14="http://schemas.microsoft.com/office/powerpoint/2010/main" val="30349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4" grpId="0"/>
      <p:bldP spid="5" grpId="0" animBg="1"/>
      <p:bldP spid="24" grpId="0"/>
      <p:bldP spid="7" grpId="0" animBg="1"/>
      <p:bldP spid="25" grpId="0"/>
      <p:bldP spid="8" grpId="0" animBg="1"/>
      <p:bldP spid="2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48579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77BE7-5E50-28F8-2E94-CB0BBF2CFF24}"/>
              </a:ext>
            </a:extLst>
          </p:cNvPr>
          <p:cNvSpPr txBox="1"/>
          <p:nvPr/>
        </p:nvSpPr>
        <p:spPr>
          <a:xfrm>
            <a:off x="0" y="62647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Is it likely that </a:t>
            </a:r>
            <a:r>
              <a:rPr lang="en-CA" sz="2400" i="1" dirty="0" err="1"/>
              <a:t>Ar</a:t>
            </a:r>
            <a:r>
              <a:rPr lang="en-CA" sz="2400" i="1" dirty="0"/>
              <a:t> will form the anion </a:t>
            </a:r>
            <a:r>
              <a:rPr lang="en-CA" sz="2400" i="1" dirty="0" err="1"/>
              <a:t>Ar</a:t>
            </a:r>
            <a:r>
              <a:rPr lang="en-CA" sz="2400" i="1" baseline="30000"/>
              <a:t>-</a:t>
            </a:r>
            <a:r>
              <a:rPr lang="en-CA" sz="2400" i="1" baseline="30000" dirty="0"/>
              <a:t>?</a:t>
            </a:r>
            <a:r>
              <a:rPr lang="en-CA" sz="2400" i="1"/>
              <a:t> </a:t>
            </a:r>
            <a:endParaRPr lang="en-CA" sz="2400" i="1" dirty="0"/>
          </a:p>
        </p:txBody>
      </p:sp>
    </p:spTree>
    <p:extLst>
      <p:ext uri="{BB962C8B-B14F-4D97-AF65-F5344CB8AC3E}">
        <p14:creationId xmlns:p14="http://schemas.microsoft.com/office/powerpoint/2010/main" val="2849920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8.6: Variation in Chemical Properties of the Representative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CF1E1-5ADD-9EBE-8678-65F9D517B0D4}"/>
              </a:ext>
            </a:extLst>
          </p:cNvPr>
          <p:cNvSpPr txBox="1"/>
          <p:nvPr/>
        </p:nvSpPr>
        <p:spPr>
          <a:xfrm>
            <a:off x="434340" y="1954530"/>
            <a:ext cx="11121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There are general trends on the periodic table that we have learned throughout chemistry.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1257B-30F4-BC6A-66ED-0DAE14AB5309}"/>
              </a:ext>
            </a:extLst>
          </p:cNvPr>
          <p:cNvSpPr txBox="1"/>
          <p:nvPr/>
        </p:nvSpPr>
        <p:spPr>
          <a:xfrm>
            <a:off x="434340" y="3688865"/>
            <a:ext cx="11121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These </a:t>
            </a:r>
            <a:r>
              <a:rPr lang="en-US" sz="3200" dirty="0">
                <a:solidFill>
                  <a:srgbClr val="FF0000"/>
                </a:solidFill>
              </a:rPr>
              <a:t>general trends have EXCEPTIONS</a:t>
            </a:r>
            <a:r>
              <a:rPr lang="en-US" sz="3200" dirty="0"/>
              <a:t>, we know the exceptions exist, but they </a:t>
            </a:r>
            <a:r>
              <a:rPr lang="en-US" sz="3200" dirty="0">
                <a:solidFill>
                  <a:srgbClr val="FF0000"/>
                </a:solidFill>
              </a:rPr>
              <a:t>DO NOT make the trends we have learned any less valid</a:t>
            </a:r>
            <a:r>
              <a:rPr lang="en-US" sz="32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D1896-4ED8-B9FC-47D5-4D16C5A538DF}"/>
              </a:ext>
            </a:extLst>
          </p:cNvPr>
          <p:cNvSpPr txBox="1"/>
          <p:nvPr/>
        </p:nvSpPr>
        <p:spPr>
          <a:xfrm>
            <a:off x="1337310" y="5814755"/>
            <a:ext cx="9784080" cy="58477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We </a:t>
            </a:r>
            <a:r>
              <a:rPr lang="en-US" sz="3200" dirty="0">
                <a:solidFill>
                  <a:srgbClr val="FF0000"/>
                </a:solidFill>
              </a:rPr>
              <a:t>LEARN and TEST </a:t>
            </a:r>
            <a:r>
              <a:rPr lang="en-US" sz="3200" dirty="0"/>
              <a:t>using the </a:t>
            </a:r>
            <a:r>
              <a:rPr lang="en-US" sz="3200" dirty="0">
                <a:solidFill>
                  <a:srgbClr val="FF0000"/>
                </a:solidFill>
              </a:rPr>
              <a:t>trends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not</a:t>
            </a:r>
            <a:r>
              <a:rPr lang="en-US" sz="3200" dirty="0"/>
              <a:t> the </a:t>
            </a:r>
            <a:r>
              <a:rPr lang="en-US" sz="3200" dirty="0">
                <a:solidFill>
                  <a:srgbClr val="FF0000"/>
                </a:solidFill>
              </a:rPr>
              <a:t>exceptions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1174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"/>
            <a:ext cx="10515600" cy="70929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General Trends in Chemical Properties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4C4317B-D42A-B5F0-CF98-2F45FE841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230"/>
            <a:ext cx="12184434" cy="611295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B7EB33C2-5B41-8D14-1D28-365FC8C78052}"/>
              </a:ext>
            </a:extLst>
          </p:cNvPr>
          <p:cNvSpPr/>
          <p:nvPr/>
        </p:nvSpPr>
        <p:spPr>
          <a:xfrm>
            <a:off x="194310" y="1817370"/>
            <a:ext cx="11189970" cy="4949190"/>
          </a:xfrm>
          <a:custGeom>
            <a:avLst/>
            <a:gdLst>
              <a:gd name="connsiteX0" fmla="*/ 11189970 w 11189970"/>
              <a:gd name="connsiteY0" fmla="*/ 4949190 h 4949190"/>
              <a:gd name="connsiteX1" fmla="*/ 0 w 11189970"/>
              <a:gd name="connsiteY1" fmla="*/ 4937760 h 4949190"/>
              <a:gd name="connsiteX2" fmla="*/ 11430 w 11189970"/>
              <a:gd name="connsiteY2" fmla="*/ 0 h 4949190"/>
              <a:gd name="connsiteX3" fmla="*/ 1325880 w 11189970"/>
              <a:gd name="connsiteY3" fmla="*/ 11430 h 4949190"/>
              <a:gd name="connsiteX4" fmla="*/ 1337310 w 11189970"/>
              <a:gd name="connsiteY4" fmla="*/ 1783080 h 4949190"/>
              <a:gd name="connsiteX5" fmla="*/ 7898130 w 11189970"/>
              <a:gd name="connsiteY5" fmla="*/ 1771650 h 4949190"/>
              <a:gd name="connsiteX6" fmla="*/ 7909560 w 11189970"/>
              <a:gd name="connsiteY6" fmla="*/ 994410 h 4949190"/>
              <a:gd name="connsiteX7" fmla="*/ 8572500 w 11189970"/>
              <a:gd name="connsiteY7" fmla="*/ 994410 h 4949190"/>
              <a:gd name="connsiteX8" fmla="*/ 8572500 w 11189970"/>
              <a:gd name="connsiteY8" fmla="*/ 1771650 h 4949190"/>
              <a:gd name="connsiteX9" fmla="*/ 9212580 w 11189970"/>
              <a:gd name="connsiteY9" fmla="*/ 1760220 h 4949190"/>
              <a:gd name="connsiteX10" fmla="*/ 9224010 w 11189970"/>
              <a:gd name="connsiteY10" fmla="*/ 2560320 h 4949190"/>
              <a:gd name="connsiteX11" fmla="*/ 9898380 w 11189970"/>
              <a:gd name="connsiteY11" fmla="*/ 2560320 h 4949190"/>
              <a:gd name="connsiteX12" fmla="*/ 9886950 w 11189970"/>
              <a:gd name="connsiteY12" fmla="*/ 3383280 h 4949190"/>
              <a:gd name="connsiteX13" fmla="*/ 10538460 w 11189970"/>
              <a:gd name="connsiteY13" fmla="*/ 3371850 h 4949190"/>
              <a:gd name="connsiteX14" fmla="*/ 10561320 w 11189970"/>
              <a:gd name="connsiteY14" fmla="*/ 4171950 h 4949190"/>
              <a:gd name="connsiteX15" fmla="*/ 11189970 w 11189970"/>
              <a:gd name="connsiteY15" fmla="*/ 4160520 h 4949190"/>
              <a:gd name="connsiteX16" fmla="*/ 11189970 w 11189970"/>
              <a:gd name="connsiteY16" fmla="*/ 4949190 h 494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189970" h="4949190">
                <a:moveTo>
                  <a:pt x="11189970" y="4949190"/>
                </a:moveTo>
                <a:lnTo>
                  <a:pt x="0" y="4937760"/>
                </a:lnTo>
                <a:lnTo>
                  <a:pt x="11430" y="0"/>
                </a:lnTo>
                <a:lnTo>
                  <a:pt x="1325880" y="11430"/>
                </a:lnTo>
                <a:lnTo>
                  <a:pt x="1337310" y="1783080"/>
                </a:lnTo>
                <a:lnTo>
                  <a:pt x="7898130" y="1771650"/>
                </a:lnTo>
                <a:lnTo>
                  <a:pt x="7909560" y="994410"/>
                </a:lnTo>
                <a:lnTo>
                  <a:pt x="8572500" y="994410"/>
                </a:lnTo>
                <a:lnTo>
                  <a:pt x="8572500" y="1771650"/>
                </a:lnTo>
                <a:lnTo>
                  <a:pt x="9212580" y="1760220"/>
                </a:lnTo>
                <a:lnTo>
                  <a:pt x="9224010" y="2560320"/>
                </a:lnTo>
                <a:lnTo>
                  <a:pt x="9898380" y="2560320"/>
                </a:lnTo>
                <a:lnTo>
                  <a:pt x="9886950" y="3383280"/>
                </a:lnTo>
                <a:lnTo>
                  <a:pt x="10538460" y="3371850"/>
                </a:lnTo>
                <a:lnTo>
                  <a:pt x="10561320" y="4171950"/>
                </a:lnTo>
                <a:lnTo>
                  <a:pt x="11189970" y="4160520"/>
                </a:lnTo>
                <a:lnTo>
                  <a:pt x="11189970" y="4949190"/>
                </a:lnTo>
                <a:close/>
              </a:path>
            </a:pathLst>
          </a:custGeom>
          <a:solidFill>
            <a:srgbClr val="FF0000">
              <a:alpha val="46792"/>
            </a:srgbClr>
          </a:solidFill>
          <a:ln>
            <a:solidFill>
              <a:srgbClr val="FF00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DA109-D135-D063-B4E0-A6607B3821CB}"/>
              </a:ext>
            </a:extLst>
          </p:cNvPr>
          <p:cNvSpPr txBox="1"/>
          <p:nvPr/>
        </p:nvSpPr>
        <p:spPr>
          <a:xfrm>
            <a:off x="2903220" y="4434840"/>
            <a:ext cx="43243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Metals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315D9E7-264E-96BA-7747-DA9B1C8FB896}"/>
              </a:ext>
            </a:extLst>
          </p:cNvPr>
          <p:cNvSpPr/>
          <p:nvPr/>
        </p:nvSpPr>
        <p:spPr>
          <a:xfrm>
            <a:off x="8115300" y="1028700"/>
            <a:ext cx="3920490" cy="5726430"/>
          </a:xfrm>
          <a:custGeom>
            <a:avLst/>
            <a:gdLst>
              <a:gd name="connsiteX0" fmla="*/ 0 w 3920490"/>
              <a:gd name="connsiteY0" fmla="*/ 788670 h 5726430"/>
              <a:gd name="connsiteX1" fmla="*/ 3268980 w 3920490"/>
              <a:gd name="connsiteY1" fmla="*/ 800100 h 5726430"/>
              <a:gd name="connsiteX2" fmla="*/ 3280410 w 3920490"/>
              <a:gd name="connsiteY2" fmla="*/ 0 h 5726430"/>
              <a:gd name="connsiteX3" fmla="*/ 3920490 w 3920490"/>
              <a:gd name="connsiteY3" fmla="*/ 11430 h 5726430"/>
              <a:gd name="connsiteX4" fmla="*/ 3920490 w 3920490"/>
              <a:gd name="connsiteY4" fmla="*/ 5726430 h 5726430"/>
              <a:gd name="connsiteX5" fmla="*/ 3291840 w 3920490"/>
              <a:gd name="connsiteY5" fmla="*/ 5726430 h 5726430"/>
              <a:gd name="connsiteX6" fmla="*/ 3303270 w 3920490"/>
              <a:gd name="connsiteY6" fmla="*/ 4926330 h 5726430"/>
              <a:gd name="connsiteX7" fmla="*/ 2640330 w 3920490"/>
              <a:gd name="connsiteY7" fmla="*/ 4926330 h 5726430"/>
              <a:gd name="connsiteX8" fmla="*/ 2617470 w 3920490"/>
              <a:gd name="connsiteY8" fmla="*/ 4137660 h 5726430"/>
              <a:gd name="connsiteX9" fmla="*/ 1977390 w 3920490"/>
              <a:gd name="connsiteY9" fmla="*/ 4137660 h 5726430"/>
              <a:gd name="connsiteX10" fmla="*/ 1965960 w 3920490"/>
              <a:gd name="connsiteY10" fmla="*/ 3348990 h 5726430"/>
              <a:gd name="connsiteX11" fmla="*/ 1303020 w 3920490"/>
              <a:gd name="connsiteY11" fmla="*/ 3337560 h 5726430"/>
              <a:gd name="connsiteX12" fmla="*/ 1303020 w 3920490"/>
              <a:gd name="connsiteY12" fmla="*/ 2560320 h 5726430"/>
              <a:gd name="connsiteX13" fmla="*/ 662940 w 3920490"/>
              <a:gd name="connsiteY13" fmla="*/ 2548890 h 5726430"/>
              <a:gd name="connsiteX14" fmla="*/ 640080 w 3920490"/>
              <a:gd name="connsiteY14" fmla="*/ 1771650 h 5726430"/>
              <a:gd name="connsiteX15" fmla="*/ 0 w 3920490"/>
              <a:gd name="connsiteY15" fmla="*/ 1748790 h 5726430"/>
              <a:gd name="connsiteX16" fmla="*/ 0 w 3920490"/>
              <a:gd name="connsiteY16" fmla="*/ 788670 h 572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20490" h="5726430">
                <a:moveTo>
                  <a:pt x="0" y="788670"/>
                </a:moveTo>
                <a:lnTo>
                  <a:pt x="3268980" y="800100"/>
                </a:lnTo>
                <a:lnTo>
                  <a:pt x="3280410" y="0"/>
                </a:lnTo>
                <a:lnTo>
                  <a:pt x="3920490" y="11430"/>
                </a:lnTo>
                <a:lnTo>
                  <a:pt x="3920490" y="5726430"/>
                </a:lnTo>
                <a:lnTo>
                  <a:pt x="3291840" y="5726430"/>
                </a:lnTo>
                <a:lnTo>
                  <a:pt x="3303270" y="4926330"/>
                </a:lnTo>
                <a:lnTo>
                  <a:pt x="2640330" y="4926330"/>
                </a:lnTo>
                <a:lnTo>
                  <a:pt x="2617470" y="4137660"/>
                </a:lnTo>
                <a:lnTo>
                  <a:pt x="1977390" y="4137660"/>
                </a:lnTo>
                <a:lnTo>
                  <a:pt x="1965960" y="3348990"/>
                </a:lnTo>
                <a:lnTo>
                  <a:pt x="1303020" y="3337560"/>
                </a:lnTo>
                <a:lnTo>
                  <a:pt x="1303020" y="2560320"/>
                </a:lnTo>
                <a:lnTo>
                  <a:pt x="662940" y="2548890"/>
                </a:lnTo>
                <a:lnTo>
                  <a:pt x="640080" y="1771650"/>
                </a:lnTo>
                <a:lnTo>
                  <a:pt x="0" y="1748790"/>
                </a:lnTo>
                <a:lnTo>
                  <a:pt x="0" y="788670"/>
                </a:lnTo>
                <a:close/>
              </a:path>
            </a:pathLst>
          </a:custGeom>
          <a:solidFill>
            <a:schemeClr val="accent1">
              <a:alpha val="57000"/>
            </a:schemeClr>
          </a:solidFill>
          <a:ln w="28575">
            <a:solidFill>
              <a:srgbClr val="0070C0">
                <a:alpha val="3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4D6CA-BB39-7AEF-1F2A-9C7CC97EF57C}"/>
              </a:ext>
            </a:extLst>
          </p:cNvPr>
          <p:cNvSpPr txBox="1"/>
          <p:nvPr/>
        </p:nvSpPr>
        <p:spPr>
          <a:xfrm rot="2999633">
            <a:off x="7456251" y="3319141"/>
            <a:ext cx="5659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Non-metals</a:t>
            </a:r>
          </a:p>
        </p:txBody>
      </p:sp>
    </p:spTree>
    <p:extLst>
      <p:ext uri="{BB962C8B-B14F-4D97-AF65-F5344CB8AC3E}">
        <p14:creationId xmlns:p14="http://schemas.microsoft.com/office/powerpoint/2010/main" val="140080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9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"/>
            <a:ext cx="10515600" cy="70929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General Trends in Chemical Properties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4C4317B-D42A-B5F0-CF98-2F45FE841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230"/>
            <a:ext cx="12184434" cy="611295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B7EB33C2-5B41-8D14-1D28-365FC8C78052}"/>
              </a:ext>
            </a:extLst>
          </p:cNvPr>
          <p:cNvSpPr/>
          <p:nvPr/>
        </p:nvSpPr>
        <p:spPr>
          <a:xfrm>
            <a:off x="194310" y="1817370"/>
            <a:ext cx="11189970" cy="4949190"/>
          </a:xfrm>
          <a:custGeom>
            <a:avLst/>
            <a:gdLst>
              <a:gd name="connsiteX0" fmla="*/ 11189970 w 11189970"/>
              <a:gd name="connsiteY0" fmla="*/ 4949190 h 4949190"/>
              <a:gd name="connsiteX1" fmla="*/ 0 w 11189970"/>
              <a:gd name="connsiteY1" fmla="*/ 4937760 h 4949190"/>
              <a:gd name="connsiteX2" fmla="*/ 11430 w 11189970"/>
              <a:gd name="connsiteY2" fmla="*/ 0 h 4949190"/>
              <a:gd name="connsiteX3" fmla="*/ 1325880 w 11189970"/>
              <a:gd name="connsiteY3" fmla="*/ 11430 h 4949190"/>
              <a:gd name="connsiteX4" fmla="*/ 1337310 w 11189970"/>
              <a:gd name="connsiteY4" fmla="*/ 1783080 h 4949190"/>
              <a:gd name="connsiteX5" fmla="*/ 7898130 w 11189970"/>
              <a:gd name="connsiteY5" fmla="*/ 1771650 h 4949190"/>
              <a:gd name="connsiteX6" fmla="*/ 7909560 w 11189970"/>
              <a:gd name="connsiteY6" fmla="*/ 994410 h 4949190"/>
              <a:gd name="connsiteX7" fmla="*/ 8572500 w 11189970"/>
              <a:gd name="connsiteY7" fmla="*/ 994410 h 4949190"/>
              <a:gd name="connsiteX8" fmla="*/ 8572500 w 11189970"/>
              <a:gd name="connsiteY8" fmla="*/ 1771650 h 4949190"/>
              <a:gd name="connsiteX9" fmla="*/ 9212580 w 11189970"/>
              <a:gd name="connsiteY9" fmla="*/ 1760220 h 4949190"/>
              <a:gd name="connsiteX10" fmla="*/ 9224010 w 11189970"/>
              <a:gd name="connsiteY10" fmla="*/ 2560320 h 4949190"/>
              <a:gd name="connsiteX11" fmla="*/ 9898380 w 11189970"/>
              <a:gd name="connsiteY11" fmla="*/ 2560320 h 4949190"/>
              <a:gd name="connsiteX12" fmla="*/ 9886950 w 11189970"/>
              <a:gd name="connsiteY12" fmla="*/ 3383280 h 4949190"/>
              <a:gd name="connsiteX13" fmla="*/ 10538460 w 11189970"/>
              <a:gd name="connsiteY13" fmla="*/ 3371850 h 4949190"/>
              <a:gd name="connsiteX14" fmla="*/ 10561320 w 11189970"/>
              <a:gd name="connsiteY14" fmla="*/ 4171950 h 4949190"/>
              <a:gd name="connsiteX15" fmla="*/ 11189970 w 11189970"/>
              <a:gd name="connsiteY15" fmla="*/ 4160520 h 4949190"/>
              <a:gd name="connsiteX16" fmla="*/ 11189970 w 11189970"/>
              <a:gd name="connsiteY16" fmla="*/ 4949190 h 494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189970" h="4949190">
                <a:moveTo>
                  <a:pt x="11189970" y="4949190"/>
                </a:moveTo>
                <a:lnTo>
                  <a:pt x="0" y="4937760"/>
                </a:lnTo>
                <a:lnTo>
                  <a:pt x="11430" y="0"/>
                </a:lnTo>
                <a:lnTo>
                  <a:pt x="1325880" y="11430"/>
                </a:lnTo>
                <a:lnTo>
                  <a:pt x="1337310" y="1783080"/>
                </a:lnTo>
                <a:lnTo>
                  <a:pt x="7898130" y="1771650"/>
                </a:lnTo>
                <a:lnTo>
                  <a:pt x="7909560" y="994410"/>
                </a:lnTo>
                <a:lnTo>
                  <a:pt x="8572500" y="994410"/>
                </a:lnTo>
                <a:lnTo>
                  <a:pt x="8572500" y="1771650"/>
                </a:lnTo>
                <a:lnTo>
                  <a:pt x="9212580" y="1760220"/>
                </a:lnTo>
                <a:lnTo>
                  <a:pt x="9224010" y="2560320"/>
                </a:lnTo>
                <a:lnTo>
                  <a:pt x="9898380" y="2560320"/>
                </a:lnTo>
                <a:lnTo>
                  <a:pt x="9886950" y="3383280"/>
                </a:lnTo>
                <a:lnTo>
                  <a:pt x="10538460" y="3371850"/>
                </a:lnTo>
                <a:lnTo>
                  <a:pt x="10561320" y="4171950"/>
                </a:lnTo>
                <a:lnTo>
                  <a:pt x="11189970" y="4160520"/>
                </a:lnTo>
                <a:lnTo>
                  <a:pt x="11189970" y="4949190"/>
                </a:lnTo>
                <a:close/>
              </a:path>
            </a:pathLst>
          </a:custGeom>
          <a:solidFill>
            <a:srgbClr val="FF0000">
              <a:alpha val="46792"/>
            </a:srgbClr>
          </a:solidFill>
          <a:ln>
            <a:solidFill>
              <a:srgbClr val="FF00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315D9E7-264E-96BA-7747-DA9B1C8FB896}"/>
              </a:ext>
            </a:extLst>
          </p:cNvPr>
          <p:cNvSpPr/>
          <p:nvPr/>
        </p:nvSpPr>
        <p:spPr>
          <a:xfrm>
            <a:off x="8115300" y="1028700"/>
            <a:ext cx="3920490" cy="5726430"/>
          </a:xfrm>
          <a:custGeom>
            <a:avLst/>
            <a:gdLst>
              <a:gd name="connsiteX0" fmla="*/ 0 w 3920490"/>
              <a:gd name="connsiteY0" fmla="*/ 788670 h 5726430"/>
              <a:gd name="connsiteX1" fmla="*/ 3268980 w 3920490"/>
              <a:gd name="connsiteY1" fmla="*/ 800100 h 5726430"/>
              <a:gd name="connsiteX2" fmla="*/ 3280410 w 3920490"/>
              <a:gd name="connsiteY2" fmla="*/ 0 h 5726430"/>
              <a:gd name="connsiteX3" fmla="*/ 3920490 w 3920490"/>
              <a:gd name="connsiteY3" fmla="*/ 11430 h 5726430"/>
              <a:gd name="connsiteX4" fmla="*/ 3920490 w 3920490"/>
              <a:gd name="connsiteY4" fmla="*/ 5726430 h 5726430"/>
              <a:gd name="connsiteX5" fmla="*/ 3291840 w 3920490"/>
              <a:gd name="connsiteY5" fmla="*/ 5726430 h 5726430"/>
              <a:gd name="connsiteX6" fmla="*/ 3303270 w 3920490"/>
              <a:gd name="connsiteY6" fmla="*/ 4926330 h 5726430"/>
              <a:gd name="connsiteX7" fmla="*/ 2640330 w 3920490"/>
              <a:gd name="connsiteY7" fmla="*/ 4926330 h 5726430"/>
              <a:gd name="connsiteX8" fmla="*/ 2617470 w 3920490"/>
              <a:gd name="connsiteY8" fmla="*/ 4137660 h 5726430"/>
              <a:gd name="connsiteX9" fmla="*/ 1977390 w 3920490"/>
              <a:gd name="connsiteY9" fmla="*/ 4137660 h 5726430"/>
              <a:gd name="connsiteX10" fmla="*/ 1965960 w 3920490"/>
              <a:gd name="connsiteY10" fmla="*/ 3348990 h 5726430"/>
              <a:gd name="connsiteX11" fmla="*/ 1303020 w 3920490"/>
              <a:gd name="connsiteY11" fmla="*/ 3337560 h 5726430"/>
              <a:gd name="connsiteX12" fmla="*/ 1303020 w 3920490"/>
              <a:gd name="connsiteY12" fmla="*/ 2560320 h 5726430"/>
              <a:gd name="connsiteX13" fmla="*/ 662940 w 3920490"/>
              <a:gd name="connsiteY13" fmla="*/ 2548890 h 5726430"/>
              <a:gd name="connsiteX14" fmla="*/ 640080 w 3920490"/>
              <a:gd name="connsiteY14" fmla="*/ 1771650 h 5726430"/>
              <a:gd name="connsiteX15" fmla="*/ 0 w 3920490"/>
              <a:gd name="connsiteY15" fmla="*/ 1748790 h 5726430"/>
              <a:gd name="connsiteX16" fmla="*/ 0 w 3920490"/>
              <a:gd name="connsiteY16" fmla="*/ 788670 h 572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20490" h="5726430">
                <a:moveTo>
                  <a:pt x="0" y="788670"/>
                </a:moveTo>
                <a:lnTo>
                  <a:pt x="3268980" y="800100"/>
                </a:lnTo>
                <a:lnTo>
                  <a:pt x="3280410" y="0"/>
                </a:lnTo>
                <a:lnTo>
                  <a:pt x="3920490" y="11430"/>
                </a:lnTo>
                <a:lnTo>
                  <a:pt x="3920490" y="5726430"/>
                </a:lnTo>
                <a:lnTo>
                  <a:pt x="3291840" y="5726430"/>
                </a:lnTo>
                <a:lnTo>
                  <a:pt x="3303270" y="4926330"/>
                </a:lnTo>
                <a:lnTo>
                  <a:pt x="2640330" y="4926330"/>
                </a:lnTo>
                <a:lnTo>
                  <a:pt x="2617470" y="4137660"/>
                </a:lnTo>
                <a:lnTo>
                  <a:pt x="1977390" y="4137660"/>
                </a:lnTo>
                <a:lnTo>
                  <a:pt x="1965960" y="3348990"/>
                </a:lnTo>
                <a:lnTo>
                  <a:pt x="1303020" y="3337560"/>
                </a:lnTo>
                <a:lnTo>
                  <a:pt x="1303020" y="2560320"/>
                </a:lnTo>
                <a:lnTo>
                  <a:pt x="662940" y="2548890"/>
                </a:lnTo>
                <a:lnTo>
                  <a:pt x="640080" y="1771650"/>
                </a:lnTo>
                <a:lnTo>
                  <a:pt x="0" y="1748790"/>
                </a:lnTo>
                <a:lnTo>
                  <a:pt x="0" y="788670"/>
                </a:lnTo>
                <a:close/>
              </a:path>
            </a:pathLst>
          </a:custGeom>
          <a:solidFill>
            <a:schemeClr val="accent1">
              <a:alpha val="57000"/>
            </a:schemeClr>
          </a:solidFill>
          <a:ln w="28575">
            <a:solidFill>
              <a:srgbClr val="0070C0">
                <a:alpha val="3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E032277-95AB-BAF6-A694-9813CDC9113E}"/>
              </a:ext>
            </a:extLst>
          </p:cNvPr>
          <p:cNvSpPr/>
          <p:nvPr/>
        </p:nvSpPr>
        <p:spPr>
          <a:xfrm>
            <a:off x="8085221" y="1796716"/>
            <a:ext cx="3930316" cy="4989095"/>
          </a:xfrm>
          <a:custGeom>
            <a:avLst/>
            <a:gdLst>
              <a:gd name="connsiteX0" fmla="*/ 0 w 3930316"/>
              <a:gd name="connsiteY0" fmla="*/ 0 h 4989095"/>
              <a:gd name="connsiteX1" fmla="*/ 673768 w 3930316"/>
              <a:gd name="connsiteY1" fmla="*/ 32084 h 4989095"/>
              <a:gd name="connsiteX2" fmla="*/ 673768 w 3930316"/>
              <a:gd name="connsiteY2" fmla="*/ 1010652 h 4989095"/>
              <a:gd name="connsiteX3" fmla="*/ 1331495 w 3930316"/>
              <a:gd name="connsiteY3" fmla="*/ 1010652 h 4989095"/>
              <a:gd name="connsiteX4" fmla="*/ 1331495 w 3930316"/>
              <a:gd name="connsiteY4" fmla="*/ 1780673 h 4989095"/>
              <a:gd name="connsiteX5" fmla="*/ 1989221 w 3930316"/>
              <a:gd name="connsiteY5" fmla="*/ 1796716 h 4989095"/>
              <a:gd name="connsiteX6" fmla="*/ 1989221 w 3930316"/>
              <a:gd name="connsiteY6" fmla="*/ 2598821 h 4989095"/>
              <a:gd name="connsiteX7" fmla="*/ 2662990 w 3930316"/>
              <a:gd name="connsiteY7" fmla="*/ 2598821 h 4989095"/>
              <a:gd name="connsiteX8" fmla="*/ 2630905 w 3930316"/>
              <a:gd name="connsiteY8" fmla="*/ 3384884 h 4989095"/>
              <a:gd name="connsiteX9" fmla="*/ 3304674 w 3930316"/>
              <a:gd name="connsiteY9" fmla="*/ 3384884 h 4989095"/>
              <a:gd name="connsiteX10" fmla="*/ 3304674 w 3930316"/>
              <a:gd name="connsiteY10" fmla="*/ 4186989 h 4989095"/>
              <a:gd name="connsiteX11" fmla="*/ 3930316 w 3930316"/>
              <a:gd name="connsiteY11" fmla="*/ 4170947 h 4989095"/>
              <a:gd name="connsiteX12" fmla="*/ 3930316 w 3930316"/>
              <a:gd name="connsiteY12" fmla="*/ 4989095 h 4989095"/>
              <a:gd name="connsiteX13" fmla="*/ 2646947 w 3930316"/>
              <a:gd name="connsiteY13" fmla="*/ 4957010 h 4989095"/>
              <a:gd name="connsiteX14" fmla="*/ 2646947 w 3930316"/>
              <a:gd name="connsiteY14" fmla="*/ 4186989 h 4989095"/>
              <a:gd name="connsiteX15" fmla="*/ 2021305 w 3930316"/>
              <a:gd name="connsiteY15" fmla="*/ 4186989 h 4989095"/>
              <a:gd name="connsiteX16" fmla="*/ 1989221 w 3930316"/>
              <a:gd name="connsiteY16" fmla="*/ 3400926 h 4989095"/>
              <a:gd name="connsiteX17" fmla="*/ 1331495 w 3930316"/>
              <a:gd name="connsiteY17" fmla="*/ 3352800 h 4989095"/>
              <a:gd name="connsiteX18" fmla="*/ 1331495 w 3930316"/>
              <a:gd name="connsiteY18" fmla="*/ 2598821 h 4989095"/>
              <a:gd name="connsiteX19" fmla="*/ 721895 w 3930316"/>
              <a:gd name="connsiteY19" fmla="*/ 2566737 h 4989095"/>
              <a:gd name="connsiteX20" fmla="*/ 689811 w 3930316"/>
              <a:gd name="connsiteY20" fmla="*/ 1812758 h 4989095"/>
              <a:gd name="connsiteX21" fmla="*/ 48126 w 3930316"/>
              <a:gd name="connsiteY21" fmla="*/ 1796716 h 4989095"/>
              <a:gd name="connsiteX22" fmla="*/ 0 w 3930316"/>
              <a:gd name="connsiteY22" fmla="*/ 0 h 498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30316" h="4989095">
                <a:moveTo>
                  <a:pt x="0" y="0"/>
                </a:moveTo>
                <a:lnTo>
                  <a:pt x="673768" y="32084"/>
                </a:lnTo>
                <a:lnTo>
                  <a:pt x="673768" y="1010652"/>
                </a:lnTo>
                <a:lnTo>
                  <a:pt x="1331495" y="1010652"/>
                </a:lnTo>
                <a:lnTo>
                  <a:pt x="1331495" y="1780673"/>
                </a:lnTo>
                <a:lnTo>
                  <a:pt x="1989221" y="1796716"/>
                </a:lnTo>
                <a:lnTo>
                  <a:pt x="1989221" y="2598821"/>
                </a:lnTo>
                <a:lnTo>
                  <a:pt x="2662990" y="2598821"/>
                </a:lnTo>
                <a:lnTo>
                  <a:pt x="2630905" y="3384884"/>
                </a:lnTo>
                <a:lnTo>
                  <a:pt x="3304674" y="3384884"/>
                </a:lnTo>
                <a:lnTo>
                  <a:pt x="3304674" y="4186989"/>
                </a:lnTo>
                <a:lnTo>
                  <a:pt x="3930316" y="4170947"/>
                </a:lnTo>
                <a:lnTo>
                  <a:pt x="3930316" y="4989095"/>
                </a:lnTo>
                <a:lnTo>
                  <a:pt x="2646947" y="4957010"/>
                </a:lnTo>
                <a:lnTo>
                  <a:pt x="2646947" y="4186989"/>
                </a:lnTo>
                <a:lnTo>
                  <a:pt x="2021305" y="4186989"/>
                </a:lnTo>
                <a:lnTo>
                  <a:pt x="1989221" y="3400926"/>
                </a:lnTo>
                <a:lnTo>
                  <a:pt x="1331495" y="3352800"/>
                </a:lnTo>
                <a:lnTo>
                  <a:pt x="1331495" y="2598821"/>
                </a:lnTo>
                <a:lnTo>
                  <a:pt x="721895" y="2566737"/>
                </a:lnTo>
                <a:lnTo>
                  <a:pt x="689811" y="1812758"/>
                </a:lnTo>
                <a:lnTo>
                  <a:pt x="48126" y="1796716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DA6D21-F13A-21A1-6C02-9110E838D592}"/>
              </a:ext>
            </a:extLst>
          </p:cNvPr>
          <p:cNvSpPr txBox="1"/>
          <p:nvPr/>
        </p:nvSpPr>
        <p:spPr>
          <a:xfrm rot="2999633">
            <a:off x="7854178" y="3315828"/>
            <a:ext cx="5659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/>
              <a:t>Metaloids</a:t>
            </a:r>
            <a:endParaRPr lang="en-US" sz="8800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0ED7975-0C36-413B-4D37-A534177E8496}"/>
              </a:ext>
            </a:extLst>
          </p:cNvPr>
          <p:cNvSpPr/>
          <p:nvPr/>
        </p:nvSpPr>
        <p:spPr>
          <a:xfrm>
            <a:off x="1507958" y="3593432"/>
            <a:ext cx="6593305" cy="3192379"/>
          </a:xfrm>
          <a:custGeom>
            <a:avLst/>
            <a:gdLst>
              <a:gd name="connsiteX0" fmla="*/ 48126 w 6593305"/>
              <a:gd name="connsiteY0" fmla="*/ 0 h 3192379"/>
              <a:gd name="connsiteX1" fmla="*/ 6593305 w 6593305"/>
              <a:gd name="connsiteY1" fmla="*/ 0 h 3192379"/>
              <a:gd name="connsiteX2" fmla="*/ 6577263 w 6593305"/>
              <a:gd name="connsiteY2" fmla="*/ 3192379 h 3192379"/>
              <a:gd name="connsiteX3" fmla="*/ 0 w 6593305"/>
              <a:gd name="connsiteY3" fmla="*/ 3160294 h 3192379"/>
              <a:gd name="connsiteX4" fmla="*/ 48126 w 6593305"/>
              <a:gd name="connsiteY4" fmla="*/ 0 h 319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3305" h="3192379">
                <a:moveTo>
                  <a:pt x="48126" y="0"/>
                </a:moveTo>
                <a:lnTo>
                  <a:pt x="6593305" y="0"/>
                </a:lnTo>
                <a:cubicBezTo>
                  <a:pt x="6587958" y="1064126"/>
                  <a:pt x="6582610" y="2128253"/>
                  <a:pt x="6577263" y="3192379"/>
                </a:cubicBezTo>
                <a:lnTo>
                  <a:pt x="0" y="3160294"/>
                </a:lnTo>
                <a:lnTo>
                  <a:pt x="48126" y="0"/>
                </a:lnTo>
                <a:close/>
              </a:path>
            </a:pathLst>
          </a:custGeom>
          <a:noFill/>
          <a:ln w="698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BF04BE-2180-6C64-3089-786C11BCFF7B}"/>
              </a:ext>
            </a:extLst>
          </p:cNvPr>
          <p:cNvSpPr txBox="1"/>
          <p:nvPr/>
        </p:nvSpPr>
        <p:spPr>
          <a:xfrm>
            <a:off x="2414285" y="3641248"/>
            <a:ext cx="52652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Transition Metals</a:t>
            </a:r>
          </a:p>
        </p:txBody>
      </p:sp>
    </p:spTree>
    <p:extLst>
      <p:ext uri="{BB962C8B-B14F-4D97-AF65-F5344CB8AC3E}">
        <p14:creationId xmlns:p14="http://schemas.microsoft.com/office/powerpoint/2010/main" val="370220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1" grpId="0" animBg="1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"/>
            <a:ext cx="10515600" cy="70929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General Trends in Chemical Properties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4C4317B-D42A-B5F0-CF98-2F45FE841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230"/>
            <a:ext cx="12184434" cy="611295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7AF863-81F8-3F59-8F22-DCE21BCAAB35}"/>
              </a:ext>
            </a:extLst>
          </p:cNvPr>
          <p:cNvCxnSpPr>
            <a:cxnSpLocks/>
          </p:cNvCxnSpPr>
          <p:nvPr/>
        </p:nvCxnSpPr>
        <p:spPr>
          <a:xfrm flipH="1">
            <a:off x="457200" y="2377440"/>
            <a:ext cx="11430000" cy="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1B8AA5-DA2A-CFE7-A92D-3F39A6F81DF0}"/>
              </a:ext>
            </a:extLst>
          </p:cNvPr>
          <p:cNvCxnSpPr>
            <a:cxnSpLocks/>
          </p:cNvCxnSpPr>
          <p:nvPr/>
        </p:nvCxnSpPr>
        <p:spPr>
          <a:xfrm>
            <a:off x="609600" y="2468880"/>
            <a:ext cx="0" cy="4300888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53CB88-F011-D987-3344-FB6BFE85D4E5}"/>
              </a:ext>
            </a:extLst>
          </p:cNvPr>
          <p:cNvSpPr txBox="1"/>
          <p:nvPr/>
        </p:nvSpPr>
        <p:spPr>
          <a:xfrm>
            <a:off x="838200" y="3765594"/>
            <a:ext cx="864267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6000" b="1" dirty="0"/>
              <a:t>Atomic Radius </a:t>
            </a:r>
            <a:r>
              <a:rPr lang="en-US" sz="6000" b="1" dirty="0">
                <a:solidFill>
                  <a:srgbClr val="FF0000"/>
                </a:solidFill>
              </a:rPr>
              <a:t>INCREASES</a:t>
            </a:r>
          </a:p>
        </p:txBody>
      </p:sp>
    </p:spTree>
    <p:extLst>
      <p:ext uri="{BB962C8B-B14F-4D97-AF65-F5344CB8AC3E}">
        <p14:creationId xmlns:p14="http://schemas.microsoft.com/office/powerpoint/2010/main" val="116307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"/>
            <a:ext cx="10515600" cy="70929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General Trends in Chemical Properties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4C4317B-D42A-B5F0-CF98-2F45FE841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5" y="720090"/>
            <a:ext cx="12184434" cy="61129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DB0ED1-1BA0-E667-2538-AA5EB1A73DC4}"/>
              </a:ext>
            </a:extLst>
          </p:cNvPr>
          <p:cNvSpPr/>
          <p:nvPr/>
        </p:nvSpPr>
        <p:spPr>
          <a:xfrm>
            <a:off x="224589" y="866274"/>
            <a:ext cx="613611" cy="5927868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4E4E94-DDF0-BDE7-ED21-C587A2BAD79D}"/>
              </a:ext>
            </a:extLst>
          </p:cNvPr>
          <p:cNvSpPr/>
          <p:nvPr/>
        </p:nvSpPr>
        <p:spPr>
          <a:xfrm>
            <a:off x="854242" y="1820779"/>
            <a:ext cx="613611" cy="4973363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1BD1EA-B589-8B15-D39E-9E843E488F8D}"/>
              </a:ext>
            </a:extLst>
          </p:cNvPr>
          <p:cNvSpPr/>
          <p:nvPr/>
        </p:nvSpPr>
        <p:spPr>
          <a:xfrm>
            <a:off x="11401926" y="1187407"/>
            <a:ext cx="613611" cy="5606735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C7A42D-F817-6AA1-DEA6-7D387F38E833}"/>
              </a:ext>
            </a:extLst>
          </p:cNvPr>
          <p:cNvSpPr/>
          <p:nvPr/>
        </p:nvSpPr>
        <p:spPr>
          <a:xfrm>
            <a:off x="10756231" y="1836822"/>
            <a:ext cx="613611" cy="495732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E50B95-5C2B-4066-42AD-05BFBB764CBA}"/>
              </a:ext>
            </a:extLst>
          </p:cNvPr>
          <p:cNvSpPr/>
          <p:nvPr/>
        </p:nvSpPr>
        <p:spPr>
          <a:xfrm>
            <a:off x="1515979" y="3429000"/>
            <a:ext cx="613611" cy="33651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A3D6E-028D-6C47-8965-F1F74C334AD2}"/>
              </a:ext>
            </a:extLst>
          </p:cNvPr>
          <p:cNvSpPr/>
          <p:nvPr/>
        </p:nvSpPr>
        <p:spPr>
          <a:xfrm>
            <a:off x="2177716" y="3433011"/>
            <a:ext cx="613611" cy="33651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EBA33-0ADB-ADA4-963F-B491E7E12151}"/>
              </a:ext>
            </a:extLst>
          </p:cNvPr>
          <p:cNvSpPr/>
          <p:nvPr/>
        </p:nvSpPr>
        <p:spPr>
          <a:xfrm>
            <a:off x="2839453" y="3429000"/>
            <a:ext cx="613611" cy="33651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92259B-0396-E86F-7E49-0C57B2459A09}"/>
              </a:ext>
            </a:extLst>
          </p:cNvPr>
          <p:cNvSpPr/>
          <p:nvPr/>
        </p:nvSpPr>
        <p:spPr>
          <a:xfrm>
            <a:off x="3505201" y="3429000"/>
            <a:ext cx="613611" cy="33651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3CA01B-7E3B-F884-D773-5C95DEA857A4}"/>
              </a:ext>
            </a:extLst>
          </p:cNvPr>
          <p:cNvSpPr/>
          <p:nvPr/>
        </p:nvSpPr>
        <p:spPr>
          <a:xfrm>
            <a:off x="4162927" y="3429000"/>
            <a:ext cx="613611" cy="33651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D4B12B-EA8C-0768-0AC9-9347C853F33D}"/>
              </a:ext>
            </a:extLst>
          </p:cNvPr>
          <p:cNvSpPr/>
          <p:nvPr/>
        </p:nvSpPr>
        <p:spPr>
          <a:xfrm>
            <a:off x="4836694" y="3429000"/>
            <a:ext cx="613611" cy="33651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9A9784-A98F-4F74-6BAD-BDFFF509FF97}"/>
              </a:ext>
            </a:extLst>
          </p:cNvPr>
          <p:cNvSpPr/>
          <p:nvPr/>
        </p:nvSpPr>
        <p:spPr>
          <a:xfrm>
            <a:off x="5466347" y="3429000"/>
            <a:ext cx="613611" cy="33651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245799-AAB2-CE3B-94EE-C86A7C8EACDB}"/>
              </a:ext>
            </a:extLst>
          </p:cNvPr>
          <p:cNvSpPr/>
          <p:nvPr/>
        </p:nvSpPr>
        <p:spPr>
          <a:xfrm>
            <a:off x="6140114" y="3429000"/>
            <a:ext cx="613611" cy="33651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A673F1-F345-7DDD-9C8F-E23044ECCEBA}"/>
              </a:ext>
            </a:extLst>
          </p:cNvPr>
          <p:cNvSpPr/>
          <p:nvPr/>
        </p:nvSpPr>
        <p:spPr>
          <a:xfrm>
            <a:off x="6793833" y="3429000"/>
            <a:ext cx="613611" cy="33651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8319A0-D8BC-C114-081C-D009C402250A}"/>
              </a:ext>
            </a:extLst>
          </p:cNvPr>
          <p:cNvSpPr/>
          <p:nvPr/>
        </p:nvSpPr>
        <p:spPr>
          <a:xfrm>
            <a:off x="7435516" y="3429000"/>
            <a:ext cx="613611" cy="33651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F9F78-35FA-EA6E-BAA0-3A6DE11E7067}"/>
              </a:ext>
            </a:extLst>
          </p:cNvPr>
          <p:cNvSpPr/>
          <p:nvPr/>
        </p:nvSpPr>
        <p:spPr>
          <a:xfrm>
            <a:off x="8097253" y="1836822"/>
            <a:ext cx="613611" cy="495732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65513C-B9CF-3C03-4DC4-0372C36D207E}"/>
              </a:ext>
            </a:extLst>
          </p:cNvPr>
          <p:cNvSpPr/>
          <p:nvPr/>
        </p:nvSpPr>
        <p:spPr>
          <a:xfrm>
            <a:off x="8779044" y="1836822"/>
            <a:ext cx="613611" cy="495732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55DEF7-2FDC-06BC-A4F3-28BE0831A8F0}"/>
              </a:ext>
            </a:extLst>
          </p:cNvPr>
          <p:cNvSpPr/>
          <p:nvPr/>
        </p:nvSpPr>
        <p:spPr>
          <a:xfrm>
            <a:off x="9452811" y="1844842"/>
            <a:ext cx="613611" cy="495732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BB8ED2-22BC-26FC-EE0B-AD32F1089455}"/>
              </a:ext>
            </a:extLst>
          </p:cNvPr>
          <p:cNvSpPr/>
          <p:nvPr/>
        </p:nvSpPr>
        <p:spPr>
          <a:xfrm>
            <a:off x="10094494" y="1844842"/>
            <a:ext cx="613611" cy="495732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46BF02-57C6-15FD-2DE3-060711E871F6}"/>
              </a:ext>
            </a:extLst>
          </p:cNvPr>
          <p:cNvSpPr txBox="1"/>
          <p:nvPr/>
        </p:nvSpPr>
        <p:spPr>
          <a:xfrm>
            <a:off x="390800" y="301137"/>
            <a:ext cx="12232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Groups Share Properties</a:t>
            </a:r>
          </a:p>
        </p:txBody>
      </p:sp>
    </p:spTree>
    <p:extLst>
      <p:ext uri="{BB962C8B-B14F-4D97-AF65-F5344CB8AC3E}">
        <p14:creationId xmlns:p14="http://schemas.microsoft.com/office/powerpoint/2010/main" val="219382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7F734-406C-040C-B4FE-42114329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93654"/>
          </a:xfrm>
        </p:spPr>
        <p:txBody>
          <a:bodyPr>
            <a:normAutofit fontScale="90000"/>
          </a:bodyPr>
          <a:lstStyle/>
          <a:p>
            <a:r>
              <a:rPr lang="en-US" dirty="0"/>
              <a:t>Reactivity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3D76894-1894-BEA3-9856-AB0AD0D3E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5" y="882316"/>
            <a:ext cx="12184434" cy="595072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E99A68-2483-8C92-FB6F-DBCA256AD225}"/>
              </a:ext>
            </a:extLst>
          </p:cNvPr>
          <p:cNvCxnSpPr>
            <a:cxnSpLocks/>
          </p:cNvCxnSpPr>
          <p:nvPr/>
        </p:nvCxnSpPr>
        <p:spPr>
          <a:xfrm flipH="1">
            <a:off x="673768" y="5794409"/>
            <a:ext cx="6063916" cy="638475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255A61-5E1E-AB33-4507-78C23FE4B8F2}"/>
              </a:ext>
            </a:extLst>
          </p:cNvPr>
          <p:cNvCxnSpPr>
            <a:cxnSpLocks/>
          </p:cNvCxnSpPr>
          <p:nvPr/>
        </p:nvCxnSpPr>
        <p:spPr>
          <a:xfrm flipV="1">
            <a:off x="7275548" y="2502569"/>
            <a:ext cx="3841631" cy="3227672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2D363C-4713-C58A-B068-45B0A2978174}"/>
              </a:ext>
            </a:extLst>
          </p:cNvPr>
          <p:cNvSpPr txBox="1"/>
          <p:nvPr/>
        </p:nvSpPr>
        <p:spPr>
          <a:xfrm rot="21224373">
            <a:off x="960120" y="5115718"/>
            <a:ext cx="5857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More Reactive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E68246-A952-8A7F-B4DA-5A2B623B415A}"/>
              </a:ext>
            </a:extLst>
          </p:cNvPr>
          <p:cNvSpPr txBox="1"/>
          <p:nvPr/>
        </p:nvSpPr>
        <p:spPr>
          <a:xfrm rot="19223705">
            <a:off x="6053208" y="3184007"/>
            <a:ext cx="5857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More Reactive</a:t>
            </a:r>
          </a:p>
        </p:txBody>
      </p:sp>
    </p:spTree>
    <p:extLst>
      <p:ext uri="{BB962C8B-B14F-4D97-AF65-F5344CB8AC3E}">
        <p14:creationId xmlns:p14="http://schemas.microsoft.com/office/powerpoint/2010/main" val="21658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75" y="-11613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Properties of Oxides Across a Period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(Acidic to Basic Trends)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A2034F-75D1-1137-8CD6-F926FA921CA9}"/>
              </a:ext>
            </a:extLst>
          </p:cNvPr>
          <p:cNvSpPr txBox="1"/>
          <p:nvPr/>
        </p:nvSpPr>
        <p:spPr>
          <a:xfrm>
            <a:off x="225793" y="1523181"/>
            <a:ext cx="11121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As most/all other elements will form a compound with </a:t>
            </a:r>
            <a:r>
              <a:rPr lang="en-US" sz="3200" dirty="0">
                <a:solidFill>
                  <a:srgbClr val="0070C0"/>
                </a:solidFill>
              </a:rPr>
              <a:t>oxygen</a:t>
            </a:r>
            <a:r>
              <a:rPr lang="en-US" sz="3200" dirty="0"/>
              <a:t> (an </a:t>
            </a:r>
            <a:r>
              <a:rPr lang="en-US" sz="3200" dirty="0">
                <a:solidFill>
                  <a:srgbClr val="0070C0"/>
                </a:solidFill>
              </a:rPr>
              <a:t>Ox</a:t>
            </a:r>
            <a:r>
              <a:rPr lang="en-US" sz="3200" dirty="0"/>
              <a:t>ide), there are GENERAL TRENDS we can look at.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EF743E-0B13-A17D-C89A-82C9FDAE8217}"/>
              </a:ext>
            </a:extLst>
          </p:cNvPr>
          <p:cNvSpPr txBox="1"/>
          <p:nvPr/>
        </p:nvSpPr>
        <p:spPr>
          <a:xfrm>
            <a:off x="346108" y="4578444"/>
            <a:ext cx="11121390" cy="107721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We learn and REMEMBER (AKA Testable...) General Trends </a:t>
            </a:r>
            <a:r>
              <a:rPr lang="en-US" sz="3200" dirty="0"/>
              <a:t>NOT exceptions.</a:t>
            </a:r>
          </a:p>
        </p:txBody>
      </p:sp>
    </p:spTree>
    <p:extLst>
      <p:ext uri="{BB962C8B-B14F-4D97-AF65-F5344CB8AC3E}">
        <p14:creationId xmlns:p14="http://schemas.microsoft.com/office/powerpoint/2010/main" val="28943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75" y="-11613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Properties of Oxides Across a Period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(Acidic to Basic Trends)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E7A579B-CFD3-E64A-806E-6505B334E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5" y="1090862"/>
            <a:ext cx="12184434" cy="574218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13104B-C9E1-1886-8BC8-99A3F582D056}"/>
              </a:ext>
            </a:extLst>
          </p:cNvPr>
          <p:cNvCxnSpPr>
            <a:cxnSpLocks/>
          </p:cNvCxnSpPr>
          <p:nvPr/>
        </p:nvCxnSpPr>
        <p:spPr>
          <a:xfrm>
            <a:off x="401053" y="5133473"/>
            <a:ext cx="11245515" cy="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766C808C-5228-7AE5-8992-3B6542FC77E8}"/>
              </a:ext>
            </a:extLst>
          </p:cNvPr>
          <p:cNvSpPr/>
          <p:nvPr/>
        </p:nvSpPr>
        <p:spPr>
          <a:xfrm>
            <a:off x="176463" y="1267326"/>
            <a:ext cx="3320716" cy="5534527"/>
          </a:xfrm>
          <a:custGeom>
            <a:avLst/>
            <a:gdLst>
              <a:gd name="connsiteX0" fmla="*/ 3320716 w 3320716"/>
              <a:gd name="connsiteY0" fmla="*/ 2550695 h 5534527"/>
              <a:gd name="connsiteX1" fmla="*/ 3320716 w 3320716"/>
              <a:gd name="connsiteY1" fmla="*/ 5534527 h 5534527"/>
              <a:gd name="connsiteX2" fmla="*/ 16042 w 3320716"/>
              <a:gd name="connsiteY2" fmla="*/ 5518485 h 5534527"/>
              <a:gd name="connsiteX3" fmla="*/ 0 w 3320716"/>
              <a:gd name="connsiteY3" fmla="*/ 0 h 5534527"/>
              <a:gd name="connsiteX4" fmla="*/ 657726 w 3320716"/>
              <a:gd name="connsiteY4" fmla="*/ 16042 h 5534527"/>
              <a:gd name="connsiteX5" fmla="*/ 657726 w 3320716"/>
              <a:gd name="connsiteY5" fmla="*/ 1074821 h 5534527"/>
              <a:gd name="connsiteX6" fmla="*/ 1315453 w 3320716"/>
              <a:gd name="connsiteY6" fmla="*/ 1090863 h 5534527"/>
              <a:gd name="connsiteX7" fmla="*/ 1315453 w 3320716"/>
              <a:gd name="connsiteY7" fmla="*/ 2550695 h 5534527"/>
              <a:gd name="connsiteX8" fmla="*/ 3320716 w 3320716"/>
              <a:gd name="connsiteY8" fmla="*/ 2550695 h 553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0716" h="5534527">
                <a:moveTo>
                  <a:pt x="3320716" y="2550695"/>
                </a:moveTo>
                <a:lnTo>
                  <a:pt x="3320716" y="5534527"/>
                </a:lnTo>
                <a:lnTo>
                  <a:pt x="16042" y="5518485"/>
                </a:lnTo>
                <a:cubicBezTo>
                  <a:pt x="10695" y="3678990"/>
                  <a:pt x="5347" y="1839495"/>
                  <a:pt x="0" y="0"/>
                </a:cubicBezTo>
                <a:lnTo>
                  <a:pt x="657726" y="16042"/>
                </a:lnTo>
                <a:lnTo>
                  <a:pt x="657726" y="1074821"/>
                </a:lnTo>
                <a:lnTo>
                  <a:pt x="1315453" y="1090863"/>
                </a:lnTo>
                <a:lnTo>
                  <a:pt x="1315453" y="2550695"/>
                </a:lnTo>
                <a:lnTo>
                  <a:pt x="3320716" y="2550695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7FD335-32C9-3BE3-B8D1-D648B3D8F13B}"/>
              </a:ext>
            </a:extLst>
          </p:cNvPr>
          <p:cNvSpPr txBox="1"/>
          <p:nvPr/>
        </p:nvSpPr>
        <p:spPr>
          <a:xfrm>
            <a:off x="401053" y="3961952"/>
            <a:ext cx="2906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Basic Oxides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75D53F9-BEF1-B25C-64EB-C55FD2D247BE}"/>
              </a:ext>
            </a:extLst>
          </p:cNvPr>
          <p:cNvSpPr/>
          <p:nvPr/>
        </p:nvSpPr>
        <p:spPr>
          <a:xfrm>
            <a:off x="3492813" y="3818021"/>
            <a:ext cx="4608450" cy="2983832"/>
          </a:xfrm>
          <a:custGeom>
            <a:avLst/>
            <a:gdLst>
              <a:gd name="connsiteX0" fmla="*/ 20408 w 4608450"/>
              <a:gd name="connsiteY0" fmla="*/ 0 h 2983832"/>
              <a:gd name="connsiteX1" fmla="*/ 4608450 w 4608450"/>
              <a:gd name="connsiteY1" fmla="*/ 0 h 2983832"/>
              <a:gd name="connsiteX2" fmla="*/ 4608450 w 4608450"/>
              <a:gd name="connsiteY2" fmla="*/ 2983832 h 2983832"/>
              <a:gd name="connsiteX3" fmla="*/ 4366 w 4608450"/>
              <a:gd name="connsiteY3" fmla="*/ 2983832 h 2983832"/>
              <a:gd name="connsiteX4" fmla="*/ 20408 w 4608450"/>
              <a:gd name="connsiteY4" fmla="*/ 0 h 298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450" h="2983832">
                <a:moveTo>
                  <a:pt x="20408" y="0"/>
                </a:moveTo>
                <a:lnTo>
                  <a:pt x="4608450" y="0"/>
                </a:lnTo>
                <a:lnTo>
                  <a:pt x="4608450" y="2983832"/>
                </a:lnTo>
                <a:lnTo>
                  <a:pt x="4366" y="2983832"/>
                </a:lnTo>
                <a:cubicBezTo>
                  <a:pt x="-981" y="1983874"/>
                  <a:pt x="-6329" y="983916"/>
                  <a:pt x="20408" y="0"/>
                </a:cubicBezTo>
                <a:close/>
              </a:path>
            </a:pathLst>
          </a:cu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E819A1-EC7C-ECD9-CE40-ED06F2CAC94B}"/>
              </a:ext>
            </a:extLst>
          </p:cNvPr>
          <p:cNvSpPr txBox="1"/>
          <p:nvPr/>
        </p:nvSpPr>
        <p:spPr>
          <a:xfrm>
            <a:off x="3947831" y="3546453"/>
            <a:ext cx="41271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Neutral</a:t>
            </a:r>
          </a:p>
          <a:p>
            <a:r>
              <a:rPr lang="en-US" sz="5400" b="1" dirty="0"/>
              <a:t>(Amphoteric) </a:t>
            </a:r>
            <a:r>
              <a:rPr lang="en-US" sz="7200" b="1" dirty="0"/>
              <a:t>Oxides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7E59B77-0A1C-517F-2574-768C9F385CE1}"/>
              </a:ext>
            </a:extLst>
          </p:cNvPr>
          <p:cNvSpPr/>
          <p:nvPr/>
        </p:nvSpPr>
        <p:spPr>
          <a:xfrm>
            <a:off x="8085221" y="1572126"/>
            <a:ext cx="3946358" cy="5245769"/>
          </a:xfrm>
          <a:custGeom>
            <a:avLst/>
            <a:gdLst>
              <a:gd name="connsiteX0" fmla="*/ 0 w 3946358"/>
              <a:gd name="connsiteY0" fmla="*/ 737937 h 5245769"/>
              <a:gd name="connsiteX1" fmla="*/ 32084 w 3946358"/>
              <a:gd name="connsiteY1" fmla="*/ 5245769 h 5245769"/>
              <a:gd name="connsiteX2" fmla="*/ 3946358 w 3946358"/>
              <a:gd name="connsiteY2" fmla="*/ 5245769 h 5245769"/>
              <a:gd name="connsiteX3" fmla="*/ 3946358 w 3946358"/>
              <a:gd name="connsiteY3" fmla="*/ 16042 h 5245769"/>
              <a:gd name="connsiteX4" fmla="*/ 3288632 w 3946358"/>
              <a:gd name="connsiteY4" fmla="*/ 0 h 5245769"/>
              <a:gd name="connsiteX5" fmla="*/ 3288632 w 3946358"/>
              <a:gd name="connsiteY5" fmla="*/ 753979 h 5245769"/>
              <a:gd name="connsiteX6" fmla="*/ 0 w 3946358"/>
              <a:gd name="connsiteY6" fmla="*/ 737937 h 524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6358" h="5245769">
                <a:moveTo>
                  <a:pt x="0" y="737937"/>
                </a:moveTo>
                <a:lnTo>
                  <a:pt x="32084" y="5245769"/>
                </a:lnTo>
                <a:lnTo>
                  <a:pt x="3946358" y="5245769"/>
                </a:lnTo>
                <a:lnTo>
                  <a:pt x="3946358" y="16042"/>
                </a:lnTo>
                <a:lnTo>
                  <a:pt x="3288632" y="0"/>
                </a:lnTo>
                <a:lnTo>
                  <a:pt x="3288632" y="753979"/>
                </a:lnTo>
                <a:lnTo>
                  <a:pt x="0" y="737937"/>
                </a:lnTo>
                <a:close/>
              </a:path>
            </a:pathLst>
          </a:custGeom>
          <a:solidFill>
            <a:srgbClr val="FF0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F59013-328B-3E7F-47F4-D7C4C096634A}"/>
              </a:ext>
            </a:extLst>
          </p:cNvPr>
          <p:cNvSpPr txBox="1"/>
          <p:nvPr/>
        </p:nvSpPr>
        <p:spPr>
          <a:xfrm>
            <a:off x="8525670" y="2616601"/>
            <a:ext cx="3345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Acidic</a:t>
            </a:r>
          </a:p>
          <a:p>
            <a:r>
              <a:rPr lang="en-US" sz="8800" b="1" dirty="0"/>
              <a:t> Oxides</a:t>
            </a:r>
          </a:p>
        </p:txBody>
      </p:sp>
    </p:spTree>
    <p:extLst>
      <p:ext uri="{BB962C8B-B14F-4D97-AF65-F5344CB8AC3E}">
        <p14:creationId xmlns:p14="http://schemas.microsoft.com/office/powerpoint/2010/main" val="112943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A403-6FBC-A4F7-3044-50A13F43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365125"/>
            <a:ext cx="11165910" cy="1325563"/>
          </a:xfrm>
        </p:spPr>
        <p:txBody>
          <a:bodyPr/>
          <a:lstStyle/>
          <a:p>
            <a:r>
              <a:rPr lang="en-US" b="1" i="1" dirty="0">
                <a:solidFill>
                  <a:srgbClr val="00B0F0"/>
                </a:solidFill>
              </a:rPr>
              <a:t>Key Words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3A479A-32D9-7597-006F-5558C8880232}"/>
              </a:ext>
            </a:extLst>
          </p:cNvPr>
          <p:cNvSpPr txBox="1"/>
          <p:nvPr/>
        </p:nvSpPr>
        <p:spPr>
          <a:xfrm>
            <a:off x="3144033" y="1885080"/>
            <a:ext cx="3171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A61A5-469F-0C45-42B2-152A66589D42}"/>
              </a:ext>
            </a:extLst>
          </p:cNvPr>
          <p:cNvSpPr txBox="1"/>
          <p:nvPr/>
        </p:nvSpPr>
        <p:spPr>
          <a:xfrm>
            <a:off x="187890" y="1834976"/>
            <a:ext cx="2787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Atomic Radius (P. 323)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EB70F-0F78-A7E1-4916-04D476F933F3}"/>
              </a:ext>
            </a:extLst>
          </p:cNvPr>
          <p:cNvSpPr txBox="1"/>
          <p:nvPr/>
        </p:nvSpPr>
        <p:spPr>
          <a:xfrm>
            <a:off x="3081403" y="1834976"/>
            <a:ext cx="317117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Electron affinity (P. 333)</a:t>
            </a:r>
          </a:p>
          <a:p>
            <a:endParaRPr lang="en-US" dirty="0"/>
          </a:p>
          <a:p>
            <a:r>
              <a:rPr lang="en-US" dirty="0"/>
              <a:t>Ionic radius (P. 325)</a:t>
            </a:r>
          </a:p>
          <a:p>
            <a:endParaRPr lang="en-US" dirty="0"/>
          </a:p>
          <a:p>
            <a:r>
              <a:rPr lang="en-US" dirty="0"/>
              <a:t>Ionization Energy (P. 329)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857C0-B466-7AF2-897B-B3DC7B84BBC1}"/>
              </a:ext>
            </a:extLst>
          </p:cNvPr>
          <p:cNvSpPr txBox="1"/>
          <p:nvPr/>
        </p:nvSpPr>
        <p:spPr>
          <a:xfrm>
            <a:off x="6481176" y="1834976"/>
            <a:ext cx="2647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Representative </a:t>
            </a:r>
          </a:p>
          <a:p>
            <a:r>
              <a:rPr lang="en-US" dirty="0"/>
              <a:t>elements (P. 322)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D31A48-1377-DDB0-CD78-44E0DC105B18}"/>
              </a:ext>
            </a:extLst>
          </p:cNvPr>
          <p:cNvSpPr txBox="1"/>
          <p:nvPr/>
        </p:nvSpPr>
        <p:spPr>
          <a:xfrm>
            <a:off x="9128866" y="1885080"/>
            <a:ext cx="264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Valence electrons (P. </a:t>
            </a:r>
            <a:r>
              <a:rPr lang="en-US"/>
              <a:t>320)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0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75"/>
            <a:ext cx="10515600" cy="6477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8.1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3354A-16ED-86D2-381A-17A64DB9790A}"/>
              </a:ext>
            </a:extLst>
          </p:cNvPr>
          <p:cNvSpPr txBox="1"/>
          <p:nvPr/>
        </p:nvSpPr>
        <p:spPr>
          <a:xfrm>
            <a:off x="1164921" y="2680570"/>
            <a:ext cx="57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 (15)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4CBA96-630C-3FCD-A1BC-B0F36093D0E6}"/>
              </a:ext>
            </a:extLst>
          </p:cNvPr>
          <p:cNvSpPr/>
          <p:nvPr/>
        </p:nvSpPr>
        <p:spPr>
          <a:xfrm>
            <a:off x="1164921" y="3344449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3605B6-318B-6450-76BD-27A1C3DA5E87}"/>
              </a:ext>
            </a:extLst>
          </p:cNvPr>
          <p:cNvSpPr txBox="1"/>
          <p:nvPr/>
        </p:nvSpPr>
        <p:spPr>
          <a:xfrm>
            <a:off x="347502" y="3476158"/>
            <a:ext cx="57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64E8C-DB67-BEEF-3C93-48334091697A}"/>
              </a:ext>
            </a:extLst>
          </p:cNvPr>
          <p:cNvSpPr txBox="1"/>
          <p:nvPr/>
        </p:nvSpPr>
        <p:spPr>
          <a:xfrm>
            <a:off x="1164921" y="3829255"/>
            <a:ext cx="57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82F053-01DA-BC94-8D7D-9A1E97C31463}"/>
              </a:ext>
            </a:extLst>
          </p:cNvPr>
          <p:cNvCxnSpPr/>
          <p:nvPr/>
        </p:nvCxnSpPr>
        <p:spPr>
          <a:xfrm>
            <a:off x="1537857" y="3344449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21D3AB-9D4F-2D0D-6082-F8E59D80572B}"/>
              </a:ext>
            </a:extLst>
          </p:cNvPr>
          <p:cNvCxnSpPr/>
          <p:nvPr/>
        </p:nvCxnSpPr>
        <p:spPr>
          <a:xfrm flipV="1">
            <a:off x="1302327" y="3344449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6687633-446A-FA25-1079-0A9BD5A74914}"/>
              </a:ext>
            </a:extLst>
          </p:cNvPr>
          <p:cNvSpPr/>
          <p:nvPr/>
        </p:nvSpPr>
        <p:spPr>
          <a:xfrm>
            <a:off x="2120884" y="3311170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23BAF0-442E-CF40-BA76-4818B519743C}"/>
              </a:ext>
            </a:extLst>
          </p:cNvPr>
          <p:cNvSpPr txBox="1"/>
          <p:nvPr/>
        </p:nvSpPr>
        <p:spPr>
          <a:xfrm>
            <a:off x="2120884" y="3795976"/>
            <a:ext cx="57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13E406-7DA8-A428-D8D3-1824EA25BCB6}"/>
              </a:ext>
            </a:extLst>
          </p:cNvPr>
          <p:cNvCxnSpPr/>
          <p:nvPr/>
        </p:nvCxnSpPr>
        <p:spPr>
          <a:xfrm flipV="1">
            <a:off x="2313709" y="3327405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ADA451-79D6-A815-E55B-7F0439A2A0A9}"/>
              </a:ext>
            </a:extLst>
          </p:cNvPr>
          <p:cNvCxnSpPr/>
          <p:nvPr/>
        </p:nvCxnSpPr>
        <p:spPr>
          <a:xfrm>
            <a:off x="2535384" y="3344449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59D557-E21B-9B26-8458-9EA0FEB66053}"/>
              </a:ext>
            </a:extLst>
          </p:cNvPr>
          <p:cNvSpPr txBox="1"/>
          <p:nvPr/>
        </p:nvSpPr>
        <p:spPr>
          <a:xfrm>
            <a:off x="3797287" y="3845490"/>
            <a:ext cx="71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CFC894-6834-22CE-A06B-ED711ACB3D7F}"/>
              </a:ext>
            </a:extLst>
          </p:cNvPr>
          <p:cNvSpPr/>
          <p:nvPr/>
        </p:nvSpPr>
        <p:spPr>
          <a:xfrm>
            <a:off x="3111581" y="3326835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F2175D-6041-C5C8-5B9A-65271A5E4A61}"/>
              </a:ext>
            </a:extLst>
          </p:cNvPr>
          <p:cNvSpPr/>
          <p:nvPr/>
        </p:nvSpPr>
        <p:spPr>
          <a:xfrm>
            <a:off x="3789693" y="3344448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92ADAB-21DA-AF5F-C2B5-B46CFA432EEA}"/>
              </a:ext>
            </a:extLst>
          </p:cNvPr>
          <p:cNvSpPr/>
          <p:nvPr/>
        </p:nvSpPr>
        <p:spPr>
          <a:xfrm>
            <a:off x="4474828" y="3344448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BB1079-2CDD-6E93-48B8-BBBF42C3B170}"/>
              </a:ext>
            </a:extLst>
          </p:cNvPr>
          <p:cNvCxnSpPr/>
          <p:nvPr/>
        </p:nvCxnSpPr>
        <p:spPr>
          <a:xfrm flipV="1">
            <a:off x="3255818" y="3327405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B6412E-F4FA-16E0-996C-A7B6984E9E75}"/>
              </a:ext>
            </a:extLst>
          </p:cNvPr>
          <p:cNvCxnSpPr/>
          <p:nvPr/>
        </p:nvCxnSpPr>
        <p:spPr>
          <a:xfrm flipV="1">
            <a:off x="3948546" y="3311170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74B861D-2C8A-D65F-93C1-7E732D984FB1}"/>
              </a:ext>
            </a:extLst>
          </p:cNvPr>
          <p:cNvCxnSpPr/>
          <p:nvPr/>
        </p:nvCxnSpPr>
        <p:spPr>
          <a:xfrm flipV="1">
            <a:off x="4641272" y="3343070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230434A-2B20-005C-B5DE-330F7BA2FF57}"/>
              </a:ext>
            </a:extLst>
          </p:cNvPr>
          <p:cNvCxnSpPr/>
          <p:nvPr/>
        </p:nvCxnSpPr>
        <p:spPr>
          <a:xfrm>
            <a:off x="3532911" y="3360683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790D5A-C6F9-442E-F7B5-DF752A91BC89}"/>
              </a:ext>
            </a:extLst>
          </p:cNvPr>
          <p:cNvCxnSpPr/>
          <p:nvPr/>
        </p:nvCxnSpPr>
        <p:spPr>
          <a:xfrm>
            <a:off x="4156935" y="3389236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5262D5-C93F-0F87-C563-0C23B4E0D1B0}"/>
              </a:ext>
            </a:extLst>
          </p:cNvPr>
          <p:cNvCxnSpPr/>
          <p:nvPr/>
        </p:nvCxnSpPr>
        <p:spPr>
          <a:xfrm>
            <a:off x="4876802" y="3343070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02A34E0-B291-1E4B-E463-3C8E3FDC23CA}"/>
              </a:ext>
            </a:extLst>
          </p:cNvPr>
          <p:cNvSpPr/>
          <p:nvPr/>
        </p:nvSpPr>
        <p:spPr>
          <a:xfrm>
            <a:off x="5537645" y="3347164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FC1ACC-7ECC-5D4A-074F-F95D34CCD278}"/>
              </a:ext>
            </a:extLst>
          </p:cNvPr>
          <p:cNvSpPr txBox="1"/>
          <p:nvPr/>
        </p:nvSpPr>
        <p:spPr>
          <a:xfrm>
            <a:off x="5537645" y="3831970"/>
            <a:ext cx="57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B3FF73-6146-729B-0372-C546F9EDB5CE}"/>
              </a:ext>
            </a:extLst>
          </p:cNvPr>
          <p:cNvCxnSpPr/>
          <p:nvPr/>
        </p:nvCxnSpPr>
        <p:spPr>
          <a:xfrm flipV="1">
            <a:off x="5680363" y="3361526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52F2E6-C0BE-59BC-F835-802CDA6F9FE1}"/>
              </a:ext>
            </a:extLst>
          </p:cNvPr>
          <p:cNvCxnSpPr/>
          <p:nvPr/>
        </p:nvCxnSpPr>
        <p:spPr>
          <a:xfrm>
            <a:off x="5888184" y="3389236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61E8D7D-A75C-0B8E-358B-BE3BB5BECD11}"/>
              </a:ext>
            </a:extLst>
          </p:cNvPr>
          <p:cNvSpPr txBox="1"/>
          <p:nvPr/>
        </p:nvSpPr>
        <p:spPr>
          <a:xfrm>
            <a:off x="7315769" y="3944465"/>
            <a:ext cx="71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3p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49C49B-B4C3-6A9D-9BD3-006730E2238A}"/>
              </a:ext>
            </a:extLst>
          </p:cNvPr>
          <p:cNvSpPr/>
          <p:nvPr/>
        </p:nvSpPr>
        <p:spPr>
          <a:xfrm>
            <a:off x="6630063" y="3453520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22AAF4-DDCE-F507-2C2E-D0423787A158}"/>
              </a:ext>
            </a:extLst>
          </p:cNvPr>
          <p:cNvSpPr/>
          <p:nvPr/>
        </p:nvSpPr>
        <p:spPr>
          <a:xfrm>
            <a:off x="7308175" y="3443423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F8E5E55-248A-EF5B-D0AA-65632516CA16}"/>
              </a:ext>
            </a:extLst>
          </p:cNvPr>
          <p:cNvSpPr/>
          <p:nvPr/>
        </p:nvSpPr>
        <p:spPr>
          <a:xfrm>
            <a:off x="7993310" y="3443423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C20248C-737F-E7C0-607A-C019E96376CF}"/>
              </a:ext>
            </a:extLst>
          </p:cNvPr>
          <p:cNvCxnSpPr/>
          <p:nvPr/>
        </p:nvCxnSpPr>
        <p:spPr>
          <a:xfrm flipV="1">
            <a:off x="6788726" y="3443423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E6B8E2A-B78B-C319-CF91-19D1E5D7A90A}"/>
              </a:ext>
            </a:extLst>
          </p:cNvPr>
          <p:cNvCxnSpPr/>
          <p:nvPr/>
        </p:nvCxnSpPr>
        <p:spPr>
          <a:xfrm flipV="1">
            <a:off x="7495308" y="3459658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2DE87B-AE4D-1B44-B500-040CA7F1D6CC}"/>
              </a:ext>
            </a:extLst>
          </p:cNvPr>
          <p:cNvCxnSpPr/>
          <p:nvPr/>
        </p:nvCxnSpPr>
        <p:spPr>
          <a:xfrm flipV="1">
            <a:off x="8215744" y="3444484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8695FCD-8FD6-DBE8-F675-C3EDE8DC5F6D}"/>
              </a:ext>
            </a:extLst>
          </p:cNvPr>
          <p:cNvSpPr txBox="1"/>
          <p:nvPr/>
        </p:nvSpPr>
        <p:spPr>
          <a:xfrm>
            <a:off x="2967720" y="4430265"/>
            <a:ext cx="2920464" cy="584775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1s</a:t>
            </a:r>
            <a:r>
              <a:rPr lang="en-US" sz="3200" b="1" baseline="30000" dirty="0"/>
              <a:t>2</a:t>
            </a:r>
            <a:r>
              <a:rPr lang="en-US" sz="3200" b="1" dirty="0"/>
              <a:t>2s</a:t>
            </a:r>
            <a:r>
              <a:rPr lang="en-US" sz="3200" b="1" baseline="30000" dirty="0"/>
              <a:t>2</a:t>
            </a:r>
            <a:r>
              <a:rPr lang="en-US" sz="3200" b="1" dirty="0"/>
              <a:t>2p</a:t>
            </a:r>
            <a:r>
              <a:rPr lang="en-US" sz="3200" b="1" baseline="30000" dirty="0"/>
              <a:t>6</a:t>
            </a:r>
            <a:r>
              <a:rPr lang="en-US" sz="3200" b="1" dirty="0"/>
              <a:t>3s</a:t>
            </a:r>
            <a:r>
              <a:rPr lang="en-US" sz="3200" b="1" baseline="30000" dirty="0"/>
              <a:t>2</a:t>
            </a:r>
            <a:r>
              <a:rPr lang="en-US" sz="3200" b="1" dirty="0"/>
              <a:t>3p</a:t>
            </a:r>
            <a:r>
              <a:rPr lang="en-US" sz="3200" b="1" baseline="30000" dirty="0"/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354FE04-1C3B-72DA-AC9C-6BB99196E863}"/>
              </a:ext>
            </a:extLst>
          </p:cNvPr>
          <p:cNvSpPr/>
          <p:nvPr/>
        </p:nvSpPr>
        <p:spPr>
          <a:xfrm>
            <a:off x="5111564" y="4471927"/>
            <a:ext cx="665781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730F8-351C-0E16-91D2-47B67904F013}"/>
              </a:ext>
            </a:extLst>
          </p:cNvPr>
          <p:cNvSpPr txBox="1"/>
          <p:nvPr/>
        </p:nvSpPr>
        <p:spPr>
          <a:xfrm>
            <a:off x="6687288" y="4595028"/>
            <a:ext cx="2536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Group  5A (15)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4EB442-2B8A-A84C-CA90-3E6E432777C9}"/>
              </a:ext>
            </a:extLst>
          </p:cNvPr>
          <p:cNvSpPr txBox="1"/>
          <p:nvPr/>
        </p:nvSpPr>
        <p:spPr>
          <a:xfrm>
            <a:off x="6336272" y="4645708"/>
            <a:ext cx="57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7927DB-8FF2-906D-BD62-587913473F90}"/>
              </a:ext>
            </a:extLst>
          </p:cNvPr>
          <p:cNvSpPr txBox="1"/>
          <p:nvPr/>
        </p:nvSpPr>
        <p:spPr>
          <a:xfrm>
            <a:off x="3329836" y="6018865"/>
            <a:ext cx="57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993C578-4D63-1E3A-4FC5-4959C09718AF}"/>
              </a:ext>
            </a:extLst>
          </p:cNvPr>
          <p:cNvSpPr/>
          <p:nvPr/>
        </p:nvSpPr>
        <p:spPr>
          <a:xfrm>
            <a:off x="6399189" y="3232025"/>
            <a:ext cx="2536985" cy="879818"/>
          </a:xfrm>
          <a:prstGeom prst="rect">
            <a:avLst/>
          </a:prstGeom>
          <a:noFill/>
          <a:ln w="793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C6686A-84BB-D54D-47C8-2E885B10443A}"/>
              </a:ext>
            </a:extLst>
          </p:cNvPr>
          <p:cNvSpPr txBox="1"/>
          <p:nvPr/>
        </p:nvSpPr>
        <p:spPr>
          <a:xfrm>
            <a:off x="3685543" y="5978405"/>
            <a:ext cx="6843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Unpaired electron orbitals so </a:t>
            </a:r>
            <a:r>
              <a:rPr lang="en-US" sz="2800" b="1" u="sng" dirty="0">
                <a:solidFill>
                  <a:srgbClr val="0070C0"/>
                </a:solidFill>
              </a:rPr>
              <a:t>Paramagnetic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FFE32-E60D-64DD-4017-4A6567D16705}"/>
              </a:ext>
            </a:extLst>
          </p:cNvPr>
          <p:cNvSpPr txBox="1"/>
          <p:nvPr/>
        </p:nvSpPr>
        <p:spPr>
          <a:xfrm>
            <a:off x="0" y="39321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An atom of a certain element has 15 electrons. Without consulting a periodic table, answer the following questions: a)  What is the ground-state electron configuration of the element? b) How should the elements be classified? c) Is the element diamagnetic or paramagnetic?</a:t>
            </a:r>
          </a:p>
        </p:txBody>
      </p:sp>
    </p:spTree>
    <p:extLst>
      <p:ext uri="{BB962C8B-B14F-4D97-AF65-F5344CB8AC3E}">
        <p14:creationId xmlns:p14="http://schemas.microsoft.com/office/powerpoint/2010/main" val="50789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18" grpId="0" animBg="1"/>
      <p:bldP spid="19" grpId="0"/>
      <p:bldP spid="23" grpId="0"/>
      <p:bldP spid="24" grpId="0" animBg="1"/>
      <p:bldP spid="25" grpId="0" animBg="1"/>
      <p:bldP spid="26" grpId="0" animBg="1"/>
      <p:bldP spid="33" grpId="0" animBg="1"/>
      <p:bldP spid="34" grpId="0"/>
      <p:bldP spid="37" grpId="0"/>
      <p:bldP spid="38" grpId="0" animBg="1"/>
      <p:bldP spid="39" grpId="0" animBg="1"/>
      <p:bldP spid="40" grpId="0" animBg="1"/>
      <p:bldP spid="44" grpId="0" animBg="1"/>
      <p:bldP spid="45" grpId="0" animBg="1"/>
      <p:bldP spid="46" grpId="0"/>
      <p:bldP spid="47" grpId="0"/>
      <p:bldP spid="48" grpId="0"/>
      <p:bldP spid="49" grpId="0" animBg="1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48579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8.1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77BE7-5E50-28F8-2E94-CB0BBF2CFF24}"/>
              </a:ext>
            </a:extLst>
          </p:cNvPr>
          <p:cNvSpPr txBox="1"/>
          <p:nvPr/>
        </p:nvSpPr>
        <p:spPr>
          <a:xfrm>
            <a:off x="0" y="58635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/>
              <a:t>An atom of a certain element has 20 electrons. a) Write the ground-state electron configuration of the element. b) classify the element, c) determine whether the element is diamagnetic or paramagnetic.  </a:t>
            </a:r>
          </a:p>
        </p:txBody>
      </p:sp>
    </p:spTree>
    <p:extLst>
      <p:ext uri="{BB962C8B-B14F-4D97-AF65-F5344CB8AC3E}">
        <p14:creationId xmlns:p14="http://schemas.microsoft.com/office/powerpoint/2010/main" val="4060216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Representing Free Elements in Chemical Equations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239B0-17F7-3D5C-C06A-791A6DE338E7}"/>
              </a:ext>
            </a:extLst>
          </p:cNvPr>
          <p:cNvSpPr txBox="1"/>
          <p:nvPr/>
        </p:nvSpPr>
        <p:spPr>
          <a:xfrm>
            <a:off x="275573" y="1565753"/>
            <a:ext cx="11386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Most</a:t>
            </a:r>
            <a:r>
              <a:rPr lang="en-US" sz="3200" dirty="0"/>
              <a:t> elements on the periodic table exist as individual molecules so we represent them with their symbol from the periodic table.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318C5-54A0-0568-479E-2590C48BF8A4}"/>
              </a:ext>
            </a:extLst>
          </p:cNvPr>
          <p:cNvSpPr txBox="1"/>
          <p:nvPr/>
        </p:nvSpPr>
        <p:spPr>
          <a:xfrm>
            <a:off x="692726" y="2798618"/>
            <a:ext cx="224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Calcium </a:t>
            </a:r>
            <a:r>
              <a:rPr lang="en-US" sz="2800" dirty="0">
                <a:sym typeface="Wingdings" pitchFamily="2" charset="2"/>
              </a:rPr>
              <a:t> Ca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A504B-F033-CEA2-0816-D6C838D5E105}"/>
              </a:ext>
            </a:extLst>
          </p:cNvPr>
          <p:cNvSpPr txBox="1"/>
          <p:nvPr/>
        </p:nvSpPr>
        <p:spPr>
          <a:xfrm>
            <a:off x="4114799" y="3456709"/>
            <a:ext cx="224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Lithium </a:t>
            </a:r>
            <a:r>
              <a:rPr lang="en-US" sz="2800" dirty="0">
                <a:sym typeface="Wingdings" pitchFamily="2" charset="2"/>
              </a:rPr>
              <a:t> Li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99105-7DC2-B7E9-C10C-DAC23D3B1079}"/>
              </a:ext>
            </a:extLst>
          </p:cNvPr>
          <p:cNvSpPr txBox="1"/>
          <p:nvPr/>
        </p:nvSpPr>
        <p:spPr>
          <a:xfrm>
            <a:off x="7065818" y="2926562"/>
            <a:ext cx="1745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Iron </a:t>
            </a:r>
            <a:r>
              <a:rPr lang="en-US" sz="2800" dirty="0">
                <a:sym typeface="Wingdings" pitchFamily="2" charset="2"/>
              </a:rPr>
              <a:t> Fe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CE6AB-2700-9E67-FA0C-1679EDD31E47}"/>
              </a:ext>
            </a:extLst>
          </p:cNvPr>
          <p:cNvSpPr txBox="1"/>
          <p:nvPr/>
        </p:nvSpPr>
        <p:spPr>
          <a:xfrm>
            <a:off x="9213273" y="3246843"/>
            <a:ext cx="192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Silver </a:t>
            </a:r>
            <a:r>
              <a:rPr lang="en-US" sz="2800" dirty="0">
                <a:sym typeface="Wingdings" pitchFamily="2" charset="2"/>
              </a:rPr>
              <a:t> Ag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7EB26-B66C-D6BD-9157-9B557AF1590B}"/>
              </a:ext>
            </a:extLst>
          </p:cNvPr>
          <p:cNvSpPr txBox="1"/>
          <p:nvPr/>
        </p:nvSpPr>
        <p:spPr>
          <a:xfrm>
            <a:off x="513567" y="4054087"/>
            <a:ext cx="11386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Some</a:t>
            </a:r>
            <a:r>
              <a:rPr lang="en-US" sz="3200" dirty="0"/>
              <a:t> elements on the periodic table </a:t>
            </a:r>
            <a:r>
              <a:rPr lang="en-US" sz="3200" b="1" dirty="0">
                <a:solidFill>
                  <a:srgbClr val="0070C0"/>
                </a:solidFill>
              </a:rPr>
              <a:t>do not </a:t>
            </a:r>
            <a:r>
              <a:rPr lang="en-US" sz="3200" dirty="0"/>
              <a:t>exist as individual molecules so we represent them with their symbol from the periodic table and a subscript.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2625DE-7079-CCB3-9522-FB5232AA96CE}"/>
              </a:ext>
            </a:extLst>
          </p:cNvPr>
          <p:cNvSpPr txBox="1"/>
          <p:nvPr/>
        </p:nvSpPr>
        <p:spPr>
          <a:xfrm>
            <a:off x="513567" y="5685237"/>
            <a:ext cx="261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Hydrogen </a:t>
            </a:r>
            <a:r>
              <a:rPr lang="en-US" sz="2800" dirty="0">
                <a:sym typeface="Wingdings" pitchFamily="2" charset="2"/>
              </a:rPr>
              <a:t> H</a:t>
            </a:r>
            <a:r>
              <a:rPr lang="en-US" sz="2800" baseline="-25000" dirty="0">
                <a:sym typeface="Wingdings" pitchFamily="2" charset="2"/>
              </a:rPr>
              <a:t>2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0F9A1-FD0F-39AE-A1CB-E360BB856879}"/>
              </a:ext>
            </a:extLst>
          </p:cNvPr>
          <p:cNvSpPr txBox="1"/>
          <p:nvPr/>
        </p:nvSpPr>
        <p:spPr>
          <a:xfrm>
            <a:off x="2937163" y="6081718"/>
            <a:ext cx="261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Oxygen </a:t>
            </a:r>
            <a:r>
              <a:rPr lang="en-US" sz="2800" dirty="0">
                <a:sym typeface="Wingdings" pitchFamily="2" charset="2"/>
              </a:rPr>
              <a:t> O</a:t>
            </a:r>
            <a:r>
              <a:rPr lang="en-US" sz="2800" baseline="-25000" dirty="0">
                <a:sym typeface="Wingdings" pitchFamily="2" charset="2"/>
              </a:rPr>
              <a:t>2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BD0B1E-89E7-4A48-008B-B6577AC2A459}"/>
              </a:ext>
            </a:extLst>
          </p:cNvPr>
          <p:cNvSpPr txBox="1"/>
          <p:nvPr/>
        </p:nvSpPr>
        <p:spPr>
          <a:xfrm>
            <a:off x="5321095" y="5591123"/>
            <a:ext cx="261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Sulfur </a:t>
            </a:r>
            <a:r>
              <a:rPr lang="en-US" sz="2800" dirty="0">
                <a:sym typeface="Wingdings" pitchFamily="2" charset="2"/>
              </a:rPr>
              <a:t> S</a:t>
            </a:r>
            <a:r>
              <a:rPr lang="en-US" sz="2800" baseline="-25000" dirty="0">
                <a:sym typeface="Wingdings" pitchFamily="2" charset="2"/>
              </a:rPr>
              <a:t>8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34738-BB8F-A3B4-2FB4-5FEA3A9562C6}"/>
              </a:ext>
            </a:extLst>
          </p:cNvPr>
          <p:cNvSpPr txBox="1"/>
          <p:nvPr/>
        </p:nvSpPr>
        <p:spPr>
          <a:xfrm>
            <a:off x="7502712" y="6081718"/>
            <a:ext cx="28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Phosphorus </a:t>
            </a:r>
            <a:r>
              <a:rPr lang="en-US" sz="2800" dirty="0">
                <a:sym typeface="Wingdings" pitchFamily="2" charset="2"/>
              </a:rPr>
              <a:t> P</a:t>
            </a:r>
            <a:r>
              <a:rPr lang="en-US" sz="2800" baseline="-25000" dirty="0">
                <a:sym typeface="Wingdings" pitchFamily="2" charset="2"/>
              </a:rPr>
              <a:t>4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B5273C-C315-6DC2-AC52-9A1AE7E82A85}"/>
              </a:ext>
            </a:extLst>
          </p:cNvPr>
          <p:cNvSpPr txBox="1"/>
          <p:nvPr/>
        </p:nvSpPr>
        <p:spPr>
          <a:xfrm>
            <a:off x="6629875" y="5045489"/>
            <a:ext cx="261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Who cares?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0F4C10-82A3-B267-83C7-EAD2441940B9}"/>
              </a:ext>
            </a:extLst>
          </p:cNvPr>
          <p:cNvSpPr txBox="1"/>
          <p:nvPr/>
        </p:nvSpPr>
        <p:spPr>
          <a:xfrm>
            <a:off x="7301630" y="5516894"/>
            <a:ext cx="321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Screws up Balancing</a:t>
            </a:r>
          </a:p>
        </p:txBody>
      </p:sp>
    </p:spTree>
    <p:extLst>
      <p:ext uri="{BB962C8B-B14F-4D97-AF65-F5344CB8AC3E}">
        <p14:creationId xmlns:p14="http://schemas.microsoft.com/office/powerpoint/2010/main" val="396147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4A8EF16-B12A-97EC-7632-9FD87205F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5" y="1489928"/>
            <a:ext cx="12073372" cy="47111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B4572D-16BB-3FAC-4D1C-CAE866A2DB06}"/>
              </a:ext>
            </a:extLst>
          </p:cNvPr>
          <p:cNvSpPr/>
          <p:nvPr/>
        </p:nvSpPr>
        <p:spPr>
          <a:xfrm>
            <a:off x="305937" y="1668049"/>
            <a:ext cx="576197" cy="5902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1DE46-EDB0-0296-5CC9-54DF558551F6}"/>
              </a:ext>
            </a:extLst>
          </p:cNvPr>
          <p:cNvSpPr txBox="1"/>
          <p:nvPr/>
        </p:nvSpPr>
        <p:spPr>
          <a:xfrm>
            <a:off x="965661" y="1668049"/>
            <a:ext cx="71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H</a:t>
            </a:r>
            <a:r>
              <a:rPr lang="en-US" sz="28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786C4-5C1B-358E-6B0C-607D73FED38E}"/>
              </a:ext>
            </a:extLst>
          </p:cNvPr>
          <p:cNvSpPr/>
          <p:nvPr/>
        </p:nvSpPr>
        <p:spPr>
          <a:xfrm>
            <a:off x="9380664" y="2258291"/>
            <a:ext cx="576197" cy="5902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8C5BF-3513-C90F-4FD1-D785F1FC3E5C}"/>
              </a:ext>
            </a:extLst>
          </p:cNvPr>
          <p:cNvSpPr/>
          <p:nvPr/>
        </p:nvSpPr>
        <p:spPr>
          <a:xfrm>
            <a:off x="10026136" y="2262467"/>
            <a:ext cx="576197" cy="5902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0AC24-0CA6-484E-FC8A-BFB7363D47BA}"/>
              </a:ext>
            </a:extLst>
          </p:cNvPr>
          <p:cNvSpPr/>
          <p:nvPr/>
        </p:nvSpPr>
        <p:spPr>
          <a:xfrm>
            <a:off x="10673694" y="2262467"/>
            <a:ext cx="576197" cy="5902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9BB7AA-94AA-98DF-29DD-EEF39A7EF8E4}"/>
              </a:ext>
            </a:extLst>
          </p:cNvPr>
          <p:cNvSpPr/>
          <p:nvPr/>
        </p:nvSpPr>
        <p:spPr>
          <a:xfrm>
            <a:off x="10671609" y="2894274"/>
            <a:ext cx="576197" cy="5902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38EEF1-B479-7118-3A5D-34C5E2256739}"/>
              </a:ext>
            </a:extLst>
          </p:cNvPr>
          <p:cNvSpPr/>
          <p:nvPr/>
        </p:nvSpPr>
        <p:spPr>
          <a:xfrm>
            <a:off x="10671608" y="3526081"/>
            <a:ext cx="576197" cy="5902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6CDD62-0E4E-EB5F-470D-67D3B62172D2}"/>
              </a:ext>
            </a:extLst>
          </p:cNvPr>
          <p:cNvSpPr/>
          <p:nvPr/>
        </p:nvSpPr>
        <p:spPr>
          <a:xfrm>
            <a:off x="10671608" y="4153245"/>
            <a:ext cx="576197" cy="5902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4C0589-D1BE-C707-7B8B-B2DBE5637FE1}"/>
              </a:ext>
            </a:extLst>
          </p:cNvPr>
          <p:cNvSpPr txBox="1"/>
          <p:nvPr/>
        </p:nvSpPr>
        <p:spPr>
          <a:xfrm>
            <a:off x="7787941" y="296719"/>
            <a:ext cx="71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US" sz="28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1CB43D-AB46-D196-EBD8-DDA4C08B4BE4}"/>
              </a:ext>
            </a:extLst>
          </p:cNvPr>
          <p:cNvSpPr txBox="1"/>
          <p:nvPr/>
        </p:nvSpPr>
        <p:spPr>
          <a:xfrm>
            <a:off x="8391679" y="329932"/>
            <a:ext cx="71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O</a:t>
            </a:r>
            <a:r>
              <a:rPr lang="en-US" sz="28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C89F3C-5043-5299-DE02-567C2207897C}"/>
              </a:ext>
            </a:extLst>
          </p:cNvPr>
          <p:cNvSpPr txBox="1"/>
          <p:nvPr/>
        </p:nvSpPr>
        <p:spPr>
          <a:xfrm>
            <a:off x="8958029" y="329932"/>
            <a:ext cx="71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F</a:t>
            </a:r>
            <a:r>
              <a:rPr lang="en-US" sz="28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A232B2-E8F2-E71C-E2F6-D151CFF8E282}"/>
              </a:ext>
            </a:extLst>
          </p:cNvPr>
          <p:cNvSpPr txBox="1"/>
          <p:nvPr/>
        </p:nvSpPr>
        <p:spPr>
          <a:xfrm>
            <a:off x="8916463" y="784599"/>
            <a:ext cx="71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Cl</a:t>
            </a:r>
            <a:r>
              <a:rPr lang="en-US" sz="28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338B4D-2330-3CE1-3F8F-7EA3ACE9FC23}"/>
              </a:ext>
            </a:extLst>
          </p:cNvPr>
          <p:cNvSpPr txBox="1"/>
          <p:nvPr/>
        </p:nvSpPr>
        <p:spPr>
          <a:xfrm>
            <a:off x="8900895" y="1192246"/>
            <a:ext cx="90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Br</a:t>
            </a:r>
            <a:r>
              <a:rPr lang="en-US" sz="28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62E17F-7489-F2D2-5A14-F666D92C1C39}"/>
              </a:ext>
            </a:extLst>
          </p:cNvPr>
          <p:cNvSpPr txBox="1"/>
          <p:nvPr/>
        </p:nvSpPr>
        <p:spPr>
          <a:xfrm>
            <a:off x="8924805" y="1669962"/>
            <a:ext cx="71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I</a:t>
            </a:r>
            <a:r>
              <a:rPr lang="en-US" sz="28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5E4B2D-CDEE-DBF9-03A9-BAE80737C6D0}"/>
              </a:ext>
            </a:extLst>
          </p:cNvPr>
          <p:cNvSpPr txBox="1"/>
          <p:nvPr/>
        </p:nvSpPr>
        <p:spPr>
          <a:xfrm>
            <a:off x="10147259" y="770842"/>
            <a:ext cx="1760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The “Power 7”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217310FD-446E-C9A4-72D5-DBE62EEF15A4}"/>
              </a:ext>
            </a:extLst>
          </p:cNvPr>
          <p:cNvSpPr/>
          <p:nvPr/>
        </p:nvSpPr>
        <p:spPr>
          <a:xfrm>
            <a:off x="9519266" y="414892"/>
            <a:ext cx="520265" cy="173760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19BB86-B135-9320-FE17-47B05DCB07B8}"/>
              </a:ext>
            </a:extLst>
          </p:cNvPr>
          <p:cNvSpPr/>
          <p:nvPr/>
        </p:nvSpPr>
        <p:spPr>
          <a:xfrm>
            <a:off x="9380407" y="2882205"/>
            <a:ext cx="576197" cy="590242"/>
          </a:xfrm>
          <a:prstGeom prst="rect">
            <a:avLst/>
          </a:prstGeom>
          <a:noFill/>
          <a:ln w="730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63375C-6B31-E5AC-909D-FC7AC22426CB}"/>
              </a:ext>
            </a:extLst>
          </p:cNvPr>
          <p:cNvSpPr txBox="1"/>
          <p:nvPr/>
        </p:nvSpPr>
        <p:spPr>
          <a:xfrm>
            <a:off x="4781504" y="957374"/>
            <a:ext cx="71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002060"/>
                </a:solidFill>
                <a:sym typeface="Wingdings" pitchFamily="2" charset="2"/>
              </a:rPr>
              <a:t>P</a:t>
            </a:r>
            <a:r>
              <a:rPr lang="en-US" sz="2800" b="1" baseline="-25000" dirty="0">
                <a:solidFill>
                  <a:srgbClr val="002060"/>
                </a:solidFill>
                <a:sym typeface="Wingdings" pitchFamily="2" charset="2"/>
              </a:rPr>
              <a:t>4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27638C-A813-D375-D740-CF2703E64F43}"/>
              </a:ext>
            </a:extLst>
          </p:cNvPr>
          <p:cNvSpPr/>
          <p:nvPr/>
        </p:nvSpPr>
        <p:spPr>
          <a:xfrm>
            <a:off x="10045426" y="2882200"/>
            <a:ext cx="576197" cy="590242"/>
          </a:xfrm>
          <a:prstGeom prst="rect">
            <a:avLst/>
          </a:prstGeom>
          <a:noFill/>
          <a:ln w="730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9C1BD4-3497-D6FA-CF72-1B897F6FE644}"/>
              </a:ext>
            </a:extLst>
          </p:cNvPr>
          <p:cNvSpPr txBox="1"/>
          <p:nvPr/>
        </p:nvSpPr>
        <p:spPr>
          <a:xfrm>
            <a:off x="4757256" y="1662703"/>
            <a:ext cx="71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002060"/>
                </a:solidFill>
                <a:sym typeface="Wingdings" pitchFamily="2" charset="2"/>
              </a:rPr>
              <a:t>S</a:t>
            </a:r>
            <a:r>
              <a:rPr lang="en-US" sz="2800" b="1" baseline="-25000" dirty="0">
                <a:solidFill>
                  <a:srgbClr val="002060"/>
                </a:solidFill>
                <a:sym typeface="Wingdings" pitchFamily="2" charset="2"/>
              </a:rPr>
              <a:t>8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08EA872-7960-CB65-9085-1B39C1331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585" y="2845777"/>
            <a:ext cx="1917700" cy="2921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A512A74-6AFD-61B0-A13B-1AD8AC558FCF}"/>
              </a:ext>
            </a:extLst>
          </p:cNvPr>
          <p:cNvCxnSpPr/>
          <p:nvPr/>
        </p:nvCxnSpPr>
        <p:spPr>
          <a:xfrm>
            <a:off x="2084585" y="2991827"/>
            <a:ext cx="1917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2CEED2C-289B-8646-C595-3619B3FD7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755" y="2808395"/>
            <a:ext cx="2197100" cy="381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A64C74-563C-116A-7C07-5AAA7CD1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41" y="2512808"/>
            <a:ext cx="595174" cy="6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41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Electron Classifications of Cations and Anions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AF806-7F36-C2E5-8B9E-CAE652F1A91B}"/>
              </a:ext>
            </a:extLst>
          </p:cNvPr>
          <p:cNvSpPr txBox="1"/>
          <p:nvPr/>
        </p:nvSpPr>
        <p:spPr>
          <a:xfrm>
            <a:off x="162839" y="1590805"/>
            <a:ext cx="11386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elements change from </a:t>
            </a:r>
            <a:r>
              <a:rPr lang="en-US" sz="3200" dirty="0">
                <a:solidFill>
                  <a:srgbClr val="FF0000"/>
                </a:solidFill>
              </a:rPr>
              <a:t>Atom (neutral) </a:t>
            </a:r>
            <a:r>
              <a:rPr lang="en-US" sz="3200" dirty="0"/>
              <a:t>to </a:t>
            </a:r>
            <a:r>
              <a:rPr lang="en-US" sz="3200" dirty="0">
                <a:solidFill>
                  <a:srgbClr val="FF0000"/>
                </a:solidFill>
              </a:rPr>
              <a:t>ions (charged) </a:t>
            </a:r>
            <a:r>
              <a:rPr lang="en-US" sz="3200" dirty="0"/>
              <a:t>they either </a:t>
            </a:r>
            <a:r>
              <a:rPr lang="en-US" sz="3200" dirty="0">
                <a:solidFill>
                  <a:srgbClr val="FF0000"/>
                </a:solidFill>
              </a:rPr>
              <a:t>gain </a:t>
            </a:r>
            <a:r>
              <a:rPr lang="en-US" sz="3200" dirty="0"/>
              <a:t>or</a:t>
            </a:r>
            <a:r>
              <a:rPr lang="en-US" sz="3200" dirty="0">
                <a:solidFill>
                  <a:srgbClr val="FF0000"/>
                </a:solidFill>
              </a:rPr>
              <a:t> lose e</a:t>
            </a:r>
            <a:r>
              <a:rPr lang="en-US" sz="3200" baseline="30000" dirty="0">
                <a:solidFill>
                  <a:srgbClr val="FF0000"/>
                </a:solidFill>
              </a:rPr>
              <a:t>-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EC5A47-F718-2C2A-1FBB-314974508BB8}"/>
              </a:ext>
            </a:extLst>
          </p:cNvPr>
          <p:cNvSpPr txBox="1"/>
          <p:nvPr/>
        </p:nvSpPr>
        <p:spPr>
          <a:xfrm>
            <a:off x="805841" y="2916042"/>
            <a:ext cx="11386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gaining or losing e- </a:t>
            </a:r>
            <a:r>
              <a:rPr lang="en-US" sz="3200" dirty="0"/>
              <a:t>is done </a:t>
            </a:r>
            <a:r>
              <a:rPr lang="en-US" sz="3200" dirty="0">
                <a:solidFill>
                  <a:srgbClr val="FF0000"/>
                </a:solidFill>
              </a:rPr>
              <a:t>to fill or empty </a:t>
            </a:r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last orbital</a:t>
            </a:r>
            <a:r>
              <a:rPr lang="en-US" sz="32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320CC3-C50A-EEF9-A478-24C67EE73C3A}"/>
              </a:ext>
            </a:extLst>
          </p:cNvPr>
          <p:cNvSpPr txBox="1"/>
          <p:nvPr/>
        </p:nvSpPr>
        <p:spPr>
          <a:xfrm>
            <a:off x="661220" y="4022674"/>
            <a:ext cx="57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ABD0D3-4C9A-9FE2-7DFD-1A352E6DD33E}"/>
              </a:ext>
            </a:extLst>
          </p:cNvPr>
          <p:cNvSpPr/>
          <p:nvPr/>
        </p:nvSpPr>
        <p:spPr>
          <a:xfrm>
            <a:off x="1459889" y="4057620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32355-A7E9-51E0-E410-9D7A3B45C883}"/>
              </a:ext>
            </a:extLst>
          </p:cNvPr>
          <p:cNvSpPr txBox="1"/>
          <p:nvPr/>
        </p:nvSpPr>
        <p:spPr>
          <a:xfrm>
            <a:off x="1459889" y="4542426"/>
            <a:ext cx="57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A93BB-A24D-5420-51C1-9F3A507F25E9}"/>
              </a:ext>
            </a:extLst>
          </p:cNvPr>
          <p:cNvSpPr/>
          <p:nvPr/>
        </p:nvSpPr>
        <p:spPr>
          <a:xfrm>
            <a:off x="2258558" y="4057620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E4EAF7-CEF9-B7BB-5568-9E2F327DACA5}"/>
              </a:ext>
            </a:extLst>
          </p:cNvPr>
          <p:cNvSpPr txBox="1"/>
          <p:nvPr/>
        </p:nvSpPr>
        <p:spPr>
          <a:xfrm>
            <a:off x="2258558" y="4542426"/>
            <a:ext cx="57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76BB53-99BE-6AED-FA14-0582F2B210B0}"/>
              </a:ext>
            </a:extLst>
          </p:cNvPr>
          <p:cNvCxnSpPr/>
          <p:nvPr/>
        </p:nvCxnSpPr>
        <p:spPr>
          <a:xfrm flipV="1">
            <a:off x="2451383" y="4073855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CAA974-00A1-FC7E-D840-77814607FD12}"/>
              </a:ext>
            </a:extLst>
          </p:cNvPr>
          <p:cNvCxnSpPr/>
          <p:nvPr/>
        </p:nvCxnSpPr>
        <p:spPr>
          <a:xfrm flipV="1">
            <a:off x="1645138" y="4073855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1E15C6-9B74-4305-3CE3-5138669E6DDB}"/>
              </a:ext>
            </a:extLst>
          </p:cNvPr>
          <p:cNvCxnSpPr/>
          <p:nvPr/>
        </p:nvCxnSpPr>
        <p:spPr>
          <a:xfrm>
            <a:off x="1906567" y="4073855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7127B31-D3DC-8A58-0579-42B7D6346C39}"/>
              </a:ext>
            </a:extLst>
          </p:cNvPr>
          <p:cNvSpPr txBox="1"/>
          <p:nvPr/>
        </p:nvSpPr>
        <p:spPr>
          <a:xfrm>
            <a:off x="1002896" y="5115464"/>
            <a:ext cx="1886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Atom (NEUTRAL)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154415-10D2-9D9E-26BE-8926B6004B8F}"/>
              </a:ext>
            </a:extLst>
          </p:cNvPr>
          <p:cNvSpPr txBox="1"/>
          <p:nvPr/>
        </p:nvSpPr>
        <p:spPr>
          <a:xfrm>
            <a:off x="6860458" y="4006439"/>
            <a:ext cx="57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 (3)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D967ED-ACCD-BE52-4CC0-287863526112}"/>
              </a:ext>
            </a:extLst>
          </p:cNvPr>
          <p:cNvSpPr/>
          <p:nvPr/>
        </p:nvSpPr>
        <p:spPr>
          <a:xfrm>
            <a:off x="7659127" y="4041385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B03080-D604-CE07-B1BF-D0ACD93E5E9E}"/>
              </a:ext>
            </a:extLst>
          </p:cNvPr>
          <p:cNvSpPr txBox="1"/>
          <p:nvPr/>
        </p:nvSpPr>
        <p:spPr>
          <a:xfrm>
            <a:off x="7659127" y="4526191"/>
            <a:ext cx="57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9D8B0B-6291-717A-C04B-9F3D82B47A59}"/>
              </a:ext>
            </a:extLst>
          </p:cNvPr>
          <p:cNvSpPr/>
          <p:nvPr/>
        </p:nvSpPr>
        <p:spPr>
          <a:xfrm>
            <a:off x="8457796" y="4041385"/>
            <a:ext cx="576197" cy="5010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64B4F7-3C20-49F3-2279-6A26039E264C}"/>
              </a:ext>
            </a:extLst>
          </p:cNvPr>
          <p:cNvSpPr txBox="1"/>
          <p:nvPr/>
        </p:nvSpPr>
        <p:spPr>
          <a:xfrm>
            <a:off x="8457796" y="4526191"/>
            <a:ext cx="57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EDE4E5-F816-18AD-F673-51BD63BC6B45}"/>
              </a:ext>
            </a:extLst>
          </p:cNvPr>
          <p:cNvCxnSpPr/>
          <p:nvPr/>
        </p:nvCxnSpPr>
        <p:spPr>
          <a:xfrm flipV="1">
            <a:off x="7844376" y="4057620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7035AF3-13C5-A2B6-8CF5-BEC3EF24FBC5}"/>
              </a:ext>
            </a:extLst>
          </p:cNvPr>
          <p:cNvCxnSpPr/>
          <p:nvPr/>
        </p:nvCxnSpPr>
        <p:spPr>
          <a:xfrm>
            <a:off x="8105805" y="4057620"/>
            <a:ext cx="0" cy="4848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94D940D-0161-3B05-71A8-411CA5B74399}"/>
              </a:ext>
            </a:extLst>
          </p:cNvPr>
          <p:cNvSpPr/>
          <p:nvPr/>
        </p:nvSpPr>
        <p:spPr>
          <a:xfrm>
            <a:off x="4026310" y="4247535"/>
            <a:ext cx="2069690" cy="311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5BFE96-D636-5B0A-EDB9-F7FA244ADBA5}"/>
              </a:ext>
            </a:extLst>
          </p:cNvPr>
          <p:cNvSpPr/>
          <p:nvPr/>
        </p:nvSpPr>
        <p:spPr>
          <a:xfrm>
            <a:off x="2280239" y="4081972"/>
            <a:ext cx="390785" cy="468571"/>
          </a:xfrm>
          <a:prstGeom prst="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F34D4F-16A3-7221-7B3C-91564191597F}"/>
              </a:ext>
            </a:extLst>
          </p:cNvPr>
          <p:cNvSpPr txBox="1"/>
          <p:nvPr/>
        </p:nvSpPr>
        <p:spPr>
          <a:xfrm>
            <a:off x="4018736" y="3867151"/>
            <a:ext cx="1886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Lose e</a:t>
            </a:r>
            <a:r>
              <a:rPr lang="en-US" sz="2800" b="1" baseline="30000" dirty="0"/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415626-CC76-84BE-03EA-A10973310D5E}"/>
              </a:ext>
            </a:extLst>
          </p:cNvPr>
          <p:cNvSpPr txBox="1"/>
          <p:nvPr/>
        </p:nvSpPr>
        <p:spPr>
          <a:xfrm>
            <a:off x="7514625" y="5267195"/>
            <a:ext cx="1886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Li</a:t>
            </a:r>
            <a:r>
              <a:rPr lang="en-US" sz="2800" b="1" baseline="30000" dirty="0">
                <a:solidFill>
                  <a:srgbClr val="FF0000"/>
                </a:solidFill>
              </a:rPr>
              <a:t>+</a:t>
            </a:r>
            <a:r>
              <a:rPr lang="en-US" sz="2800" b="1" dirty="0"/>
              <a:t> </a:t>
            </a:r>
          </a:p>
          <a:p>
            <a:pPr algn="ctr"/>
            <a:r>
              <a:rPr lang="en-US" sz="2800" b="1" dirty="0"/>
              <a:t>Ion (Charged)</a:t>
            </a:r>
          </a:p>
        </p:txBody>
      </p:sp>
    </p:spTree>
    <p:extLst>
      <p:ext uri="{BB962C8B-B14F-4D97-AF65-F5344CB8AC3E}">
        <p14:creationId xmlns:p14="http://schemas.microsoft.com/office/powerpoint/2010/main" val="411577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  <p:bldP spid="9" grpId="0" animBg="1"/>
      <p:bldP spid="10" grpId="0"/>
      <p:bldP spid="14" grpId="0"/>
      <p:bldP spid="15" grpId="0"/>
      <p:bldP spid="16" grpId="0" animBg="1"/>
      <p:bldP spid="17" grpId="0"/>
      <p:bldP spid="18" grpId="0" animBg="1"/>
      <p:bldP spid="18" grpId="1" animBg="1"/>
      <p:bldP spid="19" grpId="0"/>
      <p:bldP spid="19" grpId="1"/>
      <p:bldP spid="25" grpId="0" animBg="1"/>
      <p:bldP spid="26" grpId="0" animBg="1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5928</TotalTime>
  <Words>1910</Words>
  <Application>Microsoft Macintosh PowerPoint</Application>
  <PresentationFormat>Widescreen</PresentationFormat>
  <Paragraphs>270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Wingdings</vt:lpstr>
      <vt:lpstr>Office Theme</vt:lpstr>
      <vt:lpstr>Chapter 8</vt:lpstr>
      <vt:lpstr>8.1: Development of the Periodic Table</vt:lpstr>
      <vt:lpstr>8.1: Development of the Periodic Table</vt:lpstr>
      <vt:lpstr>8.2: Periodic Classification of the Elements</vt:lpstr>
      <vt:lpstr>Example 8.1</vt:lpstr>
      <vt:lpstr>Example: Practice Exercise 8.1</vt:lpstr>
      <vt:lpstr>Representing Free Elements in Chemical Equations</vt:lpstr>
      <vt:lpstr>PowerPoint Presentation</vt:lpstr>
      <vt:lpstr>Electron Classifications of Cations and Anions</vt:lpstr>
      <vt:lpstr>8.3: Periodic Variations in Physical Properties</vt:lpstr>
      <vt:lpstr>Atomic Radius</vt:lpstr>
      <vt:lpstr>Atomic Radius</vt:lpstr>
      <vt:lpstr>Atomic Radius</vt:lpstr>
      <vt:lpstr>Example 8.2</vt:lpstr>
      <vt:lpstr>Example: Practice Exercise 8.2</vt:lpstr>
      <vt:lpstr>Ionic Radius</vt:lpstr>
      <vt:lpstr>Ionic Radius</vt:lpstr>
      <vt:lpstr>Ionic Radius</vt:lpstr>
      <vt:lpstr>Example 8.3</vt:lpstr>
      <vt:lpstr>Example 8.3</vt:lpstr>
      <vt:lpstr>Example 8.3</vt:lpstr>
      <vt:lpstr>Example 8.3</vt:lpstr>
      <vt:lpstr>Example 8.3</vt:lpstr>
      <vt:lpstr>Example 8.3</vt:lpstr>
      <vt:lpstr>Example 8.3</vt:lpstr>
      <vt:lpstr>Example: Practice Exercise 8.3</vt:lpstr>
      <vt:lpstr>Variation of Physical Properties Across a Period and Within a Group</vt:lpstr>
      <vt:lpstr>Variation of Physical Properties Across a Period and Within a Group</vt:lpstr>
      <vt:lpstr>Variation of Physical Properties Across a Period and Within a Group</vt:lpstr>
      <vt:lpstr>8.4: Ionization Energy</vt:lpstr>
      <vt:lpstr>8.4: Ionization Energy</vt:lpstr>
      <vt:lpstr>Example 8.4</vt:lpstr>
      <vt:lpstr>Example 8.4</vt:lpstr>
      <vt:lpstr>Example: Practice Exercise 8.4</vt:lpstr>
      <vt:lpstr>8.5: Electron Affinity</vt:lpstr>
      <vt:lpstr>Example 8.5</vt:lpstr>
      <vt:lpstr>Example 8.5</vt:lpstr>
      <vt:lpstr>Example 8.5</vt:lpstr>
      <vt:lpstr>Example 8.5</vt:lpstr>
      <vt:lpstr>Example: Practice Exercise 8.5</vt:lpstr>
      <vt:lpstr>8.6: Variation in Chemical Properties of the Representative Elements</vt:lpstr>
      <vt:lpstr>General Trends in Chemical Properties</vt:lpstr>
      <vt:lpstr>General Trends in Chemical Properties</vt:lpstr>
      <vt:lpstr>General Trends in Chemical Properties</vt:lpstr>
      <vt:lpstr>General Trends in Chemical Properties</vt:lpstr>
      <vt:lpstr>Reactivity</vt:lpstr>
      <vt:lpstr>Properties of Oxides Across a Period  (Acidic to Basic Trends)</vt:lpstr>
      <vt:lpstr>Properties of Oxides Across a Period  (Acidic to Basic Trends)</vt:lpstr>
      <vt:lpstr>Key Words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Lani Knowles</dc:creator>
  <cp:lastModifiedBy>Lani Knowles</cp:lastModifiedBy>
  <cp:revision>43</cp:revision>
  <dcterms:created xsi:type="dcterms:W3CDTF">2022-05-12T22:47:37Z</dcterms:created>
  <dcterms:modified xsi:type="dcterms:W3CDTF">2024-04-17T17:53:23Z</dcterms:modified>
</cp:coreProperties>
</file>