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6" r:id="rId5"/>
    <p:sldId id="277" r:id="rId6"/>
    <p:sldId id="260" r:id="rId7"/>
    <p:sldId id="271" r:id="rId8"/>
    <p:sldId id="259" r:id="rId9"/>
    <p:sldId id="261" r:id="rId10"/>
    <p:sldId id="272" r:id="rId11"/>
    <p:sldId id="273" r:id="rId12"/>
    <p:sldId id="262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63" r:id="rId23"/>
    <p:sldId id="264" r:id="rId24"/>
    <p:sldId id="287" r:id="rId25"/>
    <p:sldId id="288" r:id="rId26"/>
    <p:sldId id="265" r:id="rId27"/>
    <p:sldId id="266" r:id="rId28"/>
    <p:sldId id="269" r:id="rId29"/>
    <p:sldId id="274" r:id="rId30"/>
    <p:sldId id="275" r:id="rId31"/>
    <p:sldId id="270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5"/>
    <p:restoredTop sz="92394"/>
  </p:normalViewPr>
  <p:slideViewPr>
    <p:cSldViewPr snapToGrid="0" snapToObjects="1">
      <p:cViewPr varScale="1">
        <p:scale>
          <a:sx n="109" d="100"/>
          <a:sy n="109" d="100"/>
        </p:scale>
        <p:origin x="9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7962A-7919-178F-C129-BD4D47889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C583B3-626B-B4B2-E46E-0BA80BD7B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44764-93BC-65A2-36C1-B312E92B8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247F2-0677-B3C5-AE06-2EC6926A9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C0F0-EBDB-37B6-137C-7D46DB2ED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611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0EAF-711F-3974-99DF-B780DF9E1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6068C-72D5-7362-8BD9-6D83D2DF00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4668B-859A-8727-B40A-4B81FA45F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473D5-C800-8141-D362-F387A0EA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8E646-3F3A-2A49-D4E7-90FCB179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2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B25223-839A-3599-5844-5BAAA1476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3781D7-3CEE-8356-41D6-C9A9C1868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4A05C-3843-C0DD-6FE3-EDF3DB54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EDABE-FC78-6AD2-58AA-371EFDA74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5B0953-07EE-C17F-C61C-8C9B6B38C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207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F28A7-D2AC-0E62-C58B-9034A7044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B5F6C-EB85-3521-0CA2-6C5D61D1F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25941-6555-86F3-1830-D8AF16DCE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F5C61-5166-A647-EBC9-394740DF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C854F-4DAB-4C71-C740-075A911D7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4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FCEA6-8566-AA83-2086-068DE1172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C0E451-2D9E-8332-DEC1-84F673A04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34700-44E7-B2BF-11AD-F042AEAE6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8EB08-B828-51F7-F80D-D505FBB1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35E8-ED69-0C01-1C90-CE9B8EE70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1F733-D501-A61F-6940-99A7ADE12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6B6FC-863A-1078-36D4-307735137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5B75C5-FAEA-2007-D3F8-114A5A4DE5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F51C4-39D7-E405-9B92-ADF448FC9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21D99-2E47-AC3D-A825-C95435900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EE613-A125-1E2A-5314-570D56E9D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9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843EB-463F-E9FE-76BA-A34777BCA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0AFF5-47C7-D441-1A3A-40B1C5B23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BFDB5-F99A-DE5A-F9C6-6A29E0B84A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D6E098-29DD-4119-AB6B-0A89ECED1D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18DF9-AC71-23AD-ADCF-ADF20C001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A448BB-2F91-B6A3-6579-C74C8823C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52A0E0-A1A1-9107-06DD-1FFAE4A9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19F92F-3E0F-DC5E-654C-7D5484094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8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DBC6B-E752-DD1E-5403-622BCC8C9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764ACF-21B2-DA0E-FB94-464D3D51A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E141EF-84F0-A7B0-B01F-C959EF64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81042-455C-E2DF-58D0-EAA1A464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98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6A12F4-6352-BEAE-5552-1ACFB7A44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FBE8C5-26E9-5226-3A67-34403C7C2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248192-841B-4559-E3A7-5D5D95168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04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84D77-5930-F935-0FF4-8C83DE094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ED3C0-5107-D88C-1011-8C057F78A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48122-9CDB-B3D5-D397-27BCAB877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9ED24-5798-516F-2968-EFC771D28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5B489-38D0-E9C0-9B07-A243A6C8A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6C18D-F761-BFD5-9C6F-EFAE59B2B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64FB9-5129-9B42-22C7-CED115855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BBA836-C01F-5682-0E89-AFC53E956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EC726E-9530-394F-AF1E-14BF604DF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5DA5D-A94E-E886-53E5-3C3A8562A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DDBEB-E1BA-684B-CC24-0C64549D1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74CB5-D978-6601-67F2-FE7ECFF26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FE1BB0-FB25-D9AC-98C4-B3BCF4FAE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7318BA-C182-092B-CD36-B95DA4037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AB7E3-6CBE-2DFA-89BA-D6F807AB2A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0B34D-0648-2A4F-A65F-770C4AE1058E}" type="datetimeFigureOut">
              <a:rPr lang="en-US" smtClean="0"/>
              <a:t>5/1/24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3BF313-2F96-1F3A-6BB8-314145CA8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C4B4B-6FC3-98D7-38E6-7E46B5E3BA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30DCB-764C-5942-8F62-583C6C0E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708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0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3.png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0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antum Numbers to Periodic tables | Chemogenesis">
            <a:extLst>
              <a:ext uri="{FF2B5EF4-FFF2-40B4-BE49-F238E27FC236}">
                <a16:creationId xmlns:a16="http://schemas.microsoft.com/office/drawing/2014/main" id="{B3359F75-DCC9-C917-80E7-FB5148E91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44" y="304005"/>
            <a:ext cx="10784129" cy="4768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0654AF-2C81-FCBF-C7EB-728A3DB4B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08346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/>
              <a:t>Chapter 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DDDC6-5FF3-A7F5-3631-BBC9F206B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88021"/>
            <a:ext cx="9144000" cy="569912"/>
          </a:xfrm>
        </p:spPr>
        <p:txBody>
          <a:bodyPr>
            <a:normAutofit fontScale="92500"/>
          </a:bodyPr>
          <a:lstStyle/>
          <a:p>
            <a:r>
              <a:rPr lang="en-US" sz="3200" b="1" dirty="0"/>
              <a:t>Quantum Theory  and the Electronic Structure of Atoms</a:t>
            </a:r>
          </a:p>
        </p:txBody>
      </p:sp>
    </p:spTree>
    <p:extLst>
      <p:ext uri="{BB962C8B-B14F-4D97-AF65-F5344CB8AC3E}">
        <p14:creationId xmlns:p14="http://schemas.microsoft.com/office/powerpoint/2010/main" val="351817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9354-11BB-D7E4-E4A5-C501377D0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Example 7.2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4C6E56-3EAF-6E08-4CC5-2A2C6DDBB0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22780"/>
            <a:ext cx="12192000" cy="847580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A1585E4-A25D-02FB-13C9-6F2C9FE586DA}"/>
              </a:ext>
            </a:extLst>
          </p:cNvPr>
          <p:cNvSpPr/>
          <p:nvPr/>
        </p:nvSpPr>
        <p:spPr>
          <a:xfrm>
            <a:off x="519867" y="1386678"/>
            <a:ext cx="3969006" cy="52782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018EF4-B8C8-3A87-A52F-B53973C09110}"/>
              </a:ext>
            </a:extLst>
          </p:cNvPr>
          <p:cNvCxnSpPr/>
          <p:nvPr/>
        </p:nvCxnSpPr>
        <p:spPr>
          <a:xfrm>
            <a:off x="3075709" y="1828795"/>
            <a:ext cx="1413164" cy="0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6E3452E-8A8C-7044-CB3D-9D0C5C866E9D}"/>
                  </a:ext>
                </a:extLst>
              </p:cNvPr>
              <p:cNvSpPr txBox="1"/>
              <p:nvPr/>
            </p:nvSpPr>
            <p:spPr>
              <a:xfrm>
                <a:off x="0" y="2348343"/>
                <a:ext cx="3802754" cy="1267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  <m:r>
                        <a:rPr lang="en-CA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CA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𝟎𝟎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𝐱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𝟏𝟎𝟖</m:t>
                          </m:r>
                          <m:f>
                            <m:fPr>
                              <m:ctrlPr>
                                <a:rPr lang="en-CA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CA" sz="28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𝐦</m:t>
                              </m:r>
                            </m:num>
                            <m:den>
                              <m:r>
                                <a:rPr lang="en-CA" sz="28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𝐬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CA" sz="2800" b="1" i="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CA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                         </a:t>
                </a:r>
                <a14:m>
                  <m:oMath xmlns:m="http://schemas.openxmlformats.org/officeDocument/2006/math"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𝛌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6E3452E-8A8C-7044-CB3D-9D0C5C866E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48343"/>
                <a:ext cx="3802754" cy="12672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62CBE9F2-DA17-BC62-C461-EE99DE157B28}"/>
              </a:ext>
            </a:extLst>
          </p:cNvPr>
          <p:cNvSpPr/>
          <p:nvPr/>
        </p:nvSpPr>
        <p:spPr>
          <a:xfrm>
            <a:off x="692727" y="889125"/>
            <a:ext cx="10141528" cy="527822"/>
          </a:xfrm>
          <a:prstGeom prst="rect">
            <a:avLst/>
          </a:prstGeom>
          <a:noFill/>
          <a:ln w="412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F19DD75-9053-F341-407A-07E7844ED643}"/>
                  </a:ext>
                </a:extLst>
              </p:cNvPr>
              <p:cNvSpPr txBox="1"/>
              <p:nvPr/>
            </p:nvSpPr>
            <p:spPr>
              <a:xfrm>
                <a:off x="3574469" y="5835220"/>
                <a:ext cx="39208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𝒏𝒎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sz="2800" b="1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CA" sz="2800" b="1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CA" sz="2800" b="1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𝐦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𝐬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F19DD75-9053-F341-407A-07E7844ED6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469" y="5835220"/>
                <a:ext cx="3920836" cy="523220"/>
              </a:xfrm>
              <a:prstGeom prst="rect">
                <a:avLst/>
              </a:prstGeom>
              <a:blipFill>
                <a:blip r:embed="rId4"/>
                <a:stretch>
                  <a:fillRect l="-968" t="-14286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CBD53BD-6C84-0D7A-C9D6-CDA604A2D75A}"/>
                  </a:ext>
                </a:extLst>
              </p:cNvPr>
              <p:cNvSpPr txBox="1"/>
              <p:nvPr/>
            </p:nvSpPr>
            <p:spPr>
              <a:xfrm>
                <a:off x="3574468" y="6302154"/>
                <a:ext cx="56526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800" b="1" dirty="0">
                    <a:solidFill>
                      <a:srgbClr val="002060"/>
                    </a:solidFill>
                  </a:rPr>
                  <a:t>So 522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𝒏𝒎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𝟓𝟐𝟐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sz="2800" b="1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CA" sz="2800" b="1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CBD53BD-6C84-0D7A-C9D6-CDA604A2D7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468" y="6302154"/>
                <a:ext cx="5652657" cy="523220"/>
              </a:xfrm>
              <a:prstGeom prst="rect">
                <a:avLst/>
              </a:prstGeom>
              <a:blipFill>
                <a:blip r:embed="rId5"/>
                <a:stretch>
                  <a:fillRect l="-2242" t="-11905" b="-3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59B33E2-5A4C-2473-291A-3D6918276E33}"/>
              </a:ext>
            </a:extLst>
          </p:cNvPr>
          <p:cNvCxnSpPr>
            <a:cxnSpLocks/>
          </p:cNvCxnSpPr>
          <p:nvPr/>
        </p:nvCxnSpPr>
        <p:spPr>
          <a:xfrm>
            <a:off x="885137" y="3112623"/>
            <a:ext cx="2770909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1EA11474-CA83-6AA0-D129-75EFF22C4BC0}"/>
              </a:ext>
            </a:extLst>
          </p:cNvPr>
          <p:cNvSpPr txBox="1"/>
          <p:nvPr/>
        </p:nvSpPr>
        <p:spPr>
          <a:xfrm>
            <a:off x="8749142" y="6302154"/>
            <a:ext cx="2701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</a:rPr>
              <a:t>= 5.22 x 10</a:t>
            </a:r>
            <a:r>
              <a:rPr lang="en-CA" sz="2800" b="1" baseline="30000" dirty="0">
                <a:solidFill>
                  <a:srgbClr val="002060"/>
                </a:solidFill>
              </a:rPr>
              <a:t>-7</a:t>
            </a:r>
            <a:r>
              <a:rPr lang="en-CA" sz="2800" b="1" dirty="0">
                <a:solidFill>
                  <a:srgbClr val="002060"/>
                </a:solidFill>
              </a:rPr>
              <a:t> m/s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99E0F1-FC91-9C88-1961-C2590CC2CF52}"/>
              </a:ext>
            </a:extLst>
          </p:cNvPr>
          <p:cNvSpPr/>
          <p:nvPr/>
        </p:nvSpPr>
        <p:spPr>
          <a:xfrm>
            <a:off x="9047013" y="6330178"/>
            <a:ext cx="2403763" cy="52782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DAB3DBB-6F48-59AD-276B-45B5773AEAA6}"/>
                  </a:ext>
                </a:extLst>
              </p:cNvPr>
              <p:cNvSpPr txBox="1"/>
              <p:nvPr/>
            </p:nvSpPr>
            <p:spPr>
              <a:xfrm>
                <a:off x="110837" y="3680064"/>
                <a:ext cx="3802754" cy="1698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  <m:r>
                        <a:rPr lang="en-CA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CA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𝟎𝟎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𝐱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𝟏𝟎𝟖</m:t>
                          </m:r>
                          <m:f>
                            <m:fPr>
                              <m:ctrlPr>
                                <a:rPr lang="en-CA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CA" sz="28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𝐦</m:t>
                              </m:r>
                            </m:num>
                            <m:den>
                              <m:r>
                                <a:rPr lang="en-CA" sz="28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𝐬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CA" sz="2800" b="1" i="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CA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           </a:t>
                </a:r>
                <a:r>
                  <a:rPr lang="en-CA" sz="2800" b="1" dirty="0">
                    <a:solidFill>
                      <a:srgbClr val="002060"/>
                    </a:solidFill>
                  </a:rPr>
                  <a:t>(5.22 x 10</a:t>
                </a:r>
                <a:r>
                  <a:rPr lang="en-CA" sz="2800" b="1" baseline="30000" dirty="0">
                    <a:solidFill>
                      <a:srgbClr val="002060"/>
                    </a:solidFill>
                  </a:rPr>
                  <a:t>-7</a:t>
                </a:r>
                <a:r>
                  <a:rPr lang="en-CA" sz="2800" b="1" dirty="0">
                    <a:solidFill>
                      <a:srgbClr val="002060"/>
                    </a:solidFill>
                  </a:rPr>
                  <a:t> m)</a:t>
                </a:r>
                <a:endParaRPr lang="en-US" sz="2800" b="1" dirty="0">
                  <a:solidFill>
                    <a:srgbClr val="FF0000"/>
                  </a:solidFill>
                </a:endParaRPr>
              </a:p>
              <a:p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CDAB3DBB-6F48-59AD-276B-45B5773AEA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837" y="3680064"/>
                <a:ext cx="3802754" cy="16981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A7F8984-6366-578E-FDBF-1356A933C046}"/>
              </a:ext>
            </a:extLst>
          </p:cNvPr>
          <p:cNvCxnSpPr>
            <a:cxnSpLocks/>
          </p:cNvCxnSpPr>
          <p:nvPr/>
        </p:nvCxnSpPr>
        <p:spPr>
          <a:xfrm>
            <a:off x="995974" y="4444344"/>
            <a:ext cx="2770909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F50954C-40BA-C96A-7E4A-E4DCFE36C864}"/>
                  </a:ext>
                </a:extLst>
              </p:cNvPr>
              <p:cNvSpPr txBox="1"/>
              <p:nvPr/>
            </p:nvSpPr>
            <p:spPr>
              <a:xfrm>
                <a:off x="5112967" y="2256929"/>
                <a:ext cx="380275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  <m:r>
                        <a:rPr lang="en-CA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𝟕𝟓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𝟏𝟎𝟏𝟒</m:t>
                      </m:r>
                      <m:r>
                        <a:rPr lang="en-CA" sz="2800" b="1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𝐦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</m:oMath>
                  </m:oMathPara>
                </a14:m>
                <a:endParaRPr lang="en-CA" sz="2800" b="1" i="1" dirty="0">
                  <a:solidFill>
                    <a:srgbClr val="00B05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F50954C-40BA-C96A-7E4A-E4DCFE36C8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967" y="2256929"/>
                <a:ext cx="3802754" cy="95410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ABB594B-7138-1743-AE6E-E2AE9EEC561F}"/>
                  </a:ext>
                </a:extLst>
              </p:cNvPr>
              <p:cNvSpPr txBox="1"/>
              <p:nvPr/>
            </p:nvSpPr>
            <p:spPr>
              <a:xfrm>
                <a:off x="4812582" y="2784773"/>
                <a:ext cx="380275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8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𝐨𝐫</m:t>
                      </m:r>
                    </m:oMath>
                  </m:oMathPara>
                </a14:m>
                <a:endParaRPr lang="en-US" sz="28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ABB594B-7138-1743-AE6E-E2AE9EEC5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2582" y="2784773"/>
                <a:ext cx="3802754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0FEDC84-F95E-79D0-6503-CD574C9246D2}"/>
                  </a:ext>
                </a:extLst>
              </p:cNvPr>
              <p:cNvSpPr txBox="1"/>
              <p:nvPr/>
            </p:nvSpPr>
            <p:spPr>
              <a:xfrm>
                <a:off x="5043373" y="3385355"/>
                <a:ext cx="380275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  <m:r>
                        <a:rPr lang="en-CA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𝟕𝟓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n-CA" sz="2800" b="1" i="0" baseline="3000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</m:t>
                      </m:r>
                      <m:r>
                        <a:rPr lang="en-CA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𝑯𝒛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0FEDC84-F95E-79D0-6503-CD574C9246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373" y="3385355"/>
                <a:ext cx="3802754" cy="523220"/>
              </a:xfrm>
              <a:prstGeom prst="rect">
                <a:avLst/>
              </a:prstGeom>
              <a:blipFill>
                <a:blip r:embed="rId9"/>
                <a:stretch>
                  <a:fillRect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27">
            <a:extLst>
              <a:ext uri="{FF2B5EF4-FFF2-40B4-BE49-F238E27FC236}">
                <a16:creationId xmlns:a16="http://schemas.microsoft.com/office/drawing/2014/main" id="{61B37C82-F54E-5B14-BA4F-C45CE6F0D0C5}"/>
              </a:ext>
            </a:extLst>
          </p:cNvPr>
          <p:cNvSpPr/>
          <p:nvPr/>
        </p:nvSpPr>
        <p:spPr>
          <a:xfrm>
            <a:off x="5112967" y="2166703"/>
            <a:ext cx="3601539" cy="189184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9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/>
      <p:bldP spid="25" grpId="0"/>
      <p:bldP spid="27" grpId="0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9354-11BB-D7E4-E4A5-C501377D0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3965"/>
            <a:ext cx="10515600" cy="961592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Example 7.2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071CF4-AE4D-18BD-DB49-B99C0B98F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742513"/>
            <a:ext cx="12192001" cy="96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585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7.7: Atomic Orbitals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94987-8931-0AB2-9259-E0084FC66269}"/>
              </a:ext>
            </a:extLst>
          </p:cNvPr>
          <p:cNvSpPr txBox="1"/>
          <p:nvPr/>
        </p:nvSpPr>
        <p:spPr>
          <a:xfrm>
            <a:off x="663678" y="1690688"/>
            <a:ext cx="1112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There are 4 types of orbitals: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F271346-E506-07A9-5998-88FF9A113AB0}"/>
              </a:ext>
            </a:extLst>
          </p:cNvPr>
          <p:cNvSpPr/>
          <p:nvPr/>
        </p:nvSpPr>
        <p:spPr>
          <a:xfrm>
            <a:off x="1312606" y="2802194"/>
            <a:ext cx="1430594" cy="1342103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80000">
                <a:srgbClr val="7030A0"/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2E4035-95AE-7862-2779-67768F454D57}"/>
              </a:ext>
            </a:extLst>
          </p:cNvPr>
          <p:cNvSpPr txBox="1"/>
          <p:nvPr/>
        </p:nvSpPr>
        <p:spPr>
          <a:xfrm>
            <a:off x="985684" y="4382483"/>
            <a:ext cx="2084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“s” orbitals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C7974B-70AD-7950-EDE8-4A8B2E73072A}"/>
              </a:ext>
            </a:extLst>
          </p:cNvPr>
          <p:cNvSpPr txBox="1"/>
          <p:nvPr/>
        </p:nvSpPr>
        <p:spPr>
          <a:xfrm>
            <a:off x="344128" y="2417473"/>
            <a:ext cx="734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242671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7.7: Atomic Orbitals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94987-8931-0AB2-9259-E0084FC66269}"/>
              </a:ext>
            </a:extLst>
          </p:cNvPr>
          <p:cNvSpPr txBox="1"/>
          <p:nvPr/>
        </p:nvSpPr>
        <p:spPr>
          <a:xfrm>
            <a:off x="663678" y="1690688"/>
            <a:ext cx="1112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There are 4 types of orbitals:</a:t>
            </a:r>
          </a:p>
        </p:txBody>
      </p:sp>
      <p:pic>
        <p:nvPicPr>
          <p:cNvPr id="4098" name="Picture 2" descr="orbital | chemistry and physics | Britannica">
            <a:extLst>
              <a:ext uri="{FF2B5EF4-FFF2-40B4-BE49-F238E27FC236}">
                <a16:creationId xmlns:a16="http://schemas.microsoft.com/office/drawing/2014/main" id="{F3009D2D-722C-6EAA-3F9F-95427A6381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76" r="1"/>
          <a:stretch/>
        </p:blipFill>
        <p:spPr bwMode="auto">
          <a:xfrm>
            <a:off x="663680" y="2156229"/>
            <a:ext cx="1430594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orbital | chemistry and physics | Britannica">
            <a:extLst>
              <a:ext uri="{FF2B5EF4-FFF2-40B4-BE49-F238E27FC236}">
                <a16:creationId xmlns:a16="http://schemas.microsoft.com/office/drawing/2014/main" id="{92D1EFFC-6123-6B59-F378-0286B617C3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6" r="1" b="11266"/>
          <a:stretch/>
        </p:blipFill>
        <p:spPr bwMode="auto">
          <a:xfrm rot="5400000">
            <a:off x="3008869" y="1699308"/>
            <a:ext cx="701594" cy="218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orbital | chemistry and physics | Britannica">
            <a:extLst>
              <a:ext uri="{FF2B5EF4-FFF2-40B4-BE49-F238E27FC236}">
                <a16:creationId xmlns:a16="http://schemas.microsoft.com/office/drawing/2014/main" id="{E523F406-2514-37EF-CBF2-C1FCE3892A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6" r="1" b="11266"/>
          <a:stretch/>
        </p:blipFill>
        <p:spPr bwMode="auto">
          <a:xfrm rot="2972223">
            <a:off x="4975427" y="2050104"/>
            <a:ext cx="701594" cy="218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orbital | chemistry and physics | Britannica">
            <a:extLst>
              <a:ext uri="{FF2B5EF4-FFF2-40B4-BE49-F238E27FC236}">
                <a16:creationId xmlns:a16="http://schemas.microsoft.com/office/drawing/2014/main" id="{87CAAC30-DEC9-9E55-09A6-CA2EF863DB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76" r="1"/>
          <a:stretch/>
        </p:blipFill>
        <p:spPr bwMode="auto">
          <a:xfrm>
            <a:off x="2568680" y="4394200"/>
            <a:ext cx="1430594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orbital | chemistry and physics | Britannica">
            <a:extLst>
              <a:ext uri="{FF2B5EF4-FFF2-40B4-BE49-F238E27FC236}">
                <a16:creationId xmlns:a16="http://schemas.microsoft.com/office/drawing/2014/main" id="{8131C253-FB89-60F2-08A8-82C1E8A04A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6" r="1" b="11266"/>
          <a:stretch/>
        </p:blipFill>
        <p:spPr bwMode="auto">
          <a:xfrm rot="5400000">
            <a:off x="3458695" y="4368149"/>
            <a:ext cx="701594" cy="218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orbital | chemistry and physics | Britannica">
            <a:extLst>
              <a:ext uri="{FF2B5EF4-FFF2-40B4-BE49-F238E27FC236}">
                <a16:creationId xmlns:a16="http://schemas.microsoft.com/office/drawing/2014/main" id="{00DF927D-DBD6-339E-FEC3-513D67D73A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6" r="1" b="11266"/>
          <a:stretch/>
        </p:blipFill>
        <p:spPr bwMode="auto">
          <a:xfrm rot="2972223">
            <a:off x="3424901" y="4446353"/>
            <a:ext cx="701594" cy="218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FFC9171-EDF1-A5C7-058F-BECCBAFD946C}"/>
              </a:ext>
            </a:extLst>
          </p:cNvPr>
          <p:cNvSpPr txBox="1"/>
          <p:nvPr/>
        </p:nvSpPr>
        <p:spPr>
          <a:xfrm>
            <a:off x="2182459" y="3549208"/>
            <a:ext cx="2084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“p” orbitals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8688A1-072F-D99E-C752-6470988B23BB}"/>
              </a:ext>
            </a:extLst>
          </p:cNvPr>
          <p:cNvSpPr/>
          <p:nvPr/>
        </p:nvSpPr>
        <p:spPr>
          <a:xfrm>
            <a:off x="2568680" y="4394200"/>
            <a:ext cx="2482646" cy="2348777"/>
          </a:xfrm>
          <a:prstGeom prst="rect">
            <a:avLst/>
          </a:prstGeom>
          <a:noFill/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E9E19C-42E0-389B-9F7B-2D8C6E709D9E}"/>
              </a:ext>
            </a:extLst>
          </p:cNvPr>
          <p:cNvSpPr txBox="1"/>
          <p:nvPr/>
        </p:nvSpPr>
        <p:spPr>
          <a:xfrm>
            <a:off x="344128" y="2417473"/>
            <a:ext cx="734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735960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 animBg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7.7: Atomic Orbitals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94987-8931-0AB2-9259-E0084FC66269}"/>
              </a:ext>
            </a:extLst>
          </p:cNvPr>
          <p:cNvSpPr txBox="1"/>
          <p:nvPr/>
        </p:nvSpPr>
        <p:spPr>
          <a:xfrm>
            <a:off x="663678" y="1690688"/>
            <a:ext cx="1112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There are 4 types of orbitals:</a:t>
            </a:r>
          </a:p>
        </p:txBody>
      </p:sp>
      <p:pic>
        <p:nvPicPr>
          <p:cNvPr id="6146" name="Picture 2" descr="D-orbital Images, Stock Photos &amp; Vectors | Shutterstock">
            <a:extLst>
              <a:ext uri="{FF2B5EF4-FFF2-40B4-BE49-F238E27FC236}">
                <a16:creationId xmlns:a16="http://schemas.microsoft.com/office/drawing/2014/main" id="{A7D91026-F256-9CB3-BE0D-FDAC1ED04F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04" b="10380"/>
          <a:stretch/>
        </p:blipFill>
        <p:spPr bwMode="auto">
          <a:xfrm>
            <a:off x="1123403" y="2403987"/>
            <a:ext cx="10600301" cy="276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33A5F4A-CD54-6741-185D-6D270EF5773E}"/>
              </a:ext>
            </a:extLst>
          </p:cNvPr>
          <p:cNvSpPr txBox="1"/>
          <p:nvPr/>
        </p:nvSpPr>
        <p:spPr>
          <a:xfrm>
            <a:off x="344128" y="2417473"/>
            <a:ext cx="734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3.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8DB7ED-D595-D93E-C686-5B767C1CE089}"/>
              </a:ext>
            </a:extLst>
          </p:cNvPr>
          <p:cNvSpPr txBox="1"/>
          <p:nvPr/>
        </p:nvSpPr>
        <p:spPr>
          <a:xfrm>
            <a:off x="3804781" y="5167312"/>
            <a:ext cx="2084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“d” orbitals</a:t>
            </a:r>
          </a:p>
        </p:txBody>
      </p:sp>
    </p:spTree>
    <p:extLst>
      <p:ext uri="{BB962C8B-B14F-4D97-AF65-F5344CB8AC3E}">
        <p14:creationId xmlns:p14="http://schemas.microsoft.com/office/powerpoint/2010/main" val="3898169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7.7: Atomic Orbitals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94987-8931-0AB2-9259-E0084FC66269}"/>
              </a:ext>
            </a:extLst>
          </p:cNvPr>
          <p:cNvSpPr txBox="1"/>
          <p:nvPr/>
        </p:nvSpPr>
        <p:spPr>
          <a:xfrm>
            <a:off x="663678" y="1690688"/>
            <a:ext cx="1112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There are 4 types of orbitals: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3A5F4A-CD54-6741-185D-6D270EF5773E}"/>
              </a:ext>
            </a:extLst>
          </p:cNvPr>
          <p:cNvSpPr txBox="1"/>
          <p:nvPr/>
        </p:nvSpPr>
        <p:spPr>
          <a:xfrm>
            <a:off x="344128" y="2417473"/>
            <a:ext cx="734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4.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8DB7ED-D595-D93E-C686-5B767C1CE089}"/>
              </a:ext>
            </a:extLst>
          </p:cNvPr>
          <p:cNvSpPr txBox="1"/>
          <p:nvPr/>
        </p:nvSpPr>
        <p:spPr>
          <a:xfrm>
            <a:off x="4522687" y="6223400"/>
            <a:ext cx="2084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“f” orbitals</a:t>
            </a:r>
          </a:p>
        </p:txBody>
      </p:sp>
      <p:pic>
        <p:nvPicPr>
          <p:cNvPr id="10242" name="Picture 2" descr="Electron shells and orbitals">
            <a:extLst>
              <a:ext uri="{FF2B5EF4-FFF2-40B4-BE49-F238E27FC236}">
                <a16:creationId xmlns:a16="http://schemas.microsoft.com/office/drawing/2014/main" id="{E923DF15-535A-D680-5A20-B19076F280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32" b="48146"/>
          <a:stretch/>
        </p:blipFill>
        <p:spPr bwMode="auto">
          <a:xfrm>
            <a:off x="3238090" y="2213908"/>
            <a:ext cx="5971458" cy="2107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lectron shells and orbitals">
            <a:extLst>
              <a:ext uri="{FF2B5EF4-FFF2-40B4-BE49-F238E27FC236}">
                <a16:creationId xmlns:a16="http://schemas.microsoft.com/office/drawing/2014/main" id="{DE8985E7-06A9-1746-2559-9390A86742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468"/>
          <a:stretch/>
        </p:blipFill>
        <p:spPr bwMode="auto">
          <a:xfrm>
            <a:off x="1052462" y="2197898"/>
            <a:ext cx="2156542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lectron shells and orbitals">
            <a:extLst>
              <a:ext uri="{FF2B5EF4-FFF2-40B4-BE49-F238E27FC236}">
                <a16:creationId xmlns:a16="http://schemas.microsoft.com/office/drawing/2014/main" id="{E36E65C4-054E-349F-F722-4D15309FC1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32" t="51855"/>
          <a:stretch/>
        </p:blipFill>
        <p:spPr bwMode="auto">
          <a:xfrm>
            <a:off x="3110270" y="4229898"/>
            <a:ext cx="5971459" cy="1956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20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7.7: Atomic Orbitals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94987-8931-0AB2-9259-E0084FC66269}"/>
              </a:ext>
            </a:extLst>
          </p:cNvPr>
          <p:cNvSpPr txBox="1"/>
          <p:nvPr/>
        </p:nvSpPr>
        <p:spPr>
          <a:xfrm>
            <a:off x="663678" y="1690688"/>
            <a:ext cx="1112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There are 4 types of orbitals: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F271346-E506-07A9-5998-88FF9A113AB0}"/>
              </a:ext>
            </a:extLst>
          </p:cNvPr>
          <p:cNvSpPr/>
          <p:nvPr/>
        </p:nvSpPr>
        <p:spPr>
          <a:xfrm>
            <a:off x="1312606" y="2802194"/>
            <a:ext cx="1430594" cy="1342103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80000">
                <a:srgbClr val="7030A0"/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2E4035-95AE-7862-2779-67768F454D57}"/>
              </a:ext>
            </a:extLst>
          </p:cNvPr>
          <p:cNvSpPr txBox="1"/>
          <p:nvPr/>
        </p:nvSpPr>
        <p:spPr>
          <a:xfrm>
            <a:off x="985684" y="4382483"/>
            <a:ext cx="2084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“s” orbitals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C7974B-70AD-7950-EDE8-4A8B2E73072A}"/>
              </a:ext>
            </a:extLst>
          </p:cNvPr>
          <p:cNvSpPr txBox="1"/>
          <p:nvPr/>
        </p:nvSpPr>
        <p:spPr>
          <a:xfrm>
            <a:off x="344128" y="2417473"/>
            <a:ext cx="734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1.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553FD8-C86F-886B-7685-A0C62CC40B15}"/>
              </a:ext>
            </a:extLst>
          </p:cNvPr>
          <p:cNvSpPr txBox="1"/>
          <p:nvPr/>
        </p:nvSpPr>
        <p:spPr>
          <a:xfrm>
            <a:off x="838200" y="5147165"/>
            <a:ext cx="20844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Contain 2 electrons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D9C9B6-392B-66DC-4C4A-30FE1EC3506D}"/>
              </a:ext>
            </a:extLst>
          </p:cNvPr>
          <p:cNvSpPr txBox="1"/>
          <p:nvPr/>
        </p:nvSpPr>
        <p:spPr>
          <a:xfrm>
            <a:off x="1241323" y="6051262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2e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DD5BDFBC-F10C-84F9-933E-03439227B6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155"/>
          <a:stretch/>
        </p:blipFill>
        <p:spPr>
          <a:xfrm>
            <a:off x="3041333" y="2475517"/>
            <a:ext cx="9150667" cy="438248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603A721-5E14-E31F-0779-5A0915F1A6AE}"/>
              </a:ext>
            </a:extLst>
          </p:cNvPr>
          <p:cNvSpPr/>
          <p:nvPr/>
        </p:nvSpPr>
        <p:spPr>
          <a:xfrm>
            <a:off x="3303639" y="2684205"/>
            <a:ext cx="8775290" cy="619433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C65506-386F-7C50-3B9B-101EF910E4A3}"/>
              </a:ext>
            </a:extLst>
          </p:cNvPr>
          <p:cNvSpPr txBox="1"/>
          <p:nvPr/>
        </p:nvSpPr>
        <p:spPr>
          <a:xfrm>
            <a:off x="6658897" y="2802193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2e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866B639-638D-BB0B-225D-94AD0215E4A1}"/>
              </a:ext>
            </a:extLst>
          </p:cNvPr>
          <p:cNvSpPr txBox="1"/>
          <p:nvPr/>
        </p:nvSpPr>
        <p:spPr>
          <a:xfrm>
            <a:off x="2743200" y="2637901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1s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4B69C2-E3BB-3E6D-DCBE-5BEF0F7C3752}"/>
              </a:ext>
            </a:extLst>
          </p:cNvPr>
          <p:cNvSpPr/>
          <p:nvPr/>
        </p:nvSpPr>
        <p:spPr>
          <a:xfrm>
            <a:off x="3303639" y="3323505"/>
            <a:ext cx="958645" cy="482842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8C971B-1666-B9FF-1E26-BCC9A91F945F}"/>
              </a:ext>
            </a:extLst>
          </p:cNvPr>
          <p:cNvSpPr txBox="1"/>
          <p:nvPr/>
        </p:nvSpPr>
        <p:spPr>
          <a:xfrm>
            <a:off x="2743200" y="3226187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2s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1025AC-2D91-887E-BD64-463AA840A98C}"/>
              </a:ext>
            </a:extLst>
          </p:cNvPr>
          <p:cNvSpPr/>
          <p:nvPr/>
        </p:nvSpPr>
        <p:spPr>
          <a:xfrm>
            <a:off x="3303639" y="3826535"/>
            <a:ext cx="958645" cy="555948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75D61E-735D-2C54-18D8-E49ACCB9116E}"/>
              </a:ext>
            </a:extLst>
          </p:cNvPr>
          <p:cNvSpPr txBox="1"/>
          <p:nvPr/>
        </p:nvSpPr>
        <p:spPr>
          <a:xfrm>
            <a:off x="2708786" y="3850428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3s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29D9224-43E1-09A5-3184-AE6071D75F4D}"/>
              </a:ext>
            </a:extLst>
          </p:cNvPr>
          <p:cNvSpPr/>
          <p:nvPr/>
        </p:nvSpPr>
        <p:spPr>
          <a:xfrm>
            <a:off x="3303639" y="4406376"/>
            <a:ext cx="958645" cy="555948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7FF731-818A-2AE3-930E-7D751CE4F21A}"/>
              </a:ext>
            </a:extLst>
          </p:cNvPr>
          <p:cNvSpPr txBox="1"/>
          <p:nvPr/>
        </p:nvSpPr>
        <p:spPr>
          <a:xfrm>
            <a:off x="2686362" y="4426564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4s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7D3E7D-46F0-0668-BBF8-34880F733EA5}"/>
              </a:ext>
            </a:extLst>
          </p:cNvPr>
          <p:cNvSpPr/>
          <p:nvPr/>
        </p:nvSpPr>
        <p:spPr>
          <a:xfrm>
            <a:off x="3303638" y="4945959"/>
            <a:ext cx="958645" cy="555948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DA7955E-3362-4ECA-0FDA-85BF07E1CAE2}"/>
              </a:ext>
            </a:extLst>
          </p:cNvPr>
          <p:cNvSpPr txBox="1"/>
          <p:nvPr/>
        </p:nvSpPr>
        <p:spPr>
          <a:xfrm>
            <a:off x="2689829" y="5615224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6s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E33110-385B-23F6-9F7F-EE7792C2E3A3}"/>
              </a:ext>
            </a:extLst>
          </p:cNvPr>
          <p:cNvSpPr/>
          <p:nvPr/>
        </p:nvSpPr>
        <p:spPr>
          <a:xfrm>
            <a:off x="3303638" y="5489738"/>
            <a:ext cx="958645" cy="611534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7408599-8A7A-F1DB-BCEF-53485892C019}"/>
              </a:ext>
            </a:extLst>
          </p:cNvPr>
          <p:cNvSpPr/>
          <p:nvPr/>
        </p:nvSpPr>
        <p:spPr>
          <a:xfrm>
            <a:off x="3303637" y="6072738"/>
            <a:ext cx="958645" cy="555948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57E1C2F-4CBD-9D6E-B8D8-093BA041269E}"/>
              </a:ext>
            </a:extLst>
          </p:cNvPr>
          <p:cNvSpPr txBox="1"/>
          <p:nvPr/>
        </p:nvSpPr>
        <p:spPr>
          <a:xfrm>
            <a:off x="2820408" y="5129175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5s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10A2A5E-21E9-ACF8-51BA-F54B2E86EF7B}"/>
              </a:ext>
            </a:extLst>
          </p:cNvPr>
          <p:cNvSpPr txBox="1"/>
          <p:nvPr/>
        </p:nvSpPr>
        <p:spPr>
          <a:xfrm>
            <a:off x="2686360" y="6139262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7s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07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2" grpId="0"/>
      <p:bldP spid="13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 animBg="1"/>
      <p:bldP spid="26" grpId="0"/>
      <p:bldP spid="2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7.7: Atomic Orbitals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94987-8931-0AB2-9259-E0084FC66269}"/>
              </a:ext>
            </a:extLst>
          </p:cNvPr>
          <p:cNvSpPr txBox="1"/>
          <p:nvPr/>
        </p:nvSpPr>
        <p:spPr>
          <a:xfrm>
            <a:off x="663678" y="1690688"/>
            <a:ext cx="1112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There are 4 types of orbitals:</a:t>
            </a:r>
          </a:p>
        </p:txBody>
      </p:sp>
      <p:pic>
        <p:nvPicPr>
          <p:cNvPr id="4098" name="Picture 2" descr="orbital | chemistry and physics | Britannica">
            <a:extLst>
              <a:ext uri="{FF2B5EF4-FFF2-40B4-BE49-F238E27FC236}">
                <a16:creationId xmlns:a16="http://schemas.microsoft.com/office/drawing/2014/main" id="{F3009D2D-722C-6EAA-3F9F-95427A6381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76" r="1"/>
          <a:stretch/>
        </p:blipFill>
        <p:spPr bwMode="auto">
          <a:xfrm>
            <a:off x="663680" y="2156229"/>
            <a:ext cx="1430594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orbital | chemistry and physics | Britannica">
            <a:extLst>
              <a:ext uri="{FF2B5EF4-FFF2-40B4-BE49-F238E27FC236}">
                <a16:creationId xmlns:a16="http://schemas.microsoft.com/office/drawing/2014/main" id="{92D1EFFC-6123-6B59-F378-0286B617C3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6" r="1" b="11266"/>
          <a:stretch/>
        </p:blipFill>
        <p:spPr bwMode="auto">
          <a:xfrm rot="5400000">
            <a:off x="3008869" y="1699308"/>
            <a:ext cx="701594" cy="218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orbital | chemistry and physics | Britannica">
            <a:extLst>
              <a:ext uri="{FF2B5EF4-FFF2-40B4-BE49-F238E27FC236}">
                <a16:creationId xmlns:a16="http://schemas.microsoft.com/office/drawing/2014/main" id="{E523F406-2514-37EF-CBF2-C1FCE3892A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6" r="1" b="11266"/>
          <a:stretch/>
        </p:blipFill>
        <p:spPr bwMode="auto">
          <a:xfrm rot="2972223">
            <a:off x="5333588" y="732790"/>
            <a:ext cx="701594" cy="218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orbital | chemistry and physics | Britannica">
            <a:extLst>
              <a:ext uri="{FF2B5EF4-FFF2-40B4-BE49-F238E27FC236}">
                <a16:creationId xmlns:a16="http://schemas.microsoft.com/office/drawing/2014/main" id="{87CAAC30-DEC9-9E55-09A6-CA2EF863DB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76" r="1"/>
          <a:stretch/>
        </p:blipFill>
        <p:spPr bwMode="auto">
          <a:xfrm>
            <a:off x="6884152" y="338395"/>
            <a:ext cx="1430594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orbital | chemistry and physics | Britannica">
            <a:extLst>
              <a:ext uri="{FF2B5EF4-FFF2-40B4-BE49-F238E27FC236}">
                <a16:creationId xmlns:a16="http://schemas.microsoft.com/office/drawing/2014/main" id="{8131C253-FB89-60F2-08A8-82C1E8A04A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6" r="1" b="11266"/>
          <a:stretch/>
        </p:blipFill>
        <p:spPr bwMode="auto">
          <a:xfrm rot="5400000">
            <a:off x="7774167" y="312344"/>
            <a:ext cx="701594" cy="218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orbital | chemistry and physics | Britannica">
            <a:extLst>
              <a:ext uri="{FF2B5EF4-FFF2-40B4-BE49-F238E27FC236}">
                <a16:creationId xmlns:a16="http://schemas.microsoft.com/office/drawing/2014/main" id="{00DF927D-DBD6-339E-FEC3-513D67D73A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6" r="1" b="11266"/>
          <a:stretch/>
        </p:blipFill>
        <p:spPr bwMode="auto">
          <a:xfrm rot="2972223">
            <a:off x="7740373" y="390548"/>
            <a:ext cx="701594" cy="2186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FFC9171-EDF1-A5C7-058F-BECCBAFD946C}"/>
              </a:ext>
            </a:extLst>
          </p:cNvPr>
          <p:cNvSpPr txBox="1"/>
          <p:nvPr/>
        </p:nvSpPr>
        <p:spPr>
          <a:xfrm>
            <a:off x="2182459" y="3549208"/>
            <a:ext cx="2084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“p” orbitals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E9E19C-42E0-389B-9F7B-2D8C6E709D9E}"/>
              </a:ext>
            </a:extLst>
          </p:cNvPr>
          <p:cNvSpPr txBox="1"/>
          <p:nvPr/>
        </p:nvSpPr>
        <p:spPr>
          <a:xfrm>
            <a:off x="344128" y="2417473"/>
            <a:ext cx="734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2.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1B1A57-6A72-3577-4F06-C7363354BB72}"/>
              </a:ext>
            </a:extLst>
          </p:cNvPr>
          <p:cNvSpPr txBox="1"/>
          <p:nvPr/>
        </p:nvSpPr>
        <p:spPr>
          <a:xfrm>
            <a:off x="838200" y="4605552"/>
            <a:ext cx="20844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Contain 6 electrons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32D7E01-43DC-0F7E-4B68-BD7A40282697}"/>
              </a:ext>
            </a:extLst>
          </p:cNvPr>
          <p:cNvSpPr txBox="1"/>
          <p:nvPr/>
        </p:nvSpPr>
        <p:spPr>
          <a:xfrm>
            <a:off x="998277" y="5937388"/>
            <a:ext cx="20054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3 x 2e</a:t>
            </a:r>
            <a:r>
              <a:rPr lang="en-US" sz="2800" b="1" baseline="30000" dirty="0">
                <a:solidFill>
                  <a:srgbClr val="FF0000"/>
                </a:solidFill>
              </a:rPr>
              <a:t>- </a:t>
            </a:r>
            <a:r>
              <a:rPr lang="en-US" sz="2800" b="1" dirty="0">
                <a:solidFill>
                  <a:srgbClr val="FF0000"/>
                </a:solidFill>
              </a:rPr>
              <a:t>= 6e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</a:p>
        </p:txBody>
      </p:sp>
      <p:pic>
        <p:nvPicPr>
          <p:cNvPr id="16" name="Picture 15" descr="Table&#10;&#10;Description automatically generated">
            <a:extLst>
              <a:ext uri="{FF2B5EF4-FFF2-40B4-BE49-F238E27FC236}">
                <a16:creationId xmlns:a16="http://schemas.microsoft.com/office/drawing/2014/main" id="{3B54DCA8-0F1D-6F78-C13A-8D6824AB1E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55"/>
          <a:stretch/>
        </p:blipFill>
        <p:spPr>
          <a:xfrm>
            <a:off x="4266897" y="3023044"/>
            <a:ext cx="7937240" cy="380134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0C0F9524-7A5F-B3E6-7498-8B6A1746C7E3}"/>
              </a:ext>
            </a:extLst>
          </p:cNvPr>
          <p:cNvSpPr/>
          <p:nvPr/>
        </p:nvSpPr>
        <p:spPr>
          <a:xfrm>
            <a:off x="9630697" y="3706318"/>
            <a:ext cx="2502010" cy="503171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8E6D24E-5DCC-F80E-4F99-B9AA6B273BC7}"/>
              </a:ext>
            </a:extLst>
          </p:cNvPr>
          <p:cNvSpPr txBox="1"/>
          <p:nvPr/>
        </p:nvSpPr>
        <p:spPr>
          <a:xfrm>
            <a:off x="8991601" y="3686269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2p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F5EB6E1-EAD3-4F94-35CF-C8D31D6C6087}"/>
              </a:ext>
            </a:extLst>
          </p:cNvPr>
          <p:cNvSpPr txBox="1"/>
          <p:nvPr/>
        </p:nvSpPr>
        <p:spPr>
          <a:xfrm>
            <a:off x="10470526" y="3259746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6e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3E1F48-9D7B-1BF6-0070-E20FC71C3818}"/>
              </a:ext>
            </a:extLst>
          </p:cNvPr>
          <p:cNvSpPr/>
          <p:nvPr/>
        </p:nvSpPr>
        <p:spPr>
          <a:xfrm>
            <a:off x="9624024" y="6206464"/>
            <a:ext cx="2502010" cy="462282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F788F8D-547B-124B-4C3F-84EACEDDA864}"/>
              </a:ext>
            </a:extLst>
          </p:cNvPr>
          <p:cNvSpPr/>
          <p:nvPr/>
        </p:nvSpPr>
        <p:spPr>
          <a:xfrm>
            <a:off x="9624024" y="4209489"/>
            <a:ext cx="2502010" cy="503171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568F4C-E45A-FF3D-F13A-B9F73D60A97A}"/>
              </a:ext>
            </a:extLst>
          </p:cNvPr>
          <p:cNvSpPr txBox="1"/>
          <p:nvPr/>
        </p:nvSpPr>
        <p:spPr>
          <a:xfrm>
            <a:off x="9030775" y="6181690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7p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F04C7DB-AC8A-5CD7-38CA-F605AC4AEF4C}"/>
              </a:ext>
            </a:extLst>
          </p:cNvPr>
          <p:cNvSpPr txBox="1"/>
          <p:nvPr/>
        </p:nvSpPr>
        <p:spPr>
          <a:xfrm>
            <a:off x="8986381" y="4692611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4p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8AAEC21-ABC0-EA9D-8D15-0A8E4C1FB483}"/>
              </a:ext>
            </a:extLst>
          </p:cNvPr>
          <p:cNvSpPr/>
          <p:nvPr/>
        </p:nvSpPr>
        <p:spPr>
          <a:xfrm>
            <a:off x="9630697" y="4712660"/>
            <a:ext cx="2502010" cy="503171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A1BC772-C2A6-9F2D-CCC5-BB3EC3F783C4}"/>
              </a:ext>
            </a:extLst>
          </p:cNvPr>
          <p:cNvSpPr txBox="1"/>
          <p:nvPr/>
        </p:nvSpPr>
        <p:spPr>
          <a:xfrm>
            <a:off x="8984928" y="4189440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3p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AA67B72-E467-73B1-93A1-D69527AC2DB1}"/>
              </a:ext>
            </a:extLst>
          </p:cNvPr>
          <p:cNvSpPr/>
          <p:nvPr/>
        </p:nvSpPr>
        <p:spPr>
          <a:xfrm>
            <a:off x="9637615" y="5215831"/>
            <a:ext cx="2502010" cy="503171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03C7D8D-B8F3-04D7-78E6-931AE55842E3}"/>
              </a:ext>
            </a:extLst>
          </p:cNvPr>
          <p:cNvSpPr txBox="1"/>
          <p:nvPr/>
        </p:nvSpPr>
        <p:spPr>
          <a:xfrm>
            <a:off x="8998519" y="5139183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5p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074E23-18E1-C579-D1EE-7DB2C796D16E}"/>
              </a:ext>
            </a:extLst>
          </p:cNvPr>
          <p:cNvSpPr/>
          <p:nvPr/>
        </p:nvSpPr>
        <p:spPr>
          <a:xfrm>
            <a:off x="9624024" y="5703773"/>
            <a:ext cx="2502010" cy="503171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2A518C-CD75-A6A1-B665-156D54ED1E32}"/>
              </a:ext>
            </a:extLst>
          </p:cNvPr>
          <p:cNvSpPr txBox="1"/>
          <p:nvPr/>
        </p:nvSpPr>
        <p:spPr>
          <a:xfrm>
            <a:off x="9030775" y="5644764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6p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123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 animBg="1"/>
      <p:bldP spid="17" grpId="1" animBg="1"/>
      <p:bldP spid="18" grpId="0"/>
      <p:bldP spid="18" grpId="1"/>
      <p:bldP spid="19" grpId="0"/>
      <p:bldP spid="21" grpId="0" animBg="1"/>
      <p:bldP spid="22" grpId="0" animBg="1"/>
      <p:bldP spid="23" grpId="0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7.7: Atomic Orbitals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94987-8931-0AB2-9259-E0084FC66269}"/>
              </a:ext>
            </a:extLst>
          </p:cNvPr>
          <p:cNvSpPr txBox="1"/>
          <p:nvPr/>
        </p:nvSpPr>
        <p:spPr>
          <a:xfrm>
            <a:off x="663678" y="1690688"/>
            <a:ext cx="1112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There are 4 types of orbitals:</a:t>
            </a:r>
          </a:p>
        </p:txBody>
      </p:sp>
      <p:pic>
        <p:nvPicPr>
          <p:cNvPr id="6146" name="Picture 2" descr="D-orbital Images, Stock Photos &amp; Vectors | Shutterstock">
            <a:extLst>
              <a:ext uri="{FF2B5EF4-FFF2-40B4-BE49-F238E27FC236}">
                <a16:creationId xmlns:a16="http://schemas.microsoft.com/office/drawing/2014/main" id="{A7D91026-F256-9CB3-BE0D-FDAC1ED04F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04" b="10380"/>
          <a:stretch/>
        </p:blipFill>
        <p:spPr bwMode="auto">
          <a:xfrm>
            <a:off x="1123403" y="2403987"/>
            <a:ext cx="10600301" cy="276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33A5F4A-CD54-6741-185D-6D270EF5773E}"/>
              </a:ext>
            </a:extLst>
          </p:cNvPr>
          <p:cNvSpPr txBox="1"/>
          <p:nvPr/>
        </p:nvSpPr>
        <p:spPr>
          <a:xfrm>
            <a:off x="344128" y="2417473"/>
            <a:ext cx="734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3.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8DB7ED-D595-D93E-C686-5B767C1CE089}"/>
              </a:ext>
            </a:extLst>
          </p:cNvPr>
          <p:cNvSpPr txBox="1"/>
          <p:nvPr/>
        </p:nvSpPr>
        <p:spPr>
          <a:xfrm>
            <a:off x="3804781" y="5167312"/>
            <a:ext cx="2084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“d” orbitals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61F015-12E5-BDCD-CD1E-383F09ECAD68}"/>
              </a:ext>
            </a:extLst>
          </p:cNvPr>
          <p:cNvSpPr txBox="1"/>
          <p:nvPr/>
        </p:nvSpPr>
        <p:spPr>
          <a:xfrm>
            <a:off x="838200" y="5943613"/>
            <a:ext cx="3306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Contain 10 electrons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032377-3219-EA81-C132-61C636F4082A}"/>
              </a:ext>
            </a:extLst>
          </p:cNvPr>
          <p:cNvSpPr txBox="1"/>
          <p:nvPr/>
        </p:nvSpPr>
        <p:spPr>
          <a:xfrm>
            <a:off x="6661658" y="5943613"/>
            <a:ext cx="2423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5 x 2e</a:t>
            </a:r>
            <a:r>
              <a:rPr lang="en-US" sz="2800" b="1" baseline="30000" dirty="0">
                <a:solidFill>
                  <a:srgbClr val="FF0000"/>
                </a:solidFill>
              </a:rPr>
              <a:t>- </a:t>
            </a:r>
            <a:r>
              <a:rPr lang="en-US" sz="2800" b="1" dirty="0">
                <a:solidFill>
                  <a:srgbClr val="FF0000"/>
                </a:solidFill>
              </a:rPr>
              <a:t>= 10e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82817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678" y="0"/>
            <a:ext cx="10515600" cy="102417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7.7: Atomic Orbitals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94987-8931-0AB2-9259-E0084FC66269}"/>
              </a:ext>
            </a:extLst>
          </p:cNvPr>
          <p:cNvSpPr txBox="1"/>
          <p:nvPr/>
        </p:nvSpPr>
        <p:spPr>
          <a:xfrm>
            <a:off x="663678" y="834209"/>
            <a:ext cx="1112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There are 4 types of orbitals:</a:t>
            </a:r>
          </a:p>
        </p:txBody>
      </p:sp>
      <p:pic>
        <p:nvPicPr>
          <p:cNvPr id="9" name="Picture 8" descr="Table&#10;&#10;Description automatically generated">
            <a:extLst>
              <a:ext uri="{FF2B5EF4-FFF2-40B4-BE49-F238E27FC236}">
                <a16:creationId xmlns:a16="http://schemas.microsoft.com/office/drawing/2014/main" id="{232E6DFE-E1E3-5A9F-6B0B-7037A1950B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155"/>
          <a:stretch/>
        </p:blipFill>
        <p:spPr>
          <a:xfrm>
            <a:off x="1656891" y="1284757"/>
            <a:ext cx="9696909" cy="464409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B53E3DF-9240-BABF-2A2F-B2E34C0F1DEA}"/>
              </a:ext>
            </a:extLst>
          </p:cNvPr>
          <p:cNvSpPr/>
          <p:nvPr/>
        </p:nvSpPr>
        <p:spPr>
          <a:xfrm>
            <a:off x="2917723" y="5103111"/>
            <a:ext cx="5338916" cy="596244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A934344-4E13-60F1-5F89-EBF9049E9B4C}"/>
              </a:ext>
            </a:extLst>
          </p:cNvPr>
          <p:cNvSpPr txBox="1"/>
          <p:nvPr/>
        </p:nvSpPr>
        <p:spPr>
          <a:xfrm>
            <a:off x="1328663" y="5151309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6d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F970D4-49C3-A908-710E-E1C3E2590C1E}"/>
              </a:ext>
            </a:extLst>
          </p:cNvPr>
          <p:cNvSpPr txBox="1"/>
          <p:nvPr/>
        </p:nvSpPr>
        <p:spPr>
          <a:xfrm>
            <a:off x="4527755" y="2862286"/>
            <a:ext cx="811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10e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9D21C3B-06F7-816C-D7C1-70606414A5C7}"/>
              </a:ext>
            </a:extLst>
          </p:cNvPr>
          <p:cNvSpPr/>
          <p:nvPr/>
        </p:nvSpPr>
        <p:spPr>
          <a:xfrm>
            <a:off x="2917723" y="3320049"/>
            <a:ext cx="5338916" cy="632519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8DEC8C-ED03-75C1-60B7-D844C3F7138D}"/>
              </a:ext>
            </a:extLst>
          </p:cNvPr>
          <p:cNvSpPr txBox="1"/>
          <p:nvPr/>
        </p:nvSpPr>
        <p:spPr>
          <a:xfrm>
            <a:off x="1337343" y="3345193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3d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B3D7E0A-8DCF-7AA4-78C7-3ADDB458F284}"/>
              </a:ext>
            </a:extLst>
          </p:cNvPr>
          <p:cNvSpPr txBox="1"/>
          <p:nvPr/>
        </p:nvSpPr>
        <p:spPr>
          <a:xfrm>
            <a:off x="3074962" y="2230647"/>
            <a:ext cx="51816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Woo Woo Woo, 3d is in the </a:t>
            </a:r>
            <a:r>
              <a:rPr lang="en-US" sz="2800" b="1" u="sng" dirty="0">
                <a:solidFill>
                  <a:srgbClr val="FF0000"/>
                </a:solidFill>
              </a:rPr>
              <a:t>4</a:t>
            </a:r>
            <a:r>
              <a:rPr lang="en-US" sz="2800" b="1" u="sng" baseline="30000" dirty="0">
                <a:solidFill>
                  <a:srgbClr val="FF0000"/>
                </a:solidFill>
              </a:rPr>
              <a:t>th</a:t>
            </a:r>
            <a:r>
              <a:rPr lang="en-US" sz="2800" b="1" u="sng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row?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0C95161-7541-1337-5B13-AD99C5364ADA}"/>
              </a:ext>
            </a:extLst>
          </p:cNvPr>
          <p:cNvSpPr/>
          <p:nvPr/>
        </p:nvSpPr>
        <p:spPr>
          <a:xfrm>
            <a:off x="2917723" y="3961569"/>
            <a:ext cx="5338916" cy="545296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77638EB-4FD6-6A3A-5AFC-9995999F2C32}"/>
              </a:ext>
            </a:extLst>
          </p:cNvPr>
          <p:cNvSpPr/>
          <p:nvPr/>
        </p:nvSpPr>
        <p:spPr>
          <a:xfrm>
            <a:off x="2917723" y="4506865"/>
            <a:ext cx="5338916" cy="596245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959EB37-E5D3-BD74-5EE1-A58AA38F7D41}"/>
              </a:ext>
            </a:extLst>
          </p:cNvPr>
          <p:cNvSpPr txBox="1"/>
          <p:nvPr/>
        </p:nvSpPr>
        <p:spPr>
          <a:xfrm>
            <a:off x="1337343" y="4543377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5d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74A2BC8-4F9E-AFB9-20A2-426BE17FA66B}"/>
              </a:ext>
            </a:extLst>
          </p:cNvPr>
          <p:cNvSpPr txBox="1"/>
          <p:nvPr/>
        </p:nvSpPr>
        <p:spPr>
          <a:xfrm>
            <a:off x="1337343" y="3882992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4d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730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  <p:bldP spid="17" grpId="0"/>
      <p:bldP spid="18" grpId="0" animBg="1"/>
      <p:bldP spid="20" grpId="0"/>
      <p:bldP spid="21" grpId="0"/>
      <p:bldP spid="22" grpId="0" animBg="1"/>
      <p:bldP spid="23" grpId="0" animBg="1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7.1: From Classical Physics to Quantum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F7134-B2C5-582D-2A9B-57918EE55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3343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Thinking of molecules as round balls work ok…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But it never explained __________ or forces that ______atoms together.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E9994A-43B8-34ED-F9CD-581DDC95F720}"/>
              </a:ext>
            </a:extLst>
          </p:cNvPr>
          <p:cNvSpPr txBox="1"/>
          <p:nvPr/>
        </p:nvSpPr>
        <p:spPr>
          <a:xfrm>
            <a:off x="4271375" y="2944433"/>
            <a:ext cx="2192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Stability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4DE3D4-EEBF-FEEF-8C7D-23F9FB0CC932}"/>
              </a:ext>
            </a:extLst>
          </p:cNvPr>
          <p:cNvSpPr txBox="1"/>
          <p:nvPr/>
        </p:nvSpPr>
        <p:spPr>
          <a:xfrm>
            <a:off x="8037535" y="2968372"/>
            <a:ext cx="1031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Hold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AD09A2-0EC4-7F86-A1B1-A7EC94672964}"/>
              </a:ext>
            </a:extLst>
          </p:cNvPr>
          <p:cNvSpPr txBox="1"/>
          <p:nvPr/>
        </p:nvSpPr>
        <p:spPr>
          <a:xfrm>
            <a:off x="838199" y="4648016"/>
            <a:ext cx="10515599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New physicist named ____________ discovered atoms and molecules only emit energy in certain quantities called __________.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4FF684-B8C1-AFD0-95C0-DA6532D8C703}"/>
              </a:ext>
            </a:extLst>
          </p:cNvPr>
          <p:cNvSpPr txBox="1"/>
          <p:nvPr/>
        </p:nvSpPr>
        <p:spPr>
          <a:xfrm>
            <a:off x="4066781" y="4722331"/>
            <a:ext cx="21920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Max Planck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0A4E08-C549-BF0C-27E5-132858ED4FA7}"/>
              </a:ext>
            </a:extLst>
          </p:cNvPr>
          <p:cNvSpPr txBox="1"/>
          <p:nvPr/>
        </p:nvSpPr>
        <p:spPr>
          <a:xfrm>
            <a:off x="7457163" y="5357210"/>
            <a:ext cx="1498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Quanta</a:t>
            </a:r>
          </a:p>
        </p:txBody>
      </p:sp>
    </p:spTree>
    <p:extLst>
      <p:ext uri="{BB962C8B-B14F-4D97-AF65-F5344CB8AC3E}">
        <p14:creationId xmlns:p14="http://schemas.microsoft.com/office/powerpoint/2010/main" val="348884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7.7: Atomic Orbitals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94987-8931-0AB2-9259-E0084FC66269}"/>
              </a:ext>
            </a:extLst>
          </p:cNvPr>
          <p:cNvSpPr txBox="1"/>
          <p:nvPr/>
        </p:nvSpPr>
        <p:spPr>
          <a:xfrm>
            <a:off x="663678" y="1690688"/>
            <a:ext cx="11120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There are 4 types of orbitals: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3A5F4A-CD54-6741-185D-6D270EF5773E}"/>
              </a:ext>
            </a:extLst>
          </p:cNvPr>
          <p:cNvSpPr txBox="1"/>
          <p:nvPr/>
        </p:nvSpPr>
        <p:spPr>
          <a:xfrm>
            <a:off x="344128" y="2417473"/>
            <a:ext cx="734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4.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8DB7ED-D595-D93E-C686-5B767C1CE089}"/>
              </a:ext>
            </a:extLst>
          </p:cNvPr>
          <p:cNvSpPr txBox="1"/>
          <p:nvPr/>
        </p:nvSpPr>
        <p:spPr>
          <a:xfrm>
            <a:off x="4522687" y="6223400"/>
            <a:ext cx="2084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“f” orbitals</a:t>
            </a:r>
          </a:p>
        </p:txBody>
      </p:sp>
      <p:pic>
        <p:nvPicPr>
          <p:cNvPr id="10242" name="Picture 2" descr="Electron shells and orbitals">
            <a:extLst>
              <a:ext uri="{FF2B5EF4-FFF2-40B4-BE49-F238E27FC236}">
                <a16:creationId xmlns:a16="http://schemas.microsoft.com/office/drawing/2014/main" id="{E923DF15-535A-D680-5A20-B19076F280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32" b="48146"/>
          <a:stretch/>
        </p:blipFill>
        <p:spPr bwMode="auto">
          <a:xfrm>
            <a:off x="3238090" y="2213908"/>
            <a:ext cx="5971458" cy="2107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lectron shells and orbitals">
            <a:extLst>
              <a:ext uri="{FF2B5EF4-FFF2-40B4-BE49-F238E27FC236}">
                <a16:creationId xmlns:a16="http://schemas.microsoft.com/office/drawing/2014/main" id="{DE8985E7-06A9-1746-2559-9390A86742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468"/>
          <a:stretch/>
        </p:blipFill>
        <p:spPr bwMode="auto">
          <a:xfrm>
            <a:off x="1052462" y="2197898"/>
            <a:ext cx="2156542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lectron shells and orbitals">
            <a:extLst>
              <a:ext uri="{FF2B5EF4-FFF2-40B4-BE49-F238E27FC236}">
                <a16:creationId xmlns:a16="http://schemas.microsoft.com/office/drawing/2014/main" id="{E36E65C4-054E-349F-F722-4D15309FC1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32" t="51855"/>
          <a:stretch/>
        </p:blipFill>
        <p:spPr bwMode="auto">
          <a:xfrm>
            <a:off x="3110270" y="4229898"/>
            <a:ext cx="5971459" cy="1956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39592D-6C15-C47B-C482-A2D93F36B127}"/>
              </a:ext>
            </a:extLst>
          </p:cNvPr>
          <p:cNvSpPr txBox="1"/>
          <p:nvPr/>
        </p:nvSpPr>
        <p:spPr>
          <a:xfrm>
            <a:off x="5903451" y="1615319"/>
            <a:ext cx="3306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Contain 14 electrons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A03E2F-AADF-8E47-9CAA-B64D7C8B3BE1}"/>
              </a:ext>
            </a:extLst>
          </p:cNvPr>
          <p:cNvSpPr txBox="1"/>
          <p:nvPr/>
        </p:nvSpPr>
        <p:spPr>
          <a:xfrm>
            <a:off x="8298728" y="6186529"/>
            <a:ext cx="2423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7 x 2e</a:t>
            </a:r>
            <a:r>
              <a:rPr lang="en-US" sz="2800" b="1" baseline="30000" dirty="0">
                <a:solidFill>
                  <a:srgbClr val="FF0000"/>
                </a:solidFill>
              </a:rPr>
              <a:t>- </a:t>
            </a:r>
            <a:r>
              <a:rPr lang="en-US" sz="2800" b="1" dirty="0">
                <a:solidFill>
                  <a:srgbClr val="FF0000"/>
                </a:solidFill>
              </a:rPr>
              <a:t>= 14e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429449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7.7: Atomic Orbitals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3A5F4A-CD54-6741-185D-6D270EF5773E}"/>
              </a:ext>
            </a:extLst>
          </p:cNvPr>
          <p:cNvSpPr txBox="1"/>
          <p:nvPr/>
        </p:nvSpPr>
        <p:spPr>
          <a:xfrm>
            <a:off x="344128" y="2417473"/>
            <a:ext cx="7349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4.</a:t>
            </a:r>
          </a:p>
        </p:txBody>
      </p:sp>
      <p:pic>
        <p:nvPicPr>
          <p:cNvPr id="10" name="Picture 9" descr="Graphical user interface, application, table&#10;&#10;Description automatically generated with medium confidence">
            <a:extLst>
              <a:ext uri="{FF2B5EF4-FFF2-40B4-BE49-F238E27FC236}">
                <a16:creationId xmlns:a16="http://schemas.microsoft.com/office/drawing/2014/main" id="{E7899C03-1905-A6C5-CD80-2049066AC5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1309" y="5870924"/>
            <a:ext cx="6273800" cy="952500"/>
          </a:xfrm>
          <a:prstGeom prst="rect">
            <a:avLst/>
          </a:prstGeom>
        </p:spPr>
      </p:pic>
      <p:pic>
        <p:nvPicPr>
          <p:cNvPr id="11" name="Picture 10" descr="Table&#10;&#10;Description automatically generated">
            <a:extLst>
              <a:ext uri="{FF2B5EF4-FFF2-40B4-BE49-F238E27FC236}">
                <a16:creationId xmlns:a16="http://schemas.microsoft.com/office/drawing/2014/main" id="{E364261E-FC5A-E3B1-EE20-1097D09AB91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55"/>
          <a:stretch/>
        </p:blipFill>
        <p:spPr>
          <a:xfrm>
            <a:off x="1656891" y="1284757"/>
            <a:ext cx="9696909" cy="4644092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534C9B-08A2-160E-4FE4-685DFB3CBBA9}"/>
              </a:ext>
            </a:extLst>
          </p:cNvPr>
          <p:cNvCxnSpPr/>
          <p:nvPr/>
        </p:nvCxnSpPr>
        <p:spPr>
          <a:xfrm>
            <a:off x="3569110" y="4572000"/>
            <a:ext cx="0" cy="119461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20A986B-25D2-5307-55A2-C2515F9059D8}"/>
              </a:ext>
            </a:extLst>
          </p:cNvPr>
          <p:cNvCxnSpPr/>
          <p:nvPr/>
        </p:nvCxnSpPr>
        <p:spPr>
          <a:xfrm>
            <a:off x="3569110" y="5766619"/>
            <a:ext cx="692199" cy="66367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157F519C-5283-DFE9-3ED5-419FC8B99FCF}"/>
              </a:ext>
            </a:extLst>
          </p:cNvPr>
          <p:cNvSpPr/>
          <p:nvPr/>
        </p:nvSpPr>
        <p:spPr>
          <a:xfrm>
            <a:off x="2867256" y="4431890"/>
            <a:ext cx="412954" cy="280219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988C45F-56D4-806B-AEF2-257FA443997B}"/>
              </a:ext>
            </a:extLst>
          </p:cNvPr>
          <p:cNvSpPr/>
          <p:nvPr/>
        </p:nvSpPr>
        <p:spPr>
          <a:xfrm>
            <a:off x="3569110" y="4431890"/>
            <a:ext cx="412954" cy="280219"/>
          </a:xfrm>
          <a:prstGeom prst="ellipse">
            <a:avLst/>
          </a:prstGeom>
          <a:noFill/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6E8FE7-9DD0-EFB6-A69A-58332C3B717C}"/>
              </a:ext>
            </a:extLst>
          </p:cNvPr>
          <p:cNvSpPr/>
          <p:nvPr/>
        </p:nvSpPr>
        <p:spPr>
          <a:xfrm>
            <a:off x="4261310" y="5931250"/>
            <a:ext cx="6273799" cy="383461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5CB751-09C3-0FB1-5966-786E5E2F0FB8}"/>
              </a:ext>
            </a:extLst>
          </p:cNvPr>
          <p:cNvSpPr/>
          <p:nvPr/>
        </p:nvSpPr>
        <p:spPr>
          <a:xfrm>
            <a:off x="4263115" y="6347174"/>
            <a:ext cx="6273799" cy="455303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100947A-35D6-4006-6384-9B055B23DDDC}"/>
              </a:ext>
            </a:extLst>
          </p:cNvPr>
          <p:cNvSpPr txBox="1"/>
          <p:nvPr/>
        </p:nvSpPr>
        <p:spPr>
          <a:xfrm>
            <a:off x="10597712" y="6347174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5f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EE44FB9-7CA1-C234-FFF0-B0264489DC12}"/>
              </a:ext>
            </a:extLst>
          </p:cNvPr>
          <p:cNvSpPr txBox="1"/>
          <p:nvPr/>
        </p:nvSpPr>
        <p:spPr>
          <a:xfrm>
            <a:off x="10597712" y="5823954"/>
            <a:ext cx="639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4f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36C2637-83A5-F809-AD25-7A0AA9B74CAB}"/>
              </a:ext>
            </a:extLst>
          </p:cNvPr>
          <p:cNvSpPr txBox="1"/>
          <p:nvPr/>
        </p:nvSpPr>
        <p:spPr>
          <a:xfrm>
            <a:off x="11297606" y="5823954"/>
            <a:ext cx="811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14e</a:t>
            </a:r>
            <a:r>
              <a:rPr lang="en-US" sz="2800" b="1" baseline="30000" dirty="0">
                <a:solidFill>
                  <a:srgbClr val="FF0000"/>
                </a:solidFill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87653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  <p:bldP spid="19" grpId="0" animBg="1"/>
      <p:bldP spid="20" grpId="0"/>
      <p:bldP spid="21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7C007-0080-0286-DC54-5E7883672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7.8: Electron Configuration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A9C43-E8BA-BED6-57D8-6A949D0CD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690" y="1522172"/>
            <a:ext cx="5007736" cy="7638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u="sng" dirty="0">
                <a:solidFill>
                  <a:srgbClr val="FF0000"/>
                </a:solidFill>
              </a:rPr>
              <a:t>Electron Configuration: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ED85966-9F73-687B-1E2C-751A131BFB49}"/>
              </a:ext>
            </a:extLst>
          </p:cNvPr>
          <p:cNvSpPr txBox="1"/>
          <p:nvPr/>
        </p:nvSpPr>
        <p:spPr>
          <a:xfrm>
            <a:off x="1052455" y="1522172"/>
            <a:ext cx="108968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                                      How electrons are distributed amongst the various atomic orbitals.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9E79DE-5D59-20D5-1970-FB1B8B246572}"/>
              </a:ext>
            </a:extLst>
          </p:cNvPr>
          <p:cNvSpPr txBox="1"/>
          <p:nvPr/>
        </p:nvSpPr>
        <p:spPr>
          <a:xfrm>
            <a:off x="242690" y="3368832"/>
            <a:ext cx="11371545" cy="3416320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First: </a:t>
            </a:r>
          </a:p>
          <a:p>
            <a:pPr marL="571500" indent="-571500">
              <a:buFontTx/>
              <a:buChar char="-"/>
            </a:pPr>
            <a:r>
              <a:rPr lang="en-US" sz="3600" dirty="0">
                <a:solidFill>
                  <a:srgbClr val="FF0000"/>
                </a:solidFill>
              </a:rPr>
              <a:t>1. Fill s1 with two electrons.</a:t>
            </a:r>
          </a:p>
          <a:p>
            <a:pPr marL="571500" indent="-571500">
              <a:buFontTx/>
              <a:buChar char="-"/>
            </a:pPr>
            <a:r>
              <a:rPr lang="en-US" sz="3600" dirty="0">
                <a:solidFill>
                  <a:srgbClr val="FF0000"/>
                </a:solidFill>
              </a:rPr>
              <a:t>2. Then 2s with two electrons.</a:t>
            </a:r>
          </a:p>
          <a:p>
            <a:pPr marL="571500" indent="-571500">
              <a:buFontTx/>
              <a:buChar char="-"/>
            </a:pPr>
            <a:r>
              <a:rPr lang="en-US" sz="3600" dirty="0">
                <a:solidFill>
                  <a:srgbClr val="FF0000"/>
                </a:solidFill>
              </a:rPr>
              <a:t>3. Then 2p with 6 electrons.</a:t>
            </a:r>
          </a:p>
          <a:p>
            <a:pPr marL="571500" indent="-571500">
              <a:buFontTx/>
              <a:buChar char="-"/>
            </a:pPr>
            <a:r>
              <a:rPr lang="en-US" sz="3600" dirty="0">
                <a:solidFill>
                  <a:srgbClr val="FF0000"/>
                </a:solidFill>
              </a:rPr>
              <a:t>4. Then 3s with two electrons.</a:t>
            </a:r>
          </a:p>
          <a:p>
            <a:pPr marL="571500" indent="-571500">
              <a:buFontTx/>
              <a:buChar char="-"/>
            </a:pPr>
            <a:r>
              <a:rPr lang="en-US" sz="3600" dirty="0">
                <a:solidFill>
                  <a:srgbClr val="FF0000"/>
                </a:solidFill>
              </a:rPr>
              <a:t>5. Then 3p with 6 electrons.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A311B8-53B7-CAA6-BDA0-4DB7F0F20616}"/>
              </a:ext>
            </a:extLst>
          </p:cNvPr>
          <p:cNvSpPr txBox="1"/>
          <p:nvPr/>
        </p:nvSpPr>
        <p:spPr>
          <a:xfrm>
            <a:off x="2205303" y="2722501"/>
            <a:ext cx="7066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solidFill>
                  <a:srgbClr val="FF0000"/>
                </a:solidFill>
              </a:rPr>
              <a:t>***Electron distribution order***</a:t>
            </a:r>
          </a:p>
        </p:txBody>
      </p:sp>
    </p:spTree>
    <p:extLst>
      <p:ext uri="{BB962C8B-B14F-4D97-AF65-F5344CB8AC3E}">
        <p14:creationId xmlns:p14="http://schemas.microsoft.com/office/powerpoint/2010/main" val="247110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build="p" animBg="1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5634"/>
            <a:ext cx="10515600" cy="8562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Pauli Exclusion Principle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337FC2-EBFB-9FD9-1205-507E7AE5A035}"/>
              </a:ext>
            </a:extLst>
          </p:cNvPr>
          <p:cNvSpPr txBox="1"/>
          <p:nvPr/>
        </p:nvSpPr>
        <p:spPr>
          <a:xfrm>
            <a:off x="182299" y="760630"/>
            <a:ext cx="11763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This principle states that no two electrons can be in the same orbital and have the same “spin”.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71DB8D7-4021-ACD4-8E06-A62498002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83" y="2130848"/>
            <a:ext cx="11572165" cy="7638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solidFill>
                  <a:srgbClr val="FF0000"/>
                </a:solidFill>
              </a:rPr>
              <a:t>When filling a 1s orbital with two electron for He for example, they must have different spins.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22B9AF-01DB-7AC4-55BD-9B6FA3719285}"/>
              </a:ext>
            </a:extLst>
          </p:cNvPr>
          <p:cNvSpPr/>
          <p:nvPr/>
        </p:nvSpPr>
        <p:spPr>
          <a:xfrm>
            <a:off x="5749387" y="5201862"/>
            <a:ext cx="1065186" cy="895508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7B6EC9-AC04-55CB-7A93-1402B6D7DCCD}"/>
              </a:ext>
            </a:extLst>
          </p:cNvPr>
          <p:cNvSpPr txBox="1"/>
          <p:nvPr/>
        </p:nvSpPr>
        <p:spPr>
          <a:xfrm>
            <a:off x="5870466" y="4370865"/>
            <a:ext cx="1065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He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F462EA-F6CD-C772-2092-75D8025449A2}"/>
              </a:ext>
            </a:extLst>
          </p:cNvPr>
          <p:cNvSpPr txBox="1"/>
          <p:nvPr/>
        </p:nvSpPr>
        <p:spPr>
          <a:xfrm>
            <a:off x="84383" y="3447951"/>
            <a:ext cx="5446010" cy="2862322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He has an atomic # of 2.</a:t>
            </a:r>
          </a:p>
          <a:p>
            <a:r>
              <a:rPr lang="en-US" sz="3600" dirty="0">
                <a:solidFill>
                  <a:srgbClr val="FF0000"/>
                </a:solidFill>
              </a:rPr>
              <a:t>This means He has 2p.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r>
              <a:rPr lang="en-US" sz="3600" dirty="0">
                <a:solidFill>
                  <a:srgbClr val="FF0000"/>
                </a:solidFill>
              </a:rPr>
              <a:t>And thus 2e</a:t>
            </a:r>
            <a:r>
              <a:rPr lang="en-US" sz="3600" baseline="30000" dirty="0">
                <a:solidFill>
                  <a:srgbClr val="FF0000"/>
                </a:solidFill>
              </a:rPr>
              <a:t>-</a:t>
            </a:r>
            <a:r>
              <a:rPr lang="en-US" sz="3600" dirty="0">
                <a:solidFill>
                  <a:srgbClr val="FF0000"/>
                </a:solidFill>
              </a:rPr>
              <a:t> in a neutral atom.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2A9E318-5B16-7773-6376-2DAFD95BEA6D}"/>
              </a:ext>
            </a:extLst>
          </p:cNvPr>
          <p:cNvCxnSpPr>
            <a:cxnSpLocks/>
          </p:cNvCxnSpPr>
          <p:nvPr/>
        </p:nvCxnSpPr>
        <p:spPr>
          <a:xfrm flipV="1">
            <a:off x="10664414" y="3447951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5DDC9DA-F6E4-5319-5449-20CE7C3EE1EA}"/>
              </a:ext>
            </a:extLst>
          </p:cNvPr>
          <p:cNvSpPr txBox="1"/>
          <p:nvPr/>
        </p:nvSpPr>
        <p:spPr>
          <a:xfrm>
            <a:off x="6935651" y="3336336"/>
            <a:ext cx="4114641" cy="646331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We show e- with a   . </a:t>
            </a:r>
            <a:endParaRPr lang="en-US" sz="36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A182BD8-D977-55A3-5F10-97BFC238295B}"/>
              </a:ext>
            </a:extLst>
          </p:cNvPr>
          <p:cNvCxnSpPr>
            <a:cxnSpLocks/>
          </p:cNvCxnSpPr>
          <p:nvPr/>
        </p:nvCxnSpPr>
        <p:spPr>
          <a:xfrm flipV="1">
            <a:off x="6064246" y="5308652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657ED85-5461-6627-64A8-524D5E7B9B8C}"/>
              </a:ext>
            </a:extLst>
          </p:cNvPr>
          <p:cNvCxnSpPr>
            <a:cxnSpLocks/>
          </p:cNvCxnSpPr>
          <p:nvPr/>
        </p:nvCxnSpPr>
        <p:spPr>
          <a:xfrm flipV="1">
            <a:off x="6525609" y="5331416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9532DC2F-1E8F-FA34-DF97-09F3FE16CE5B}"/>
              </a:ext>
            </a:extLst>
          </p:cNvPr>
          <p:cNvSpPr txBox="1">
            <a:spLocks/>
          </p:cNvSpPr>
          <p:nvPr/>
        </p:nvSpPr>
        <p:spPr>
          <a:xfrm>
            <a:off x="5749387" y="4903676"/>
            <a:ext cx="1941984" cy="763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15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3F2C97-644C-ADBE-0E65-002517D465C1}"/>
              </a:ext>
            </a:extLst>
          </p:cNvPr>
          <p:cNvSpPr txBox="1"/>
          <p:nvPr/>
        </p:nvSpPr>
        <p:spPr>
          <a:xfrm>
            <a:off x="7056730" y="4173409"/>
            <a:ext cx="4114641" cy="1200329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e</a:t>
            </a:r>
            <a:r>
              <a:rPr lang="en-US" sz="3600" baseline="30000" dirty="0"/>
              <a:t>-</a:t>
            </a:r>
            <a:r>
              <a:rPr lang="en-US" sz="3600" dirty="0"/>
              <a:t> NEVER have same “spin”.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49DC685-CE37-F673-564D-1B638649C83C}"/>
              </a:ext>
            </a:extLst>
          </p:cNvPr>
          <p:cNvSpPr/>
          <p:nvPr/>
        </p:nvSpPr>
        <p:spPr>
          <a:xfrm>
            <a:off x="8882070" y="5957664"/>
            <a:ext cx="1065186" cy="895508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F04CCF-D776-FEEE-ABA7-B6709817BA4D}"/>
              </a:ext>
            </a:extLst>
          </p:cNvPr>
          <p:cNvSpPr txBox="1"/>
          <p:nvPr/>
        </p:nvSpPr>
        <p:spPr>
          <a:xfrm>
            <a:off x="9003149" y="5126667"/>
            <a:ext cx="1065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He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504FE535-9A80-8556-160F-35A9674B7C84}"/>
              </a:ext>
            </a:extLst>
          </p:cNvPr>
          <p:cNvCxnSpPr>
            <a:cxnSpLocks/>
          </p:cNvCxnSpPr>
          <p:nvPr/>
        </p:nvCxnSpPr>
        <p:spPr>
          <a:xfrm flipV="1">
            <a:off x="9250728" y="6022441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9414F3A-613A-8641-8FBD-EE6F6DC1FACC}"/>
              </a:ext>
            </a:extLst>
          </p:cNvPr>
          <p:cNvCxnSpPr>
            <a:cxnSpLocks/>
          </p:cNvCxnSpPr>
          <p:nvPr/>
        </p:nvCxnSpPr>
        <p:spPr>
          <a:xfrm>
            <a:off x="9653683" y="6022441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04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  <p:bldP spid="6" grpId="0" animBg="1"/>
      <p:bldP spid="7" grpId="0"/>
      <p:bldP spid="7" grpId="1"/>
      <p:bldP spid="9" grpId="0" build="p" animBg="1"/>
      <p:bldP spid="11" grpId="0" animBg="1"/>
      <p:bldP spid="17" grpId="0" build="p"/>
      <p:bldP spid="17" grpId="1" build="allAtOnce"/>
      <p:bldP spid="18" grpId="0" animBg="1"/>
      <p:bldP spid="19" grpId="0" animBg="1"/>
      <p:bldP spid="2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5634"/>
            <a:ext cx="10515600" cy="8562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Pauli Exclusion Principle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337FC2-EBFB-9FD9-1205-507E7AE5A035}"/>
              </a:ext>
            </a:extLst>
          </p:cNvPr>
          <p:cNvSpPr txBox="1"/>
          <p:nvPr/>
        </p:nvSpPr>
        <p:spPr>
          <a:xfrm>
            <a:off x="182299" y="760630"/>
            <a:ext cx="11763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Draw the electron configuration for ground state (Neutral) Lithium atom.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DDC9DA-F6E4-5319-5449-20CE7C3EE1EA}"/>
              </a:ext>
            </a:extLst>
          </p:cNvPr>
          <p:cNvSpPr txBox="1"/>
          <p:nvPr/>
        </p:nvSpPr>
        <p:spPr>
          <a:xfrm>
            <a:off x="9787340" y="146509"/>
            <a:ext cx="1154464" cy="646331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EASY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A0983BE-25C5-A85D-14E8-1851E12C8636}"/>
              </a:ext>
            </a:extLst>
          </p:cNvPr>
          <p:cNvSpPr/>
          <p:nvPr/>
        </p:nvSpPr>
        <p:spPr>
          <a:xfrm>
            <a:off x="146803" y="2817223"/>
            <a:ext cx="1065186" cy="895508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F046F8-E23A-475F-F6C3-7F74E329C488}"/>
              </a:ext>
            </a:extLst>
          </p:cNvPr>
          <p:cNvSpPr txBox="1"/>
          <p:nvPr/>
        </p:nvSpPr>
        <p:spPr>
          <a:xfrm>
            <a:off x="590469" y="1768742"/>
            <a:ext cx="666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Li</a:t>
            </a:r>
          </a:p>
        </p:txBody>
      </p:sp>
      <p:pic>
        <p:nvPicPr>
          <p:cNvPr id="25" name="Picture 24" descr="Table&#10;&#10;Description automatically generated">
            <a:extLst>
              <a:ext uri="{FF2B5EF4-FFF2-40B4-BE49-F238E27FC236}">
                <a16:creationId xmlns:a16="http://schemas.microsoft.com/office/drawing/2014/main" id="{C9C448F0-1EB4-D6A7-45A3-5B14E6D9E68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155"/>
          <a:stretch/>
        </p:blipFill>
        <p:spPr>
          <a:xfrm>
            <a:off x="2103759" y="2067399"/>
            <a:ext cx="9696909" cy="4644092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4C27375C-EB7E-D62D-A4F8-8A7A2E6468E2}"/>
              </a:ext>
            </a:extLst>
          </p:cNvPr>
          <p:cNvSpPr/>
          <p:nvPr/>
        </p:nvSpPr>
        <p:spPr>
          <a:xfrm>
            <a:off x="2320412" y="2878647"/>
            <a:ext cx="593270" cy="716960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EC82F44-28E0-2B56-98AE-D7B86BC08249}"/>
              </a:ext>
            </a:extLst>
          </p:cNvPr>
          <p:cNvSpPr txBox="1"/>
          <p:nvPr/>
        </p:nvSpPr>
        <p:spPr>
          <a:xfrm>
            <a:off x="3386992" y="1691014"/>
            <a:ext cx="2316383" cy="1754326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Atomic # 3.</a:t>
            </a:r>
          </a:p>
          <a:p>
            <a:endParaRPr lang="en-US" sz="3600" dirty="0"/>
          </a:p>
          <a:p>
            <a:r>
              <a:rPr lang="en-US" sz="3600" dirty="0"/>
              <a:t>So 3 e</a:t>
            </a:r>
            <a:r>
              <a:rPr lang="en-US" sz="3600" baseline="30000" dirty="0"/>
              <a:t>-</a:t>
            </a:r>
            <a:r>
              <a:rPr lang="en-US" sz="3600" dirty="0"/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CCF47DD-B3AD-0D63-1851-37C80BF7ACE9}"/>
              </a:ext>
            </a:extLst>
          </p:cNvPr>
          <p:cNvSpPr txBox="1"/>
          <p:nvPr/>
        </p:nvSpPr>
        <p:spPr>
          <a:xfrm>
            <a:off x="246371" y="3607851"/>
            <a:ext cx="866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s1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9D111A7-D0C4-7493-6CBD-33097358C63A}"/>
              </a:ext>
            </a:extLst>
          </p:cNvPr>
          <p:cNvCxnSpPr>
            <a:cxnSpLocks/>
          </p:cNvCxnSpPr>
          <p:nvPr/>
        </p:nvCxnSpPr>
        <p:spPr>
          <a:xfrm flipV="1">
            <a:off x="447690" y="2841898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90BF814-7AF5-8040-42A5-8249CB877BE6}"/>
              </a:ext>
            </a:extLst>
          </p:cNvPr>
          <p:cNvCxnSpPr>
            <a:cxnSpLocks/>
          </p:cNvCxnSpPr>
          <p:nvPr/>
        </p:nvCxnSpPr>
        <p:spPr>
          <a:xfrm>
            <a:off x="881642" y="2878647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4FC3F3E-7DA4-3A42-2178-A79E0CF262B5}"/>
              </a:ext>
            </a:extLst>
          </p:cNvPr>
          <p:cNvSpPr txBox="1"/>
          <p:nvPr/>
        </p:nvSpPr>
        <p:spPr>
          <a:xfrm>
            <a:off x="6046051" y="1600511"/>
            <a:ext cx="4935548" cy="1200329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3 e</a:t>
            </a:r>
            <a:r>
              <a:rPr lang="en-US" sz="3600" baseline="30000" dirty="0"/>
              <a:t>-</a:t>
            </a:r>
            <a:r>
              <a:rPr lang="en-US" sz="3600" dirty="0"/>
              <a:t> - 2e</a:t>
            </a:r>
            <a:r>
              <a:rPr lang="en-US" sz="3600" baseline="30000" dirty="0"/>
              <a:t>-</a:t>
            </a:r>
            <a:r>
              <a:rPr lang="en-US" sz="3600" dirty="0"/>
              <a:t> = 1e</a:t>
            </a:r>
            <a:r>
              <a:rPr lang="en-US" sz="3600" baseline="30000" dirty="0"/>
              <a:t>-</a:t>
            </a:r>
            <a:r>
              <a:rPr lang="en-US" sz="3600" dirty="0"/>
              <a:t> to place in s2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86019F2-9646-9881-3187-057892606AF7}"/>
              </a:ext>
            </a:extLst>
          </p:cNvPr>
          <p:cNvSpPr/>
          <p:nvPr/>
        </p:nvSpPr>
        <p:spPr>
          <a:xfrm>
            <a:off x="158843" y="4757047"/>
            <a:ext cx="1065186" cy="895508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A6FABA-5063-6FB0-E380-A17B715B2B37}"/>
              </a:ext>
            </a:extLst>
          </p:cNvPr>
          <p:cNvSpPr txBox="1"/>
          <p:nvPr/>
        </p:nvSpPr>
        <p:spPr>
          <a:xfrm>
            <a:off x="309016" y="5555255"/>
            <a:ext cx="866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/>
              <a:t>s2</a:t>
            </a:r>
            <a:endParaRPr lang="en-US" sz="4800" b="1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06367B3-5F1D-E31F-0FD2-358A691166D2}"/>
              </a:ext>
            </a:extLst>
          </p:cNvPr>
          <p:cNvCxnSpPr>
            <a:cxnSpLocks/>
          </p:cNvCxnSpPr>
          <p:nvPr/>
        </p:nvCxnSpPr>
        <p:spPr>
          <a:xfrm flipV="1">
            <a:off x="458844" y="4821824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3EB6FA5-73E9-137C-8A64-C19224D93A17}"/>
              </a:ext>
            </a:extLst>
          </p:cNvPr>
          <p:cNvSpPr txBox="1"/>
          <p:nvPr/>
        </p:nvSpPr>
        <p:spPr>
          <a:xfrm>
            <a:off x="1404832" y="3614530"/>
            <a:ext cx="6669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330111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3" grpId="0" animBg="1"/>
      <p:bldP spid="24" grpId="0"/>
      <p:bldP spid="26" grpId="0" animBg="1"/>
      <p:bldP spid="27" grpId="0" build="p" animBg="1"/>
      <p:bldP spid="28" grpId="0"/>
      <p:bldP spid="31" grpId="0" build="p" animBg="1"/>
      <p:bldP spid="37" grpId="0" animBg="1"/>
      <p:bldP spid="38" grpId="0"/>
      <p:bldP spid="4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5634"/>
            <a:ext cx="10515600" cy="856264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The Pauli Exclusion Principle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337FC2-EBFB-9FD9-1205-507E7AE5A035}"/>
              </a:ext>
            </a:extLst>
          </p:cNvPr>
          <p:cNvSpPr txBox="1"/>
          <p:nvPr/>
        </p:nvSpPr>
        <p:spPr>
          <a:xfrm>
            <a:off x="182299" y="636646"/>
            <a:ext cx="117638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Draw the electron configuration for ground state (Neutral) Chlorine atom.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DDC9DA-F6E4-5319-5449-20CE7C3EE1EA}"/>
              </a:ext>
            </a:extLst>
          </p:cNvPr>
          <p:cNvSpPr txBox="1"/>
          <p:nvPr/>
        </p:nvSpPr>
        <p:spPr>
          <a:xfrm>
            <a:off x="9546956" y="146509"/>
            <a:ext cx="1394848" cy="646331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HARD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8F046F8-E23A-475F-F6C3-7F74E329C488}"/>
              </a:ext>
            </a:extLst>
          </p:cNvPr>
          <p:cNvSpPr txBox="1"/>
          <p:nvPr/>
        </p:nvSpPr>
        <p:spPr>
          <a:xfrm>
            <a:off x="330444" y="1852355"/>
            <a:ext cx="7865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Cl</a:t>
            </a:r>
          </a:p>
        </p:txBody>
      </p:sp>
      <p:pic>
        <p:nvPicPr>
          <p:cNvPr id="19" name="Picture 18" descr="Table&#10;&#10;Description automatically generated">
            <a:extLst>
              <a:ext uri="{FF2B5EF4-FFF2-40B4-BE49-F238E27FC236}">
                <a16:creationId xmlns:a16="http://schemas.microsoft.com/office/drawing/2014/main" id="{145E4D1C-B665-35A8-8D68-CCA464FBD2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155"/>
          <a:stretch/>
        </p:blipFill>
        <p:spPr>
          <a:xfrm>
            <a:off x="5625884" y="3754233"/>
            <a:ext cx="6174783" cy="295725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E06A041-334A-252F-BA1F-1921E1DCD411}"/>
              </a:ext>
            </a:extLst>
          </p:cNvPr>
          <p:cNvSpPr/>
          <p:nvPr/>
        </p:nvSpPr>
        <p:spPr>
          <a:xfrm>
            <a:off x="11007900" y="4710956"/>
            <a:ext cx="376294" cy="391495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B9430B1-051F-AFE8-F1C2-CD1C2DA3E1F3}"/>
              </a:ext>
            </a:extLst>
          </p:cNvPr>
          <p:cNvSpPr txBox="1"/>
          <p:nvPr/>
        </p:nvSpPr>
        <p:spPr>
          <a:xfrm>
            <a:off x="9491145" y="1360794"/>
            <a:ext cx="2572718" cy="1754326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Atomic # 17.</a:t>
            </a:r>
          </a:p>
          <a:p>
            <a:endParaRPr lang="en-US" sz="3600" dirty="0"/>
          </a:p>
          <a:p>
            <a:r>
              <a:rPr lang="en-US" sz="3600" dirty="0"/>
              <a:t>So 17 e</a:t>
            </a:r>
            <a:r>
              <a:rPr lang="en-US" sz="3600" baseline="30000" dirty="0"/>
              <a:t>-</a:t>
            </a:r>
            <a:r>
              <a:rPr lang="en-US" sz="3600" dirty="0"/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5C42A4A-F467-15E7-AE3E-EF018084EAB9}"/>
              </a:ext>
            </a:extLst>
          </p:cNvPr>
          <p:cNvSpPr/>
          <p:nvPr/>
        </p:nvSpPr>
        <p:spPr>
          <a:xfrm>
            <a:off x="5794615" y="3929949"/>
            <a:ext cx="6006052" cy="391495"/>
          </a:xfrm>
          <a:prstGeom prst="rect">
            <a:avLst/>
          </a:prstGeom>
          <a:noFill/>
          <a:ln w="476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105878B-1B89-FBBB-0EB0-3C48EDE53D6C}"/>
              </a:ext>
            </a:extLst>
          </p:cNvPr>
          <p:cNvSpPr/>
          <p:nvPr/>
        </p:nvSpPr>
        <p:spPr>
          <a:xfrm>
            <a:off x="151366" y="2483787"/>
            <a:ext cx="1065186" cy="895508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F48FCD2-0AD5-042C-B433-B3FFC1227D7B}"/>
              </a:ext>
            </a:extLst>
          </p:cNvPr>
          <p:cNvSpPr txBox="1"/>
          <p:nvPr/>
        </p:nvSpPr>
        <p:spPr>
          <a:xfrm>
            <a:off x="250934" y="3274415"/>
            <a:ext cx="866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1s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992BD165-ABAA-684A-22A0-0E0A52796E3B}"/>
              </a:ext>
            </a:extLst>
          </p:cNvPr>
          <p:cNvCxnSpPr>
            <a:cxnSpLocks/>
          </p:cNvCxnSpPr>
          <p:nvPr/>
        </p:nvCxnSpPr>
        <p:spPr>
          <a:xfrm flipV="1">
            <a:off x="447690" y="2508462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1B013705-5C58-E224-85F1-ABB7012253AC}"/>
              </a:ext>
            </a:extLst>
          </p:cNvPr>
          <p:cNvCxnSpPr>
            <a:cxnSpLocks/>
          </p:cNvCxnSpPr>
          <p:nvPr/>
        </p:nvCxnSpPr>
        <p:spPr>
          <a:xfrm>
            <a:off x="881642" y="2508462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66ECDF9-BA27-0ED9-E2A2-544A2CEA6F4F}"/>
              </a:ext>
            </a:extLst>
          </p:cNvPr>
          <p:cNvSpPr txBox="1"/>
          <p:nvPr/>
        </p:nvSpPr>
        <p:spPr>
          <a:xfrm>
            <a:off x="4320484" y="1178880"/>
            <a:ext cx="4935548" cy="1200329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17 e</a:t>
            </a:r>
            <a:r>
              <a:rPr lang="en-US" sz="3600" baseline="30000" dirty="0"/>
              <a:t>-</a:t>
            </a:r>
            <a:r>
              <a:rPr lang="en-US" sz="3600" dirty="0"/>
              <a:t> - 2e</a:t>
            </a:r>
            <a:r>
              <a:rPr lang="en-US" sz="3600" baseline="30000" dirty="0"/>
              <a:t>-</a:t>
            </a:r>
            <a:r>
              <a:rPr lang="en-US" sz="3600" dirty="0"/>
              <a:t> = 15 e</a:t>
            </a:r>
            <a:r>
              <a:rPr lang="en-US" sz="3600" baseline="30000" dirty="0"/>
              <a:t>-</a:t>
            </a:r>
            <a:r>
              <a:rPr lang="en-US" sz="3600" dirty="0"/>
              <a:t> to place in 2s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852C306-F55C-A423-2A27-29A023706730}"/>
              </a:ext>
            </a:extLst>
          </p:cNvPr>
          <p:cNvSpPr/>
          <p:nvPr/>
        </p:nvSpPr>
        <p:spPr>
          <a:xfrm>
            <a:off x="43196" y="5480492"/>
            <a:ext cx="490310" cy="59619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5BA63B3-E7A2-37C3-A1FD-454F35A7986D}"/>
              </a:ext>
            </a:extLst>
          </p:cNvPr>
          <p:cNvSpPr txBox="1"/>
          <p:nvPr/>
        </p:nvSpPr>
        <p:spPr>
          <a:xfrm>
            <a:off x="533506" y="6135489"/>
            <a:ext cx="866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2p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590ECF0-46A0-C5A0-D92F-F61DAF7572D5}"/>
              </a:ext>
            </a:extLst>
          </p:cNvPr>
          <p:cNvSpPr/>
          <p:nvPr/>
        </p:nvSpPr>
        <p:spPr>
          <a:xfrm>
            <a:off x="672804" y="5496709"/>
            <a:ext cx="490310" cy="59619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F14F755-5926-9CF5-0D48-5A443CE1A78D}"/>
              </a:ext>
            </a:extLst>
          </p:cNvPr>
          <p:cNvSpPr/>
          <p:nvPr/>
        </p:nvSpPr>
        <p:spPr>
          <a:xfrm>
            <a:off x="1357517" y="5480492"/>
            <a:ext cx="490310" cy="59619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BD514E6-A159-81F0-03EF-C1DA4BBD34D4}"/>
              </a:ext>
            </a:extLst>
          </p:cNvPr>
          <p:cNvCxnSpPr>
            <a:cxnSpLocks/>
          </p:cNvCxnSpPr>
          <p:nvPr/>
        </p:nvCxnSpPr>
        <p:spPr>
          <a:xfrm flipV="1">
            <a:off x="215955" y="5531719"/>
            <a:ext cx="4344" cy="49373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2ABD4734-0858-945E-80EB-883BE1DF5EC3}"/>
              </a:ext>
            </a:extLst>
          </p:cNvPr>
          <p:cNvCxnSpPr>
            <a:cxnSpLocks/>
          </p:cNvCxnSpPr>
          <p:nvPr/>
        </p:nvCxnSpPr>
        <p:spPr>
          <a:xfrm flipV="1">
            <a:off x="796652" y="5531719"/>
            <a:ext cx="4344" cy="49373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AF6D83B-E718-C04B-50D0-8D5AC9F12F97}"/>
              </a:ext>
            </a:extLst>
          </p:cNvPr>
          <p:cNvCxnSpPr>
            <a:cxnSpLocks/>
          </p:cNvCxnSpPr>
          <p:nvPr/>
        </p:nvCxnSpPr>
        <p:spPr>
          <a:xfrm flipV="1">
            <a:off x="1492090" y="5547936"/>
            <a:ext cx="4344" cy="49373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4415E12-4E74-C464-98F0-6C74BBA0AA2E}"/>
              </a:ext>
            </a:extLst>
          </p:cNvPr>
          <p:cNvCxnSpPr>
            <a:cxnSpLocks/>
          </p:cNvCxnSpPr>
          <p:nvPr/>
        </p:nvCxnSpPr>
        <p:spPr>
          <a:xfrm>
            <a:off x="395013" y="5547936"/>
            <a:ext cx="0" cy="54640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472E0D0-B8AF-4270-B875-F47BE0FF7023}"/>
              </a:ext>
            </a:extLst>
          </p:cNvPr>
          <p:cNvCxnSpPr>
            <a:cxnSpLocks/>
          </p:cNvCxnSpPr>
          <p:nvPr/>
        </p:nvCxnSpPr>
        <p:spPr>
          <a:xfrm>
            <a:off x="997970" y="5530276"/>
            <a:ext cx="0" cy="54640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42C68F7-DE0A-0D3F-975F-78092773DBC5}"/>
              </a:ext>
            </a:extLst>
          </p:cNvPr>
          <p:cNvCxnSpPr>
            <a:cxnSpLocks/>
          </p:cNvCxnSpPr>
          <p:nvPr/>
        </p:nvCxnSpPr>
        <p:spPr>
          <a:xfrm>
            <a:off x="1684954" y="5505384"/>
            <a:ext cx="0" cy="54640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B0979EFF-5F21-665F-DFC7-9DBF7357C43D}"/>
              </a:ext>
            </a:extLst>
          </p:cNvPr>
          <p:cNvSpPr txBox="1"/>
          <p:nvPr/>
        </p:nvSpPr>
        <p:spPr>
          <a:xfrm>
            <a:off x="4320484" y="2470244"/>
            <a:ext cx="4835752" cy="1200329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15 e</a:t>
            </a:r>
            <a:r>
              <a:rPr lang="en-US" sz="3600" baseline="30000" dirty="0"/>
              <a:t>-</a:t>
            </a:r>
            <a:r>
              <a:rPr lang="en-US" sz="3600" dirty="0"/>
              <a:t> - 2e</a:t>
            </a:r>
            <a:r>
              <a:rPr lang="en-US" sz="3600" baseline="30000" dirty="0"/>
              <a:t>-</a:t>
            </a:r>
            <a:r>
              <a:rPr lang="en-US" sz="3600" dirty="0"/>
              <a:t> = 13 e</a:t>
            </a:r>
            <a:r>
              <a:rPr lang="en-US" sz="3600" baseline="30000" dirty="0"/>
              <a:t>-</a:t>
            </a:r>
            <a:r>
              <a:rPr lang="en-US" sz="3600" dirty="0"/>
              <a:t> to place in 2p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0707F24-4F3E-E64A-7F83-99E201A4F134}"/>
              </a:ext>
            </a:extLst>
          </p:cNvPr>
          <p:cNvSpPr/>
          <p:nvPr/>
        </p:nvSpPr>
        <p:spPr>
          <a:xfrm>
            <a:off x="86197" y="3958317"/>
            <a:ext cx="1065186" cy="895508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9054C2E-D8DE-FBEB-D294-0C2B6D3A2FBA}"/>
              </a:ext>
            </a:extLst>
          </p:cNvPr>
          <p:cNvSpPr txBox="1"/>
          <p:nvPr/>
        </p:nvSpPr>
        <p:spPr>
          <a:xfrm>
            <a:off x="284967" y="4686953"/>
            <a:ext cx="866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2s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A887E55C-563B-7AB5-B907-9A749CF87819}"/>
              </a:ext>
            </a:extLst>
          </p:cNvPr>
          <p:cNvCxnSpPr>
            <a:cxnSpLocks/>
          </p:cNvCxnSpPr>
          <p:nvPr/>
        </p:nvCxnSpPr>
        <p:spPr>
          <a:xfrm flipV="1">
            <a:off x="447690" y="3982992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3A3C5FB-AD0E-34E1-E78B-03B6B9D83B3F}"/>
              </a:ext>
            </a:extLst>
          </p:cNvPr>
          <p:cNvCxnSpPr>
            <a:cxnSpLocks/>
          </p:cNvCxnSpPr>
          <p:nvPr/>
        </p:nvCxnSpPr>
        <p:spPr>
          <a:xfrm>
            <a:off x="807806" y="3982992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F193B2CE-C483-1CBE-B849-C32AD317AAA9}"/>
              </a:ext>
            </a:extLst>
          </p:cNvPr>
          <p:cNvSpPr txBox="1"/>
          <p:nvPr/>
        </p:nvSpPr>
        <p:spPr>
          <a:xfrm>
            <a:off x="1474071" y="1826929"/>
            <a:ext cx="2572718" cy="1754326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13 e</a:t>
            </a:r>
            <a:r>
              <a:rPr lang="en-US" sz="3600" baseline="30000" dirty="0"/>
              <a:t>-</a:t>
            </a:r>
            <a:r>
              <a:rPr lang="en-US" sz="3600" dirty="0"/>
              <a:t> - 6e</a:t>
            </a:r>
            <a:r>
              <a:rPr lang="en-US" sz="3600" baseline="30000" dirty="0"/>
              <a:t>-</a:t>
            </a:r>
            <a:r>
              <a:rPr lang="en-US" sz="3600" dirty="0"/>
              <a:t> = 7 e</a:t>
            </a:r>
            <a:r>
              <a:rPr lang="en-US" sz="3600" baseline="30000" dirty="0"/>
              <a:t>-</a:t>
            </a:r>
            <a:r>
              <a:rPr lang="en-US" sz="3600" dirty="0"/>
              <a:t> to place in 3s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023D86E-4B03-553E-A9B3-78B3CA05107A}"/>
              </a:ext>
            </a:extLst>
          </p:cNvPr>
          <p:cNvSpPr/>
          <p:nvPr/>
        </p:nvSpPr>
        <p:spPr>
          <a:xfrm>
            <a:off x="2040090" y="3984732"/>
            <a:ext cx="1065186" cy="895508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F993B32-92AE-172C-421B-3A5809A2F4C8}"/>
              </a:ext>
            </a:extLst>
          </p:cNvPr>
          <p:cNvSpPr txBox="1"/>
          <p:nvPr/>
        </p:nvSpPr>
        <p:spPr>
          <a:xfrm>
            <a:off x="2139658" y="4775360"/>
            <a:ext cx="866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3s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DBE0B7B-2280-7C80-C260-B9D8E8DA13D7}"/>
              </a:ext>
            </a:extLst>
          </p:cNvPr>
          <p:cNvCxnSpPr>
            <a:cxnSpLocks/>
          </p:cNvCxnSpPr>
          <p:nvPr/>
        </p:nvCxnSpPr>
        <p:spPr>
          <a:xfrm flipV="1">
            <a:off x="2304904" y="4087872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E1313928-BA98-8EB3-2E9C-29982DB57129}"/>
              </a:ext>
            </a:extLst>
          </p:cNvPr>
          <p:cNvCxnSpPr>
            <a:cxnSpLocks/>
          </p:cNvCxnSpPr>
          <p:nvPr/>
        </p:nvCxnSpPr>
        <p:spPr>
          <a:xfrm>
            <a:off x="2773506" y="4087872"/>
            <a:ext cx="0" cy="765953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CD14223B-C406-6723-CE5D-183628A31B8A}"/>
              </a:ext>
            </a:extLst>
          </p:cNvPr>
          <p:cNvSpPr txBox="1"/>
          <p:nvPr/>
        </p:nvSpPr>
        <p:spPr>
          <a:xfrm>
            <a:off x="3191658" y="3775188"/>
            <a:ext cx="2315214" cy="1754326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7 e</a:t>
            </a:r>
            <a:r>
              <a:rPr lang="en-US" sz="3600" baseline="30000" dirty="0"/>
              <a:t>-</a:t>
            </a:r>
            <a:r>
              <a:rPr lang="en-US" sz="3600" dirty="0"/>
              <a:t> - 2e</a:t>
            </a:r>
            <a:r>
              <a:rPr lang="en-US" sz="3600" baseline="30000" dirty="0"/>
              <a:t>-</a:t>
            </a:r>
            <a:r>
              <a:rPr lang="en-US" sz="3600" dirty="0"/>
              <a:t> = 5 e</a:t>
            </a:r>
            <a:r>
              <a:rPr lang="en-US" sz="3600" baseline="30000" dirty="0"/>
              <a:t>-</a:t>
            </a:r>
            <a:r>
              <a:rPr lang="en-US" sz="3600" dirty="0"/>
              <a:t> to place in 3p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FB1D687-B974-7B7E-5623-BEAD698CD85A}"/>
              </a:ext>
            </a:extLst>
          </p:cNvPr>
          <p:cNvSpPr/>
          <p:nvPr/>
        </p:nvSpPr>
        <p:spPr>
          <a:xfrm>
            <a:off x="2109925" y="5477674"/>
            <a:ext cx="490310" cy="59619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4146E58-CD05-D2CE-97FD-C36258919A57}"/>
              </a:ext>
            </a:extLst>
          </p:cNvPr>
          <p:cNvSpPr txBox="1"/>
          <p:nvPr/>
        </p:nvSpPr>
        <p:spPr>
          <a:xfrm>
            <a:off x="2600235" y="6132671"/>
            <a:ext cx="8660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3p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91BAA9E3-CBEC-C8D5-139B-8415D69643DA}"/>
              </a:ext>
            </a:extLst>
          </p:cNvPr>
          <p:cNvSpPr/>
          <p:nvPr/>
        </p:nvSpPr>
        <p:spPr>
          <a:xfrm>
            <a:off x="2739533" y="5493891"/>
            <a:ext cx="490310" cy="59619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1B5A763-CD78-8936-6161-60C14C548225}"/>
              </a:ext>
            </a:extLst>
          </p:cNvPr>
          <p:cNvSpPr/>
          <p:nvPr/>
        </p:nvSpPr>
        <p:spPr>
          <a:xfrm>
            <a:off x="3424246" y="5477674"/>
            <a:ext cx="490310" cy="59619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E399F946-5E80-C4C9-242B-486BED396BC4}"/>
              </a:ext>
            </a:extLst>
          </p:cNvPr>
          <p:cNvCxnSpPr>
            <a:cxnSpLocks/>
          </p:cNvCxnSpPr>
          <p:nvPr/>
        </p:nvCxnSpPr>
        <p:spPr>
          <a:xfrm flipV="1">
            <a:off x="2228115" y="5513403"/>
            <a:ext cx="4344" cy="49373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6170B5C1-15ED-DE56-2CBC-D61A7527684B}"/>
              </a:ext>
            </a:extLst>
          </p:cNvPr>
          <p:cNvCxnSpPr>
            <a:cxnSpLocks/>
          </p:cNvCxnSpPr>
          <p:nvPr/>
        </p:nvCxnSpPr>
        <p:spPr>
          <a:xfrm flipV="1">
            <a:off x="2925203" y="5536380"/>
            <a:ext cx="4344" cy="49373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18B520F2-29AE-5A89-9AF7-F58E8BEA6C44}"/>
              </a:ext>
            </a:extLst>
          </p:cNvPr>
          <p:cNvCxnSpPr>
            <a:cxnSpLocks/>
          </p:cNvCxnSpPr>
          <p:nvPr/>
        </p:nvCxnSpPr>
        <p:spPr>
          <a:xfrm flipV="1">
            <a:off x="3588877" y="5528901"/>
            <a:ext cx="4344" cy="49373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D77864C-AFAE-1853-3439-E34ECA20BFCF}"/>
              </a:ext>
            </a:extLst>
          </p:cNvPr>
          <p:cNvCxnSpPr>
            <a:cxnSpLocks/>
          </p:cNvCxnSpPr>
          <p:nvPr/>
        </p:nvCxnSpPr>
        <p:spPr>
          <a:xfrm>
            <a:off x="2479694" y="5532438"/>
            <a:ext cx="0" cy="54640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9F6EA1BB-F58C-CAA5-B62F-D84925B0C2A7}"/>
              </a:ext>
            </a:extLst>
          </p:cNvPr>
          <p:cNvCxnSpPr>
            <a:cxnSpLocks/>
          </p:cNvCxnSpPr>
          <p:nvPr/>
        </p:nvCxnSpPr>
        <p:spPr>
          <a:xfrm>
            <a:off x="3119303" y="5532438"/>
            <a:ext cx="0" cy="546406"/>
          </a:xfrm>
          <a:prstGeom prst="straightConnector1">
            <a:avLst/>
          </a:prstGeom>
          <a:ln w="666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33255E2D-A7F8-A618-1BE4-FC34656B201D}"/>
              </a:ext>
            </a:extLst>
          </p:cNvPr>
          <p:cNvSpPr txBox="1"/>
          <p:nvPr/>
        </p:nvSpPr>
        <p:spPr>
          <a:xfrm>
            <a:off x="3948980" y="6007139"/>
            <a:ext cx="1853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17960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20" grpId="0" animBg="1"/>
      <p:bldP spid="21" grpId="0" build="p" animBg="1"/>
      <p:bldP spid="22" grpId="0" animBg="1"/>
      <p:bldP spid="37" grpId="0" animBg="1"/>
      <p:bldP spid="38" grpId="0"/>
      <p:bldP spid="41" grpId="0" build="p" animBg="1"/>
      <p:bldP spid="42" grpId="0" animBg="1"/>
      <p:bldP spid="43" grpId="0"/>
      <p:bldP spid="44" grpId="0" animBg="1"/>
      <p:bldP spid="44" grpId="1" animBg="1"/>
      <p:bldP spid="44" grpId="2" animBg="1"/>
      <p:bldP spid="45" grpId="0" animBg="1"/>
      <p:bldP spid="52" grpId="0" uiExpand="1" build="p" animBg="1"/>
      <p:bldP spid="53" grpId="0" animBg="1"/>
      <p:bldP spid="54" grpId="0"/>
      <p:bldP spid="58" grpId="0" build="p" animBg="1"/>
      <p:bldP spid="59" grpId="0" animBg="1"/>
      <p:bldP spid="60" grpId="0"/>
      <p:bldP spid="63" grpId="0" build="p" animBg="1"/>
      <p:bldP spid="64" grpId="0" animBg="1"/>
      <p:bldP spid="65" grpId="0"/>
      <p:bldP spid="66" grpId="0" animBg="1"/>
      <p:bldP spid="66" grpId="1" animBg="1"/>
      <p:bldP spid="67" grpId="0" animBg="1"/>
      <p:bldP spid="7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777" y="139485"/>
            <a:ext cx="10515600" cy="60580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Diamagnetic and Paramagnetic.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9558B07-0315-4EEE-1BF1-4B66E7F86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841" y="1723650"/>
            <a:ext cx="3251261" cy="7638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u="sng" dirty="0">
                <a:solidFill>
                  <a:srgbClr val="FF0000"/>
                </a:solidFill>
              </a:rPr>
              <a:t>Diamagnetic: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88B4879-BB69-F558-C9E9-29385F5BE4D3}"/>
              </a:ext>
            </a:extLst>
          </p:cNvPr>
          <p:cNvSpPr txBox="1">
            <a:spLocks/>
          </p:cNvSpPr>
          <p:nvPr/>
        </p:nvSpPr>
        <p:spPr>
          <a:xfrm>
            <a:off x="390841" y="4370523"/>
            <a:ext cx="3251261" cy="763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u="sng" dirty="0">
                <a:solidFill>
                  <a:srgbClr val="FF0000"/>
                </a:solidFill>
              </a:rPr>
              <a:t>Paramagnetic: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F35D59-298F-5B03-574A-195B72DA84FC}"/>
              </a:ext>
            </a:extLst>
          </p:cNvPr>
          <p:cNvSpPr txBox="1"/>
          <p:nvPr/>
        </p:nvSpPr>
        <p:spPr>
          <a:xfrm>
            <a:off x="390841" y="1679958"/>
            <a:ext cx="10896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                           Do </a:t>
            </a:r>
            <a:r>
              <a:rPr lang="en-US" sz="3600" u="sng" dirty="0">
                <a:solidFill>
                  <a:srgbClr val="FF0000"/>
                </a:solidFill>
              </a:rPr>
              <a:t>NOT</a:t>
            </a:r>
            <a:r>
              <a:rPr lang="en-US" sz="3600" dirty="0"/>
              <a:t> contain any unpair electrons.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5A8D26-9121-651D-0922-1EBC78366B82}"/>
              </a:ext>
            </a:extLst>
          </p:cNvPr>
          <p:cNvSpPr txBox="1"/>
          <p:nvPr/>
        </p:nvSpPr>
        <p:spPr>
          <a:xfrm>
            <a:off x="647572" y="4393769"/>
            <a:ext cx="10896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                            Do contain any unpair electrons.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F93A30-7372-819E-B4A5-F42B7BD0210C}"/>
              </a:ext>
            </a:extLst>
          </p:cNvPr>
          <p:cNvSpPr txBox="1"/>
          <p:nvPr/>
        </p:nvSpPr>
        <p:spPr>
          <a:xfrm>
            <a:off x="1349558" y="2751573"/>
            <a:ext cx="897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E0BBB8-695C-A12F-0935-B53487C7718B}"/>
              </a:ext>
            </a:extLst>
          </p:cNvPr>
          <p:cNvSpPr txBox="1"/>
          <p:nvPr/>
        </p:nvSpPr>
        <p:spPr>
          <a:xfrm>
            <a:off x="3120327" y="2545192"/>
            <a:ext cx="2583049" cy="1754326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Atomic # 4.</a:t>
            </a:r>
          </a:p>
          <a:p>
            <a:endParaRPr lang="en-US" sz="3600" dirty="0"/>
          </a:p>
          <a:p>
            <a:r>
              <a:rPr lang="en-US" sz="3600" dirty="0"/>
              <a:t>So 4 e</a:t>
            </a:r>
            <a:r>
              <a:rPr lang="en-US" sz="3600" baseline="30000" dirty="0"/>
              <a:t>-</a:t>
            </a:r>
            <a:r>
              <a:rPr lang="en-US" sz="3600" dirty="0"/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F92F26-0F06-884C-E1CE-18AD61EA3C19}"/>
              </a:ext>
            </a:extLst>
          </p:cNvPr>
          <p:cNvSpPr txBox="1"/>
          <p:nvPr/>
        </p:nvSpPr>
        <p:spPr>
          <a:xfrm>
            <a:off x="6623545" y="2529031"/>
            <a:ext cx="897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79CA2B-5C9C-68AE-8C3C-FC3DAA6A9C3B}"/>
              </a:ext>
            </a:extLst>
          </p:cNvPr>
          <p:cNvSpPr txBox="1"/>
          <p:nvPr/>
        </p:nvSpPr>
        <p:spPr>
          <a:xfrm>
            <a:off x="7521240" y="3100148"/>
            <a:ext cx="1430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Mg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502D80-3494-507C-B5F1-E317FF4A3A3A}"/>
              </a:ext>
            </a:extLst>
          </p:cNvPr>
          <p:cNvSpPr txBox="1"/>
          <p:nvPr/>
        </p:nvSpPr>
        <p:spPr>
          <a:xfrm>
            <a:off x="6659104" y="3593424"/>
            <a:ext cx="897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/>
              <a:t>Ar</a:t>
            </a:r>
            <a:endParaRPr lang="en-US" sz="4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C1AF6E2-BFB5-864F-3739-A48799AD6A27}"/>
              </a:ext>
            </a:extLst>
          </p:cNvPr>
          <p:cNvSpPr txBox="1"/>
          <p:nvPr/>
        </p:nvSpPr>
        <p:spPr>
          <a:xfrm>
            <a:off x="6174697" y="5424946"/>
            <a:ext cx="897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B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FA73A6-7BCB-9EEC-AC11-64BB5A04D136}"/>
              </a:ext>
            </a:extLst>
          </p:cNvPr>
          <p:cNvSpPr txBox="1"/>
          <p:nvPr/>
        </p:nvSpPr>
        <p:spPr>
          <a:xfrm>
            <a:off x="2623476" y="5001009"/>
            <a:ext cx="2707941" cy="1754326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Atomic # 3.</a:t>
            </a:r>
          </a:p>
          <a:p>
            <a:endParaRPr lang="en-US" sz="3600" dirty="0"/>
          </a:p>
          <a:p>
            <a:r>
              <a:rPr lang="en-US" sz="3600" dirty="0"/>
              <a:t>So 3 e</a:t>
            </a:r>
            <a:r>
              <a:rPr lang="en-US" sz="3600" baseline="30000" dirty="0"/>
              <a:t>-</a:t>
            </a:r>
            <a:r>
              <a:rPr lang="en-US" sz="3600" dirty="0"/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16925C-9723-DD3B-AFB1-98F2BA09B00A}"/>
              </a:ext>
            </a:extLst>
          </p:cNvPr>
          <p:cNvSpPr txBox="1"/>
          <p:nvPr/>
        </p:nvSpPr>
        <p:spPr>
          <a:xfrm>
            <a:off x="1053110" y="5489495"/>
            <a:ext cx="897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Li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92FEF6-C985-0A47-4ACE-4403EEB5665C}"/>
              </a:ext>
            </a:extLst>
          </p:cNvPr>
          <p:cNvSpPr txBox="1"/>
          <p:nvPr/>
        </p:nvSpPr>
        <p:spPr>
          <a:xfrm>
            <a:off x="7466824" y="5150680"/>
            <a:ext cx="897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Si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6753904-F714-0B3C-EB61-EFCD0DFFB8E0}"/>
              </a:ext>
            </a:extLst>
          </p:cNvPr>
          <p:cNvSpPr txBox="1"/>
          <p:nvPr/>
        </p:nvSpPr>
        <p:spPr>
          <a:xfrm>
            <a:off x="8853492" y="5502724"/>
            <a:ext cx="897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O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594085C-070C-60C9-724F-D5C67B571080}"/>
              </a:ext>
            </a:extLst>
          </p:cNvPr>
          <p:cNvSpPr txBox="1"/>
          <p:nvPr/>
        </p:nvSpPr>
        <p:spPr>
          <a:xfrm>
            <a:off x="10207529" y="4933898"/>
            <a:ext cx="897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354070-ABCF-D564-DA8E-DF78F8B6BBC7}"/>
              </a:ext>
            </a:extLst>
          </p:cNvPr>
          <p:cNvSpPr txBox="1"/>
          <p:nvPr/>
        </p:nvSpPr>
        <p:spPr>
          <a:xfrm>
            <a:off x="9791312" y="5658342"/>
            <a:ext cx="897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K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BB336E-7C7D-07FE-1086-6796B5207495}"/>
              </a:ext>
            </a:extLst>
          </p:cNvPr>
          <p:cNvSpPr txBox="1"/>
          <p:nvPr/>
        </p:nvSpPr>
        <p:spPr>
          <a:xfrm>
            <a:off x="8331888" y="4860228"/>
            <a:ext cx="897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/>
              <a:t>Ti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20140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/>
      <p:bldP spid="7" grpId="0"/>
      <p:bldP spid="8" grpId="0"/>
      <p:bldP spid="10" grpId="0" build="p" animBg="1"/>
      <p:bldP spid="11" grpId="0"/>
      <p:bldP spid="12" grpId="0"/>
      <p:bldP spid="13" grpId="0"/>
      <p:bldP spid="14" grpId="0"/>
      <p:bldP spid="15" grpId="0" build="p" animBg="1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Hund’s Rule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704CD0-678F-1F3E-9DAE-AFDF6AD9FBDE}"/>
              </a:ext>
            </a:extLst>
          </p:cNvPr>
          <p:cNvSpPr txBox="1"/>
          <p:nvPr/>
        </p:nvSpPr>
        <p:spPr>
          <a:xfrm>
            <a:off x="1052456" y="1522172"/>
            <a:ext cx="57048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Normally you’d think just fill</a:t>
            </a:r>
          </a:p>
          <a:p>
            <a:r>
              <a:rPr lang="en-US" sz="3600" dirty="0"/>
              <a:t>1s</a:t>
            </a:r>
          </a:p>
          <a:p>
            <a:r>
              <a:rPr lang="en-US" sz="3600" dirty="0"/>
              <a:t>2s 2p</a:t>
            </a:r>
          </a:p>
          <a:p>
            <a:r>
              <a:rPr lang="en-US" sz="3600" dirty="0"/>
              <a:t>3s 3p 3d</a:t>
            </a:r>
          </a:p>
          <a:p>
            <a:r>
              <a:rPr lang="en-US" sz="3600" dirty="0"/>
              <a:t>4s 4p 4d 4f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5DDD9C3-FF0B-ADF2-9DA3-8D813EC8C8AB}"/>
              </a:ext>
            </a:extLst>
          </p:cNvPr>
          <p:cNvSpPr txBox="1">
            <a:spLocks/>
          </p:cNvSpPr>
          <p:nvPr/>
        </p:nvSpPr>
        <p:spPr>
          <a:xfrm>
            <a:off x="1052456" y="1522172"/>
            <a:ext cx="2609292" cy="32968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700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A3F346-1D4B-78EC-B067-5B13161D42D6}"/>
              </a:ext>
            </a:extLst>
          </p:cNvPr>
          <p:cNvSpPr txBox="1"/>
          <p:nvPr/>
        </p:nvSpPr>
        <p:spPr>
          <a:xfrm>
            <a:off x="3319066" y="2953333"/>
            <a:ext cx="2353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WRONG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5D2662-5F43-8AE6-377C-233D05FFB37C}"/>
              </a:ext>
            </a:extLst>
          </p:cNvPr>
          <p:cNvSpPr txBox="1"/>
          <p:nvPr/>
        </p:nvSpPr>
        <p:spPr>
          <a:xfrm>
            <a:off x="6230319" y="2353168"/>
            <a:ext cx="5123481" cy="1200329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Hund’s Rule TELLS US NOT FOLLOW THIS PATTERN.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0E7DF3-03F6-6C0D-1EBA-0753884AF1AF}"/>
              </a:ext>
            </a:extLst>
          </p:cNvPr>
          <p:cNvSpPr txBox="1"/>
          <p:nvPr/>
        </p:nvSpPr>
        <p:spPr>
          <a:xfrm>
            <a:off x="949117" y="4683513"/>
            <a:ext cx="52991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Instead place electrons as follows: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6E00E7-8A54-A35F-EB3C-F872FC9869EC}"/>
              </a:ext>
            </a:extLst>
          </p:cNvPr>
          <p:cNvSpPr txBox="1"/>
          <p:nvPr/>
        </p:nvSpPr>
        <p:spPr>
          <a:xfrm>
            <a:off x="7338198" y="3784330"/>
            <a:ext cx="2353315" cy="2862760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/>
              <a:t>1s</a:t>
            </a:r>
          </a:p>
          <a:p>
            <a:r>
              <a:rPr lang="en-US" sz="3600" dirty="0"/>
              <a:t>2s 2p</a:t>
            </a:r>
          </a:p>
          <a:p>
            <a:r>
              <a:rPr lang="en-US" sz="3600" dirty="0"/>
              <a:t>3s 3p </a:t>
            </a:r>
            <a:r>
              <a:rPr lang="en-US" sz="3600" b="1" dirty="0">
                <a:solidFill>
                  <a:srgbClr val="FF0000"/>
                </a:solidFill>
              </a:rPr>
              <a:t>4s</a:t>
            </a:r>
            <a:r>
              <a:rPr lang="en-US" sz="3600" dirty="0"/>
              <a:t> 3d</a:t>
            </a:r>
          </a:p>
          <a:p>
            <a:r>
              <a:rPr lang="en-US" sz="3600" dirty="0"/>
              <a:t>4p </a:t>
            </a:r>
            <a:r>
              <a:rPr lang="en-US" sz="3600" b="1" dirty="0">
                <a:solidFill>
                  <a:srgbClr val="FF0000"/>
                </a:solidFill>
              </a:rPr>
              <a:t>5s </a:t>
            </a:r>
            <a:r>
              <a:rPr lang="en-US" sz="3600" dirty="0"/>
              <a:t>4d</a:t>
            </a:r>
          </a:p>
          <a:p>
            <a:r>
              <a:rPr lang="en-US" sz="3600" dirty="0"/>
              <a:t>5p </a:t>
            </a:r>
            <a:r>
              <a:rPr lang="en-US" sz="3600" b="1" dirty="0">
                <a:solidFill>
                  <a:srgbClr val="FF0000"/>
                </a:solidFill>
              </a:rPr>
              <a:t>6s</a:t>
            </a:r>
            <a:r>
              <a:rPr lang="en-US" sz="3600" dirty="0"/>
              <a:t> 5d </a:t>
            </a:r>
          </a:p>
        </p:txBody>
      </p:sp>
    </p:spTree>
    <p:extLst>
      <p:ext uri="{BB962C8B-B14F-4D97-AF65-F5344CB8AC3E}">
        <p14:creationId xmlns:p14="http://schemas.microsoft.com/office/powerpoint/2010/main" val="409665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animBg="1"/>
      <p:bldP spid="7" grpId="0" build="p"/>
      <p:bldP spid="8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9354-11BB-D7E4-E4A5-C501377D0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6313"/>
            <a:ext cx="10515600" cy="1325563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Example 7.11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0B65F9-F2C9-4842-CF73-C72FA2F4DA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06649"/>
            <a:ext cx="11353800" cy="1064057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5055AD-9CA1-D16A-CD59-45D1235A4CC8}"/>
                  </a:ext>
                </a:extLst>
              </p:cNvPr>
              <p:cNvSpPr txBox="1"/>
              <p:nvPr/>
            </p:nvSpPr>
            <p:spPr>
              <a:xfrm>
                <a:off x="8015182" y="5692462"/>
                <a:ext cx="9698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8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S 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5055AD-9CA1-D16A-CD59-45D1235A4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5182" y="5692462"/>
                <a:ext cx="969817" cy="523220"/>
              </a:xfrm>
              <a:prstGeom prst="rect">
                <a:avLst/>
              </a:prstGeom>
              <a:blipFill>
                <a:blip r:embed="rId3"/>
                <a:stretch>
                  <a:fillRect l="-12987" t="-11905" b="-3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A4EA958-CA21-DF01-3541-5C3E271716E1}"/>
              </a:ext>
            </a:extLst>
          </p:cNvPr>
          <p:cNvSpPr/>
          <p:nvPr/>
        </p:nvSpPr>
        <p:spPr>
          <a:xfrm>
            <a:off x="6740238" y="1013305"/>
            <a:ext cx="1392061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975DA2-294B-8A10-AB07-0FE81F6E06C7}"/>
              </a:ext>
            </a:extLst>
          </p:cNvPr>
          <p:cNvSpPr txBox="1"/>
          <p:nvPr/>
        </p:nvSpPr>
        <p:spPr>
          <a:xfrm>
            <a:off x="3455880" y="1547437"/>
            <a:ext cx="7716983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*** How many electrons does S have?***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8B857E-1459-B4B4-E095-96063A73CC24}"/>
              </a:ext>
            </a:extLst>
          </p:cNvPr>
          <p:cNvSpPr txBox="1"/>
          <p:nvPr/>
        </p:nvSpPr>
        <p:spPr>
          <a:xfrm>
            <a:off x="3660393" y="2254220"/>
            <a:ext cx="7955815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*** After checking periodic table….S has 16 e</a:t>
            </a:r>
            <a:r>
              <a:rPr lang="en-US" sz="3200" baseline="30000" dirty="0"/>
              <a:t>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23C9B1-67C2-8A34-6029-D508BC8241EC}"/>
              </a:ext>
            </a:extLst>
          </p:cNvPr>
          <p:cNvSpPr txBox="1"/>
          <p:nvPr/>
        </p:nvSpPr>
        <p:spPr>
          <a:xfrm>
            <a:off x="8687126" y="5679540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1s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413C39-DECB-38CE-CABC-B3053BD668AA}"/>
              </a:ext>
            </a:extLst>
          </p:cNvPr>
          <p:cNvSpPr txBox="1"/>
          <p:nvPr/>
        </p:nvSpPr>
        <p:spPr>
          <a:xfrm>
            <a:off x="6729496" y="2958122"/>
            <a:ext cx="5223163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*** Max 2e</a:t>
            </a:r>
            <a:r>
              <a:rPr lang="en-US" sz="3200" baseline="30000" dirty="0"/>
              <a:t>- </a:t>
            </a:r>
            <a:r>
              <a:rPr lang="en-US" sz="3200" dirty="0"/>
              <a:t>in an S orbital***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FF9201-7378-258D-9DA2-8C8C38DB312E}"/>
              </a:ext>
            </a:extLst>
          </p:cNvPr>
          <p:cNvSpPr txBox="1"/>
          <p:nvPr/>
        </p:nvSpPr>
        <p:spPr>
          <a:xfrm>
            <a:off x="594596" y="2577385"/>
            <a:ext cx="1114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16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140137-BF28-CC71-D448-C745EE08C5D6}"/>
              </a:ext>
            </a:extLst>
          </p:cNvPr>
          <p:cNvSpPr txBox="1"/>
          <p:nvPr/>
        </p:nvSpPr>
        <p:spPr>
          <a:xfrm>
            <a:off x="336953" y="2922994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2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AEA60A7-9F3D-8850-7957-E25898B4FDB0}"/>
              </a:ext>
            </a:extLst>
          </p:cNvPr>
          <p:cNvCxnSpPr/>
          <p:nvPr/>
        </p:nvCxnSpPr>
        <p:spPr>
          <a:xfrm>
            <a:off x="121892" y="3422750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9665410-CC4C-E5A5-EEE3-0ECA528F0964}"/>
              </a:ext>
            </a:extLst>
          </p:cNvPr>
          <p:cNvSpPr txBox="1"/>
          <p:nvPr/>
        </p:nvSpPr>
        <p:spPr>
          <a:xfrm>
            <a:off x="4371929" y="283533"/>
            <a:ext cx="5285014" cy="523220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EASY – REALISTIC TEST QUESTION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E5DFD8-230B-0B57-A50A-9F5F330C3AD5}"/>
              </a:ext>
            </a:extLst>
          </p:cNvPr>
          <p:cNvSpPr txBox="1"/>
          <p:nvPr/>
        </p:nvSpPr>
        <p:spPr>
          <a:xfrm>
            <a:off x="9169902" y="5692462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2s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4D5978-C8E2-90F7-A214-30962A68F2E2}"/>
              </a:ext>
            </a:extLst>
          </p:cNvPr>
          <p:cNvSpPr txBox="1"/>
          <p:nvPr/>
        </p:nvSpPr>
        <p:spPr>
          <a:xfrm>
            <a:off x="336953" y="3791823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2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4BFD80A-28BB-0C6E-077F-4C479CD08529}"/>
              </a:ext>
            </a:extLst>
          </p:cNvPr>
          <p:cNvCxnSpPr/>
          <p:nvPr/>
        </p:nvCxnSpPr>
        <p:spPr>
          <a:xfrm>
            <a:off x="121891" y="4315043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5FF9B3F-DB19-0B35-7F12-67926F6FBB2E}"/>
              </a:ext>
            </a:extLst>
          </p:cNvPr>
          <p:cNvSpPr txBox="1"/>
          <p:nvPr/>
        </p:nvSpPr>
        <p:spPr>
          <a:xfrm>
            <a:off x="594596" y="4315043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12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7D122C-6867-6711-7895-5582A3F84B98}"/>
              </a:ext>
            </a:extLst>
          </p:cNvPr>
          <p:cNvSpPr txBox="1"/>
          <p:nvPr/>
        </p:nvSpPr>
        <p:spPr>
          <a:xfrm>
            <a:off x="7057233" y="3944438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1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 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2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F8AF67-98FE-A5A3-D99F-0CE0EFB7FB44}"/>
              </a:ext>
            </a:extLst>
          </p:cNvPr>
          <p:cNvSpPr txBox="1"/>
          <p:nvPr/>
        </p:nvSpPr>
        <p:spPr>
          <a:xfrm>
            <a:off x="7057233" y="4345979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2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 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2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p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6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3B7874-A908-7F2A-025C-5AD04D492F63}"/>
              </a:ext>
            </a:extLst>
          </p:cNvPr>
          <p:cNvSpPr txBox="1"/>
          <p:nvPr/>
        </p:nvSpPr>
        <p:spPr>
          <a:xfrm>
            <a:off x="7057232" y="4787343"/>
            <a:ext cx="2142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 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2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p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6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AC212C-96E5-F065-B253-38E9363BA128}"/>
              </a:ext>
            </a:extLst>
          </p:cNvPr>
          <p:cNvSpPr txBox="1"/>
          <p:nvPr/>
        </p:nvSpPr>
        <p:spPr>
          <a:xfrm>
            <a:off x="6367619" y="3641900"/>
            <a:ext cx="2973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u="sng" dirty="0">
                <a:ea typeface="Cambria Math" panose="02040503050406030204" pitchFamily="18" charset="0"/>
              </a:rPr>
              <a:t>Rules for Placing e</a:t>
            </a:r>
            <a:r>
              <a:rPr lang="en-CA" sz="2800" b="1" u="sng" baseline="30000" dirty="0">
                <a:ea typeface="Cambria Math" panose="02040503050406030204" pitchFamily="18" charset="0"/>
              </a:rPr>
              <a:t>-</a:t>
            </a:r>
            <a:endParaRPr lang="en-US" sz="2800" b="1" u="sng" baseline="30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E5EAA51-01E5-8BC5-2ECC-46293DBFA108}"/>
              </a:ext>
            </a:extLst>
          </p:cNvPr>
          <p:cNvSpPr txBox="1"/>
          <p:nvPr/>
        </p:nvSpPr>
        <p:spPr>
          <a:xfrm>
            <a:off x="9722593" y="5679540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2p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6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7257760-A925-E04F-BA44-A3EA9E00E497}"/>
              </a:ext>
            </a:extLst>
          </p:cNvPr>
          <p:cNvSpPr txBox="1"/>
          <p:nvPr/>
        </p:nvSpPr>
        <p:spPr>
          <a:xfrm>
            <a:off x="328055" y="4775885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6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3A49B4C-6426-067D-2BB7-D7243A26276C}"/>
              </a:ext>
            </a:extLst>
          </p:cNvPr>
          <p:cNvCxnSpPr/>
          <p:nvPr/>
        </p:nvCxnSpPr>
        <p:spPr>
          <a:xfrm>
            <a:off x="112993" y="5299105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B7C0BAC-DC6D-C552-DC15-A03B37AFF00B}"/>
              </a:ext>
            </a:extLst>
          </p:cNvPr>
          <p:cNvSpPr txBox="1"/>
          <p:nvPr/>
        </p:nvSpPr>
        <p:spPr>
          <a:xfrm>
            <a:off x="604829" y="5299104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6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C4BA9E-E6AB-EDB9-D4D0-A78A592A31F9}"/>
              </a:ext>
            </a:extLst>
          </p:cNvPr>
          <p:cNvSpPr txBox="1"/>
          <p:nvPr/>
        </p:nvSpPr>
        <p:spPr>
          <a:xfrm>
            <a:off x="10279246" y="5700342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5C1A051-1F77-1A8F-6604-7A146ADA7EA9}"/>
              </a:ext>
            </a:extLst>
          </p:cNvPr>
          <p:cNvSpPr txBox="1"/>
          <p:nvPr/>
        </p:nvSpPr>
        <p:spPr>
          <a:xfrm>
            <a:off x="220523" y="5614446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2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87B6C72B-F0B5-CD01-10AF-28751295BFF0}"/>
              </a:ext>
            </a:extLst>
          </p:cNvPr>
          <p:cNvCxnSpPr/>
          <p:nvPr/>
        </p:nvCxnSpPr>
        <p:spPr>
          <a:xfrm>
            <a:off x="229422" y="6137666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14E4D614-D022-8D61-7BAD-10E1274A3647}"/>
              </a:ext>
            </a:extLst>
          </p:cNvPr>
          <p:cNvSpPr txBox="1"/>
          <p:nvPr/>
        </p:nvSpPr>
        <p:spPr>
          <a:xfrm>
            <a:off x="603493" y="6183441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4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E205B6-AD4C-01E9-7387-8351C7D1BBA6}"/>
              </a:ext>
            </a:extLst>
          </p:cNvPr>
          <p:cNvSpPr txBox="1"/>
          <p:nvPr/>
        </p:nvSpPr>
        <p:spPr>
          <a:xfrm>
            <a:off x="10831937" y="5688097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3p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87795FD-806F-9951-D100-F9EFADBE48E0}"/>
              </a:ext>
            </a:extLst>
          </p:cNvPr>
          <p:cNvSpPr/>
          <p:nvPr/>
        </p:nvSpPr>
        <p:spPr>
          <a:xfrm>
            <a:off x="8015182" y="5679540"/>
            <a:ext cx="3601026" cy="54402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D239C33-AB29-91E8-C47B-81C286F6BC67}"/>
              </a:ext>
            </a:extLst>
          </p:cNvPr>
          <p:cNvSpPr txBox="1"/>
          <p:nvPr/>
        </p:nvSpPr>
        <p:spPr>
          <a:xfrm>
            <a:off x="6373778" y="5688097"/>
            <a:ext cx="13182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 DONE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6984E73-76AE-440A-01D4-56164D688D4B}"/>
              </a:ext>
            </a:extLst>
          </p:cNvPr>
          <p:cNvSpPr/>
          <p:nvPr/>
        </p:nvSpPr>
        <p:spPr>
          <a:xfrm>
            <a:off x="29134" y="1358635"/>
            <a:ext cx="2783339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690FEB-E41C-EFDF-5269-D946843F8F7D}"/>
              </a:ext>
            </a:extLst>
          </p:cNvPr>
          <p:cNvSpPr txBox="1"/>
          <p:nvPr/>
        </p:nvSpPr>
        <p:spPr>
          <a:xfrm>
            <a:off x="112993" y="1731259"/>
            <a:ext cx="2783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Well worry about this later.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965B08D-084A-5C20-1117-8C49143D8E03}"/>
              </a:ext>
            </a:extLst>
          </p:cNvPr>
          <p:cNvSpPr txBox="1"/>
          <p:nvPr/>
        </p:nvSpPr>
        <p:spPr>
          <a:xfrm>
            <a:off x="813384" y="3452092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14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CC9C23B1-9D80-886C-39E7-2D37BD334BF8}"/>
                  </a:ext>
                </a:extLst>
              </p:cNvPr>
              <p:cNvSpPr txBox="1"/>
              <p:nvPr/>
            </p:nvSpPr>
            <p:spPr>
              <a:xfrm>
                <a:off x="7497670" y="6261408"/>
                <a:ext cx="251062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800" b="1" dirty="0">
                    <a:ea typeface="Cambria Math" panose="02040503050406030204" pitchFamily="18" charset="0"/>
                  </a:rPr>
                  <a:t>[Ne]</a:t>
                </a:r>
                <a:r>
                  <a:rPr lang="en-CA" sz="28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</m:t>
                    </m:r>
                    <m:r>
                      <a:rPr lang="en-CA" sz="2800" b="1" i="1" baseline="30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  <m:r>
                      <a:rPr lang="en-CA" sz="2800" b="1" i="1" baseline="30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2800" b="1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CC9C23B1-9D80-886C-39E7-2D37BD334B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670" y="6261408"/>
                <a:ext cx="2510626" cy="523220"/>
              </a:xfrm>
              <a:prstGeom prst="rect">
                <a:avLst/>
              </a:prstGeom>
              <a:blipFill>
                <a:blip r:embed="rId4"/>
                <a:stretch>
                  <a:fillRect l="-5025" t="-11628" b="-27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1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2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7" grpId="0"/>
      <p:bldP spid="28" grpId="0"/>
      <p:bldP spid="29" grpId="0"/>
      <p:bldP spid="32" grpId="0"/>
      <p:bldP spid="33" grpId="0"/>
      <p:bldP spid="34" grpId="0" animBg="1"/>
      <p:bldP spid="35" grpId="0" animBg="1"/>
      <p:bldP spid="36" grpId="0" animBg="1"/>
      <p:bldP spid="37" grpId="0"/>
      <p:bldP spid="38" grpId="0"/>
      <p:bldP spid="3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9354-11BB-D7E4-E4A5-C501377D0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6313"/>
            <a:ext cx="10515600" cy="1325563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Example 7.11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0B65F9-F2C9-4842-CF73-C72FA2F4DA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06649"/>
            <a:ext cx="11353800" cy="1064057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5055AD-9CA1-D16A-CD59-45D1235A4CC8}"/>
                  </a:ext>
                </a:extLst>
              </p:cNvPr>
              <p:cNvSpPr txBox="1"/>
              <p:nvPr/>
            </p:nvSpPr>
            <p:spPr>
              <a:xfrm>
                <a:off x="4397396" y="6017390"/>
                <a:ext cx="9698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800" b="1" dirty="0">
                    <a:ea typeface="Cambria Math" panose="02040503050406030204" pitchFamily="18" charset="0"/>
                  </a:rPr>
                  <a:t>Pd</a:t>
                </a:r>
                <a:r>
                  <a:rPr lang="en-CA" sz="28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5055AD-9CA1-D16A-CD59-45D1235A4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396" y="6017390"/>
                <a:ext cx="969817" cy="523220"/>
              </a:xfrm>
              <a:prstGeom prst="rect">
                <a:avLst/>
              </a:prstGeom>
              <a:blipFill>
                <a:blip r:embed="rId3"/>
                <a:stretch>
                  <a:fillRect l="-12987" t="-11628" b="-279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A4EA958-CA21-DF01-3541-5C3E271716E1}"/>
              </a:ext>
            </a:extLst>
          </p:cNvPr>
          <p:cNvSpPr/>
          <p:nvPr/>
        </p:nvSpPr>
        <p:spPr>
          <a:xfrm>
            <a:off x="9199417" y="934002"/>
            <a:ext cx="204964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975DA2-294B-8A10-AB07-0FE81F6E06C7}"/>
              </a:ext>
            </a:extLst>
          </p:cNvPr>
          <p:cNvSpPr txBox="1"/>
          <p:nvPr/>
        </p:nvSpPr>
        <p:spPr>
          <a:xfrm>
            <a:off x="3455880" y="1547437"/>
            <a:ext cx="7716983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*** How many electrons does Pd have?***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8B857E-1459-B4B4-E095-96063A73CC24}"/>
              </a:ext>
            </a:extLst>
          </p:cNvPr>
          <p:cNvSpPr txBox="1"/>
          <p:nvPr/>
        </p:nvSpPr>
        <p:spPr>
          <a:xfrm>
            <a:off x="3660393" y="2254220"/>
            <a:ext cx="8292266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*** After checking periodic table….Pd has 46 e</a:t>
            </a:r>
            <a:r>
              <a:rPr lang="en-US" sz="3200" baseline="30000" dirty="0"/>
              <a:t>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23C9B1-67C2-8A34-6029-D508BC8241EC}"/>
              </a:ext>
            </a:extLst>
          </p:cNvPr>
          <p:cNvSpPr txBox="1"/>
          <p:nvPr/>
        </p:nvSpPr>
        <p:spPr>
          <a:xfrm>
            <a:off x="5148304" y="6017390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1s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413C39-DECB-38CE-CABC-B3053BD668AA}"/>
              </a:ext>
            </a:extLst>
          </p:cNvPr>
          <p:cNvSpPr txBox="1"/>
          <p:nvPr/>
        </p:nvSpPr>
        <p:spPr>
          <a:xfrm>
            <a:off x="6729496" y="2958122"/>
            <a:ext cx="5223163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*** Max 2e</a:t>
            </a:r>
            <a:r>
              <a:rPr lang="en-US" sz="3200" baseline="30000" dirty="0"/>
              <a:t>- </a:t>
            </a:r>
            <a:r>
              <a:rPr lang="en-US" sz="3200" dirty="0"/>
              <a:t>in an S orbital***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FF9201-7378-258D-9DA2-8C8C38DB312E}"/>
              </a:ext>
            </a:extLst>
          </p:cNvPr>
          <p:cNvSpPr txBox="1"/>
          <p:nvPr/>
        </p:nvSpPr>
        <p:spPr>
          <a:xfrm>
            <a:off x="594596" y="2577385"/>
            <a:ext cx="1114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46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E5DFD8-230B-0B57-A50A-9F5F330C3AD5}"/>
              </a:ext>
            </a:extLst>
          </p:cNvPr>
          <p:cNvSpPr txBox="1"/>
          <p:nvPr/>
        </p:nvSpPr>
        <p:spPr>
          <a:xfrm>
            <a:off x="5633212" y="6007553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2s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27D122C-6867-6711-7895-5582A3F84B98}"/>
              </a:ext>
            </a:extLst>
          </p:cNvPr>
          <p:cNvSpPr txBox="1"/>
          <p:nvPr/>
        </p:nvSpPr>
        <p:spPr>
          <a:xfrm>
            <a:off x="6821698" y="3944438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1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 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2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5F8AF67-98FE-A5A3-D99F-0CE0EFB7FB44}"/>
              </a:ext>
            </a:extLst>
          </p:cNvPr>
          <p:cNvSpPr txBox="1"/>
          <p:nvPr/>
        </p:nvSpPr>
        <p:spPr>
          <a:xfrm>
            <a:off x="6821698" y="4345979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2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 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2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p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6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3B7874-A908-7F2A-025C-5AD04D492F63}"/>
              </a:ext>
            </a:extLst>
          </p:cNvPr>
          <p:cNvSpPr txBox="1"/>
          <p:nvPr/>
        </p:nvSpPr>
        <p:spPr>
          <a:xfrm>
            <a:off x="6807842" y="4787343"/>
            <a:ext cx="2142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 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2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p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6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d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 10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AC212C-96E5-F065-B253-38E9363BA128}"/>
              </a:ext>
            </a:extLst>
          </p:cNvPr>
          <p:cNvSpPr txBox="1"/>
          <p:nvPr/>
        </p:nvSpPr>
        <p:spPr>
          <a:xfrm>
            <a:off x="6132084" y="3641900"/>
            <a:ext cx="2973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u="sng" dirty="0">
                <a:ea typeface="Cambria Math" panose="02040503050406030204" pitchFamily="18" charset="0"/>
              </a:rPr>
              <a:t>Rules for Placing e</a:t>
            </a:r>
            <a:r>
              <a:rPr lang="en-CA" sz="2800" b="1" u="sng" baseline="30000" dirty="0">
                <a:ea typeface="Cambria Math" panose="02040503050406030204" pitchFamily="18" charset="0"/>
              </a:rPr>
              <a:t>-</a:t>
            </a:r>
            <a:endParaRPr lang="en-US" sz="2800" b="1" u="sng" baseline="300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E5EAA51-01E5-8BC5-2ECC-46293DBFA108}"/>
              </a:ext>
            </a:extLst>
          </p:cNvPr>
          <p:cNvSpPr txBox="1"/>
          <p:nvPr/>
        </p:nvSpPr>
        <p:spPr>
          <a:xfrm>
            <a:off x="6068010" y="6007553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2p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6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C4BA9E-E6AB-EDB9-D4D0-A78A592A31F9}"/>
              </a:ext>
            </a:extLst>
          </p:cNvPr>
          <p:cNvSpPr txBox="1"/>
          <p:nvPr/>
        </p:nvSpPr>
        <p:spPr>
          <a:xfrm>
            <a:off x="6611138" y="5990613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E205B6-AD4C-01E9-7387-8351C7D1BBA6}"/>
              </a:ext>
            </a:extLst>
          </p:cNvPr>
          <p:cNvSpPr txBox="1"/>
          <p:nvPr/>
        </p:nvSpPr>
        <p:spPr>
          <a:xfrm>
            <a:off x="7097666" y="5999083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3p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6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6984E73-76AE-440A-01D4-56164D688D4B}"/>
              </a:ext>
            </a:extLst>
          </p:cNvPr>
          <p:cNvSpPr/>
          <p:nvPr/>
        </p:nvSpPr>
        <p:spPr>
          <a:xfrm>
            <a:off x="29134" y="1358635"/>
            <a:ext cx="2783339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20E6841-6BA5-613F-AC7D-06E2FE487A2D}"/>
              </a:ext>
            </a:extLst>
          </p:cNvPr>
          <p:cNvSpPr txBox="1"/>
          <p:nvPr/>
        </p:nvSpPr>
        <p:spPr>
          <a:xfrm>
            <a:off x="336953" y="2922994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2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8A8E2EA-FA4D-FE04-0CB5-C7335D7B7E22}"/>
              </a:ext>
            </a:extLst>
          </p:cNvPr>
          <p:cNvCxnSpPr/>
          <p:nvPr/>
        </p:nvCxnSpPr>
        <p:spPr>
          <a:xfrm>
            <a:off x="121892" y="3422750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CC56EC2-4C11-9E4C-66FE-638ABEB4E8D2}"/>
              </a:ext>
            </a:extLst>
          </p:cNvPr>
          <p:cNvSpPr txBox="1"/>
          <p:nvPr/>
        </p:nvSpPr>
        <p:spPr>
          <a:xfrm>
            <a:off x="603493" y="3476482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44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557C7A7-3F69-BE9C-7FDD-3376F6E5060C}"/>
              </a:ext>
            </a:extLst>
          </p:cNvPr>
          <p:cNvSpPr txBox="1"/>
          <p:nvPr/>
        </p:nvSpPr>
        <p:spPr>
          <a:xfrm>
            <a:off x="336953" y="3791823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2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4DD628D-910C-709E-5A95-DA23881B752A}"/>
              </a:ext>
            </a:extLst>
          </p:cNvPr>
          <p:cNvCxnSpPr/>
          <p:nvPr/>
        </p:nvCxnSpPr>
        <p:spPr>
          <a:xfrm>
            <a:off x="121891" y="4287333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3014E54-E31B-3D15-96CC-C7CBD9411DC8}"/>
              </a:ext>
            </a:extLst>
          </p:cNvPr>
          <p:cNvSpPr txBox="1"/>
          <p:nvPr/>
        </p:nvSpPr>
        <p:spPr>
          <a:xfrm>
            <a:off x="594596" y="4315043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42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9961000-C331-A9AA-5460-00440BBA2B96}"/>
              </a:ext>
            </a:extLst>
          </p:cNvPr>
          <p:cNvSpPr txBox="1"/>
          <p:nvPr/>
        </p:nvSpPr>
        <p:spPr>
          <a:xfrm>
            <a:off x="314200" y="4651190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6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609F3E0-4C48-E54C-EFA2-A823C1C4B124}"/>
              </a:ext>
            </a:extLst>
          </p:cNvPr>
          <p:cNvCxnSpPr/>
          <p:nvPr/>
        </p:nvCxnSpPr>
        <p:spPr>
          <a:xfrm>
            <a:off x="121891" y="5139515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5554ED9-F24D-7FBA-8BC6-783BF44979B7}"/>
              </a:ext>
            </a:extLst>
          </p:cNvPr>
          <p:cNvSpPr txBox="1"/>
          <p:nvPr/>
        </p:nvSpPr>
        <p:spPr>
          <a:xfrm>
            <a:off x="534229" y="5082258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36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BBE2C9-7571-652F-B0F3-43DDA0750F1F}"/>
              </a:ext>
            </a:extLst>
          </p:cNvPr>
          <p:cNvSpPr txBox="1"/>
          <p:nvPr/>
        </p:nvSpPr>
        <p:spPr>
          <a:xfrm>
            <a:off x="314200" y="5392189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2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5E349ED5-39CF-C674-CD1D-6A809AD758EF}"/>
              </a:ext>
            </a:extLst>
          </p:cNvPr>
          <p:cNvCxnSpPr/>
          <p:nvPr/>
        </p:nvCxnSpPr>
        <p:spPr>
          <a:xfrm>
            <a:off x="184949" y="5855322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7EBC2C56-2A25-F31E-48CC-94C5053E42AB}"/>
              </a:ext>
            </a:extLst>
          </p:cNvPr>
          <p:cNvSpPr txBox="1"/>
          <p:nvPr/>
        </p:nvSpPr>
        <p:spPr>
          <a:xfrm>
            <a:off x="504319" y="5903643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34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3BA3AE2-EAF5-6169-5750-CD1695140AB4}"/>
              </a:ext>
            </a:extLst>
          </p:cNvPr>
          <p:cNvSpPr txBox="1"/>
          <p:nvPr/>
        </p:nvSpPr>
        <p:spPr>
          <a:xfrm>
            <a:off x="216294" y="6183767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6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323CFD4-06E8-8DE2-95B3-ABF2FEFE187E}"/>
              </a:ext>
            </a:extLst>
          </p:cNvPr>
          <p:cNvCxnSpPr/>
          <p:nvPr/>
        </p:nvCxnSpPr>
        <p:spPr>
          <a:xfrm>
            <a:off x="292685" y="6699411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8DA0B9DA-385D-251C-B7BF-5CEC809131B2}"/>
              </a:ext>
            </a:extLst>
          </p:cNvPr>
          <p:cNvSpPr txBox="1"/>
          <p:nvPr/>
        </p:nvSpPr>
        <p:spPr>
          <a:xfrm>
            <a:off x="2812473" y="2781328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28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B94759-1F9C-8AFB-F54A-5E7AAEBC37A5}"/>
              </a:ext>
            </a:extLst>
          </p:cNvPr>
          <p:cNvSpPr/>
          <p:nvPr/>
        </p:nvSpPr>
        <p:spPr>
          <a:xfrm>
            <a:off x="8224432" y="4830702"/>
            <a:ext cx="597303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A677493-2F8E-013C-CA50-9A68023DFE4D}"/>
              </a:ext>
            </a:extLst>
          </p:cNvPr>
          <p:cNvSpPr txBox="1"/>
          <p:nvPr/>
        </p:nvSpPr>
        <p:spPr>
          <a:xfrm>
            <a:off x="9279976" y="3668712"/>
            <a:ext cx="2912023" cy="1815882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2800" b="1" dirty="0">
                <a:ea typeface="Cambria Math" panose="02040503050406030204" pitchFamily="18" charset="0"/>
              </a:rPr>
              <a:t>It would make sense to fill the d orbital </a:t>
            </a:r>
            <a:r>
              <a:rPr lang="en-CA" sz="2800" b="1" dirty="0" err="1">
                <a:ea typeface="Cambria Math" panose="02040503050406030204" pitchFamily="18" charset="0"/>
              </a:rPr>
              <a:t>first..but</a:t>
            </a:r>
            <a:r>
              <a:rPr lang="en-CA" sz="2800" b="1" dirty="0">
                <a:ea typeface="Cambria Math" panose="02040503050406030204" pitchFamily="18" charset="0"/>
              </a:rPr>
              <a:t> HUND’s RULE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2BF7FA6-8235-5979-14F3-49FD83EA2DF7}"/>
              </a:ext>
            </a:extLst>
          </p:cNvPr>
          <p:cNvSpPr txBox="1"/>
          <p:nvPr/>
        </p:nvSpPr>
        <p:spPr>
          <a:xfrm>
            <a:off x="6819544" y="5203102"/>
            <a:ext cx="25184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4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 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2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p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6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d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 10 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f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  <a:sym typeface="Wingdings" pitchFamily="2" charset="2"/>
              </a:rPr>
              <a:t>14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E44F4A0-81C7-66CD-7972-A23A37C3B30F}"/>
              </a:ext>
            </a:extLst>
          </p:cNvPr>
          <p:cNvSpPr txBox="1"/>
          <p:nvPr/>
        </p:nvSpPr>
        <p:spPr>
          <a:xfrm>
            <a:off x="7582574" y="6026542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4s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0788735-91AA-A51D-B9BB-F105D3577AE0}"/>
              </a:ext>
            </a:extLst>
          </p:cNvPr>
          <p:cNvSpPr txBox="1"/>
          <p:nvPr/>
        </p:nvSpPr>
        <p:spPr>
          <a:xfrm>
            <a:off x="2543759" y="3126793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2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4E8E825-D331-BC81-13F5-4470E7173687}"/>
              </a:ext>
            </a:extLst>
          </p:cNvPr>
          <p:cNvCxnSpPr/>
          <p:nvPr/>
        </p:nvCxnSpPr>
        <p:spPr>
          <a:xfrm>
            <a:off x="2543759" y="3542433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A2A488A-EBF7-5F9E-604D-3105E317FF9C}"/>
              </a:ext>
            </a:extLst>
          </p:cNvPr>
          <p:cNvSpPr txBox="1"/>
          <p:nvPr/>
        </p:nvSpPr>
        <p:spPr>
          <a:xfrm>
            <a:off x="2793448" y="3514723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26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1AAA8F2-C3B9-E814-13BC-E4527EA12981}"/>
              </a:ext>
            </a:extLst>
          </p:cNvPr>
          <p:cNvSpPr/>
          <p:nvPr/>
        </p:nvSpPr>
        <p:spPr>
          <a:xfrm>
            <a:off x="8230531" y="4843705"/>
            <a:ext cx="597303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0F92621-D7BC-52CB-7956-443D4964F21C}"/>
              </a:ext>
            </a:extLst>
          </p:cNvPr>
          <p:cNvSpPr txBox="1"/>
          <p:nvPr/>
        </p:nvSpPr>
        <p:spPr>
          <a:xfrm>
            <a:off x="2492089" y="3902653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10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381B206-CAC9-C6CC-0975-FE3496D78A9D}"/>
              </a:ext>
            </a:extLst>
          </p:cNvPr>
          <p:cNvCxnSpPr/>
          <p:nvPr/>
        </p:nvCxnSpPr>
        <p:spPr>
          <a:xfrm>
            <a:off x="2543758" y="4379768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5324A4D1-C51F-4AFA-EA9C-2E37EBDE0581}"/>
              </a:ext>
            </a:extLst>
          </p:cNvPr>
          <p:cNvSpPr txBox="1"/>
          <p:nvPr/>
        </p:nvSpPr>
        <p:spPr>
          <a:xfrm>
            <a:off x="2812473" y="4373182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16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3C6C3E3-54BE-22F6-F5E0-F252DB11673A}"/>
              </a:ext>
            </a:extLst>
          </p:cNvPr>
          <p:cNvSpPr txBox="1"/>
          <p:nvPr/>
        </p:nvSpPr>
        <p:spPr>
          <a:xfrm>
            <a:off x="8030879" y="6022717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3d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10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6204D92-4C27-14CA-A4F6-E0D8868CD82B}"/>
              </a:ext>
            </a:extLst>
          </p:cNvPr>
          <p:cNvSpPr txBox="1"/>
          <p:nvPr/>
        </p:nvSpPr>
        <p:spPr>
          <a:xfrm>
            <a:off x="2480165" y="4660796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 6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3D0BE387-D165-CD55-9340-7039501763D6}"/>
              </a:ext>
            </a:extLst>
          </p:cNvPr>
          <p:cNvCxnSpPr/>
          <p:nvPr/>
        </p:nvCxnSpPr>
        <p:spPr>
          <a:xfrm>
            <a:off x="2657590" y="5090623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61697784-02AA-CC70-E572-0B155D16E450}"/>
              </a:ext>
            </a:extLst>
          </p:cNvPr>
          <p:cNvSpPr txBox="1"/>
          <p:nvPr/>
        </p:nvSpPr>
        <p:spPr>
          <a:xfrm>
            <a:off x="2793448" y="5056028"/>
            <a:ext cx="15417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10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left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0E27D9E-D0E5-F873-81C6-3F5DA47DBADF}"/>
              </a:ext>
            </a:extLst>
          </p:cNvPr>
          <p:cNvSpPr txBox="1"/>
          <p:nvPr/>
        </p:nvSpPr>
        <p:spPr>
          <a:xfrm>
            <a:off x="8671121" y="6046351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4p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6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ECD175A-8888-B264-F316-CCEA54AE450A}"/>
              </a:ext>
            </a:extLst>
          </p:cNvPr>
          <p:cNvSpPr txBox="1"/>
          <p:nvPr/>
        </p:nvSpPr>
        <p:spPr>
          <a:xfrm>
            <a:off x="2421770" y="5408130"/>
            <a:ext cx="13815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-    10 e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-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18AA086-65DB-0272-1AB1-5C896ED05DC6}"/>
              </a:ext>
            </a:extLst>
          </p:cNvPr>
          <p:cNvCxnSpPr/>
          <p:nvPr/>
        </p:nvCxnSpPr>
        <p:spPr>
          <a:xfrm>
            <a:off x="2657589" y="5831410"/>
            <a:ext cx="1596579" cy="0"/>
          </a:xfrm>
          <a:prstGeom prst="line">
            <a:avLst/>
          </a:prstGeom>
          <a:ln w="444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729CE206-5979-A147-7201-B100639BEDD2}"/>
              </a:ext>
            </a:extLst>
          </p:cNvPr>
          <p:cNvSpPr txBox="1"/>
          <p:nvPr/>
        </p:nvSpPr>
        <p:spPr>
          <a:xfrm>
            <a:off x="9751604" y="5999083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4d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8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87D8902-6784-A670-C22D-DE8A71AB6EAB}"/>
              </a:ext>
            </a:extLst>
          </p:cNvPr>
          <p:cNvSpPr/>
          <p:nvPr/>
        </p:nvSpPr>
        <p:spPr>
          <a:xfrm>
            <a:off x="4342798" y="6043506"/>
            <a:ext cx="6287102" cy="474885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B9F0782-0FFA-9FEA-F880-94ACD1611342}"/>
              </a:ext>
            </a:extLst>
          </p:cNvPr>
          <p:cNvSpPr txBox="1"/>
          <p:nvPr/>
        </p:nvSpPr>
        <p:spPr>
          <a:xfrm>
            <a:off x="4371929" y="283533"/>
            <a:ext cx="7127344" cy="523220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HARD – UNREALISTIC NOT ON TEST QUESTION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EA25A030-AD34-0507-F875-742139EED7A7}"/>
                  </a:ext>
                </a:extLst>
              </p:cNvPr>
              <p:cNvSpPr txBox="1"/>
              <p:nvPr/>
            </p:nvSpPr>
            <p:spPr>
              <a:xfrm>
                <a:off x="5953333" y="6445377"/>
                <a:ext cx="25024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800" b="1" dirty="0">
                    <a:ea typeface="Cambria Math" panose="02040503050406030204" pitchFamily="18" charset="0"/>
                  </a:rPr>
                  <a:t>[Kr]</a:t>
                </a:r>
                <a:r>
                  <a:rPr lang="en-CA" sz="28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𝑺</m:t>
                    </m:r>
                    <m:r>
                      <a:rPr lang="en-CA" sz="2800" b="1" i="1" baseline="30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𝒅</m:t>
                    </m:r>
                    <m:r>
                      <a:rPr lang="en-CA" sz="2800" b="1" i="1" baseline="300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</m:oMath>
                </a14:m>
                <a:endParaRPr lang="en-US" sz="2800" b="1" baseline="30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EA25A030-AD34-0507-F875-742139EED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333" y="6445377"/>
                <a:ext cx="2502436" cy="523220"/>
              </a:xfrm>
              <a:prstGeom prst="rect">
                <a:avLst/>
              </a:prstGeom>
              <a:blipFill>
                <a:blip r:embed="rId4"/>
                <a:stretch>
                  <a:fillRect l="-5051" t="-11905" b="-3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>
            <a:extLst>
              <a:ext uri="{FF2B5EF4-FFF2-40B4-BE49-F238E27FC236}">
                <a16:creationId xmlns:a16="http://schemas.microsoft.com/office/drawing/2014/main" id="{9E4F9A76-869B-2DA0-88EE-BFBD65BA9CAC}"/>
              </a:ext>
            </a:extLst>
          </p:cNvPr>
          <p:cNvSpPr txBox="1"/>
          <p:nvPr/>
        </p:nvSpPr>
        <p:spPr>
          <a:xfrm>
            <a:off x="10755540" y="5995623"/>
            <a:ext cx="13182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 DONE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929494-C0EA-AD2E-E6FE-ABA5521198FA}"/>
              </a:ext>
            </a:extLst>
          </p:cNvPr>
          <p:cNvSpPr txBox="1"/>
          <p:nvPr/>
        </p:nvSpPr>
        <p:spPr>
          <a:xfrm>
            <a:off x="9216048" y="6026401"/>
            <a:ext cx="720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5S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19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4.81481E-6 L -0.06862 0.04977 " pathEditMode="relative" rAng="0" ptsTypes="AA">
                                      <p:cBhvr>
                                        <p:cTn id="100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8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/>
      <p:bldP spid="10" grpId="0" animBg="1"/>
      <p:bldP spid="11" grpId="0"/>
      <p:bldP spid="15" grpId="0"/>
      <p:bldP spid="23" grpId="0"/>
      <p:bldP spid="28" grpId="0"/>
      <p:bldP spid="33" grpId="0"/>
      <p:bldP spid="38" grpId="0"/>
      <p:bldP spid="40" grpId="0"/>
      <p:bldP spid="41" grpId="0"/>
      <p:bldP spid="43" grpId="0"/>
      <p:bldP spid="44" grpId="0"/>
      <p:bldP spid="46" grpId="0"/>
      <p:bldP spid="47" grpId="0"/>
      <p:bldP spid="49" grpId="0"/>
      <p:bldP spid="50" grpId="0"/>
      <p:bldP spid="52" grpId="0"/>
      <p:bldP spid="53" grpId="0" animBg="1"/>
      <p:bldP spid="53" grpId="1" animBg="1"/>
      <p:bldP spid="53" grpId="2" animBg="1"/>
      <p:bldP spid="54" grpId="0" animBg="1"/>
      <p:bldP spid="56" grpId="0"/>
      <p:bldP spid="56" grpId="1"/>
      <p:bldP spid="57" grpId="0"/>
      <p:bldP spid="59" grpId="0"/>
      <p:bldP spid="60" grpId="0" animBg="1"/>
      <p:bldP spid="61" grpId="0"/>
      <p:bldP spid="63" grpId="0"/>
      <p:bldP spid="64" grpId="0"/>
      <p:bldP spid="64" grpId="1"/>
      <p:bldP spid="65" grpId="0"/>
      <p:bldP spid="67" grpId="0"/>
      <p:bldP spid="68" grpId="0"/>
      <p:bldP spid="68" grpId="1"/>
      <p:bldP spid="70" grpId="0"/>
      <p:bldP spid="73" grpId="0"/>
      <p:bldP spid="73" grpId="1"/>
      <p:bldP spid="85" grpId="0" animBg="1"/>
      <p:bldP spid="69" grpId="0"/>
      <p:bldP spid="72" grpId="0" animBg="1"/>
      <p:bldP spid="3" grpId="0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22" y="139657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Properties of Waves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E58F6-6ABE-9DB0-9AB6-9BE4F2CDC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4689"/>
            <a:ext cx="1191016" cy="629476"/>
          </a:xfrm>
        </p:spPr>
        <p:txBody>
          <a:bodyPr/>
          <a:lstStyle/>
          <a:p>
            <a:pPr marL="0" indent="0">
              <a:buNone/>
            </a:pPr>
            <a:r>
              <a:rPr lang="en-US" u="sng" dirty="0">
                <a:solidFill>
                  <a:srgbClr val="FF0000"/>
                </a:solidFill>
              </a:rPr>
              <a:t>Wave: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415FDC-B6CE-ECDD-1525-62FE884E9FBA}"/>
              </a:ext>
            </a:extLst>
          </p:cNvPr>
          <p:cNvSpPr txBox="1"/>
          <p:nvPr/>
        </p:nvSpPr>
        <p:spPr>
          <a:xfrm>
            <a:off x="1941534" y="1239752"/>
            <a:ext cx="9231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 vibrating disturbance by which energy in transmitted (moved/sent).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AE722B-0301-E548-DB5A-D08965359BB6}"/>
              </a:ext>
            </a:extLst>
          </p:cNvPr>
          <p:cNvSpPr txBox="1"/>
          <p:nvPr/>
        </p:nvSpPr>
        <p:spPr>
          <a:xfrm>
            <a:off x="277660" y="2751635"/>
            <a:ext cx="11371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Waves are characterized by their </a:t>
            </a:r>
            <a:r>
              <a:rPr lang="en-US" sz="3600" dirty="0">
                <a:solidFill>
                  <a:srgbClr val="FF0000"/>
                </a:solidFill>
              </a:rPr>
              <a:t>length</a:t>
            </a:r>
            <a:r>
              <a:rPr lang="en-US" sz="3600" dirty="0"/>
              <a:t>, </a:t>
            </a:r>
            <a:r>
              <a:rPr lang="en-US" sz="3600" dirty="0">
                <a:solidFill>
                  <a:srgbClr val="002060"/>
                </a:solidFill>
              </a:rPr>
              <a:t>height</a:t>
            </a:r>
            <a:r>
              <a:rPr lang="en-US" sz="3600" dirty="0"/>
              <a:t>, and by the </a:t>
            </a:r>
            <a:r>
              <a:rPr lang="en-US" sz="3600" dirty="0">
                <a:solidFill>
                  <a:srgbClr val="00B050"/>
                </a:solidFill>
              </a:rPr>
              <a:t>number of waves that pass in a certain amount of time</a:t>
            </a:r>
            <a:r>
              <a:rPr lang="en-US" sz="3600" dirty="0"/>
              <a:t>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4AA50A9-5487-F48D-4526-F6FE3DFA5A1A}"/>
              </a:ext>
            </a:extLst>
          </p:cNvPr>
          <p:cNvSpPr txBox="1">
            <a:spLocks/>
          </p:cNvSpPr>
          <p:nvPr/>
        </p:nvSpPr>
        <p:spPr>
          <a:xfrm>
            <a:off x="277660" y="4188696"/>
            <a:ext cx="2042787" cy="62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solidFill>
                  <a:srgbClr val="FF0000"/>
                </a:solidFill>
              </a:rPr>
              <a:t>Wavelength: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A43A3B-E236-8143-A78E-24A6F3E23D26}"/>
              </a:ext>
            </a:extLst>
          </p:cNvPr>
          <p:cNvSpPr txBox="1"/>
          <p:nvPr/>
        </p:nvSpPr>
        <p:spPr>
          <a:xfrm>
            <a:off x="2320447" y="4180838"/>
            <a:ext cx="9231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Is the length between repetitive points on consecutive waves.</a:t>
            </a:r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F2001571-74B2-0A07-115A-26C73347F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108" y="5010759"/>
            <a:ext cx="4102232" cy="187264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92B4EBE-7B02-173F-9AA2-59FA717B9BCB}"/>
              </a:ext>
            </a:extLst>
          </p:cNvPr>
          <p:cNvSpPr/>
          <p:nvPr/>
        </p:nvSpPr>
        <p:spPr>
          <a:xfrm>
            <a:off x="9068844" y="4985359"/>
            <a:ext cx="1102290" cy="3958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A1A4A50-585C-7425-F1BF-B8CB0F1FD5EA}"/>
              </a:ext>
            </a:extLst>
          </p:cNvPr>
          <p:cNvSpPr txBox="1">
            <a:spLocks/>
          </p:cNvSpPr>
          <p:nvPr/>
        </p:nvSpPr>
        <p:spPr>
          <a:xfrm>
            <a:off x="277659" y="5490107"/>
            <a:ext cx="2042787" cy="629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u="sng" dirty="0">
                <a:solidFill>
                  <a:srgbClr val="002060"/>
                </a:solidFill>
              </a:rPr>
              <a:t>Amplitude: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FF117B-DC35-B6BD-1D3D-6A0B07F048AB}"/>
              </a:ext>
            </a:extLst>
          </p:cNvPr>
          <p:cNvSpPr txBox="1"/>
          <p:nvPr/>
        </p:nvSpPr>
        <p:spPr>
          <a:xfrm>
            <a:off x="2029216" y="5321514"/>
            <a:ext cx="61628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Distance from middle to top…or bottom….same distance.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E5F40F-CA85-ABC7-BFB3-BF55B0E51240}"/>
              </a:ext>
            </a:extLst>
          </p:cNvPr>
          <p:cNvSpPr/>
          <p:nvPr/>
        </p:nvSpPr>
        <p:spPr>
          <a:xfrm>
            <a:off x="8254130" y="6046776"/>
            <a:ext cx="927448" cy="25078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7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 build="p"/>
      <p:bldP spid="7" grpId="0"/>
      <p:bldP spid="10" grpId="0" animBg="1"/>
      <p:bldP spid="11" grpId="0" build="p"/>
      <p:bldP spid="12" grpId="0"/>
      <p:bldP spid="1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9354-11BB-D7E4-E4A5-C501377D0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6313"/>
            <a:ext cx="10515600" cy="1325563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Example 7.11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0B65F9-F2C9-4842-CF73-C72FA2F4DA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06649"/>
            <a:ext cx="11353800" cy="1064057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5055AD-9CA1-D16A-CD59-45D1235A4CC8}"/>
                  </a:ext>
                </a:extLst>
              </p:cNvPr>
              <p:cNvSpPr txBox="1"/>
              <p:nvPr/>
            </p:nvSpPr>
            <p:spPr>
              <a:xfrm>
                <a:off x="548409" y="4136453"/>
                <a:ext cx="9698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8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S 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75055AD-9CA1-D16A-CD59-45D1235A4C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09" y="4136453"/>
                <a:ext cx="969817" cy="523220"/>
              </a:xfrm>
              <a:prstGeom prst="rect">
                <a:avLst/>
              </a:prstGeom>
              <a:blipFill>
                <a:blip r:embed="rId3"/>
                <a:stretch>
                  <a:fillRect l="-12987" t="-11905" b="-3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AA4EA958-CA21-DF01-3541-5C3E271716E1}"/>
              </a:ext>
            </a:extLst>
          </p:cNvPr>
          <p:cNvSpPr/>
          <p:nvPr/>
        </p:nvSpPr>
        <p:spPr>
          <a:xfrm>
            <a:off x="6740238" y="1013305"/>
            <a:ext cx="1392061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23C9B1-67C2-8A34-6029-D508BC8241EC}"/>
              </a:ext>
            </a:extLst>
          </p:cNvPr>
          <p:cNvSpPr txBox="1"/>
          <p:nvPr/>
        </p:nvSpPr>
        <p:spPr>
          <a:xfrm>
            <a:off x="1220353" y="4123531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1s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665410-CC4C-E5A5-EEE3-0ECA528F0964}"/>
              </a:ext>
            </a:extLst>
          </p:cNvPr>
          <p:cNvSpPr txBox="1"/>
          <p:nvPr/>
        </p:nvSpPr>
        <p:spPr>
          <a:xfrm>
            <a:off x="4371929" y="283533"/>
            <a:ext cx="5285014" cy="523220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EASY – REALISTIC TEST QUESTION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E5DFD8-230B-0B57-A50A-9F5F330C3AD5}"/>
              </a:ext>
            </a:extLst>
          </p:cNvPr>
          <p:cNvSpPr txBox="1"/>
          <p:nvPr/>
        </p:nvSpPr>
        <p:spPr>
          <a:xfrm>
            <a:off x="1703129" y="4136453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2s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E5EAA51-01E5-8BC5-2ECC-46293DBFA108}"/>
              </a:ext>
            </a:extLst>
          </p:cNvPr>
          <p:cNvSpPr txBox="1"/>
          <p:nvPr/>
        </p:nvSpPr>
        <p:spPr>
          <a:xfrm>
            <a:off x="2255820" y="4123531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2p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6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C4BA9E-E6AB-EDB9-D4D0-A78A592A31F9}"/>
              </a:ext>
            </a:extLst>
          </p:cNvPr>
          <p:cNvSpPr txBox="1"/>
          <p:nvPr/>
        </p:nvSpPr>
        <p:spPr>
          <a:xfrm>
            <a:off x="2812473" y="4144333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5E205B6-AD4C-01E9-7387-8351C7D1BBA6}"/>
              </a:ext>
            </a:extLst>
          </p:cNvPr>
          <p:cNvSpPr txBox="1"/>
          <p:nvPr/>
        </p:nvSpPr>
        <p:spPr>
          <a:xfrm>
            <a:off x="3365164" y="4132088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3p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6984E73-76AE-440A-01D4-56164D688D4B}"/>
              </a:ext>
            </a:extLst>
          </p:cNvPr>
          <p:cNvSpPr/>
          <p:nvPr/>
        </p:nvSpPr>
        <p:spPr>
          <a:xfrm>
            <a:off x="29134" y="1358635"/>
            <a:ext cx="2783339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F690FEB-E41C-EFDF-5269-D946843F8F7D}"/>
              </a:ext>
            </a:extLst>
          </p:cNvPr>
          <p:cNvSpPr txBox="1"/>
          <p:nvPr/>
        </p:nvSpPr>
        <p:spPr>
          <a:xfrm>
            <a:off x="112993" y="1731259"/>
            <a:ext cx="27833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Well worry about this later.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B36559-F6AC-1BF2-4720-CE71E1D85204}"/>
              </a:ext>
            </a:extLst>
          </p:cNvPr>
          <p:cNvSpPr/>
          <p:nvPr/>
        </p:nvSpPr>
        <p:spPr>
          <a:xfrm>
            <a:off x="1" y="1358635"/>
            <a:ext cx="2896332" cy="1355033"/>
          </a:xfrm>
          <a:prstGeom prst="rect">
            <a:avLst/>
          </a:prstGeom>
          <a:solidFill>
            <a:srgbClr val="FFFF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F44DD9-E4E3-1F16-51DE-9329B7692BFD}"/>
              </a:ext>
            </a:extLst>
          </p:cNvPr>
          <p:cNvSpPr txBox="1"/>
          <p:nvPr/>
        </p:nvSpPr>
        <p:spPr>
          <a:xfrm>
            <a:off x="3312661" y="1609096"/>
            <a:ext cx="2173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And now this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180D699-1F16-B2EC-7CEB-72AC91F594CE}"/>
              </a:ext>
            </a:extLst>
          </p:cNvPr>
          <p:cNvSpPr txBox="1"/>
          <p:nvPr/>
        </p:nvSpPr>
        <p:spPr>
          <a:xfrm>
            <a:off x="3336973" y="2393822"/>
            <a:ext cx="2329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ea typeface="Cambria Math" panose="02040503050406030204" pitchFamily="18" charset="0"/>
              </a:rPr>
              <a:t>Paramagnetic:</a:t>
            </a:r>
            <a:endParaRPr lang="en-US" sz="2800" b="1" baseline="300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53DAE39-C0EF-069E-8204-157E09FD142E}"/>
              </a:ext>
            </a:extLst>
          </p:cNvPr>
          <p:cNvSpPr txBox="1"/>
          <p:nvPr/>
        </p:nvSpPr>
        <p:spPr>
          <a:xfrm>
            <a:off x="5461452" y="2965025"/>
            <a:ext cx="3740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All electrons are paired.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4FBAEBC-55B9-75A4-6A1F-EF5D788E64F6}"/>
              </a:ext>
            </a:extLst>
          </p:cNvPr>
          <p:cNvSpPr txBox="1"/>
          <p:nvPr/>
        </p:nvSpPr>
        <p:spPr>
          <a:xfrm>
            <a:off x="3336973" y="2958544"/>
            <a:ext cx="2329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ea typeface="Cambria Math" panose="02040503050406030204" pitchFamily="18" charset="0"/>
              </a:rPr>
              <a:t>Diamagnetic:</a:t>
            </a:r>
            <a:endParaRPr lang="en-US" sz="2800" b="1" baseline="300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EF7DC65-93BD-340D-D3B8-25D5EECA48D1}"/>
              </a:ext>
            </a:extLst>
          </p:cNvPr>
          <p:cNvSpPr txBox="1"/>
          <p:nvPr/>
        </p:nvSpPr>
        <p:spPr>
          <a:xfrm>
            <a:off x="5763622" y="2446852"/>
            <a:ext cx="38515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NOT all electrons paired.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4B602A9-A933-FFBD-1E42-FE4363AB27F2}"/>
              </a:ext>
            </a:extLst>
          </p:cNvPr>
          <p:cNvSpPr/>
          <p:nvPr/>
        </p:nvSpPr>
        <p:spPr>
          <a:xfrm>
            <a:off x="1161820" y="4192686"/>
            <a:ext cx="597303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8CDC083-FA9B-B054-2339-736B10DE5B7A}"/>
              </a:ext>
            </a:extLst>
          </p:cNvPr>
          <p:cNvSpPr/>
          <p:nvPr/>
        </p:nvSpPr>
        <p:spPr>
          <a:xfrm>
            <a:off x="502353" y="5449016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8929296-A36A-2D6B-F31B-47EAAA5CAAAB}"/>
              </a:ext>
            </a:extLst>
          </p:cNvPr>
          <p:cNvCxnSpPr>
            <a:cxnSpLocks/>
          </p:cNvCxnSpPr>
          <p:nvPr/>
        </p:nvCxnSpPr>
        <p:spPr>
          <a:xfrm flipV="1">
            <a:off x="620890" y="544901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E94F413E-321E-9E6A-F988-266ABE802AF9}"/>
              </a:ext>
            </a:extLst>
          </p:cNvPr>
          <p:cNvCxnSpPr>
            <a:cxnSpLocks/>
          </p:cNvCxnSpPr>
          <p:nvPr/>
        </p:nvCxnSpPr>
        <p:spPr>
          <a:xfrm>
            <a:off x="773295" y="544901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FCDF0BE1-149F-A8D6-0769-F885E4AD4D0D}"/>
              </a:ext>
            </a:extLst>
          </p:cNvPr>
          <p:cNvSpPr/>
          <p:nvPr/>
        </p:nvSpPr>
        <p:spPr>
          <a:xfrm>
            <a:off x="950463" y="5449016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34D8BE0-4115-A215-5CEF-B07895294608}"/>
              </a:ext>
            </a:extLst>
          </p:cNvPr>
          <p:cNvCxnSpPr>
            <a:cxnSpLocks/>
          </p:cNvCxnSpPr>
          <p:nvPr/>
        </p:nvCxnSpPr>
        <p:spPr>
          <a:xfrm flipV="1">
            <a:off x="1055465" y="544901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8DF99F0-9E4F-02A8-6F4B-2F1FD4304BBB}"/>
              </a:ext>
            </a:extLst>
          </p:cNvPr>
          <p:cNvCxnSpPr>
            <a:cxnSpLocks/>
          </p:cNvCxnSpPr>
          <p:nvPr/>
        </p:nvCxnSpPr>
        <p:spPr>
          <a:xfrm>
            <a:off x="1230182" y="544901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2A92B453-EBFD-4030-A389-7ACA55977C0D}"/>
              </a:ext>
            </a:extLst>
          </p:cNvPr>
          <p:cNvSpPr/>
          <p:nvPr/>
        </p:nvSpPr>
        <p:spPr>
          <a:xfrm>
            <a:off x="1761375" y="4199147"/>
            <a:ext cx="494445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4586D20-5941-D9D7-2A8B-05F25DCC2A23}"/>
              </a:ext>
            </a:extLst>
          </p:cNvPr>
          <p:cNvSpPr/>
          <p:nvPr/>
        </p:nvSpPr>
        <p:spPr>
          <a:xfrm>
            <a:off x="2347151" y="4215395"/>
            <a:ext cx="494445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87DE374-CC87-E408-926C-E42E3577C263}"/>
              </a:ext>
            </a:extLst>
          </p:cNvPr>
          <p:cNvSpPr/>
          <p:nvPr/>
        </p:nvSpPr>
        <p:spPr>
          <a:xfrm>
            <a:off x="1529229" y="5460843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1FF6964-FE2B-24AD-0FCA-6E2AF345C752}"/>
              </a:ext>
            </a:extLst>
          </p:cNvPr>
          <p:cNvSpPr/>
          <p:nvPr/>
        </p:nvSpPr>
        <p:spPr>
          <a:xfrm>
            <a:off x="2008711" y="5468540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31FC2CF-5587-4C0C-2626-E937EF89BECB}"/>
              </a:ext>
            </a:extLst>
          </p:cNvPr>
          <p:cNvSpPr/>
          <p:nvPr/>
        </p:nvSpPr>
        <p:spPr>
          <a:xfrm>
            <a:off x="2503800" y="5468541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7EF3523-CE73-34A2-C54A-1D8AD9DE64D4}"/>
              </a:ext>
            </a:extLst>
          </p:cNvPr>
          <p:cNvCxnSpPr>
            <a:cxnSpLocks/>
          </p:cNvCxnSpPr>
          <p:nvPr/>
        </p:nvCxnSpPr>
        <p:spPr>
          <a:xfrm flipV="1">
            <a:off x="1643493" y="544901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93711096-55E0-E0FF-858B-424ABBE194A0}"/>
              </a:ext>
            </a:extLst>
          </p:cNvPr>
          <p:cNvCxnSpPr>
            <a:cxnSpLocks/>
          </p:cNvCxnSpPr>
          <p:nvPr/>
        </p:nvCxnSpPr>
        <p:spPr>
          <a:xfrm flipV="1">
            <a:off x="2137938" y="544901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A1750BC-329E-33F9-EA8A-916378ABFD7C}"/>
              </a:ext>
            </a:extLst>
          </p:cNvPr>
          <p:cNvCxnSpPr>
            <a:cxnSpLocks/>
          </p:cNvCxnSpPr>
          <p:nvPr/>
        </p:nvCxnSpPr>
        <p:spPr>
          <a:xfrm flipV="1">
            <a:off x="2633315" y="5460843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639A82BD-6A82-A542-69D3-66B103F3B511}"/>
              </a:ext>
            </a:extLst>
          </p:cNvPr>
          <p:cNvCxnSpPr>
            <a:cxnSpLocks/>
          </p:cNvCxnSpPr>
          <p:nvPr/>
        </p:nvCxnSpPr>
        <p:spPr>
          <a:xfrm>
            <a:off x="1770509" y="5468540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B7B6393-D3C6-638B-6426-1B902C8527B0}"/>
              </a:ext>
            </a:extLst>
          </p:cNvPr>
          <p:cNvCxnSpPr>
            <a:cxnSpLocks/>
          </p:cNvCxnSpPr>
          <p:nvPr/>
        </p:nvCxnSpPr>
        <p:spPr>
          <a:xfrm>
            <a:off x="2256152" y="5468540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1CDAB81A-DF68-C24F-FE0C-DD4360E7CF67}"/>
              </a:ext>
            </a:extLst>
          </p:cNvPr>
          <p:cNvCxnSpPr>
            <a:cxnSpLocks/>
          </p:cNvCxnSpPr>
          <p:nvPr/>
        </p:nvCxnSpPr>
        <p:spPr>
          <a:xfrm>
            <a:off x="2788596" y="548239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1B97081E-4902-1253-3C77-A5A9436A03F5}"/>
              </a:ext>
            </a:extLst>
          </p:cNvPr>
          <p:cNvSpPr/>
          <p:nvPr/>
        </p:nvSpPr>
        <p:spPr>
          <a:xfrm>
            <a:off x="2900543" y="4199147"/>
            <a:ext cx="494445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5B368525-8620-9CAC-3DFC-1E45192DCBA6}"/>
              </a:ext>
            </a:extLst>
          </p:cNvPr>
          <p:cNvSpPr/>
          <p:nvPr/>
        </p:nvSpPr>
        <p:spPr>
          <a:xfrm>
            <a:off x="3060043" y="5443432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31745ACE-6F4B-F55F-5711-CA2B0F9FCFB2}"/>
              </a:ext>
            </a:extLst>
          </p:cNvPr>
          <p:cNvCxnSpPr>
            <a:cxnSpLocks/>
          </p:cNvCxnSpPr>
          <p:nvPr/>
        </p:nvCxnSpPr>
        <p:spPr>
          <a:xfrm flipV="1">
            <a:off x="3160269" y="5443431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1A6A2CC-C0EC-6C6C-0148-F36590C47086}"/>
              </a:ext>
            </a:extLst>
          </p:cNvPr>
          <p:cNvCxnSpPr>
            <a:cxnSpLocks/>
          </p:cNvCxnSpPr>
          <p:nvPr/>
        </p:nvCxnSpPr>
        <p:spPr>
          <a:xfrm>
            <a:off x="3325189" y="5468540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CA8DF174-C304-02C5-5B70-E252A13250B3}"/>
              </a:ext>
            </a:extLst>
          </p:cNvPr>
          <p:cNvSpPr/>
          <p:nvPr/>
        </p:nvSpPr>
        <p:spPr>
          <a:xfrm>
            <a:off x="3590336" y="5445600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24FA04B-F880-2D40-3C7F-BBF29D94CD45}"/>
              </a:ext>
            </a:extLst>
          </p:cNvPr>
          <p:cNvSpPr/>
          <p:nvPr/>
        </p:nvSpPr>
        <p:spPr>
          <a:xfrm>
            <a:off x="3447089" y="4215305"/>
            <a:ext cx="494445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9B1902C-7278-C484-36B4-F0AC0C6436C7}"/>
              </a:ext>
            </a:extLst>
          </p:cNvPr>
          <p:cNvSpPr/>
          <p:nvPr/>
        </p:nvSpPr>
        <p:spPr>
          <a:xfrm>
            <a:off x="4038446" y="5456295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E6942AA-017F-B0A8-DCCC-40D4D8B837BF}"/>
              </a:ext>
            </a:extLst>
          </p:cNvPr>
          <p:cNvSpPr/>
          <p:nvPr/>
        </p:nvSpPr>
        <p:spPr>
          <a:xfrm>
            <a:off x="4486556" y="5445599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3BDE59F-3F43-E1AE-1C18-9E6D944F383B}"/>
              </a:ext>
            </a:extLst>
          </p:cNvPr>
          <p:cNvCxnSpPr>
            <a:cxnSpLocks/>
          </p:cNvCxnSpPr>
          <p:nvPr/>
        </p:nvCxnSpPr>
        <p:spPr>
          <a:xfrm flipV="1">
            <a:off x="3704238" y="5443430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F596DB6D-8938-3BA5-5CD6-126F1C1506F8}"/>
              </a:ext>
            </a:extLst>
          </p:cNvPr>
          <p:cNvCxnSpPr>
            <a:cxnSpLocks/>
          </p:cNvCxnSpPr>
          <p:nvPr/>
        </p:nvCxnSpPr>
        <p:spPr>
          <a:xfrm flipV="1">
            <a:off x="4175357" y="5443430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EC1ACDC-D9FD-40A2-4235-53EE3721A560}"/>
              </a:ext>
            </a:extLst>
          </p:cNvPr>
          <p:cNvCxnSpPr>
            <a:cxnSpLocks/>
          </p:cNvCxnSpPr>
          <p:nvPr/>
        </p:nvCxnSpPr>
        <p:spPr>
          <a:xfrm flipV="1">
            <a:off x="4609611" y="5468539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9CC1D128-0C34-E758-2702-168C4FB61610}"/>
              </a:ext>
            </a:extLst>
          </p:cNvPr>
          <p:cNvCxnSpPr>
            <a:cxnSpLocks/>
          </p:cNvCxnSpPr>
          <p:nvPr/>
        </p:nvCxnSpPr>
        <p:spPr>
          <a:xfrm>
            <a:off x="3825793" y="5443429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D37D1C72-E02A-4891-DB30-DB3CA262A9FA}"/>
              </a:ext>
            </a:extLst>
          </p:cNvPr>
          <p:cNvSpPr/>
          <p:nvPr/>
        </p:nvSpPr>
        <p:spPr>
          <a:xfrm>
            <a:off x="3967161" y="5407255"/>
            <a:ext cx="1011199" cy="523220"/>
          </a:xfrm>
          <a:prstGeom prst="rect">
            <a:avLst/>
          </a:prstGeom>
          <a:solidFill>
            <a:srgbClr val="FFFF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BA81B51-4D5D-C83D-97CB-46747151DA7E}"/>
              </a:ext>
            </a:extLst>
          </p:cNvPr>
          <p:cNvSpPr txBox="1"/>
          <p:nvPr/>
        </p:nvSpPr>
        <p:spPr>
          <a:xfrm>
            <a:off x="1481947" y="3429000"/>
            <a:ext cx="2381998" cy="523220"/>
          </a:xfrm>
          <a:prstGeom prst="rect">
            <a:avLst/>
          </a:prstGeom>
          <a:noFill/>
          <a:ln w="666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Paramagnetic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A6B5BA0-F881-7B2C-B294-63B21AB358D0}"/>
              </a:ext>
            </a:extLst>
          </p:cNvPr>
          <p:cNvSpPr/>
          <p:nvPr/>
        </p:nvSpPr>
        <p:spPr>
          <a:xfrm>
            <a:off x="9227127" y="956612"/>
            <a:ext cx="2008909" cy="402023"/>
          </a:xfrm>
          <a:prstGeom prst="rect">
            <a:avLst/>
          </a:prstGeom>
          <a:noFill/>
          <a:ln w="412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F0D3D13-3094-C09F-5925-402819C5A7F0}"/>
                  </a:ext>
                </a:extLst>
              </p:cNvPr>
              <p:cNvSpPr txBox="1"/>
              <p:nvPr/>
            </p:nvSpPr>
            <p:spPr>
              <a:xfrm>
                <a:off x="5867400" y="4065868"/>
                <a:ext cx="9698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800" b="1" dirty="0">
                    <a:ea typeface="Cambria Math" panose="02040503050406030204" pitchFamily="18" charset="0"/>
                  </a:rPr>
                  <a:t>Pd</a:t>
                </a:r>
                <a:r>
                  <a:rPr lang="en-CA" sz="2800" b="1" dirty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3F0D3D13-3094-C09F-5925-402819C5A7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4065868"/>
                <a:ext cx="969817" cy="523220"/>
              </a:xfrm>
              <a:prstGeom prst="rect">
                <a:avLst/>
              </a:prstGeom>
              <a:blipFill>
                <a:blip r:embed="rId4"/>
                <a:stretch>
                  <a:fillRect l="-12987" t="-14286" b="-2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>
            <a:extLst>
              <a:ext uri="{FF2B5EF4-FFF2-40B4-BE49-F238E27FC236}">
                <a16:creationId xmlns:a16="http://schemas.microsoft.com/office/drawing/2014/main" id="{F4DE5EC2-0AF7-DB4B-CF19-B6315F705010}"/>
              </a:ext>
            </a:extLst>
          </p:cNvPr>
          <p:cNvSpPr txBox="1"/>
          <p:nvPr/>
        </p:nvSpPr>
        <p:spPr>
          <a:xfrm>
            <a:off x="6618308" y="4065868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1s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09394B0-C564-340C-7EDD-3A1421A4998E}"/>
              </a:ext>
            </a:extLst>
          </p:cNvPr>
          <p:cNvSpPr txBox="1"/>
          <p:nvPr/>
        </p:nvSpPr>
        <p:spPr>
          <a:xfrm>
            <a:off x="7103216" y="4056031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2s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6C105C5-9C58-0576-93DF-E6ED84E43B46}"/>
              </a:ext>
            </a:extLst>
          </p:cNvPr>
          <p:cNvSpPr txBox="1"/>
          <p:nvPr/>
        </p:nvSpPr>
        <p:spPr>
          <a:xfrm>
            <a:off x="7538014" y="4056031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2p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6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FDEAAC9-E82E-C35B-726C-EDAECA5FC327}"/>
              </a:ext>
            </a:extLst>
          </p:cNvPr>
          <p:cNvSpPr txBox="1"/>
          <p:nvPr/>
        </p:nvSpPr>
        <p:spPr>
          <a:xfrm>
            <a:off x="8081142" y="4039091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1AF5DD2-F220-636D-3877-D7DD1962C579}"/>
              </a:ext>
            </a:extLst>
          </p:cNvPr>
          <p:cNvSpPr txBox="1"/>
          <p:nvPr/>
        </p:nvSpPr>
        <p:spPr>
          <a:xfrm>
            <a:off x="8567670" y="4047561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3p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6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9207A7D8-31A0-1C48-F828-E2F065CB75B7}"/>
              </a:ext>
            </a:extLst>
          </p:cNvPr>
          <p:cNvSpPr txBox="1"/>
          <p:nvPr/>
        </p:nvSpPr>
        <p:spPr>
          <a:xfrm>
            <a:off x="9052578" y="4075020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4s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91FF5F1F-6325-37E7-BF14-C61DC93D77FD}"/>
              </a:ext>
            </a:extLst>
          </p:cNvPr>
          <p:cNvSpPr txBox="1"/>
          <p:nvPr/>
        </p:nvSpPr>
        <p:spPr>
          <a:xfrm>
            <a:off x="9500883" y="4071195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3d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10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4E47524-3F4F-28F5-AD42-C67C3C66F6EA}"/>
              </a:ext>
            </a:extLst>
          </p:cNvPr>
          <p:cNvSpPr txBox="1"/>
          <p:nvPr/>
        </p:nvSpPr>
        <p:spPr>
          <a:xfrm>
            <a:off x="10217326" y="4094829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4p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6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6DF731CA-1AE1-109C-86EF-16F1DCDA600C}"/>
              </a:ext>
            </a:extLst>
          </p:cNvPr>
          <p:cNvSpPr txBox="1"/>
          <p:nvPr/>
        </p:nvSpPr>
        <p:spPr>
          <a:xfrm>
            <a:off x="11355224" y="4050283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002060"/>
                </a:solidFill>
                <a:ea typeface="Cambria Math" panose="02040503050406030204" pitchFamily="18" charset="0"/>
              </a:rPr>
              <a:t>4d</a:t>
            </a:r>
            <a:r>
              <a:rPr lang="en-CA" sz="2800" b="1" baseline="30000" dirty="0">
                <a:solidFill>
                  <a:srgbClr val="002060"/>
                </a:solidFill>
                <a:ea typeface="Cambria Math" panose="02040503050406030204" pitchFamily="18" charset="0"/>
              </a:rPr>
              <a:t>8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7899E20B-CFF1-D8C9-7FF6-6B39C0AB303C}"/>
              </a:ext>
            </a:extLst>
          </p:cNvPr>
          <p:cNvSpPr/>
          <p:nvPr/>
        </p:nvSpPr>
        <p:spPr>
          <a:xfrm>
            <a:off x="6653293" y="4108159"/>
            <a:ext cx="486710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5E297EB-A7DD-8785-44F8-69C582B5B8B4}"/>
              </a:ext>
            </a:extLst>
          </p:cNvPr>
          <p:cNvSpPr/>
          <p:nvPr/>
        </p:nvSpPr>
        <p:spPr>
          <a:xfrm>
            <a:off x="6470599" y="5317190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34A6DEC-38A0-5292-50FC-1A32CB57170D}"/>
              </a:ext>
            </a:extLst>
          </p:cNvPr>
          <p:cNvCxnSpPr>
            <a:cxnSpLocks/>
          </p:cNvCxnSpPr>
          <p:nvPr/>
        </p:nvCxnSpPr>
        <p:spPr>
          <a:xfrm flipV="1">
            <a:off x="6580908" y="5331732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BB2A9BAC-318E-EA52-9635-98E5A9BC6360}"/>
              </a:ext>
            </a:extLst>
          </p:cNvPr>
          <p:cNvCxnSpPr>
            <a:cxnSpLocks/>
          </p:cNvCxnSpPr>
          <p:nvPr/>
        </p:nvCxnSpPr>
        <p:spPr>
          <a:xfrm>
            <a:off x="6740238" y="5331731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2E064D20-5AD8-FC57-8580-44D6E7C3AE81}"/>
              </a:ext>
            </a:extLst>
          </p:cNvPr>
          <p:cNvSpPr/>
          <p:nvPr/>
        </p:nvSpPr>
        <p:spPr>
          <a:xfrm>
            <a:off x="7174558" y="4108159"/>
            <a:ext cx="486710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8D31B317-FA40-01A2-5ED4-C5DBA5CC29DE}"/>
              </a:ext>
            </a:extLst>
          </p:cNvPr>
          <p:cNvSpPr/>
          <p:nvPr/>
        </p:nvSpPr>
        <p:spPr>
          <a:xfrm>
            <a:off x="7210198" y="5301753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D3987A64-6C16-95EB-D59B-78B0D7834872}"/>
              </a:ext>
            </a:extLst>
          </p:cNvPr>
          <p:cNvCxnSpPr>
            <a:cxnSpLocks/>
          </p:cNvCxnSpPr>
          <p:nvPr/>
        </p:nvCxnSpPr>
        <p:spPr>
          <a:xfrm flipV="1">
            <a:off x="7340182" y="5270447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FF18B49-E9B3-B86F-BEEA-CA0EF522A048}"/>
              </a:ext>
            </a:extLst>
          </p:cNvPr>
          <p:cNvCxnSpPr>
            <a:cxnSpLocks/>
          </p:cNvCxnSpPr>
          <p:nvPr/>
        </p:nvCxnSpPr>
        <p:spPr>
          <a:xfrm>
            <a:off x="7475659" y="534558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96">
            <a:extLst>
              <a:ext uri="{FF2B5EF4-FFF2-40B4-BE49-F238E27FC236}">
                <a16:creationId xmlns:a16="http://schemas.microsoft.com/office/drawing/2014/main" id="{7CE9013F-B163-238F-7699-CF17DEDBA98D}"/>
              </a:ext>
            </a:extLst>
          </p:cNvPr>
          <p:cNvSpPr/>
          <p:nvPr/>
        </p:nvSpPr>
        <p:spPr>
          <a:xfrm>
            <a:off x="7631036" y="4108158"/>
            <a:ext cx="486710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E1BFA97E-88C6-7EC7-492C-62319EA38C3B}"/>
              </a:ext>
            </a:extLst>
          </p:cNvPr>
          <p:cNvSpPr/>
          <p:nvPr/>
        </p:nvSpPr>
        <p:spPr>
          <a:xfrm>
            <a:off x="7872821" y="5339261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1816C44B-B95C-4718-437B-AFDD1187EE3B}"/>
              </a:ext>
            </a:extLst>
          </p:cNvPr>
          <p:cNvSpPr/>
          <p:nvPr/>
        </p:nvSpPr>
        <p:spPr>
          <a:xfrm>
            <a:off x="8330790" y="5329704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27EEDCC5-C8CF-613E-28B1-5EE37EF508C8}"/>
              </a:ext>
            </a:extLst>
          </p:cNvPr>
          <p:cNvSpPr/>
          <p:nvPr/>
        </p:nvSpPr>
        <p:spPr>
          <a:xfrm>
            <a:off x="8783486" y="5329704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A2469011-72DE-A6F7-DAE0-19EA45A2B34F}"/>
              </a:ext>
            </a:extLst>
          </p:cNvPr>
          <p:cNvCxnSpPr>
            <a:cxnSpLocks/>
          </p:cNvCxnSpPr>
          <p:nvPr/>
        </p:nvCxnSpPr>
        <p:spPr>
          <a:xfrm flipV="1">
            <a:off x="7987510" y="529493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A5EE052E-D890-A8A0-E307-0A3F9BB74729}"/>
              </a:ext>
            </a:extLst>
          </p:cNvPr>
          <p:cNvCxnSpPr>
            <a:cxnSpLocks/>
          </p:cNvCxnSpPr>
          <p:nvPr/>
        </p:nvCxnSpPr>
        <p:spPr>
          <a:xfrm flipV="1">
            <a:off x="8453845" y="5339261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F065B98-11EC-6F41-43A1-3A72012A43D8}"/>
              </a:ext>
            </a:extLst>
          </p:cNvPr>
          <p:cNvCxnSpPr>
            <a:cxnSpLocks/>
          </p:cNvCxnSpPr>
          <p:nvPr/>
        </p:nvCxnSpPr>
        <p:spPr>
          <a:xfrm flipV="1">
            <a:off x="8906542" y="5317189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61AF5269-731B-C746-A7F0-67F3D77532F4}"/>
              </a:ext>
            </a:extLst>
          </p:cNvPr>
          <p:cNvCxnSpPr>
            <a:cxnSpLocks/>
          </p:cNvCxnSpPr>
          <p:nvPr/>
        </p:nvCxnSpPr>
        <p:spPr>
          <a:xfrm>
            <a:off x="8144556" y="537358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847A328B-BBFE-843C-DDE0-6A092014E6AA}"/>
              </a:ext>
            </a:extLst>
          </p:cNvPr>
          <p:cNvCxnSpPr>
            <a:cxnSpLocks/>
          </p:cNvCxnSpPr>
          <p:nvPr/>
        </p:nvCxnSpPr>
        <p:spPr>
          <a:xfrm>
            <a:off x="8578544" y="537358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0C02769A-50CD-E4D4-FD2A-A4136A44651D}"/>
              </a:ext>
            </a:extLst>
          </p:cNvPr>
          <p:cNvCxnSpPr>
            <a:cxnSpLocks/>
          </p:cNvCxnSpPr>
          <p:nvPr/>
        </p:nvCxnSpPr>
        <p:spPr>
          <a:xfrm>
            <a:off x="9064434" y="535222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A604C84-1E28-4ACF-CD89-5D4D9D01FB9A}"/>
              </a:ext>
            </a:extLst>
          </p:cNvPr>
          <p:cNvSpPr/>
          <p:nvPr/>
        </p:nvSpPr>
        <p:spPr>
          <a:xfrm>
            <a:off x="8132872" y="4116629"/>
            <a:ext cx="486710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E22E110-B0D4-9992-1CE8-D8D88929A55B}"/>
              </a:ext>
            </a:extLst>
          </p:cNvPr>
          <p:cNvSpPr/>
          <p:nvPr/>
        </p:nvSpPr>
        <p:spPr>
          <a:xfrm>
            <a:off x="9490369" y="5329703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6D83F175-4C31-795F-9F50-F6999E6AB972}"/>
              </a:ext>
            </a:extLst>
          </p:cNvPr>
          <p:cNvCxnSpPr>
            <a:cxnSpLocks/>
          </p:cNvCxnSpPr>
          <p:nvPr/>
        </p:nvCxnSpPr>
        <p:spPr>
          <a:xfrm flipV="1">
            <a:off x="9632767" y="5329702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A73C445F-CCBA-8E1B-E3F3-53A23E562697}"/>
              </a:ext>
            </a:extLst>
          </p:cNvPr>
          <p:cNvCxnSpPr>
            <a:cxnSpLocks/>
          </p:cNvCxnSpPr>
          <p:nvPr/>
        </p:nvCxnSpPr>
        <p:spPr>
          <a:xfrm>
            <a:off x="9776156" y="5339261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4C7C926-B8CD-4624-B71C-5B475B2BDE72}"/>
              </a:ext>
            </a:extLst>
          </p:cNvPr>
          <p:cNvSpPr/>
          <p:nvPr/>
        </p:nvSpPr>
        <p:spPr>
          <a:xfrm>
            <a:off x="8640015" y="4116629"/>
            <a:ext cx="494445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06412352-C031-DF1B-7011-A485F24165AA}"/>
              </a:ext>
            </a:extLst>
          </p:cNvPr>
          <p:cNvSpPr/>
          <p:nvPr/>
        </p:nvSpPr>
        <p:spPr>
          <a:xfrm>
            <a:off x="11090408" y="5324516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EF534CE2-AD1A-2DC4-DCE1-70AED7E5D06E}"/>
              </a:ext>
            </a:extLst>
          </p:cNvPr>
          <p:cNvSpPr/>
          <p:nvPr/>
        </p:nvSpPr>
        <p:spPr>
          <a:xfrm>
            <a:off x="10649626" y="5329700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AB337E43-02DC-B45E-DE79-FFCBCB0E8608}"/>
              </a:ext>
            </a:extLst>
          </p:cNvPr>
          <p:cNvSpPr/>
          <p:nvPr/>
        </p:nvSpPr>
        <p:spPr>
          <a:xfrm>
            <a:off x="10214391" y="5329701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038D99C1-E9BC-8AFE-36F8-6A04E1FD2897}"/>
              </a:ext>
            </a:extLst>
          </p:cNvPr>
          <p:cNvCxnSpPr>
            <a:cxnSpLocks/>
          </p:cNvCxnSpPr>
          <p:nvPr/>
        </p:nvCxnSpPr>
        <p:spPr>
          <a:xfrm flipV="1">
            <a:off x="10350382" y="532451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19B4A6E0-FE90-DDEA-6CE8-0B3A75C798F6}"/>
              </a:ext>
            </a:extLst>
          </p:cNvPr>
          <p:cNvCxnSpPr>
            <a:cxnSpLocks/>
          </p:cNvCxnSpPr>
          <p:nvPr/>
        </p:nvCxnSpPr>
        <p:spPr>
          <a:xfrm flipV="1">
            <a:off x="10768575" y="5339261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89D5FA6A-9B4E-E887-FC57-C4230FC9E1EE}"/>
              </a:ext>
            </a:extLst>
          </p:cNvPr>
          <p:cNvCxnSpPr>
            <a:cxnSpLocks/>
          </p:cNvCxnSpPr>
          <p:nvPr/>
        </p:nvCxnSpPr>
        <p:spPr>
          <a:xfrm flipV="1">
            <a:off x="11230548" y="5310180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613A1DEB-41E0-330A-9B68-5A36F2F6E7C7}"/>
              </a:ext>
            </a:extLst>
          </p:cNvPr>
          <p:cNvCxnSpPr>
            <a:cxnSpLocks/>
          </p:cNvCxnSpPr>
          <p:nvPr/>
        </p:nvCxnSpPr>
        <p:spPr>
          <a:xfrm>
            <a:off x="10482407" y="535222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A631450C-C852-7741-8010-3AD57C9F29A7}"/>
              </a:ext>
            </a:extLst>
          </p:cNvPr>
          <p:cNvCxnSpPr>
            <a:cxnSpLocks/>
          </p:cNvCxnSpPr>
          <p:nvPr/>
        </p:nvCxnSpPr>
        <p:spPr>
          <a:xfrm>
            <a:off x="10898021" y="5339261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CB8D956D-E60C-1B8E-5670-38F49839D3C0}"/>
              </a:ext>
            </a:extLst>
          </p:cNvPr>
          <p:cNvCxnSpPr>
            <a:cxnSpLocks/>
          </p:cNvCxnSpPr>
          <p:nvPr/>
        </p:nvCxnSpPr>
        <p:spPr>
          <a:xfrm>
            <a:off x="11353397" y="5339261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>
            <a:extLst>
              <a:ext uri="{FF2B5EF4-FFF2-40B4-BE49-F238E27FC236}">
                <a16:creationId xmlns:a16="http://schemas.microsoft.com/office/drawing/2014/main" id="{4027F15F-4FE3-C6B1-27EC-2A9A9678EB08}"/>
              </a:ext>
            </a:extLst>
          </p:cNvPr>
          <p:cNvSpPr/>
          <p:nvPr/>
        </p:nvSpPr>
        <p:spPr>
          <a:xfrm>
            <a:off x="9157298" y="4108158"/>
            <a:ext cx="459627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B5A2450C-46C2-0BD4-657B-3D3979611CD0}"/>
              </a:ext>
            </a:extLst>
          </p:cNvPr>
          <p:cNvSpPr/>
          <p:nvPr/>
        </p:nvSpPr>
        <p:spPr>
          <a:xfrm>
            <a:off x="11738639" y="5301753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80FF1EA3-BABB-9CAC-F32A-1571523BC388}"/>
              </a:ext>
            </a:extLst>
          </p:cNvPr>
          <p:cNvCxnSpPr>
            <a:cxnSpLocks/>
          </p:cNvCxnSpPr>
          <p:nvPr/>
        </p:nvCxnSpPr>
        <p:spPr>
          <a:xfrm flipV="1">
            <a:off x="11867838" y="532451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DB002DA6-F6C2-02F6-BC74-AE9977240EFB}"/>
              </a:ext>
            </a:extLst>
          </p:cNvPr>
          <p:cNvCxnSpPr>
            <a:cxnSpLocks/>
          </p:cNvCxnSpPr>
          <p:nvPr/>
        </p:nvCxnSpPr>
        <p:spPr>
          <a:xfrm>
            <a:off x="12004097" y="532451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Rectangle 128">
            <a:extLst>
              <a:ext uri="{FF2B5EF4-FFF2-40B4-BE49-F238E27FC236}">
                <a16:creationId xmlns:a16="http://schemas.microsoft.com/office/drawing/2014/main" id="{28D45A95-249B-7652-CEDB-ACB94C779A2C}"/>
              </a:ext>
            </a:extLst>
          </p:cNvPr>
          <p:cNvSpPr/>
          <p:nvPr/>
        </p:nvSpPr>
        <p:spPr>
          <a:xfrm>
            <a:off x="9612828" y="4116629"/>
            <a:ext cx="608287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61533946-79CB-3D4C-40FA-195A9BCDCA31}"/>
              </a:ext>
            </a:extLst>
          </p:cNvPr>
          <p:cNvSpPr/>
          <p:nvPr/>
        </p:nvSpPr>
        <p:spPr>
          <a:xfrm>
            <a:off x="6719744" y="6081952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3C979FB0-5713-7CE5-1FF1-F5F568A5E592}"/>
              </a:ext>
            </a:extLst>
          </p:cNvPr>
          <p:cNvSpPr/>
          <p:nvPr/>
        </p:nvSpPr>
        <p:spPr>
          <a:xfrm>
            <a:off x="6273949" y="6081953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3116732D-9CBD-04B3-DCA1-4294D2C3C399}"/>
              </a:ext>
            </a:extLst>
          </p:cNvPr>
          <p:cNvSpPr/>
          <p:nvPr/>
        </p:nvSpPr>
        <p:spPr>
          <a:xfrm>
            <a:off x="5820940" y="6074518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2C382B5-07B1-49B6-267B-919285D462DF}"/>
              </a:ext>
            </a:extLst>
          </p:cNvPr>
          <p:cNvSpPr/>
          <p:nvPr/>
        </p:nvSpPr>
        <p:spPr>
          <a:xfrm>
            <a:off x="5377433" y="6074519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D7136F6-42BF-9E02-C4A2-F443779DCCD8}"/>
              </a:ext>
            </a:extLst>
          </p:cNvPr>
          <p:cNvSpPr/>
          <p:nvPr/>
        </p:nvSpPr>
        <p:spPr>
          <a:xfrm>
            <a:off x="4957969" y="6074520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5A9BFFDA-D70A-6F5A-597F-2552E3806875}"/>
              </a:ext>
            </a:extLst>
          </p:cNvPr>
          <p:cNvCxnSpPr>
            <a:cxnSpLocks/>
          </p:cNvCxnSpPr>
          <p:nvPr/>
        </p:nvCxnSpPr>
        <p:spPr>
          <a:xfrm flipV="1">
            <a:off x="5070749" y="6081952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4CC4200E-10C8-D35A-0B4F-A1EE4B8D4742}"/>
              </a:ext>
            </a:extLst>
          </p:cNvPr>
          <p:cNvCxnSpPr>
            <a:cxnSpLocks/>
          </p:cNvCxnSpPr>
          <p:nvPr/>
        </p:nvCxnSpPr>
        <p:spPr>
          <a:xfrm flipV="1">
            <a:off x="5484934" y="6039498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0CC6FD2C-D665-DC54-6A3F-A945EE47BFC9}"/>
              </a:ext>
            </a:extLst>
          </p:cNvPr>
          <p:cNvCxnSpPr>
            <a:cxnSpLocks/>
          </p:cNvCxnSpPr>
          <p:nvPr/>
        </p:nvCxnSpPr>
        <p:spPr>
          <a:xfrm flipV="1">
            <a:off x="5906766" y="6081951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6F2AACF4-40DE-E54E-5079-817B45FF0AC3}"/>
              </a:ext>
            </a:extLst>
          </p:cNvPr>
          <p:cNvCxnSpPr>
            <a:cxnSpLocks/>
          </p:cNvCxnSpPr>
          <p:nvPr/>
        </p:nvCxnSpPr>
        <p:spPr>
          <a:xfrm flipV="1">
            <a:off x="6379709" y="606720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97607F05-5FCD-D3DB-E3EB-C143CBE1F322}"/>
              </a:ext>
            </a:extLst>
          </p:cNvPr>
          <p:cNvCxnSpPr>
            <a:cxnSpLocks/>
          </p:cNvCxnSpPr>
          <p:nvPr/>
        </p:nvCxnSpPr>
        <p:spPr>
          <a:xfrm flipV="1">
            <a:off x="6859679" y="6067206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7CFDBCC5-26EB-9E5D-065E-B8FA7B6E2AF4}"/>
              </a:ext>
            </a:extLst>
          </p:cNvPr>
          <p:cNvCxnSpPr>
            <a:cxnSpLocks/>
          </p:cNvCxnSpPr>
          <p:nvPr/>
        </p:nvCxnSpPr>
        <p:spPr>
          <a:xfrm>
            <a:off x="5230079" y="6108770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>
            <a:extLst>
              <a:ext uri="{FF2B5EF4-FFF2-40B4-BE49-F238E27FC236}">
                <a16:creationId xmlns:a16="http://schemas.microsoft.com/office/drawing/2014/main" id="{40BA2DBE-B2BE-DADC-4A89-2CC325763134}"/>
              </a:ext>
            </a:extLst>
          </p:cNvPr>
          <p:cNvCxnSpPr>
            <a:cxnSpLocks/>
          </p:cNvCxnSpPr>
          <p:nvPr/>
        </p:nvCxnSpPr>
        <p:spPr>
          <a:xfrm>
            <a:off x="5615089" y="6108770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BD1A5945-D38B-AD61-B482-76AB49E49E88}"/>
              </a:ext>
            </a:extLst>
          </p:cNvPr>
          <p:cNvCxnSpPr>
            <a:cxnSpLocks/>
          </p:cNvCxnSpPr>
          <p:nvPr/>
        </p:nvCxnSpPr>
        <p:spPr>
          <a:xfrm>
            <a:off x="6067965" y="609402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0D8933BC-2633-0781-3D0B-6CD30A63C3D9}"/>
              </a:ext>
            </a:extLst>
          </p:cNvPr>
          <p:cNvCxnSpPr>
            <a:cxnSpLocks/>
          </p:cNvCxnSpPr>
          <p:nvPr/>
        </p:nvCxnSpPr>
        <p:spPr>
          <a:xfrm>
            <a:off x="6499578" y="6081950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174296B8-6726-961E-4AED-645382D3B158}"/>
              </a:ext>
            </a:extLst>
          </p:cNvPr>
          <p:cNvCxnSpPr>
            <a:cxnSpLocks/>
          </p:cNvCxnSpPr>
          <p:nvPr/>
        </p:nvCxnSpPr>
        <p:spPr>
          <a:xfrm>
            <a:off x="6985256" y="6094914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CDAD9D5-4005-DBD4-BEBB-5EE1E2A29061}"/>
              </a:ext>
            </a:extLst>
          </p:cNvPr>
          <p:cNvSpPr/>
          <p:nvPr/>
        </p:nvSpPr>
        <p:spPr>
          <a:xfrm>
            <a:off x="10251130" y="4108158"/>
            <a:ext cx="597303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35DAE70B-C293-0D35-E64F-39540CA8081C}"/>
              </a:ext>
            </a:extLst>
          </p:cNvPr>
          <p:cNvSpPr/>
          <p:nvPr/>
        </p:nvSpPr>
        <p:spPr>
          <a:xfrm>
            <a:off x="8219324" y="6108770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CD52AF00-82ED-7247-1124-1A5D5F03E7C5}"/>
              </a:ext>
            </a:extLst>
          </p:cNvPr>
          <p:cNvSpPr/>
          <p:nvPr/>
        </p:nvSpPr>
        <p:spPr>
          <a:xfrm>
            <a:off x="7787007" y="6108770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00C60817-F065-574D-A959-3A739BDF1169}"/>
              </a:ext>
            </a:extLst>
          </p:cNvPr>
          <p:cNvSpPr/>
          <p:nvPr/>
        </p:nvSpPr>
        <p:spPr>
          <a:xfrm>
            <a:off x="7345357" y="6108770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9" name="Straight Arrow Connector 148">
            <a:extLst>
              <a:ext uri="{FF2B5EF4-FFF2-40B4-BE49-F238E27FC236}">
                <a16:creationId xmlns:a16="http://schemas.microsoft.com/office/drawing/2014/main" id="{E1333EB2-F583-1B26-708F-AA0DD4A44D72}"/>
              </a:ext>
            </a:extLst>
          </p:cNvPr>
          <p:cNvCxnSpPr>
            <a:cxnSpLocks/>
          </p:cNvCxnSpPr>
          <p:nvPr/>
        </p:nvCxnSpPr>
        <p:spPr>
          <a:xfrm flipV="1">
            <a:off x="7457290" y="6121734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192EC51D-0723-DD42-4082-02EB43E7B66D}"/>
              </a:ext>
            </a:extLst>
          </p:cNvPr>
          <p:cNvCxnSpPr>
            <a:cxnSpLocks/>
          </p:cNvCxnSpPr>
          <p:nvPr/>
        </p:nvCxnSpPr>
        <p:spPr>
          <a:xfrm flipV="1">
            <a:off x="7884105" y="609402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B33BE423-C43B-BAF1-1CC7-84E647BCBF49}"/>
              </a:ext>
            </a:extLst>
          </p:cNvPr>
          <p:cNvCxnSpPr>
            <a:cxnSpLocks/>
          </p:cNvCxnSpPr>
          <p:nvPr/>
        </p:nvCxnSpPr>
        <p:spPr>
          <a:xfrm flipV="1">
            <a:off x="8348136" y="609402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451F3718-1C10-A3E1-5ADE-2262EA6057AA}"/>
              </a:ext>
            </a:extLst>
          </p:cNvPr>
          <p:cNvCxnSpPr>
            <a:cxnSpLocks/>
          </p:cNvCxnSpPr>
          <p:nvPr/>
        </p:nvCxnSpPr>
        <p:spPr>
          <a:xfrm>
            <a:off x="7580351" y="6121734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BF3B976A-F3CD-CFD1-FDB8-44FE9565D96C}"/>
              </a:ext>
            </a:extLst>
          </p:cNvPr>
          <p:cNvCxnSpPr>
            <a:cxnSpLocks/>
          </p:cNvCxnSpPr>
          <p:nvPr/>
        </p:nvCxnSpPr>
        <p:spPr>
          <a:xfrm>
            <a:off x="8049485" y="6121734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F021CB7C-2FBE-4BB7-F476-318FD42EA679}"/>
              </a:ext>
            </a:extLst>
          </p:cNvPr>
          <p:cNvCxnSpPr>
            <a:cxnSpLocks/>
          </p:cNvCxnSpPr>
          <p:nvPr/>
        </p:nvCxnSpPr>
        <p:spPr>
          <a:xfrm>
            <a:off x="8500272" y="6148553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Rectangle 154">
            <a:extLst>
              <a:ext uri="{FF2B5EF4-FFF2-40B4-BE49-F238E27FC236}">
                <a16:creationId xmlns:a16="http://schemas.microsoft.com/office/drawing/2014/main" id="{8E6926F9-39B7-9944-7738-342C2B5AFC2B}"/>
              </a:ext>
            </a:extLst>
          </p:cNvPr>
          <p:cNvSpPr/>
          <p:nvPr/>
        </p:nvSpPr>
        <p:spPr>
          <a:xfrm>
            <a:off x="11425962" y="4128337"/>
            <a:ext cx="597303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B6DE631D-0A76-8C8F-F9BE-BCA7DC09AC31}"/>
              </a:ext>
            </a:extLst>
          </p:cNvPr>
          <p:cNvSpPr/>
          <p:nvPr/>
        </p:nvSpPr>
        <p:spPr>
          <a:xfrm>
            <a:off x="10832622" y="6089074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885ECB38-5554-5615-59E7-BE03C3F92C05}"/>
              </a:ext>
            </a:extLst>
          </p:cNvPr>
          <p:cNvSpPr/>
          <p:nvPr/>
        </p:nvSpPr>
        <p:spPr>
          <a:xfrm>
            <a:off x="11245962" y="6089074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2E412BFC-FE0C-CABE-059C-4172E9DCFD5E}"/>
              </a:ext>
            </a:extLst>
          </p:cNvPr>
          <p:cNvSpPr/>
          <p:nvPr/>
        </p:nvSpPr>
        <p:spPr>
          <a:xfrm>
            <a:off x="10398354" y="6089075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5BB2396A-E113-D0B5-D25A-FD90E2D67C29}"/>
              </a:ext>
            </a:extLst>
          </p:cNvPr>
          <p:cNvSpPr/>
          <p:nvPr/>
        </p:nvSpPr>
        <p:spPr>
          <a:xfrm>
            <a:off x="9963539" y="6081262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9E4562E6-9F73-DA88-F439-D46186D72208}"/>
              </a:ext>
            </a:extLst>
          </p:cNvPr>
          <p:cNvSpPr/>
          <p:nvPr/>
        </p:nvSpPr>
        <p:spPr>
          <a:xfrm>
            <a:off x="9508511" y="6076112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FD52C1BE-E0C8-3FD6-C88E-A22490398B3B}"/>
              </a:ext>
            </a:extLst>
          </p:cNvPr>
          <p:cNvCxnSpPr>
            <a:cxnSpLocks/>
          </p:cNvCxnSpPr>
          <p:nvPr/>
        </p:nvCxnSpPr>
        <p:spPr>
          <a:xfrm flipV="1">
            <a:off x="9612828" y="6074518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>
            <a:extLst>
              <a:ext uri="{FF2B5EF4-FFF2-40B4-BE49-F238E27FC236}">
                <a16:creationId xmlns:a16="http://schemas.microsoft.com/office/drawing/2014/main" id="{F49D0860-82D9-C23B-EBD8-1F89A3CFE87E}"/>
              </a:ext>
            </a:extLst>
          </p:cNvPr>
          <p:cNvCxnSpPr>
            <a:cxnSpLocks/>
          </p:cNvCxnSpPr>
          <p:nvPr/>
        </p:nvCxnSpPr>
        <p:spPr>
          <a:xfrm flipV="1">
            <a:off x="10066767" y="6089074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1CC08A4B-C354-0087-FFCA-FB4630277AEB}"/>
              </a:ext>
            </a:extLst>
          </p:cNvPr>
          <p:cNvCxnSpPr>
            <a:cxnSpLocks/>
          </p:cNvCxnSpPr>
          <p:nvPr/>
        </p:nvCxnSpPr>
        <p:spPr>
          <a:xfrm flipV="1">
            <a:off x="10515600" y="611589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4277856E-C598-8AE8-B837-1B9086A621C5}"/>
              </a:ext>
            </a:extLst>
          </p:cNvPr>
          <p:cNvCxnSpPr>
            <a:cxnSpLocks/>
          </p:cNvCxnSpPr>
          <p:nvPr/>
        </p:nvCxnSpPr>
        <p:spPr>
          <a:xfrm flipV="1">
            <a:off x="10983388" y="611589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7241C0B8-282E-E10B-E48E-8BB6DCF6624C}"/>
              </a:ext>
            </a:extLst>
          </p:cNvPr>
          <p:cNvCxnSpPr>
            <a:cxnSpLocks/>
          </p:cNvCxnSpPr>
          <p:nvPr/>
        </p:nvCxnSpPr>
        <p:spPr>
          <a:xfrm flipV="1">
            <a:off x="11353397" y="6089074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B9746DF8-159A-0320-4061-D1F21D2E7379}"/>
              </a:ext>
            </a:extLst>
          </p:cNvPr>
          <p:cNvCxnSpPr>
            <a:cxnSpLocks/>
          </p:cNvCxnSpPr>
          <p:nvPr/>
        </p:nvCxnSpPr>
        <p:spPr>
          <a:xfrm>
            <a:off x="9776156" y="611589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>
            <a:extLst>
              <a:ext uri="{FF2B5EF4-FFF2-40B4-BE49-F238E27FC236}">
                <a16:creationId xmlns:a16="http://schemas.microsoft.com/office/drawing/2014/main" id="{6AEC84E8-38E6-DE5F-E0E6-CAE5E2AF86E7}"/>
              </a:ext>
            </a:extLst>
          </p:cNvPr>
          <p:cNvCxnSpPr>
            <a:cxnSpLocks/>
          </p:cNvCxnSpPr>
          <p:nvPr/>
        </p:nvCxnSpPr>
        <p:spPr>
          <a:xfrm>
            <a:off x="10214391" y="6115895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59A7BCBC-A87E-8DBA-9379-F8F674005D79}"/>
              </a:ext>
            </a:extLst>
          </p:cNvPr>
          <p:cNvCxnSpPr>
            <a:cxnSpLocks/>
          </p:cNvCxnSpPr>
          <p:nvPr/>
        </p:nvCxnSpPr>
        <p:spPr>
          <a:xfrm>
            <a:off x="10649626" y="6089074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>
            <a:extLst>
              <a:ext uri="{FF2B5EF4-FFF2-40B4-BE49-F238E27FC236}">
                <a16:creationId xmlns:a16="http://schemas.microsoft.com/office/drawing/2014/main" id="{0140A6B9-7EA6-E07E-129A-C74A21D2E1E5}"/>
              </a:ext>
            </a:extLst>
          </p:cNvPr>
          <p:cNvSpPr txBox="1"/>
          <p:nvPr/>
        </p:nvSpPr>
        <p:spPr>
          <a:xfrm>
            <a:off x="8035605" y="3555866"/>
            <a:ext cx="2352171" cy="523220"/>
          </a:xfrm>
          <a:prstGeom prst="rect">
            <a:avLst/>
          </a:prstGeom>
          <a:noFill/>
          <a:ln w="666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Paramagnetic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AAA374D9-1D3D-A66A-05DB-9B23BC86C6C3}"/>
              </a:ext>
            </a:extLst>
          </p:cNvPr>
          <p:cNvSpPr txBox="1"/>
          <p:nvPr/>
        </p:nvSpPr>
        <p:spPr>
          <a:xfrm>
            <a:off x="1770509" y="4734250"/>
            <a:ext cx="1885451" cy="523220"/>
          </a:xfrm>
          <a:prstGeom prst="rect">
            <a:avLst/>
          </a:prstGeom>
          <a:noFill/>
          <a:ln w="666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[Ne]3s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3p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4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F910220D-24AC-AE5A-B50D-94449E62B38C}"/>
              </a:ext>
            </a:extLst>
          </p:cNvPr>
          <p:cNvSpPr txBox="1"/>
          <p:nvPr/>
        </p:nvSpPr>
        <p:spPr>
          <a:xfrm>
            <a:off x="8247179" y="4648810"/>
            <a:ext cx="1885452" cy="523220"/>
          </a:xfrm>
          <a:prstGeom prst="rect">
            <a:avLst/>
          </a:prstGeom>
          <a:noFill/>
          <a:ln w="66675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[Kr]5S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 4d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8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92F597-9919-878D-9F86-D38C88B83438}"/>
              </a:ext>
            </a:extLst>
          </p:cNvPr>
          <p:cNvSpPr txBox="1"/>
          <p:nvPr/>
        </p:nvSpPr>
        <p:spPr>
          <a:xfrm>
            <a:off x="10885367" y="4077950"/>
            <a:ext cx="969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800" b="1" dirty="0">
                <a:solidFill>
                  <a:srgbClr val="FF0000"/>
                </a:solidFill>
                <a:ea typeface="Cambria Math" panose="02040503050406030204" pitchFamily="18" charset="0"/>
              </a:rPr>
              <a:t>5s</a:t>
            </a:r>
            <a:r>
              <a:rPr lang="en-CA" sz="2800" b="1" baseline="30000" dirty="0">
                <a:solidFill>
                  <a:srgbClr val="FF0000"/>
                </a:solidFill>
                <a:ea typeface="Cambria Math" panose="02040503050406030204" pitchFamily="18" charset="0"/>
              </a:rPr>
              <a:t>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394278E-6720-DC49-B25D-64614370724F}"/>
              </a:ext>
            </a:extLst>
          </p:cNvPr>
          <p:cNvSpPr/>
          <p:nvPr/>
        </p:nvSpPr>
        <p:spPr>
          <a:xfrm>
            <a:off x="10906919" y="4116629"/>
            <a:ext cx="486710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6642B0-B193-66A4-409C-41996D4CB2CF}"/>
              </a:ext>
            </a:extLst>
          </p:cNvPr>
          <p:cNvSpPr txBox="1"/>
          <p:nvPr/>
        </p:nvSpPr>
        <p:spPr>
          <a:xfrm>
            <a:off x="11286309" y="25603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2DBC90-A9C1-F227-DB69-B786E5F428E3}"/>
              </a:ext>
            </a:extLst>
          </p:cNvPr>
          <p:cNvSpPr/>
          <p:nvPr/>
        </p:nvSpPr>
        <p:spPr>
          <a:xfrm>
            <a:off x="8803911" y="6108769"/>
            <a:ext cx="367926" cy="402023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ED4030D-A796-BE23-3818-FABCE34AD606}"/>
              </a:ext>
            </a:extLst>
          </p:cNvPr>
          <p:cNvCxnSpPr>
            <a:cxnSpLocks/>
          </p:cNvCxnSpPr>
          <p:nvPr/>
        </p:nvCxnSpPr>
        <p:spPr>
          <a:xfrm flipV="1">
            <a:off x="8906542" y="6108769"/>
            <a:ext cx="0" cy="402023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A8E8CE-E65C-44E8-AC87-69D5013A24D6}"/>
              </a:ext>
            </a:extLst>
          </p:cNvPr>
          <p:cNvCxnSpPr>
            <a:cxnSpLocks/>
          </p:cNvCxnSpPr>
          <p:nvPr/>
        </p:nvCxnSpPr>
        <p:spPr>
          <a:xfrm flipH="1">
            <a:off x="9069971" y="6081262"/>
            <a:ext cx="9011" cy="465439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8B06EAE7-30B9-C36F-0237-6E0ACA99B5FA}"/>
              </a:ext>
            </a:extLst>
          </p:cNvPr>
          <p:cNvSpPr/>
          <p:nvPr/>
        </p:nvSpPr>
        <p:spPr>
          <a:xfrm>
            <a:off x="10747821" y="6028475"/>
            <a:ext cx="1011199" cy="523220"/>
          </a:xfrm>
          <a:prstGeom prst="rect">
            <a:avLst/>
          </a:prstGeom>
          <a:solidFill>
            <a:srgbClr val="FFFF00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2" fill="hold">
                      <p:stCondLst>
                        <p:cond delay="indefinite"/>
                      </p:stCondLst>
                      <p:childTnLst>
                        <p:par>
                          <p:cTn id="393" fill="hold">
                            <p:stCondLst>
                              <p:cond delay="0"/>
                            </p:stCondLst>
                            <p:childTnLst>
                              <p:par>
                                <p:cTn id="3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8" fill="hold">
                      <p:stCondLst>
                        <p:cond delay="indefinite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3" fill="hold">
                      <p:stCondLst>
                        <p:cond delay="indefinite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8" fill="hold">
                      <p:stCondLst>
                        <p:cond delay="indefinite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>
                      <p:stCondLst>
                        <p:cond delay="indefinite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3" fill="hold">
                      <p:stCondLst>
                        <p:cond delay="indefinite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>
                      <p:stCondLst>
                        <p:cond delay="indefinite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>
                      <p:stCondLst>
                        <p:cond delay="indefinite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9" fill="hold">
                      <p:stCondLst>
                        <p:cond delay="indefinite"/>
                      </p:stCondLst>
                      <p:childTnLst>
                        <p:par>
                          <p:cTn id="570" fill="hold">
                            <p:stCondLst>
                              <p:cond delay="0"/>
                            </p:stCondLst>
                            <p:childTnLst>
                              <p:par>
                                <p:cTn id="5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6" grpId="1" animBg="1"/>
      <p:bldP spid="9" grpId="0"/>
      <p:bldP spid="15" grpId="0"/>
      <p:bldP spid="23" grpId="0"/>
      <p:bldP spid="28" grpId="0"/>
      <p:bldP spid="33" grpId="0"/>
      <p:bldP spid="3" grpId="0" animBg="1"/>
      <p:bldP spid="39" grpId="0"/>
      <p:bldP spid="40" grpId="0"/>
      <p:bldP spid="41" grpId="0"/>
      <p:bldP spid="42" grpId="0"/>
      <p:bldP spid="43" grpId="0"/>
      <p:bldP spid="44" grpId="0" animBg="1"/>
      <p:bldP spid="44" grpId="1" animBg="1"/>
      <p:bldP spid="45" grpId="0" animBg="1"/>
      <p:bldP spid="50" grpId="0" animBg="1"/>
      <p:bldP spid="53" grpId="0" animBg="1"/>
      <p:bldP spid="53" grpId="1" animBg="1"/>
      <p:bldP spid="54" grpId="0" animBg="1"/>
      <p:bldP spid="54" grpId="1" animBg="1"/>
      <p:bldP spid="55" grpId="0" animBg="1"/>
      <p:bldP spid="56" grpId="0" animBg="1"/>
      <p:bldP spid="57" grpId="0" animBg="1"/>
      <p:bldP spid="64" grpId="0" animBg="1"/>
      <p:bldP spid="64" grpId="1" animBg="1"/>
      <p:bldP spid="64" grpId="2" animBg="1"/>
      <p:bldP spid="64" grpId="3" animBg="1"/>
      <p:bldP spid="65" grpId="0" animBg="1"/>
      <p:bldP spid="68" grpId="0" animBg="1"/>
      <p:bldP spid="69" grpId="0" animBg="1"/>
      <p:bldP spid="69" grpId="1" animBg="1"/>
      <p:bldP spid="70" grpId="0" animBg="1"/>
      <p:bldP spid="71" grpId="0" animBg="1"/>
      <p:bldP spid="76" grpId="0" animBg="1"/>
      <p:bldP spid="76" grpId="1" animBg="1"/>
      <p:bldP spid="77" grpId="0" animBg="1"/>
      <p:bldP spid="78" grpId="0" animBg="1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 animBg="1"/>
      <p:bldP spid="89" grpId="1" animBg="1"/>
      <p:bldP spid="89" grpId="2" animBg="1"/>
      <p:bldP spid="89" grpId="3" animBg="1"/>
      <p:bldP spid="90" grpId="0" animBg="1"/>
      <p:bldP spid="93" grpId="0" animBg="1"/>
      <p:bldP spid="93" grpId="1" animBg="1"/>
      <p:bldP spid="94" grpId="0" animBg="1"/>
      <p:bldP spid="97" grpId="0" animBg="1"/>
      <p:bldP spid="97" grpId="1" animBg="1"/>
      <p:bldP spid="98" grpId="0" animBg="1"/>
      <p:bldP spid="99" grpId="0" animBg="1"/>
      <p:bldP spid="100" grpId="0" animBg="1"/>
      <p:bldP spid="107" grpId="0" animBg="1"/>
      <p:bldP spid="107" grpId="1" animBg="1"/>
      <p:bldP spid="109" grpId="0" animBg="1"/>
      <p:bldP spid="112" grpId="0" animBg="1"/>
      <p:bldP spid="112" grpId="1" animBg="1"/>
      <p:bldP spid="113" grpId="0" animBg="1"/>
      <p:bldP spid="114" grpId="0" animBg="1"/>
      <p:bldP spid="116" grpId="0" animBg="1"/>
      <p:bldP spid="124" grpId="0" animBg="1"/>
      <p:bldP spid="124" grpId="1" animBg="1"/>
      <p:bldP spid="125" grpId="0" animBg="1"/>
      <p:bldP spid="129" grpId="0" animBg="1"/>
      <p:bldP spid="129" grpId="1" animBg="1"/>
      <p:bldP spid="130" grpId="0" animBg="1"/>
      <p:bldP spid="131" grpId="0" animBg="1"/>
      <p:bldP spid="132" grpId="0" animBg="1"/>
      <p:bldP spid="133" grpId="0" animBg="1"/>
      <p:bldP spid="134" grpId="0" animBg="1"/>
      <p:bldP spid="145" grpId="0" animBg="1"/>
      <p:bldP spid="145" grpId="1" animBg="1"/>
      <p:bldP spid="145" grpId="2" animBg="1"/>
      <p:bldP spid="145" grpId="3" animBg="1"/>
      <p:bldP spid="146" grpId="0" animBg="1"/>
      <p:bldP spid="147" grpId="0" animBg="1"/>
      <p:bldP spid="148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0" grpId="1" animBg="1"/>
      <p:bldP spid="171" grpId="0" animBg="1"/>
      <p:bldP spid="172" grpId="0" animBg="1"/>
      <p:bldP spid="172" grpId="1" animBg="1"/>
      <p:bldP spid="174" grpId="0" animBg="1"/>
      <p:bldP spid="7" grpId="0"/>
      <p:bldP spid="8" grpId="0" animBg="1"/>
      <p:bldP spid="11" grpId="0" animBg="1"/>
      <p:bldP spid="17" grpId="0" animBg="1"/>
      <p:bldP spid="17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AA403-6FBC-A4F7-3044-50A13F437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B0F0"/>
                </a:solidFill>
              </a:rPr>
              <a:t>Key Words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5DBF93-DCF4-9606-B092-6B28DC1B56C8}"/>
              </a:ext>
            </a:extLst>
          </p:cNvPr>
          <p:cNvSpPr txBox="1"/>
          <p:nvPr/>
        </p:nvSpPr>
        <p:spPr>
          <a:xfrm>
            <a:off x="187890" y="1834976"/>
            <a:ext cx="278756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Actinide series (P. 301)</a:t>
            </a:r>
          </a:p>
          <a:p>
            <a:endParaRPr lang="en-US" sz="2000" dirty="0"/>
          </a:p>
          <a:p>
            <a:r>
              <a:rPr lang="en-US" sz="2000" dirty="0"/>
              <a:t>Amplitude (P. 268)</a:t>
            </a:r>
          </a:p>
          <a:p>
            <a:endParaRPr lang="en-US" sz="2000" dirty="0"/>
          </a:p>
          <a:p>
            <a:r>
              <a:rPr lang="en-US" sz="2000" dirty="0"/>
              <a:t>Atomic orbital (P. 285)</a:t>
            </a:r>
          </a:p>
          <a:p>
            <a:endParaRPr lang="en-US" sz="2000" dirty="0"/>
          </a:p>
          <a:p>
            <a:r>
              <a:rPr lang="en-US" sz="2000" dirty="0"/>
              <a:t>Aufbau principle (P. 298)</a:t>
            </a:r>
          </a:p>
          <a:p>
            <a:endParaRPr lang="en-US" sz="2000" dirty="0"/>
          </a:p>
          <a:p>
            <a:r>
              <a:rPr lang="en-US" sz="2000" dirty="0"/>
              <a:t>Diamagnetic (P. 294)</a:t>
            </a:r>
          </a:p>
          <a:p>
            <a:endParaRPr lang="en-US" sz="2000" dirty="0"/>
          </a:p>
          <a:p>
            <a:r>
              <a:rPr lang="en-US" sz="2000" dirty="0"/>
              <a:t>Electromagnetic radiation (P. 269)</a:t>
            </a:r>
          </a:p>
          <a:p>
            <a:endParaRPr lang="en-US" sz="2000" dirty="0"/>
          </a:p>
          <a:p>
            <a:r>
              <a:rPr lang="en-US" sz="2000" dirty="0"/>
              <a:t>Electromagnetic </a:t>
            </a:r>
          </a:p>
          <a:p>
            <a:r>
              <a:rPr lang="en-US" sz="2000" dirty="0"/>
              <a:t>wave (P. 269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3A479A-32D9-7597-006F-5558C8880232}"/>
              </a:ext>
            </a:extLst>
          </p:cNvPr>
          <p:cNvSpPr txBox="1"/>
          <p:nvPr/>
        </p:nvSpPr>
        <p:spPr>
          <a:xfrm>
            <a:off x="3081403" y="1834976"/>
            <a:ext cx="3171173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Electron configuration (P. 293)</a:t>
            </a:r>
          </a:p>
          <a:p>
            <a:endParaRPr lang="en-US" sz="2000" dirty="0"/>
          </a:p>
          <a:p>
            <a:r>
              <a:rPr lang="en-US" sz="2000" dirty="0"/>
              <a:t>Excited level (or </a:t>
            </a:r>
          </a:p>
          <a:p>
            <a:r>
              <a:rPr lang="en-US" sz="2000" dirty="0"/>
              <a:t>state) (P. 276)</a:t>
            </a:r>
          </a:p>
          <a:p>
            <a:endParaRPr lang="en-US" sz="2000" dirty="0"/>
          </a:p>
          <a:p>
            <a:r>
              <a:rPr lang="en-US" sz="2000" dirty="0"/>
              <a:t>Frequency (</a:t>
            </a:r>
            <a:r>
              <a:rPr lang="en-US" sz="2000" i="1" dirty="0">
                <a:latin typeface="APPLE CHANCERY" panose="03020702040506060504" pitchFamily="66" charset="-79"/>
                <a:cs typeface="APPLE CHANCERY" panose="03020702040506060504" pitchFamily="66" charset="-79"/>
              </a:rPr>
              <a:t>v</a:t>
            </a:r>
            <a:r>
              <a:rPr lang="en-US" sz="2000" i="1" dirty="0">
                <a:cs typeface="APPLE CHANCERY" panose="03020702040506060504" pitchFamily="66" charset="-79"/>
              </a:rPr>
              <a:t>)</a:t>
            </a:r>
          </a:p>
          <a:p>
            <a:endParaRPr lang="en-US" sz="2000" i="1" dirty="0">
              <a:cs typeface="APPLE CHANCERY" panose="03020702040506060504" pitchFamily="66" charset="-79"/>
            </a:endParaRPr>
          </a:p>
          <a:p>
            <a:r>
              <a:rPr lang="en-US" sz="2000" dirty="0">
                <a:cs typeface="Apple Chancery" panose="03020702040506060504" pitchFamily="66" charset="-79"/>
              </a:rPr>
              <a:t>Ground level (or </a:t>
            </a:r>
          </a:p>
          <a:p>
            <a:r>
              <a:rPr lang="en-US" sz="2000" dirty="0">
                <a:cs typeface="Apple Chancery" panose="03020702040506060504" pitchFamily="66" charset="-79"/>
              </a:rPr>
              <a:t>state) (P. 276)</a:t>
            </a:r>
          </a:p>
          <a:p>
            <a:endParaRPr lang="en-US" sz="2000" dirty="0">
              <a:cs typeface="Apple Chancery" panose="03020702040506060504" pitchFamily="66" charset="-79"/>
            </a:endParaRPr>
          </a:p>
          <a:p>
            <a:r>
              <a:rPr lang="en-US" sz="2000" dirty="0">
                <a:cs typeface="Apple Chancery" panose="03020702040506060504" pitchFamily="66" charset="-79"/>
              </a:rPr>
              <a:t>Ground state (P. 276)</a:t>
            </a:r>
          </a:p>
          <a:p>
            <a:endParaRPr lang="en-US" sz="2000" i="1" dirty="0">
              <a:latin typeface="Apple Chancery" panose="03020702040506060504" pitchFamily="66" charset="-79"/>
              <a:cs typeface="APPLE CHANCERY" panose="03020702040506060504" pitchFamily="66" charset="-79"/>
            </a:endParaRPr>
          </a:p>
          <a:p>
            <a:endParaRPr lang="en-US" sz="2000" dirty="0">
              <a:cs typeface="Apple Chancery" panose="03020702040506060504" pitchFamily="66" charset="-79"/>
            </a:endParaRP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A7F6AA-36AD-2467-2EAA-121DBBDE192C}"/>
              </a:ext>
            </a:extLst>
          </p:cNvPr>
          <p:cNvSpPr txBox="1"/>
          <p:nvPr/>
        </p:nvSpPr>
        <p:spPr>
          <a:xfrm>
            <a:off x="6568858" y="1834976"/>
            <a:ext cx="26476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Heisenberg uncertainty principle (P. 284)</a:t>
            </a:r>
          </a:p>
          <a:p>
            <a:endParaRPr lang="en-US" dirty="0"/>
          </a:p>
          <a:p>
            <a:r>
              <a:rPr lang="en-US" dirty="0"/>
              <a:t>Hund’s rule (P. 296)</a:t>
            </a:r>
          </a:p>
          <a:p>
            <a:endParaRPr lang="en-US" dirty="0"/>
          </a:p>
          <a:p>
            <a:r>
              <a:rPr lang="en-US" dirty="0"/>
              <a:t>Lanthanide (rare earth)</a:t>
            </a:r>
          </a:p>
          <a:p>
            <a:r>
              <a:rPr lang="en-US" dirty="0"/>
              <a:t>series (P. 301)</a:t>
            </a:r>
          </a:p>
          <a:p>
            <a:endParaRPr lang="en-US" dirty="0"/>
          </a:p>
          <a:p>
            <a:r>
              <a:rPr lang="en-US" dirty="0"/>
              <a:t>Noble gas core (P. 299)</a:t>
            </a:r>
          </a:p>
          <a:p>
            <a:endParaRPr lang="en-US" dirty="0"/>
          </a:p>
          <a:p>
            <a:r>
              <a:rPr lang="en-US" dirty="0"/>
              <a:t>Paramagnetic (P. 294)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9FD942C-8CED-9B8D-3ECF-B4AB1504E4C8}"/>
                  </a:ext>
                </a:extLst>
              </p:cNvPr>
              <p:cNvSpPr txBox="1"/>
              <p:nvPr/>
            </p:nvSpPr>
            <p:spPr>
              <a:xfrm>
                <a:off x="9216548" y="1834976"/>
                <a:ext cx="264769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Pauli exclusion </a:t>
                </a:r>
              </a:p>
              <a:p>
                <a:r>
                  <a:rPr lang="en-US" dirty="0"/>
                  <a:t>principle (P. 293)</a:t>
                </a:r>
              </a:p>
              <a:p>
                <a:endParaRPr lang="en-US" dirty="0"/>
              </a:p>
              <a:p>
                <a:r>
                  <a:rPr lang="en-US" dirty="0"/>
                  <a:t>Quantum (P. 272)</a:t>
                </a:r>
              </a:p>
              <a:p>
                <a:endParaRPr lang="en-US" dirty="0"/>
              </a:p>
              <a:p>
                <a:r>
                  <a:rPr lang="en-US" dirty="0"/>
                  <a:t>Rare earth series (P. 301)</a:t>
                </a:r>
              </a:p>
              <a:p>
                <a:endParaRPr lang="en-US" dirty="0"/>
              </a:p>
              <a:p>
                <a:r>
                  <a:rPr lang="en-US" dirty="0"/>
                  <a:t>Transition metals (P. 299)</a:t>
                </a:r>
              </a:p>
              <a:p>
                <a:endParaRPr lang="en-US" dirty="0"/>
              </a:p>
              <a:p>
                <a:r>
                  <a:rPr lang="en-US" dirty="0"/>
                  <a:t>Wave (P. 268)</a:t>
                </a:r>
              </a:p>
              <a:p>
                <a:endParaRPr lang="en-US" dirty="0"/>
              </a:p>
              <a:p>
                <a:r>
                  <a:rPr lang="en-US" dirty="0"/>
                  <a:t>Wavelength (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CA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(P. 268)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9FD942C-8CED-9B8D-3ECF-B4AB1504E4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6548" y="1834976"/>
                <a:ext cx="2647690" cy="3416320"/>
              </a:xfrm>
              <a:prstGeom prst="rect">
                <a:avLst/>
              </a:prstGeom>
              <a:blipFill>
                <a:blip r:embed="rId2"/>
                <a:stretch>
                  <a:fillRect l="-1905" t="-741"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380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22" y="139657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Properties of Waves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E58F6-6ABE-9DB0-9AB6-9BE4F2CDC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041" y="1259422"/>
            <a:ext cx="3358565" cy="10927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u="sng" dirty="0">
                <a:solidFill>
                  <a:srgbClr val="FF0000"/>
                </a:solidFill>
              </a:rPr>
              <a:t>Frequency: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415FDC-B6CE-ECDD-1525-62FE884E9FBA}"/>
              </a:ext>
            </a:extLst>
          </p:cNvPr>
          <p:cNvSpPr txBox="1"/>
          <p:nvPr/>
        </p:nvSpPr>
        <p:spPr>
          <a:xfrm>
            <a:off x="3664325" y="1262382"/>
            <a:ext cx="8353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number of waves that pass in 1 second. (Number of revolutions per second.</a:t>
            </a:r>
          </a:p>
        </p:txBody>
      </p:sp>
      <p:pic>
        <p:nvPicPr>
          <p:cNvPr id="9" name="Picture 8" descr="Diagram&#10;&#10;Description automatically generated">
            <a:extLst>
              <a:ext uri="{FF2B5EF4-FFF2-40B4-BE49-F238E27FC236}">
                <a16:creationId xmlns:a16="http://schemas.microsoft.com/office/drawing/2014/main" id="{F2001571-74B2-0A07-115A-26C73347F5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22" y="3239197"/>
            <a:ext cx="4102232" cy="187264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692B4EBE-7B02-173F-9AA2-59FA717B9BCB}"/>
              </a:ext>
            </a:extLst>
          </p:cNvPr>
          <p:cNvSpPr/>
          <p:nvPr/>
        </p:nvSpPr>
        <p:spPr>
          <a:xfrm>
            <a:off x="1431058" y="3239197"/>
            <a:ext cx="1102290" cy="3958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E5F40F-CA85-ABC7-BFB3-BF55B0E51240}"/>
              </a:ext>
            </a:extLst>
          </p:cNvPr>
          <p:cNvSpPr/>
          <p:nvPr/>
        </p:nvSpPr>
        <p:spPr>
          <a:xfrm>
            <a:off x="616344" y="4300614"/>
            <a:ext cx="927448" cy="250785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130E353-4AB0-077F-7F2C-DC13168D2E45}"/>
              </a:ext>
            </a:extLst>
          </p:cNvPr>
          <p:cNvSpPr/>
          <p:nvPr/>
        </p:nvSpPr>
        <p:spPr>
          <a:xfrm>
            <a:off x="616344" y="3067214"/>
            <a:ext cx="3160715" cy="2044624"/>
          </a:xfrm>
          <a:prstGeom prst="rect">
            <a:avLst/>
          </a:prstGeom>
          <a:noFill/>
          <a:ln w="603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826DE7E-F507-7595-A1DB-3A2CB33DCBE9}"/>
              </a:ext>
            </a:extLst>
          </p:cNvPr>
          <p:cNvSpPr txBox="1"/>
          <p:nvPr/>
        </p:nvSpPr>
        <p:spPr>
          <a:xfrm rot="5400000">
            <a:off x="2883328" y="5398663"/>
            <a:ext cx="21975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7030A0"/>
                </a:solidFill>
              </a:rPr>
              <a:t>1</a:t>
            </a:r>
          </a:p>
          <a:p>
            <a:pPr algn="ctr"/>
            <a:r>
              <a:rPr lang="en-US" sz="3600" dirty="0">
                <a:solidFill>
                  <a:srgbClr val="7030A0"/>
                </a:solidFill>
              </a:rPr>
              <a:t> Second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2F84ECD-866F-72F4-4B75-02DCD0E31D3B}"/>
              </a:ext>
            </a:extLst>
          </p:cNvPr>
          <p:cNvCxnSpPr/>
          <p:nvPr/>
        </p:nvCxnSpPr>
        <p:spPr>
          <a:xfrm>
            <a:off x="3777059" y="4900072"/>
            <a:ext cx="0" cy="438844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Scientists Say: Frequency | Science News for Students">
            <a:extLst>
              <a:ext uri="{FF2B5EF4-FFF2-40B4-BE49-F238E27FC236}">
                <a16:creationId xmlns:a16="http://schemas.microsoft.com/office/drawing/2014/main" id="{568873DE-2C22-847E-A1FE-32F5973CC4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63" t="58299" r="30250"/>
          <a:stretch/>
        </p:blipFill>
        <p:spPr bwMode="auto">
          <a:xfrm>
            <a:off x="4823203" y="2800321"/>
            <a:ext cx="3092245" cy="3251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9B432474-DD03-736E-71E2-59670204E571}"/>
              </a:ext>
            </a:extLst>
          </p:cNvPr>
          <p:cNvSpPr/>
          <p:nvPr/>
        </p:nvSpPr>
        <p:spPr>
          <a:xfrm>
            <a:off x="4754733" y="2801750"/>
            <a:ext cx="3160715" cy="2044624"/>
          </a:xfrm>
          <a:prstGeom prst="rect">
            <a:avLst/>
          </a:prstGeom>
          <a:noFill/>
          <a:ln w="603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CA4E9F-DA54-1E22-1CFA-54EB02D18C18}"/>
              </a:ext>
            </a:extLst>
          </p:cNvPr>
          <p:cNvSpPr txBox="1"/>
          <p:nvPr/>
        </p:nvSpPr>
        <p:spPr>
          <a:xfrm rot="5400000">
            <a:off x="7111163" y="5398664"/>
            <a:ext cx="21975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7030A0"/>
                </a:solidFill>
              </a:rPr>
              <a:t>1</a:t>
            </a:r>
          </a:p>
          <a:p>
            <a:pPr algn="ctr"/>
            <a:r>
              <a:rPr lang="en-US" sz="3600" dirty="0">
                <a:solidFill>
                  <a:srgbClr val="7030A0"/>
                </a:solidFill>
              </a:rPr>
              <a:t> Second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2B3A5465-6BBC-D9DF-4D07-1570B49821C1}"/>
              </a:ext>
            </a:extLst>
          </p:cNvPr>
          <p:cNvCxnSpPr/>
          <p:nvPr/>
        </p:nvCxnSpPr>
        <p:spPr>
          <a:xfrm>
            <a:off x="7915448" y="4846374"/>
            <a:ext cx="0" cy="438844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108830DD-5086-3362-3830-C4020887DEC0}"/>
              </a:ext>
            </a:extLst>
          </p:cNvPr>
          <p:cNvSpPr txBox="1"/>
          <p:nvPr/>
        </p:nvSpPr>
        <p:spPr>
          <a:xfrm>
            <a:off x="1463133" y="5111838"/>
            <a:ext cx="1071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Hz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6C024F-48D4-4893-3857-F8C1AB06DC7D}"/>
              </a:ext>
            </a:extLst>
          </p:cNvPr>
          <p:cNvSpPr txBox="1"/>
          <p:nvPr/>
        </p:nvSpPr>
        <p:spPr>
          <a:xfrm>
            <a:off x="5525849" y="5046155"/>
            <a:ext cx="14949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3.5 Hz</a:t>
            </a:r>
          </a:p>
        </p:txBody>
      </p:sp>
      <p:pic>
        <p:nvPicPr>
          <p:cNvPr id="1028" name="Picture 4" descr="Scientists Say: Frequency | Science News for Students">
            <a:extLst>
              <a:ext uri="{FF2B5EF4-FFF2-40B4-BE49-F238E27FC236}">
                <a16:creationId xmlns:a16="http://schemas.microsoft.com/office/drawing/2014/main" id="{97CA73DA-4DBE-6838-6774-855A1527C3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30" t="57192" r="64623" b="20687"/>
          <a:stretch/>
        </p:blipFill>
        <p:spPr bwMode="auto">
          <a:xfrm>
            <a:off x="8810082" y="2792947"/>
            <a:ext cx="3092245" cy="2043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DF1B0A7C-7249-2389-F3C7-024BB687F012}"/>
              </a:ext>
            </a:extLst>
          </p:cNvPr>
          <p:cNvSpPr/>
          <p:nvPr/>
        </p:nvSpPr>
        <p:spPr>
          <a:xfrm>
            <a:off x="8741613" y="2880270"/>
            <a:ext cx="3160715" cy="2044624"/>
          </a:xfrm>
          <a:prstGeom prst="rect">
            <a:avLst/>
          </a:prstGeom>
          <a:noFill/>
          <a:ln w="6032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D714DE9-83BD-BC0C-4021-00C7B02EEF66}"/>
              </a:ext>
            </a:extLst>
          </p:cNvPr>
          <p:cNvCxnSpPr/>
          <p:nvPr/>
        </p:nvCxnSpPr>
        <p:spPr>
          <a:xfrm>
            <a:off x="11902327" y="4892416"/>
            <a:ext cx="0" cy="438844"/>
          </a:xfrm>
          <a:prstGeom prst="straightConnector1">
            <a:avLst/>
          </a:prstGeom>
          <a:ln w="508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855B8BC-5A5F-9CB0-5023-F68B281CEC6E}"/>
              </a:ext>
            </a:extLst>
          </p:cNvPr>
          <p:cNvSpPr txBox="1"/>
          <p:nvPr/>
        </p:nvSpPr>
        <p:spPr>
          <a:xfrm rot="5400000">
            <a:off x="10509102" y="5344965"/>
            <a:ext cx="21975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7030A0"/>
                </a:solidFill>
              </a:rPr>
              <a:t>1</a:t>
            </a:r>
          </a:p>
          <a:p>
            <a:pPr algn="ctr"/>
            <a:r>
              <a:rPr lang="en-US" sz="3600" dirty="0">
                <a:solidFill>
                  <a:srgbClr val="7030A0"/>
                </a:solidFill>
              </a:rPr>
              <a:t> Second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D98BCDB-4EC3-C942-2C6A-6A18AD9540B2}"/>
              </a:ext>
            </a:extLst>
          </p:cNvPr>
          <p:cNvSpPr txBox="1"/>
          <p:nvPr/>
        </p:nvSpPr>
        <p:spPr>
          <a:xfrm>
            <a:off x="9243536" y="5129320"/>
            <a:ext cx="1764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7.25 Hz</a:t>
            </a:r>
          </a:p>
        </p:txBody>
      </p:sp>
    </p:spTree>
    <p:extLst>
      <p:ext uri="{BB962C8B-B14F-4D97-AF65-F5344CB8AC3E}">
        <p14:creationId xmlns:p14="http://schemas.microsoft.com/office/powerpoint/2010/main" val="282413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0" grpId="0" animBg="1"/>
      <p:bldP spid="13" grpId="0" animBg="1"/>
      <p:bldP spid="14" grpId="0" animBg="1"/>
      <p:bldP spid="14" grpId="1" animBg="1"/>
      <p:bldP spid="15" grpId="0"/>
      <p:bldP spid="15" grpId="1"/>
      <p:bldP spid="20" grpId="0" animBg="1"/>
      <p:bldP spid="21" grpId="0"/>
      <p:bldP spid="23" grpId="0"/>
      <p:bldP spid="24" grpId="0"/>
      <p:bldP spid="26" grpId="0" animBg="1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4A9B-13CE-230E-EC8A-10A45DD88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22" y="139657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Properties of Waves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0CC917-E0E5-CD00-7F29-09A902B28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322" y="1184999"/>
            <a:ext cx="11345125" cy="8502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479CA9-41B1-0539-5F7F-173E65DD9A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9769" y="2199874"/>
            <a:ext cx="2364248" cy="1100598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EDC9F4F-530A-6C03-ACB3-70625E6296D1}"/>
              </a:ext>
            </a:extLst>
          </p:cNvPr>
          <p:cNvCxnSpPr/>
          <p:nvPr/>
        </p:nvCxnSpPr>
        <p:spPr>
          <a:xfrm flipV="1">
            <a:off x="3996813" y="2890684"/>
            <a:ext cx="634181" cy="538316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989CD49-3BC4-79FD-C426-4CE74A138656}"/>
              </a:ext>
            </a:extLst>
          </p:cNvPr>
          <p:cNvSpPr txBox="1"/>
          <p:nvPr/>
        </p:nvSpPr>
        <p:spPr>
          <a:xfrm>
            <a:off x="3583858" y="3429000"/>
            <a:ext cx="82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Speed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7039783C-2C3C-5668-482D-63DD2E9197C3}"/>
              </a:ext>
            </a:extLst>
          </p:cNvPr>
          <p:cNvCxnSpPr>
            <a:cxnSpLocks/>
          </p:cNvCxnSpPr>
          <p:nvPr/>
        </p:nvCxnSpPr>
        <p:spPr>
          <a:xfrm flipV="1">
            <a:off x="5591893" y="2890684"/>
            <a:ext cx="166502" cy="574386"/>
          </a:xfrm>
          <a:prstGeom prst="straightConnector1">
            <a:avLst/>
          </a:prstGeom>
          <a:ln w="4762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76EF061-44D7-772A-CCEB-F94D0791546A}"/>
              </a:ext>
            </a:extLst>
          </p:cNvPr>
          <p:cNvSpPr txBox="1"/>
          <p:nvPr/>
        </p:nvSpPr>
        <p:spPr>
          <a:xfrm>
            <a:off x="5178937" y="3429311"/>
            <a:ext cx="825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Wave Length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493BE86-1CA8-753D-28AF-6BB267FFCB34}"/>
              </a:ext>
            </a:extLst>
          </p:cNvPr>
          <p:cNvCxnSpPr>
            <a:cxnSpLocks/>
          </p:cNvCxnSpPr>
          <p:nvPr/>
        </p:nvCxnSpPr>
        <p:spPr>
          <a:xfrm flipH="1" flipV="1">
            <a:off x="6171351" y="2890684"/>
            <a:ext cx="381440" cy="666845"/>
          </a:xfrm>
          <a:prstGeom prst="straightConnector1">
            <a:avLst/>
          </a:prstGeom>
          <a:ln w="4762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5ED6E0F-E9DA-5EE7-A087-9615EFC30945}"/>
              </a:ext>
            </a:extLst>
          </p:cNvPr>
          <p:cNvSpPr txBox="1"/>
          <p:nvPr/>
        </p:nvSpPr>
        <p:spPr>
          <a:xfrm>
            <a:off x="6417803" y="3557529"/>
            <a:ext cx="1221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Frequency</a:t>
            </a:r>
          </a:p>
        </p:txBody>
      </p:sp>
    </p:spTree>
    <p:extLst>
      <p:ext uri="{BB962C8B-B14F-4D97-AF65-F5344CB8AC3E}">
        <p14:creationId xmlns:p14="http://schemas.microsoft.com/office/powerpoint/2010/main" val="167643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1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9354-11BB-D7E4-E4A5-C501377D0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055644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Example 7.1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D791DED-FD4C-4B49-0938-C455FCFC09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80279"/>
            <a:ext cx="12100142" cy="1055644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5C5AA02-1323-A5C3-67DA-1251044ABC0A}"/>
                  </a:ext>
                </a:extLst>
              </p:cNvPr>
              <p:cNvSpPr txBox="1"/>
              <p:nvPr/>
            </p:nvSpPr>
            <p:spPr>
              <a:xfrm>
                <a:off x="576197" y="2179529"/>
                <a:ext cx="12526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i="1" dirty="0">
                    <a:solidFill>
                      <a:srgbClr val="FF0000"/>
                    </a:solidFill>
                  </a:rPr>
                  <a:t>u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800" b="1" dirty="0"/>
                  <a:t>=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𝛌</m:t>
                    </m:r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𝝊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5C5AA02-1323-A5C3-67DA-1251044AB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197" y="2179529"/>
                <a:ext cx="1252602" cy="523220"/>
              </a:xfrm>
              <a:prstGeom prst="rect">
                <a:avLst/>
              </a:prstGeom>
              <a:blipFill>
                <a:blip r:embed="rId3"/>
                <a:stretch>
                  <a:fillRect l="-10101" t="-11905" b="-3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42A40CF-3CAE-1708-C703-66F63EF6CF4E}"/>
                  </a:ext>
                </a:extLst>
              </p:cNvPr>
              <p:cNvSpPr txBox="1"/>
              <p:nvPr/>
            </p:nvSpPr>
            <p:spPr>
              <a:xfrm>
                <a:off x="576197" y="2900718"/>
                <a:ext cx="316453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</a:rPr>
                  <a:t>u </a:t>
                </a:r>
                <a:r>
                  <a:rPr lang="en-US" sz="2800" b="1" dirty="0"/>
                  <a:t>=</a:t>
                </a:r>
                <a14:m>
                  <m:oMath xmlns:m="http://schemas.openxmlformats.org/officeDocument/2006/math"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𝟏𝟕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𝐜𝐦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42A40CF-3CAE-1708-C703-66F63EF6CF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197" y="2900718"/>
                <a:ext cx="3164531" cy="523220"/>
              </a:xfrm>
              <a:prstGeom prst="rect">
                <a:avLst/>
              </a:prstGeom>
              <a:blipFill>
                <a:blip r:embed="rId4"/>
                <a:stretch>
                  <a:fillRect l="-4000" t="-11905" b="-3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>
            <a:extLst>
              <a:ext uri="{FF2B5EF4-FFF2-40B4-BE49-F238E27FC236}">
                <a16:creationId xmlns:a16="http://schemas.microsoft.com/office/drawing/2014/main" id="{EAFA506A-2DAD-EC4E-14AD-DC735D4168DE}"/>
              </a:ext>
            </a:extLst>
          </p:cNvPr>
          <p:cNvSpPr/>
          <p:nvPr/>
        </p:nvSpPr>
        <p:spPr>
          <a:xfrm>
            <a:off x="5569527" y="880280"/>
            <a:ext cx="1704109" cy="527822"/>
          </a:xfrm>
          <a:prstGeom prst="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B90178-3081-C256-8806-BF6C0C2FFF74}"/>
              </a:ext>
            </a:extLst>
          </p:cNvPr>
          <p:cNvSpPr/>
          <p:nvPr/>
        </p:nvSpPr>
        <p:spPr>
          <a:xfrm>
            <a:off x="10086109" y="875974"/>
            <a:ext cx="1302327" cy="527822"/>
          </a:xfrm>
          <a:prstGeom prst="rect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8DC602-C1D3-D470-42B0-60FC9990E425}"/>
                  </a:ext>
                </a:extLst>
              </p:cNvPr>
              <p:cNvSpPr txBox="1"/>
              <p:nvPr/>
            </p:nvSpPr>
            <p:spPr>
              <a:xfrm>
                <a:off x="8232160" y="2278652"/>
                <a:ext cx="3383643" cy="523220"/>
              </a:xfrm>
              <a:prstGeom prst="rect">
                <a:avLst/>
              </a:prstGeom>
              <a:noFill/>
              <a:ln w="444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CA" sz="2800" b="1" dirty="0">
                    <a:solidFill>
                      <a:srgbClr val="FF0000"/>
                    </a:solidFill>
                  </a:rPr>
                  <a:t>***1</a:t>
                </a:r>
                <a14:m>
                  <m:oMath xmlns:m="http://schemas.openxmlformats.org/officeDocument/2006/math"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𝐇𝐳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𝐬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)∗∗∗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8DC602-C1D3-D470-42B0-60FC9990E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2160" y="2278652"/>
                <a:ext cx="3383643" cy="523220"/>
              </a:xfrm>
              <a:prstGeom prst="rect">
                <a:avLst/>
              </a:prstGeom>
              <a:blipFill>
                <a:blip r:embed="rId5"/>
                <a:stretch>
                  <a:fillRect l="-2952" t="-8889" b="-24444"/>
                </a:stretch>
              </a:blipFill>
              <a:ln w="444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3E11CC8E-EA00-5F60-2B9F-928A6DC0E0DA}"/>
              </a:ext>
            </a:extLst>
          </p:cNvPr>
          <p:cNvSpPr/>
          <p:nvPr/>
        </p:nvSpPr>
        <p:spPr>
          <a:xfrm>
            <a:off x="7982779" y="913536"/>
            <a:ext cx="1507585" cy="527822"/>
          </a:xfrm>
          <a:prstGeom prst="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A34454-9077-2DE1-8CA2-7866A98F3251}"/>
              </a:ext>
            </a:extLst>
          </p:cNvPr>
          <p:cNvSpPr/>
          <p:nvPr/>
        </p:nvSpPr>
        <p:spPr>
          <a:xfrm>
            <a:off x="70552" y="1299250"/>
            <a:ext cx="1134793" cy="527822"/>
          </a:xfrm>
          <a:prstGeom prst="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17E3D01-4637-ECDE-DCBA-E2C4B06FFE85}"/>
                  </a:ext>
                </a:extLst>
              </p:cNvPr>
              <p:cNvSpPr txBox="1"/>
              <p:nvPr/>
            </p:nvSpPr>
            <p:spPr>
              <a:xfrm>
                <a:off x="2668234" y="2900718"/>
                <a:ext cx="175136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sz="28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CA" sz="28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𝟖𝟕</m:t>
                    </m:r>
                    <m:r>
                      <a:rPr lang="en-CA" sz="28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  <m:r>
                      <a:rPr lang="en-CA" sz="28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CA" sz="28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</m:t>
                    </m:r>
                    <m:r>
                      <a:rPr lang="en-CA" sz="28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𝐬</m:t>
                    </m:r>
                    <m:r>
                      <a:rPr lang="en-CA" sz="2800" b="1" i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1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17E3D01-4637-ECDE-DCBA-E2C4B06FF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8234" y="2900718"/>
                <a:ext cx="1751368" cy="523220"/>
              </a:xfrm>
              <a:prstGeom prst="rect">
                <a:avLst/>
              </a:prstGeom>
              <a:blipFill>
                <a:blip r:embed="rId6"/>
                <a:stretch>
                  <a:fillRect l="-4348" b="-190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9A749E9-67F0-5436-9F2B-B08A49F8DF8C}"/>
                  </a:ext>
                </a:extLst>
              </p:cNvPr>
              <p:cNvSpPr txBox="1"/>
              <p:nvPr/>
            </p:nvSpPr>
            <p:spPr>
              <a:xfrm>
                <a:off x="637949" y="3714978"/>
                <a:ext cx="26732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</a:rPr>
                  <a:t>u </a:t>
                </a:r>
                <a:r>
                  <a:rPr lang="en-US" sz="2800" b="1" dirty="0"/>
                  <a:t>=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𝟏𝟓𝟐𝟎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𝒄𝒎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9A749E9-67F0-5436-9F2B-B08A49F8DF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49" y="3714978"/>
                <a:ext cx="2673288" cy="523220"/>
              </a:xfrm>
              <a:prstGeom prst="rect">
                <a:avLst/>
              </a:prstGeom>
              <a:blipFill>
                <a:blip r:embed="rId7"/>
                <a:stretch>
                  <a:fillRect l="-4739" t="-11905" b="-3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50AD6A2-4184-0EF4-1144-2617E20476E9}"/>
                  </a:ext>
                </a:extLst>
              </p:cNvPr>
              <p:cNvSpPr txBox="1"/>
              <p:nvPr/>
            </p:nvSpPr>
            <p:spPr>
              <a:xfrm>
                <a:off x="637948" y="4388733"/>
                <a:ext cx="3504560" cy="523220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</a:rPr>
                  <a:t>u </a:t>
                </a:r>
                <a:r>
                  <a:rPr lang="en-US" sz="2800" b="1" dirty="0"/>
                  <a:t>~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𝟓𝟐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𝟏𝟎𝟒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𝒄𝒎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CA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50AD6A2-4184-0EF4-1144-2617E20476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948" y="4388733"/>
                <a:ext cx="3504560" cy="523220"/>
              </a:xfrm>
              <a:prstGeom prst="rect">
                <a:avLst/>
              </a:prstGeom>
              <a:blipFill>
                <a:blip r:embed="rId8"/>
                <a:stretch>
                  <a:fillRect l="-3226" t="-8889" b="-24444"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4B02EFE5-6475-304A-E6B0-250EDAE396AE}"/>
              </a:ext>
            </a:extLst>
          </p:cNvPr>
          <p:cNvSpPr/>
          <p:nvPr/>
        </p:nvSpPr>
        <p:spPr>
          <a:xfrm>
            <a:off x="1974594" y="875974"/>
            <a:ext cx="985156" cy="52782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9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 animBg="1"/>
      <p:bldP spid="11" grpId="0" animBg="1"/>
      <p:bldP spid="12" grpId="0" animBg="1"/>
      <p:bldP spid="14" grpId="0" animBg="1"/>
      <p:bldP spid="15" grpId="0" animBg="1"/>
      <p:bldP spid="16" grpId="0"/>
      <p:bldP spid="17" grpId="0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9354-11BB-D7E4-E4A5-C501377D0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055644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Example 7.1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BD603F5-C8BA-86C9-BC03-6E2D8265FB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3392"/>
            <a:ext cx="12095018" cy="105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204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EFE82-0620-373E-6362-CEAF7B7EA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43937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Electromagnetic Radiation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5AECF-E916-5778-81EB-226B0B21E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43937"/>
            <a:ext cx="4774410" cy="15244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u="sng" dirty="0">
                <a:solidFill>
                  <a:srgbClr val="FF0000"/>
                </a:solidFill>
              </a:rPr>
              <a:t>Electromagnetic Radiation: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EF9D18-DD9E-E371-3A4B-75DECFC8AE9A}"/>
              </a:ext>
            </a:extLst>
          </p:cNvPr>
          <p:cNvSpPr txBox="1"/>
          <p:nvPr/>
        </p:nvSpPr>
        <p:spPr>
          <a:xfrm>
            <a:off x="3099820" y="1668232"/>
            <a:ext cx="83533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Is the transmission of energy in the form electromagnetic waves.</a:t>
            </a:r>
          </a:p>
        </p:txBody>
      </p:sp>
      <p:pic>
        <p:nvPicPr>
          <p:cNvPr id="3074" name="Picture 2" descr="Scientists Say: Frequency | Science News for Students">
            <a:extLst>
              <a:ext uri="{FF2B5EF4-FFF2-40B4-BE49-F238E27FC236}">
                <a16:creationId xmlns:a16="http://schemas.microsoft.com/office/drawing/2014/main" id="{96E0DB0B-325E-EDE7-8921-18C0DC78E1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30" b="15083"/>
          <a:stretch/>
        </p:blipFill>
        <p:spPr bwMode="auto">
          <a:xfrm>
            <a:off x="2933221" y="3292553"/>
            <a:ext cx="9258779" cy="3565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8275FF8-00A8-21C4-D86F-F0A3E4AE5A2C}"/>
              </a:ext>
            </a:extLst>
          </p:cNvPr>
          <p:cNvSpPr txBox="1"/>
          <p:nvPr/>
        </p:nvSpPr>
        <p:spPr>
          <a:xfrm>
            <a:off x="250722" y="3856703"/>
            <a:ext cx="2490769" cy="255454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Speed of Light = 3.00 x 10</a:t>
            </a:r>
            <a:r>
              <a:rPr lang="en-US" sz="4000" b="1" baseline="30000" dirty="0"/>
              <a:t>8</a:t>
            </a:r>
            <a:r>
              <a:rPr lang="en-US" sz="4000" b="1" baseline="-25000" dirty="0"/>
              <a:t>m/s</a:t>
            </a:r>
          </a:p>
        </p:txBody>
      </p:sp>
    </p:spTree>
    <p:extLst>
      <p:ext uri="{BB962C8B-B14F-4D97-AF65-F5344CB8AC3E}">
        <p14:creationId xmlns:p14="http://schemas.microsoft.com/office/powerpoint/2010/main" val="419307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49354-11BB-D7E4-E4A5-C501377D0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b="1" i="1" dirty="0">
                <a:solidFill>
                  <a:srgbClr val="FF0000"/>
                </a:solidFill>
              </a:rPr>
              <a:t>Example 7.2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24C6E56-3EAF-6E08-4CC5-2A2C6DDBB0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22780"/>
            <a:ext cx="12192000" cy="847580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A1585E4-A25D-02FB-13C9-6F2C9FE586DA}"/>
              </a:ext>
            </a:extLst>
          </p:cNvPr>
          <p:cNvSpPr/>
          <p:nvPr/>
        </p:nvSpPr>
        <p:spPr>
          <a:xfrm>
            <a:off x="519867" y="1386678"/>
            <a:ext cx="3969006" cy="527822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054ED2A-FCB5-AFCE-3BAF-6F08D410E6BD}"/>
                  </a:ext>
                </a:extLst>
              </p:cNvPr>
              <p:cNvSpPr txBox="1"/>
              <p:nvPr/>
            </p:nvSpPr>
            <p:spPr>
              <a:xfrm>
                <a:off x="381322" y="2631530"/>
                <a:ext cx="12526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solidFill>
                      <a:srgbClr val="FF0000"/>
                    </a:solidFill>
                  </a:rPr>
                  <a:t>u </a:t>
                </a:r>
                <a:r>
                  <a:rPr lang="en-US" sz="2800" b="1" dirty="0"/>
                  <a:t>=</a:t>
                </a:r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𝛌</m:t>
                    </m:r>
                    <m:r>
                      <a:rPr lang="en-US" sz="28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𝝊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054ED2A-FCB5-AFCE-3BAF-6F08D410E6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22" y="2631530"/>
                <a:ext cx="1252602" cy="523220"/>
              </a:xfrm>
              <a:prstGeom prst="rect">
                <a:avLst/>
              </a:prstGeom>
              <a:blipFill>
                <a:blip r:embed="rId3"/>
                <a:stretch>
                  <a:fillRect l="-10101" t="-11905" b="-3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9FCF9AF-04DC-6AE8-BE9B-205B8D8560D0}"/>
                  </a:ext>
                </a:extLst>
              </p:cNvPr>
              <p:cNvSpPr txBox="1"/>
              <p:nvPr/>
            </p:nvSpPr>
            <p:spPr>
              <a:xfrm>
                <a:off x="381321" y="3348560"/>
                <a:ext cx="161373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  <m:r>
                        <a:rPr lang="en-CA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CA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𝒖</m:t>
                      </m:r>
                    </m:oMath>
                  </m:oMathPara>
                </a14:m>
                <a:endParaRPr lang="en-CA" sz="28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CA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9FCF9AF-04DC-6AE8-BE9B-205B8D856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21" y="3348560"/>
                <a:ext cx="1613733" cy="954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018EF4-B8C8-3A87-A52F-B53973C09110}"/>
              </a:ext>
            </a:extLst>
          </p:cNvPr>
          <p:cNvCxnSpPr/>
          <p:nvPr/>
        </p:nvCxnSpPr>
        <p:spPr>
          <a:xfrm>
            <a:off x="3075709" y="1828795"/>
            <a:ext cx="1413164" cy="0"/>
          </a:xfrm>
          <a:prstGeom prst="line">
            <a:avLst/>
          </a:prstGeom>
          <a:ln w="539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A325270-CE5C-C11A-E529-8A8E176276EB}"/>
                  </a:ext>
                </a:extLst>
              </p:cNvPr>
              <p:cNvSpPr txBox="1"/>
              <p:nvPr/>
            </p:nvSpPr>
            <p:spPr>
              <a:xfrm>
                <a:off x="381320" y="4478655"/>
                <a:ext cx="1613733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  <m:r>
                        <a:rPr lang="en-CA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CA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CA" sz="28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CA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A325270-CE5C-C11A-E529-8A8E17627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320" y="4478655"/>
                <a:ext cx="1613733" cy="95410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B5BF1F5D-8E13-2F27-CDC5-97668E014A3F}"/>
              </a:ext>
            </a:extLst>
          </p:cNvPr>
          <p:cNvSpPr txBox="1"/>
          <p:nvPr/>
        </p:nvSpPr>
        <p:spPr>
          <a:xfrm>
            <a:off x="2798617" y="2042073"/>
            <a:ext cx="7716983" cy="1077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***The word “radiation has implications to light, so we can use ”c” instead of “</a:t>
            </a:r>
            <a:r>
              <a:rPr lang="en-US" sz="3200" dirty="0">
                <a:solidFill>
                  <a:srgbClr val="FF0000"/>
                </a:solidFill>
              </a:rPr>
              <a:t>u</a:t>
            </a:r>
            <a:r>
              <a:rPr lang="en-US" sz="3200" dirty="0"/>
              <a:t>”.***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85108C-9310-1694-4C3A-51161FA00B84}"/>
              </a:ext>
            </a:extLst>
          </p:cNvPr>
          <p:cNvSpPr txBox="1"/>
          <p:nvPr/>
        </p:nvSpPr>
        <p:spPr>
          <a:xfrm>
            <a:off x="3408217" y="3360534"/>
            <a:ext cx="7716983" cy="1077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***c is constant….always the same number…c= 3.00 x 10</a:t>
            </a:r>
            <a:r>
              <a:rPr lang="en-US" sz="3200" baseline="30000" dirty="0"/>
              <a:t>8</a:t>
            </a:r>
            <a:r>
              <a:rPr lang="en-US" sz="3200" dirty="0"/>
              <a:t> m/s***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6E3452E-8A8C-7044-CB3D-9D0C5C866E9D}"/>
                  </a:ext>
                </a:extLst>
              </p:cNvPr>
              <p:cNvSpPr txBox="1"/>
              <p:nvPr/>
            </p:nvSpPr>
            <p:spPr>
              <a:xfrm>
                <a:off x="347918" y="5349980"/>
                <a:ext cx="3802754" cy="1267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𝝊</m:t>
                      </m:r>
                      <m:r>
                        <a:rPr lang="en-CA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CA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𝟎𝟎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𝐱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CA" sz="28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𝟏𝟎𝟖</m:t>
                          </m:r>
                          <m:f>
                            <m:fPr>
                              <m:ctrlPr>
                                <a:rPr lang="en-CA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CA" sz="28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𝐦</m:t>
                              </m:r>
                            </m:num>
                            <m:den>
                              <m:r>
                                <a:rPr lang="en-CA" sz="2800" b="1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𝐬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CA" sz="2800" b="1" i="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CA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                         </a:t>
                </a:r>
                <a14:m>
                  <m:oMath xmlns:m="http://schemas.openxmlformats.org/officeDocument/2006/math"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𝛌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6E3452E-8A8C-7044-CB3D-9D0C5C866E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18" y="5349980"/>
                <a:ext cx="3802754" cy="12672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62CBE9F2-DA17-BC62-C461-EE99DE157B28}"/>
              </a:ext>
            </a:extLst>
          </p:cNvPr>
          <p:cNvSpPr/>
          <p:nvPr/>
        </p:nvSpPr>
        <p:spPr>
          <a:xfrm>
            <a:off x="692727" y="889125"/>
            <a:ext cx="10141528" cy="527822"/>
          </a:xfrm>
          <a:prstGeom prst="rect">
            <a:avLst/>
          </a:prstGeom>
          <a:noFill/>
          <a:ln w="412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073DFFB-2AAF-AE56-D9E3-B358F75A6F32}"/>
              </a:ext>
            </a:extLst>
          </p:cNvPr>
          <p:cNvSpPr txBox="1"/>
          <p:nvPr/>
        </p:nvSpPr>
        <p:spPr>
          <a:xfrm>
            <a:off x="4150672" y="4678995"/>
            <a:ext cx="7369065" cy="1077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***In order to cancel out units of m/s we need to convert 522nm to m/s***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F19DD75-9053-F341-407A-07E7844ED643}"/>
                  </a:ext>
                </a:extLst>
              </p:cNvPr>
              <p:cNvSpPr txBox="1"/>
              <p:nvPr/>
            </p:nvSpPr>
            <p:spPr>
              <a:xfrm>
                <a:off x="3948544" y="5835220"/>
                <a:ext cx="392083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𝒏𝒎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sz="2800" b="1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CA" sz="2800" b="1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CA" sz="2800" b="1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𝐦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/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𝐬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F19DD75-9053-F341-407A-07E7844ED6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544" y="5835220"/>
                <a:ext cx="3920836" cy="523220"/>
              </a:xfrm>
              <a:prstGeom prst="rect">
                <a:avLst/>
              </a:prstGeom>
              <a:blipFill>
                <a:blip r:embed="rId7"/>
                <a:stretch>
                  <a:fillRect l="-971" t="-14286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CBD53BD-6C84-0D7A-C9D6-CDA604A2D75A}"/>
                  </a:ext>
                </a:extLst>
              </p:cNvPr>
              <p:cNvSpPr txBox="1"/>
              <p:nvPr/>
            </p:nvSpPr>
            <p:spPr>
              <a:xfrm>
                <a:off x="3948543" y="6302154"/>
                <a:ext cx="680258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800" b="1" dirty="0">
                    <a:solidFill>
                      <a:srgbClr val="002060"/>
                    </a:solidFill>
                  </a:rPr>
                  <a:t>So 522</a:t>
                </a:r>
                <a14:m>
                  <m:oMath xmlns:m="http://schemas.openxmlformats.org/officeDocument/2006/math"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𝒏𝒎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𝟓𝟐𝟐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CA" sz="2800" b="1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CA" sz="2800" b="1" i="0" baseline="3000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CA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800" b="1" dirty="0">
                    <a:solidFill>
                      <a:srgbClr val="002060"/>
                    </a:solidFill>
                  </a:rPr>
                  <a:t> </a:t>
                </a:r>
                <a:endParaRPr lang="en-US" sz="2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CBD53BD-6C84-0D7A-C9D6-CDA604A2D7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8543" y="6302154"/>
                <a:ext cx="6802583" cy="523220"/>
              </a:xfrm>
              <a:prstGeom prst="rect">
                <a:avLst/>
              </a:prstGeom>
              <a:blipFill>
                <a:blip r:embed="rId8"/>
                <a:stretch>
                  <a:fillRect l="-2052" t="-11905" b="-30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1EEF6EB-A4E7-66AD-FE6C-C6F726D17AC8}"/>
              </a:ext>
            </a:extLst>
          </p:cNvPr>
          <p:cNvCxnSpPr/>
          <p:nvPr/>
        </p:nvCxnSpPr>
        <p:spPr>
          <a:xfrm>
            <a:off x="1233055" y="3774845"/>
            <a:ext cx="62345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B8F80B5-5A5E-5A6B-B58C-E36B5E44176E}"/>
              </a:ext>
            </a:extLst>
          </p:cNvPr>
          <p:cNvCxnSpPr/>
          <p:nvPr/>
        </p:nvCxnSpPr>
        <p:spPr>
          <a:xfrm>
            <a:off x="1135161" y="5001875"/>
            <a:ext cx="62345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59B33E2-5A4C-2473-291A-3D6918276E33}"/>
              </a:ext>
            </a:extLst>
          </p:cNvPr>
          <p:cNvCxnSpPr>
            <a:cxnSpLocks/>
          </p:cNvCxnSpPr>
          <p:nvPr/>
        </p:nvCxnSpPr>
        <p:spPr>
          <a:xfrm>
            <a:off x="1233055" y="6114260"/>
            <a:ext cx="2770909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743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9" grpId="0"/>
      <p:bldP spid="10" grpId="0" animBg="1"/>
      <p:bldP spid="11" grpId="0" animBg="1"/>
      <p:bldP spid="12" grpId="0"/>
      <p:bldP spid="13" grpId="0" animBg="1"/>
      <p:bldP spid="14" grpId="0" animBg="1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4218</TotalTime>
  <Words>1459</Words>
  <Application>Microsoft Macintosh PowerPoint</Application>
  <PresentationFormat>Widescreen</PresentationFormat>
  <Paragraphs>375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Apple Chancery</vt:lpstr>
      <vt:lpstr>Apple Chancery</vt:lpstr>
      <vt:lpstr>Arial</vt:lpstr>
      <vt:lpstr>Calibri</vt:lpstr>
      <vt:lpstr>Calibri Light</vt:lpstr>
      <vt:lpstr>Cambria Math</vt:lpstr>
      <vt:lpstr>Office Theme</vt:lpstr>
      <vt:lpstr>Chapter 7</vt:lpstr>
      <vt:lpstr>7.1: From Classical Physics to Quantum Theory</vt:lpstr>
      <vt:lpstr>Properties of Waves</vt:lpstr>
      <vt:lpstr>Properties of Waves</vt:lpstr>
      <vt:lpstr>Properties of Waves</vt:lpstr>
      <vt:lpstr>Example 7.1</vt:lpstr>
      <vt:lpstr>Example 7.1</vt:lpstr>
      <vt:lpstr>Electromagnetic Radiation</vt:lpstr>
      <vt:lpstr>Example 7.2</vt:lpstr>
      <vt:lpstr>Example 7.2</vt:lpstr>
      <vt:lpstr>Example 7.2</vt:lpstr>
      <vt:lpstr>7.7: Atomic Orbitals</vt:lpstr>
      <vt:lpstr>7.7: Atomic Orbitals</vt:lpstr>
      <vt:lpstr>7.7: Atomic Orbitals</vt:lpstr>
      <vt:lpstr>7.7: Atomic Orbitals</vt:lpstr>
      <vt:lpstr>7.7: Atomic Orbitals</vt:lpstr>
      <vt:lpstr>7.7: Atomic Orbitals</vt:lpstr>
      <vt:lpstr>7.7: Atomic Orbitals</vt:lpstr>
      <vt:lpstr>7.7: Atomic Orbitals</vt:lpstr>
      <vt:lpstr>7.7: Atomic Orbitals</vt:lpstr>
      <vt:lpstr>7.7: Atomic Orbitals</vt:lpstr>
      <vt:lpstr>7.8: Electron Configuration</vt:lpstr>
      <vt:lpstr>The Pauli Exclusion Principle</vt:lpstr>
      <vt:lpstr>The Pauli Exclusion Principle</vt:lpstr>
      <vt:lpstr>The Pauli Exclusion Principle</vt:lpstr>
      <vt:lpstr>Diamagnetic and Paramagnetic.</vt:lpstr>
      <vt:lpstr>Hund’s Rule</vt:lpstr>
      <vt:lpstr>Example 7.11</vt:lpstr>
      <vt:lpstr>Example 7.11</vt:lpstr>
      <vt:lpstr>Example 7.11</vt:lpstr>
      <vt:lpstr>Key Words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creator>Lani Knowles</dc:creator>
  <cp:lastModifiedBy>Lani Knowles</cp:lastModifiedBy>
  <cp:revision>51</cp:revision>
  <dcterms:created xsi:type="dcterms:W3CDTF">2022-05-12T22:47:37Z</dcterms:created>
  <dcterms:modified xsi:type="dcterms:W3CDTF">2024-05-01T20:26:16Z</dcterms:modified>
</cp:coreProperties>
</file>