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326" r:id="rId4"/>
    <p:sldId id="327" r:id="rId5"/>
    <p:sldId id="328" r:id="rId6"/>
    <p:sldId id="329" r:id="rId7"/>
    <p:sldId id="346" r:id="rId8"/>
    <p:sldId id="325" r:id="rId9"/>
    <p:sldId id="330" r:id="rId10"/>
    <p:sldId id="347" r:id="rId11"/>
    <p:sldId id="348" r:id="rId12"/>
    <p:sldId id="349" r:id="rId13"/>
    <p:sldId id="350" r:id="rId14"/>
    <p:sldId id="351" r:id="rId15"/>
    <p:sldId id="352" r:id="rId16"/>
    <p:sldId id="353" r:id="rId17"/>
    <p:sldId id="332" r:id="rId18"/>
    <p:sldId id="344" r:id="rId19"/>
    <p:sldId id="354" r:id="rId20"/>
    <p:sldId id="355" r:id="rId21"/>
    <p:sldId id="345" r:id="rId22"/>
    <p:sldId id="27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84"/>
    <p:restoredTop sz="92318"/>
  </p:normalViewPr>
  <p:slideViewPr>
    <p:cSldViewPr snapToGrid="0" snapToObjects="1">
      <p:cViewPr varScale="1">
        <p:scale>
          <a:sx n="117" d="100"/>
          <a:sy n="117" d="100"/>
        </p:scale>
        <p:origin x="70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7962A-7919-178F-C129-BD4D47889C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C583B3-626B-B4B2-E46E-0BA80BD7B8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44764-93BC-65A2-36C1-B312E92B8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247F2-0677-B3C5-AE06-2EC6926A9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C0F0-EBDB-37B6-137C-7D46DB2ED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611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0EAF-711F-3974-99DF-B780DF9E1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C6068C-72D5-7362-8BD9-6D83D2DF00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4668B-859A-8727-B40A-4B81FA45F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473D5-C800-8141-D362-F387A0EA4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8E646-3F3A-2A49-D4E7-90FCB1793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2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B25223-839A-3599-5844-5BAAA14765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3781D7-3CEE-8356-41D6-C9A9C1868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4A05C-3843-C0DD-6FE3-EDF3DB54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EDABE-FC78-6AD2-58AA-371EFDA74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B0953-07EE-C17F-C61C-8C9B6B38C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20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F28A7-D2AC-0E62-C58B-9034A7044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B5F6C-EB85-3521-0CA2-6C5D61D1F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25941-6555-86F3-1830-D8AF16DCE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F5C61-5166-A647-EBC9-394740DF9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C854F-4DAB-4C71-C740-075A911D7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4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FCEA6-8566-AA83-2086-068DE1172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C0E451-2D9E-8332-DEC1-84F673A04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34700-44E7-B2BF-11AD-F042AEAE6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8EB08-B828-51F7-F80D-D505FBB1B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635E8-ED69-0C01-1C90-CE9B8EE70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9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1F733-D501-A61F-6940-99A7ADE12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6B6FC-863A-1078-36D4-307735137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5B75C5-FAEA-2007-D3F8-114A5A4DE5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CF51C4-39D7-E405-9B92-ADF448FC9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921D99-2E47-AC3D-A825-C95435900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9EE613-A125-1E2A-5314-570D56E9D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9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843EB-463F-E9FE-76BA-A34777BCA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0AFF5-47C7-D441-1A3A-40B1C5B23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1BFDB5-F99A-DE5A-F9C6-6A29E0B84A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D6E098-29DD-4119-AB6B-0A89ECED1D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18DF9-AC71-23AD-ADCF-ADF20C001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A448BB-2F91-B6A3-6579-C74C8823C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52A0E0-A1A1-9107-06DD-1FFAE4A9B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19F92F-3E0F-DC5E-654C-7D5484094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8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DBC6B-E752-DD1E-5403-622BCC8C9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764ACF-21B2-DA0E-FB94-464D3D51A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E141EF-84F0-A7B0-B01F-C959EF641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581042-455C-E2DF-58D0-EAA1A464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98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6A12F4-6352-BEAE-5552-1ACFB7A44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FBE8C5-26E9-5226-3A67-34403C7C2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248192-841B-4559-E3A7-5D5D95168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80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84D77-5930-F935-0FF4-8C83DE09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ED3C0-5107-D88C-1011-8C057F78A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048122-9CDB-B3D5-D397-27BCAB8774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9ED24-5798-516F-2968-EFC771D28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E5B489-38D0-E9C0-9B07-A243A6C8A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06C18D-F761-BFD5-9C6F-EFAE59B2B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64FB9-5129-9B42-22C7-CED115855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BBA836-C01F-5682-0E89-AFC53E9562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EC726E-9530-394F-AF1E-14BF604DF1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5DA5D-A94E-E886-53E5-3C3A8562A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DDBEB-E1BA-684B-CC24-0C64549D1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474CB5-D978-6601-67F2-FE7ECFF26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FE1BB0-FB25-D9AC-98C4-B3BCF4FAE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7318BA-C182-092B-CD36-B95DA4037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AB7E3-6CBE-2DFA-89BA-D6F807AB2A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0B34D-0648-2A4F-A65F-770C4AE1058E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BF313-2F96-1F3A-6BB8-314145CA8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C4B4B-6FC3-98D7-38E6-7E46B5E3BA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08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654AF-2C81-FCBF-C7EB-728A3DB4B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08346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/>
              <a:t>Chapter 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7DDDC6-5FF3-A7F5-3631-BBC9F206B0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88021"/>
            <a:ext cx="9144000" cy="569912"/>
          </a:xfrm>
        </p:spPr>
        <p:txBody>
          <a:bodyPr>
            <a:normAutofit/>
          </a:bodyPr>
          <a:lstStyle/>
          <a:p>
            <a:r>
              <a:rPr lang="en-US" sz="3200" b="1" dirty="0"/>
              <a:t>Thermochemistry</a:t>
            </a:r>
          </a:p>
        </p:txBody>
      </p:sp>
      <p:pic>
        <p:nvPicPr>
          <p:cNvPr id="1028" name="Picture 4" descr="THERMAL PHYSICS / HEAT - Pathwayz">
            <a:extLst>
              <a:ext uri="{FF2B5EF4-FFF2-40B4-BE49-F238E27FC236}">
                <a16:creationId xmlns:a16="http://schemas.microsoft.com/office/drawing/2014/main" id="{F945B306-D253-999B-DB8F-EE299BAB4B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042" y="97791"/>
            <a:ext cx="5748184" cy="4389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17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6.2: Energy Changes in Chemical Reactions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AEFCFF-96EC-D4C6-0996-7EE2C52D02D2}"/>
              </a:ext>
            </a:extLst>
          </p:cNvPr>
          <p:cNvSpPr txBox="1"/>
          <p:nvPr/>
        </p:nvSpPr>
        <p:spPr>
          <a:xfrm>
            <a:off x="277525" y="1729557"/>
            <a:ext cx="3734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ALL reactions either: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3DDEDA-F1EB-95BD-145E-0F7CB96D7671}"/>
              </a:ext>
            </a:extLst>
          </p:cNvPr>
          <p:cNvSpPr txBox="1"/>
          <p:nvPr/>
        </p:nvSpPr>
        <p:spPr>
          <a:xfrm>
            <a:off x="400427" y="2890391"/>
            <a:ext cx="37340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Produce</a:t>
            </a:r>
            <a:r>
              <a:rPr lang="en-US" sz="3200" b="1" dirty="0"/>
              <a:t> energy (</a:t>
            </a:r>
            <a:r>
              <a:rPr lang="en-US" sz="3200" b="1" dirty="0">
                <a:solidFill>
                  <a:srgbClr val="FF0000"/>
                </a:solidFill>
              </a:rPr>
              <a:t>Ex</a:t>
            </a:r>
            <a:r>
              <a:rPr lang="en-US" sz="3200" b="1" dirty="0"/>
              <a:t>othermic)</a:t>
            </a:r>
          </a:p>
        </p:txBody>
      </p:sp>
      <p:pic>
        <p:nvPicPr>
          <p:cNvPr id="1026" name="Picture 2" descr="What's the difference between an explosion and a detonation?">
            <a:extLst>
              <a:ext uri="{FF2B5EF4-FFF2-40B4-BE49-F238E27FC236}">
                <a16:creationId xmlns:a16="http://schemas.microsoft.com/office/drawing/2014/main" id="{CD5FBF3F-80CA-E369-D860-1A24A48B18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7652" y="1460089"/>
            <a:ext cx="4156823" cy="2781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587EC1D-761C-D1AB-C019-1CA913B364D8}"/>
              </a:ext>
            </a:extLst>
          </p:cNvPr>
          <p:cNvSpPr txBox="1"/>
          <p:nvPr/>
        </p:nvSpPr>
        <p:spPr>
          <a:xfrm>
            <a:off x="8873612" y="4241606"/>
            <a:ext cx="1924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Ex</a:t>
            </a:r>
            <a:r>
              <a:rPr lang="en-US" sz="3200" b="1" dirty="0"/>
              <a:t>plosion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0401D9-1721-6649-AAA1-ABED2E35B46E}"/>
              </a:ext>
            </a:extLst>
          </p:cNvPr>
          <p:cNvSpPr txBox="1"/>
          <p:nvPr/>
        </p:nvSpPr>
        <p:spPr>
          <a:xfrm>
            <a:off x="277525" y="4739055"/>
            <a:ext cx="28196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Absorb</a:t>
            </a:r>
            <a:r>
              <a:rPr lang="en-US" sz="3200" b="1" dirty="0"/>
              <a:t> energy (</a:t>
            </a:r>
            <a:r>
              <a:rPr lang="en-US" sz="3200" b="1" dirty="0">
                <a:solidFill>
                  <a:srgbClr val="0070C0"/>
                </a:solidFill>
              </a:rPr>
              <a:t>Endo</a:t>
            </a:r>
            <a:r>
              <a:rPr lang="en-US" sz="3200" b="1" dirty="0"/>
              <a:t>thermic)</a:t>
            </a:r>
          </a:p>
        </p:txBody>
      </p:sp>
      <p:pic>
        <p:nvPicPr>
          <p:cNvPr id="1028" name="Picture 4" descr="FinTech and the Melting Ice Cube Theory | by FinTech Sandbox | Collision |  Medium">
            <a:extLst>
              <a:ext uri="{FF2B5EF4-FFF2-40B4-BE49-F238E27FC236}">
                <a16:creationId xmlns:a16="http://schemas.microsoft.com/office/drawing/2014/main" id="{3E63035E-2AFA-E15B-9BF5-CD4FE94D05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499" y="3694730"/>
            <a:ext cx="4002547" cy="250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8C5E297-6466-A66C-177B-5689C225707F}"/>
              </a:ext>
            </a:extLst>
          </p:cNvPr>
          <p:cNvSpPr txBox="1"/>
          <p:nvPr/>
        </p:nvSpPr>
        <p:spPr>
          <a:xfrm>
            <a:off x="4445647" y="6200487"/>
            <a:ext cx="1924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Melting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7EAEBA-780C-539D-89C6-514D084501CC}"/>
              </a:ext>
            </a:extLst>
          </p:cNvPr>
          <p:cNvSpPr txBox="1"/>
          <p:nvPr/>
        </p:nvSpPr>
        <p:spPr>
          <a:xfrm>
            <a:off x="7990789" y="5415656"/>
            <a:ext cx="3923686" cy="1077218"/>
          </a:xfrm>
          <a:prstGeom prst="rect">
            <a:avLst/>
          </a:prstGeom>
          <a:noFill/>
          <a:ln w="444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/>
              <a:t>Endo means inside or under the skin…</a:t>
            </a:r>
          </a:p>
        </p:txBody>
      </p:sp>
    </p:spTree>
    <p:extLst>
      <p:ext uri="{BB962C8B-B14F-4D97-AF65-F5344CB8AC3E}">
        <p14:creationId xmlns:p14="http://schemas.microsoft.com/office/powerpoint/2010/main" val="3469928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  <p:bldP spid="11" grpId="0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628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6.2: Energy Changes in Chemical Reactions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(</a:t>
            </a:r>
            <a:r>
              <a:rPr lang="en-US" b="1" dirty="0">
                <a:solidFill>
                  <a:srgbClr val="FF0000"/>
                </a:solidFill>
              </a:rPr>
              <a:t>Exo</a:t>
            </a:r>
            <a:r>
              <a:rPr lang="en-US" b="1" dirty="0">
                <a:solidFill>
                  <a:srgbClr val="002060"/>
                </a:solidFill>
              </a:rPr>
              <a:t>thermic)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3DDEDA-F1EB-95BD-145E-0F7CB96D7671}"/>
              </a:ext>
            </a:extLst>
          </p:cNvPr>
          <p:cNvSpPr txBox="1"/>
          <p:nvPr/>
        </p:nvSpPr>
        <p:spPr>
          <a:xfrm>
            <a:off x="277525" y="1661191"/>
            <a:ext cx="37340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Produce</a:t>
            </a:r>
            <a:r>
              <a:rPr lang="en-US" sz="3200" b="1" dirty="0"/>
              <a:t> energy (</a:t>
            </a:r>
            <a:r>
              <a:rPr lang="en-US" sz="3200" b="1" dirty="0">
                <a:solidFill>
                  <a:srgbClr val="FF0000"/>
                </a:solidFill>
              </a:rPr>
              <a:t>Ex</a:t>
            </a:r>
            <a:r>
              <a:rPr lang="en-US" sz="3200" b="1" dirty="0"/>
              <a:t>othermic)</a:t>
            </a:r>
          </a:p>
        </p:txBody>
      </p:sp>
      <p:pic>
        <p:nvPicPr>
          <p:cNvPr id="1026" name="Picture 2" descr="What's the difference between an explosion and a detonation?">
            <a:extLst>
              <a:ext uri="{FF2B5EF4-FFF2-40B4-BE49-F238E27FC236}">
                <a16:creationId xmlns:a16="http://schemas.microsoft.com/office/drawing/2014/main" id="{CD5FBF3F-80CA-E369-D860-1A24A48B18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7652" y="1460089"/>
            <a:ext cx="4156823" cy="2781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587EC1D-761C-D1AB-C019-1CA913B364D8}"/>
              </a:ext>
            </a:extLst>
          </p:cNvPr>
          <p:cNvSpPr txBox="1"/>
          <p:nvPr/>
        </p:nvSpPr>
        <p:spPr>
          <a:xfrm>
            <a:off x="8873612" y="4241606"/>
            <a:ext cx="1924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Ex</a:t>
            </a:r>
            <a:r>
              <a:rPr lang="en-US" sz="3200" b="1" dirty="0"/>
              <a:t>plosion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156C27-C4D3-233B-1D33-C9DF453D7ACF}"/>
              </a:ext>
            </a:extLst>
          </p:cNvPr>
          <p:cNvSpPr txBox="1"/>
          <p:nvPr/>
        </p:nvSpPr>
        <p:spPr>
          <a:xfrm>
            <a:off x="158966" y="5045044"/>
            <a:ext cx="103697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General Equation:</a:t>
            </a:r>
          </a:p>
          <a:p>
            <a:r>
              <a:rPr lang="en-US" sz="6000" dirty="0">
                <a:sym typeface="Wingdings" pitchFamily="2" charset="2"/>
              </a:rPr>
              <a:t>Compound  </a:t>
            </a:r>
            <a:r>
              <a:rPr lang="en-US" sz="7200" dirty="0">
                <a:sym typeface="Wingdings" pitchFamily="2" charset="2"/>
              </a:rPr>
              <a:t>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sz="3600" dirty="0">
                <a:solidFill>
                  <a:srgbClr val="FF0000"/>
                </a:solidFill>
                <a:sym typeface="Wingdings" pitchFamily="2" charset="2"/>
              </a:rPr>
              <a:t>Product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sz="7200" dirty="0">
                <a:sym typeface="Wingdings" pitchFamily="2" charset="2"/>
              </a:rPr>
              <a:t>+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sz="3600" dirty="0">
                <a:solidFill>
                  <a:srgbClr val="0070C0"/>
                </a:solidFill>
                <a:sym typeface="Wingdings" pitchFamily="2" charset="2"/>
              </a:rPr>
              <a:t>Product</a:t>
            </a:r>
            <a:endParaRPr lang="en-US" sz="7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A9D01D-D10F-9AB6-A846-654AF296D427}"/>
              </a:ext>
            </a:extLst>
          </p:cNvPr>
          <p:cNvSpPr txBox="1"/>
          <p:nvPr/>
        </p:nvSpPr>
        <p:spPr>
          <a:xfrm>
            <a:off x="3811480" y="4983488"/>
            <a:ext cx="1532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Energy</a:t>
            </a:r>
            <a:endParaRPr lang="en-US" sz="36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C91210-E88C-8358-636F-13EE2149E98B}"/>
              </a:ext>
            </a:extLst>
          </p:cNvPr>
          <p:cNvSpPr txBox="1"/>
          <p:nvPr/>
        </p:nvSpPr>
        <p:spPr>
          <a:xfrm>
            <a:off x="8917317" y="5629819"/>
            <a:ext cx="29971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+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6000" b="1" dirty="0">
                <a:solidFill>
                  <a:srgbClr val="FF0000"/>
                </a:solidFill>
              </a:rPr>
              <a:t>Energy</a:t>
            </a:r>
            <a:endParaRPr lang="en-US" sz="4800" b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08E7396-2F6E-32DA-3F6D-F00137A6E5E9}"/>
              </a:ext>
            </a:extLst>
          </p:cNvPr>
          <p:cNvSpPr/>
          <p:nvPr/>
        </p:nvSpPr>
        <p:spPr>
          <a:xfrm>
            <a:off x="9409471" y="5747805"/>
            <a:ext cx="2286000" cy="830997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91D6767-B187-53DD-BD15-B74E35D68160}"/>
              </a:ext>
            </a:extLst>
          </p:cNvPr>
          <p:cNvSpPr/>
          <p:nvPr/>
        </p:nvSpPr>
        <p:spPr>
          <a:xfrm>
            <a:off x="277525" y="1661191"/>
            <a:ext cx="2760643" cy="610061"/>
          </a:xfrm>
          <a:prstGeom prst="rect">
            <a:avLst/>
          </a:prstGeom>
          <a:solidFill>
            <a:srgbClr val="FFFF00">
              <a:alpha val="4290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7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7" grpId="0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628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6.2: Energy Changes in Chemical Reactions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(</a:t>
            </a:r>
            <a:r>
              <a:rPr lang="en-US" b="1" dirty="0">
                <a:solidFill>
                  <a:srgbClr val="0070C0"/>
                </a:solidFill>
              </a:rPr>
              <a:t>Endo</a:t>
            </a:r>
            <a:r>
              <a:rPr lang="en-US" b="1" dirty="0">
                <a:solidFill>
                  <a:srgbClr val="002060"/>
                </a:solidFill>
              </a:rPr>
              <a:t>thermic)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3DDEDA-F1EB-95BD-145E-0F7CB96D7671}"/>
              </a:ext>
            </a:extLst>
          </p:cNvPr>
          <p:cNvSpPr txBox="1"/>
          <p:nvPr/>
        </p:nvSpPr>
        <p:spPr>
          <a:xfrm>
            <a:off x="277525" y="1661191"/>
            <a:ext cx="37340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Absorb</a:t>
            </a:r>
            <a:r>
              <a:rPr lang="en-US" sz="3200" b="1" dirty="0"/>
              <a:t> energy (</a:t>
            </a:r>
            <a:r>
              <a:rPr lang="en-US" sz="3200" b="1" dirty="0">
                <a:solidFill>
                  <a:srgbClr val="0070C0"/>
                </a:solidFill>
              </a:rPr>
              <a:t>endo</a:t>
            </a:r>
            <a:r>
              <a:rPr lang="en-US" sz="3200" b="1" dirty="0"/>
              <a:t>thermic)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156C27-C4D3-233B-1D33-C9DF453D7ACF}"/>
              </a:ext>
            </a:extLst>
          </p:cNvPr>
          <p:cNvSpPr txBox="1"/>
          <p:nvPr/>
        </p:nvSpPr>
        <p:spPr>
          <a:xfrm>
            <a:off x="158966" y="5045044"/>
            <a:ext cx="11780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General Equation:</a:t>
            </a:r>
          </a:p>
          <a:p>
            <a:r>
              <a:rPr lang="en-US" sz="6000" dirty="0">
                <a:sym typeface="Wingdings" pitchFamily="2" charset="2"/>
              </a:rPr>
              <a:t>Compound                 </a:t>
            </a:r>
            <a:r>
              <a:rPr lang="en-US" sz="7200" dirty="0">
                <a:sym typeface="Wingdings" pitchFamily="2" charset="2"/>
              </a:rPr>
              <a:t>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sz="3600" dirty="0">
                <a:solidFill>
                  <a:srgbClr val="FF0000"/>
                </a:solidFill>
                <a:sym typeface="Wingdings" pitchFamily="2" charset="2"/>
              </a:rPr>
              <a:t>Product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sz="7200" dirty="0">
                <a:sym typeface="Wingdings" pitchFamily="2" charset="2"/>
              </a:rPr>
              <a:t>+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sz="3600" dirty="0">
                <a:solidFill>
                  <a:srgbClr val="0070C0"/>
                </a:solidFill>
                <a:sym typeface="Wingdings" pitchFamily="2" charset="2"/>
              </a:rPr>
              <a:t>Product </a:t>
            </a:r>
            <a:endParaRPr lang="en-US" sz="7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A9D01D-D10F-9AB6-A846-654AF296D427}"/>
              </a:ext>
            </a:extLst>
          </p:cNvPr>
          <p:cNvSpPr txBox="1"/>
          <p:nvPr/>
        </p:nvSpPr>
        <p:spPr>
          <a:xfrm>
            <a:off x="6356150" y="4928167"/>
            <a:ext cx="1532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Energy</a:t>
            </a:r>
            <a:endParaRPr lang="en-US" sz="36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C91210-E88C-8358-636F-13EE2149E98B}"/>
              </a:ext>
            </a:extLst>
          </p:cNvPr>
          <p:cNvSpPr txBox="1"/>
          <p:nvPr/>
        </p:nvSpPr>
        <p:spPr>
          <a:xfrm>
            <a:off x="3811480" y="5405222"/>
            <a:ext cx="29971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+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6000" b="1" dirty="0">
                <a:solidFill>
                  <a:srgbClr val="FF0000"/>
                </a:solidFill>
              </a:rPr>
              <a:t>Energy</a:t>
            </a:r>
            <a:endParaRPr lang="en-US" sz="4800" b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08E7396-2F6E-32DA-3F6D-F00137A6E5E9}"/>
              </a:ext>
            </a:extLst>
          </p:cNvPr>
          <p:cNvSpPr/>
          <p:nvPr/>
        </p:nvSpPr>
        <p:spPr>
          <a:xfrm>
            <a:off x="4323903" y="5574498"/>
            <a:ext cx="2286000" cy="830997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91D6767-B187-53DD-BD15-B74E35D68160}"/>
              </a:ext>
            </a:extLst>
          </p:cNvPr>
          <p:cNvSpPr/>
          <p:nvPr/>
        </p:nvSpPr>
        <p:spPr>
          <a:xfrm>
            <a:off x="158966" y="1661191"/>
            <a:ext cx="2760643" cy="610061"/>
          </a:xfrm>
          <a:prstGeom prst="rect">
            <a:avLst/>
          </a:prstGeom>
          <a:solidFill>
            <a:srgbClr val="FFFF00">
              <a:alpha val="4290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4" descr="FinTech and the Melting Ice Cube Theory | by FinTech Sandbox | Collision |  Medium">
            <a:extLst>
              <a:ext uri="{FF2B5EF4-FFF2-40B4-BE49-F238E27FC236}">
                <a16:creationId xmlns:a16="http://schemas.microsoft.com/office/drawing/2014/main" id="{3BF2DA32-8F0B-E4E7-9401-95ECB1FB84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8501" y="1811112"/>
            <a:ext cx="4002547" cy="250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BED86B5-E711-5648-4775-537C7237BE0F}"/>
              </a:ext>
            </a:extLst>
          </p:cNvPr>
          <p:cNvSpPr txBox="1"/>
          <p:nvPr/>
        </p:nvSpPr>
        <p:spPr>
          <a:xfrm>
            <a:off x="8817649" y="4316869"/>
            <a:ext cx="1924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Melting</a:t>
            </a:r>
          </a:p>
        </p:txBody>
      </p:sp>
    </p:spTree>
    <p:extLst>
      <p:ext uri="{BB962C8B-B14F-4D97-AF65-F5344CB8AC3E}">
        <p14:creationId xmlns:p14="http://schemas.microsoft.com/office/powerpoint/2010/main" val="94440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7" grpId="0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628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6.2: Energy Changes in Chemical Reactions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(</a:t>
            </a:r>
            <a:r>
              <a:rPr lang="en-US" b="1" dirty="0">
                <a:solidFill>
                  <a:srgbClr val="FF0000"/>
                </a:solidFill>
              </a:rPr>
              <a:t>Exo</a:t>
            </a:r>
            <a:r>
              <a:rPr lang="en-US" b="1" dirty="0">
                <a:solidFill>
                  <a:srgbClr val="002060"/>
                </a:solidFill>
              </a:rPr>
              <a:t>thermic)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3DDEDA-F1EB-95BD-145E-0F7CB96D7671}"/>
              </a:ext>
            </a:extLst>
          </p:cNvPr>
          <p:cNvSpPr txBox="1"/>
          <p:nvPr/>
        </p:nvSpPr>
        <p:spPr>
          <a:xfrm>
            <a:off x="277525" y="1661191"/>
            <a:ext cx="37340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Produce</a:t>
            </a:r>
            <a:r>
              <a:rPr lang="en-US" sz="3200" b="1" dirty="0"/>
              <a:t> energy (</a:t>
            </a:r>
            <a:r>
              <a:rPr lang="en-US" sz="3200" b="1" dirty="0">
                <a:solidFill>
                  <a:srgbClr val="FF0000"/>
                </a:solidFill>
              </a:rPr>
              <a:t>Ex</a:t>
            </a:r>
            <a:r>
              <a:rPr lang="en-US" sz="3200" b="1" dirty="0"/>
              <a:t>othermic)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156C27-C4D3-233B-1D33-C9DF453D7ACF}"/>
              </a:ext>
            </a:extLst>
          </p:cNvPr>
          <p:cNvSpPr txBox="1"/>
          <p:nvPr/>
        </p:nvSpPr>
        <p:spPr>
          <a:xfrm>
            <a:off x="158966" y="5045044"/>
            <a:ext cx="103697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General Equation:</a:t>
            </a:r>
          </a:p>
          <a:p>
            <a:r>
              <a:rPr lang="en-US" sz="6000" dirty="0">
                <a:sym typeface="Wingdings" pitchFamily="2" charset="2"/>
              </a:rPr>
              <a:t>Compound  </a:t>
            </a:r>
            <a:r>
              <a:rPr lang="en-US" sz="7200" dirty="0">
                <a:sym typeface="Wingdings" pitchFamily="2" charset="2"/>
              </a:rPr>
              <a:t>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sz="3600" dirty="0">
                <a:solidFill>
                  <a:srgbClr val="FF0000"/>
                </a:solidFill>
                <a:sym typeface="Wingdings" pitchFamily="2" charset="2"/>
              </a:rPr>
              <a:t>Product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sz="7200" dirty="0">
                <a:sym typeface="Wingdings" pitchFamily="2" charset="2"/>
              </a:rPr>
              <a:t>+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sz="3600" dirty="0">
                <a:solidFill>
                  <a:srgbClr val="0070C0"/>
                </a:solidFill>
                <a:sym typeface="Wingdings" pitchFamily="2" charset="2"/>
              </a:rPr>
              <a:t>Product</a:t>
            </a:r>
            <a:endParaRPr lang="en-US" sz="7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C91210-E88C-8358-636F-13EE2149E98B}"/>
              </a:ext>
            </a:extLst>
          </p:cNvPr>
          <p:cNvSpPr txBox="1"/>
          <p:nvPr/>
        </p:nvSpPr>
        <p:spPr>
          <a:xfrm>
            <a:off x="8917317" y="5629819"/>
            <a:ext cx="29971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+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6000" b="1" dirty="0">
                <a:solidFill>
                  <a:srgbClr val="FF0000"/>
                </a:solidFill>
              </a:rPr>
              <a:t>Energy</a:t>
            </a:r>
            <a:endParaRPr lang="en-US" sz="4800" b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08E7396-2F6E-32DA-3F6D-F00137A6E5E9}"/>
              </a:ext>
            </a:extLst>
          </p:cNvPr>
          <p:cNvSpPr/>
          <p:nvPr/>
        </p:nvSpPr>
        <p:spPr>
          <a:xfrm>
            <a:off x="9409471" y="5747805"/>
            <a:ext cx="2286000" cy="830997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91D6767-B187-53DD-BD15-B74E35D68160}"/>
              </a:ext>
            </a:extLst>
          </p:cNvPr>
          <p:cNvSpPr/>
          <p:nvPr/>
        </p:nvSpPr>
        <p:spPr>
          <a:xfrm>
            <a:off x="277525" y="1661191"/>
            <a:ext cx="2760643" cy="610061"/>
          </a:xfrm>
          <a:prstGeom prst="rect">
            <a:avLst/>
          </a:prstGeom>
          <a:solidFill>
            <a:srgbClr val="FFFF00">
              <a:alpha val="4290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40553844-B422-A8F4-9B13-27C9190AC470}"/>
              </a:ext>
            </a:extLst>
          </p:cNvPr>
          <p:cNvSpPr/>
          <p:nvPr/>
        </p:nvSpPr>
        <p:spPr>
          <a:xfrm>
            <a:off x="7455310" y="1812956"/>
            <a:ext cx="3576484" cy="2923566"/>
          </a:xfrm>
          <a:custGeom>
            <a:avLst/>
            <a:gdLst>
              <a:gd name="connsiteX0" fmla="*/ 14748 w 3097161"/>
              <a:gd name="connsiteY0" fmla="*/ 0 h 2536722"/>
              <a:gd name="connsiteX1" fmla="*/ 0 w 3097161"/>
              <a:gd name="connsiteY1" fmla="*/ 2536722 h 2536722"/>
              <a:gd name="connsiteX2" fmla="*/ 3097161 w 3097161"/>
              <a:gd name="connsiteY2" fmla="*/ 2536722 h 253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97161" h="2536722">
                <a:moveTo>
                  <a:pt x="14748" y="0"/>
                </a:moveTo>
                <a:lnTo>
                  <a:pt x="0" y="2536722"/>
                </a:lnTo>
                <a:lnTo>
                  <a:pt x="3097161" y="2536722"/>
                </a:lnTo>
              </a:path>
            </a:pathLst>
          </a:cu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B3A9B2-D5CA-47A3-D6D5-0D346795A229}"/>
              </a:ext>
            </a:extLst>
          </p:cNvPr>
          <p:cNvSpPr txBox="1"/>
          <p:nvPr/>
        </p:nvSpPr>
        <p:spPr>
          <a:xfrm rot="16200000">
            <a:off x="6195691" y="3044700"/>
            <a:ext cx="1681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Energy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601B3E9-63E4-AA81-BFF8-EE095AD53B21}"/>
              </a:ext>
            </a:extLst>
          </p:cNvPr>
          <p:cNvSpPr txBox="1"/>
          <p:nvPr/>
        </p:nvSpPr>
        <p:spPr>
          <a:xfrm>
            <a:off x="8568813" y="4741755"/>
            <a:ext cx="1681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Time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163DEF5-27A9-6EC1-65E4-0B3620F6AA56}"/>
              </a:ext>
            </a:extLst>
          </p:cNvPr>
          <p:cNvCxnSpPr>
            <a:cxnSpLocks/>
          </p:cNvCxnSpPr>
          <p:nvPr/>
        </p:nvCxnSpPr>
        <p:spPr>
          <a:xfrm>
            <a:off x="7455310" y="2846439"/>
            <a:ext cx="182142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345CABE-576D-ABAB-06FB-2CC2D50B1F68}"/>
              </a:ext>
            </a:extLst>
          </p:cNvPr>
          <p:cNvCxnSpPr>
            <a:cxnSpLocks/>
          </p:cNvCxnSpPr>
          <p:nvPr/>
        </p:nvCxnSpPr>
        <p:spPr>
          <a:xfrm flipV="1">
            <a:off x="9276735" y="2846439"/>
            <a:ext cx="0" cy="10028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55A6B3E-D5CC-024D-03D3-2A6BEC8DC5A8}"/>
              </a:ext>
            </a:extLst>
          </p:cNvPr>
          <p:cNvCxnSpPr>
            <a:cxnSpLocks/>
          </p:cNvCxnSpPr>
          <p:nvPr/>
        </p:nvCxnSpPr>
        <p:spPr>
          <a:xfrm>
            <a:off x="9276735" y="3849329"/>
            <a:ext cx="160757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634B0316-9F73-6EA4-7D12-443165F6F2EB}"/>
              </a:ext>
            </a:extLst>
          </p:cNvPr>
          <p:cNvSpPr txBox="1"/>
          <p:nvPr/>
        </p:nvSpPr>
        <p:spPr>
          <a:xfrm>
            <a:off x="7455310" y="2289880"/>
            <a:ext cx="2147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Reactants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94C675A-14D4-5CEB-074C-4FEB3BB3A74A}"/>
              </a:ext>
            </a:extLst>
          </p:cNvPr>
          <p:cNvSpPr txBox="1"/>
          <p:nvPr/>
        </p:nvSpPr>
        <p:spPr>
          <a:xfrm>
            <a:off x="9520117" y="2537188"/>
            <a:ext cx="21472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Energy Released</a:t>
            </a:r>
            <a:endParaRPr lang="en-US" sz="3600" b="1" dirty="0"/>
          </a:p>
        </p:txBody>
      </p:sp>
      <p:sp>
        <p:nvSpPr>
          <p:cNvPr id="24" name="Right Brace 23">
            <a:extLst>
              <a:ext uri="{FF2B5EF4-FFF2-40B4-BE49-F238E27FC236}">
                <a16:creationId xmlns:a16="http://schemas.microsoft.com/office/drawing/2014/main" id="{D7232DFD-BA33-9F6E-65C9-45C148C9390D}"/>
              </a:ext>
            </a:extLst>
          </p:cNvPr>
          <p:cNvSpPr/>
          <p:nvPr/>
        </p:nvSpPr>
        <p:spPr>
          <a:xfrm>
            <a:off x="9350479" y="2846439"/>
            <a:ext cx="193077" cy="1002890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EAD7B92-1C4F-6E98-2EB0-75C8A29B69DC}"/>
              </a:ext>
            </a:extLst>
          </p:cNvPr>
          <p:cNvSpPr txBox="1"/>
          <p:nvPr/>
        </p:nvSpPr>
        <p:spPr>
          <a:xfrm>
            <a:off x="9276734" y="3729862"/>
            <a:ext cx="2147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Products</a:t>
            </a:r>
          </a:p>
        </p:txBody>
      </p:sp>
    </p:spTree>
    <p:extLst>
      <p:ext uri="{BB962C8B-B14F-4D97-AF65-F5344CB8AC3E}">
        <p14:creationId xmlns:p14="http://schemas.microsoft.com/office/powerpoint/2010/main" val="179460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 animBg="1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628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6.2: Energy Changes in Chemical Reactions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(</a:t>
            </a:r>
            <a:r>
              <a:rPr lang="en-US" b="1" dirty="0">
                <a:solidFill>
                  <a:srgbClr val="0070C0"/>
                </a:solidFill>
              </a:rPr>
              <a:t>Endo</a:t>
            </a:r>
            <a:r>
              <a:rPr lang="en-US" b="1" dirty="0">
                <a:solidFill>
                  <a:srgbClr val="002060"/>
                </a:solidFill>
              </a:rPr>
              <a:t>thermic)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3DDEDA-F1EB-95BD-145E-0F7CB96D7671}"/>
              </a:ext>
            </a:extLst>
          </p:cNvPr>
          <p:cNvSpPr txBox="1"/>
          <p:nvPr/>
        </p:nvSpPr>
        <p:spPr>
          <a:xfrm>
            <a:off x="277525" y="1661191"/>
            <a:ext cx="37340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Absorb</a:t>
            </a:r>
            <a:r>
              <a:rPr lang="en-US" sz="3200" b="1" dirty="0"/>
              <a:t> energy (</a:t>
            </a:r>
            <a:r>
              <a:rPr lang="en-US" sz="3200" b="1" dirty="0">
                <a:solidFill>
                  <a:srgbClr val="0070C0"/>
                </a:solidFill>
              </a:rPr>
              <a:t>endo</a:t>
            </a:r>
            <a:r>
              <a:rPr lang="en-US" sz="3200" b="1" dirty="0"/>
              <a:t>thermic)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156C27-C4D3-233B-1D33-C9DF453D7ACF}"/>
              </a:ext>
            </a:extLst>
          </p:cNvPr>
          <p:cNvSpPr txBox="1"/>
          <p:nvPr/>
        </p:nvSpPr>
        <p:spPr>
          <a:xfrm>
            <a:off x="158966" y="5045044"/>
            <a:ext cx="11780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General Equation:</a:t>
            </a:r>
          </a:p>
          <a:p>
            <a:r>
              <a:rPr lang="en-US" sz="6000" dirty="0">
                <a:sym typeface="Wingdings" pitchFamily="2" charset="2"/>
              </a:rPr>
              <a:t>Compound                 </a:t>
            </a:r>
            <a:r>
              <a:rPr lang="en-US" sz="7200" dirty="0">
                <a:sym typeface="Wingdings" pitchFamily="2" charset="2"/>
              </a:rPr>
              <a:t>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sz="3600" dirty="0">
                <a:solidFill>
                  <a:srgbClr val="FF0000"/>
                </a:solidFill>
                <a:sym typeface="Wingdings" pitchFamily="2" charset="2"/>
              </a:rPr>
              <a:t>Product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sz="7200" dirty="0">
                <a:sym typeface="Wingdings" pitchFamily="2" charset="2"/>
              </a:rPr>
              <a:t>+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sz="3600" dirty="0">
                <a:solidFill>
                  <a:srgbClr val="0070C0"/>
                </a:solidFill>
                <a:sym typeface="Wingdings" pitchFamily="2" charset="2"/>
              </a:rPr>
              <a:t>Product </a:t>
            </a:r>
            <a:endParaRPr lang="en-US" sz="7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C91210-E88C-8358-636F-13EE2149E98B}"/>
              </a:ext>
            </a:extLst>
          </p:cNvPr>
          <p:cNvSpPr txBox="1"/>
          <p:nvPr/>
        </p:nvSpPr>
        <p:spPr>
          <a:xfrm>
            <a:off x="3811480" y="5405222"/>
            <a:ext cx="29971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+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6000" b="1" dirty="0">
                <a:solidFill>
                  <a:srgbClr val="FF0000"/>
                </a:solidFill>
              </a:rPr>
              <a:t>Energy</a:t>
            </a:r>
            <a:endParaRPr lang="en-US" sz="4800" b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08E7396-2F6E-32DA-3F6D-F00137A6E5E9}"/>
              </a:ext>
            </a:extLst>
          </p:cNvPr>
          <p:cNvSpPr/>
          <p:nvPr/>
        </p:nvSpPr>
        <p:spPr>
          <a:xfrm>
            <a:off x="4323903" y="5574498"/>
            <a:ext cx="2286000" cy="830997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91D6767-B187-53DD-BD15-B74E35D68160}"/>
              </a:ext>
            </a:extLst>
          </p:cNvPr>
          <p:cNvSpPr/>
          <p:nvPr/>
        </p:nvSpPr>
        <p:spPr>
          <a:xfrm>
            <a:off x="158966" y="1661191"/>
            <a:ext cx="2760643" cy="610061"/>
          </a:xfrm>
          <a:prstGeom prst="rect">
            <a:avLst/>
          </a:prstGeom>
          <a:solidFill>
            <a:srgbClr val="FFFF00">
              <a:alpha val="4290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43AFECF7-96F0-F64B-ED09-6EB297F59751}"/>
              </a:ext>
            </a:extLst>
          </p:cNvPr>
          <p:cNvSpPr/>
          <p:nvPr/>
        </p:nvSpPr>
        <p:spPr>
          <a:xfrm>
            <a:off x="7468698" y="2021369"/>
            <a:ext cx="3097161" cy="2536722"/>
          </a:xfrm>
          <a:custGeom>
            <a:avLst/>
            <a:gdLst>
              <a:gd name="connsiteX0" fmla="*/ 14748 w 3097161"/>
              <a:gd name="connsiteY0" fmla="*/ 0 h 2536722"/>
              <a:gd name="connsiteX1" fmla="*/ 0 w 3097161"/>
              <a:gd name="connsiteY1" fmla="*/ 2536722 h 2536722"/>
              <a:gd name="connsiteX2" fmla="*/ 3097161 w 3097161"/>
              <a:gd name="connsiteY2" fmla="*/ 2536722 h 253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97161" h="2536722">
                <a:moveTo>
                  <a:pt x="14748" y="0"/>
                </a:moveTo>
                <a:lnTo>
                  <a:pt x="0" y="2536722"/>
                </a:lnTo>
                <a:lnTo>
                  <a:pt x="3097161" y="2536722"/>
                </a:lnTo>
              </a:path>
            </a:pathLst>
          </a:cu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2712CB-0D5A-8EF9-D812-27065ABC442D}"/>
              </a:ext>
            </a:extLst>
          </p:cNvPr>
          <p:cNvSpPr txBox="1"/>
          <p:nvPr/>
        </p:nvSpPr>
        <p:spPr>
          <a:xfrm rot="16200000">
            <a:off x="6209079" y="2866269"/>
            <a:ext cx="1681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Energy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B9515D-114A-8507-E1C4-6C5F604DEF1A}"/>
              </a:ext>
            </a:extLst>
          </p:cNvPr>
          <p:cNvSpPr txBox="1"/>
          <p:nvPr/>
        </p:nvSpPr>
        <p:spPr>
          <a:xfrm>
            <a:off x="8582201" y="4563324"/>
            <a:ext cx="1681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Time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026847F-671E-1412-E3B8-B3C41B3BA580}"/>
              </a:ext>
            </a:extLst>
          </p:cNvPr>
          <p:cNvCxnSpPr>
            <a:cxnSpLocks/>
          </p:cNvCxnSpPr>
          <p:nvPr/>
        </p:nvCxnSpPr>
        <p:spPr>
          <a:xfrm>
            <a:off x="7483446" y="4147770"/>
            <a:ext cx="182142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3B741F1-0B9B-9876-50C3-B2FBD4B19A15}"/>
              </a:ext>
            </a:extLst>
          </p:cNvPr>
          <p:cNvSpPr txBox="1"/>
          <p:nvPr/>
        </p:nvSpPr>
        <p:spPr>
          <a:xfrm>
            <a:off x="7434841" y="4009834"/>
            <a:ext cx="2147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Reactants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D7E32D-0587-2626-B9CB-B1A175A9DA20}"/>
              </a:ext>
            </a:extLst>
          </p:cNvPr>
          <p:cNvCxnSpPr>
            <a:cxnSpLocks/>
          </p:cNvCxnSpPr>
          <p:nvPr/>
        </p:nvCxnSpPr>
        <p:spPr>
          <a:xfrm flipV="1">
            <a:off x="9293103" y="2672550"/>
            <a:ext cx="0" cy="147294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3C187A4-86F0-FE0F-8520-3FB6445EFA32}"/>
              </a:ext>
            </a:extLst>
          </p:cNvPr>
          <p:cNvSpPr txBox="1"/>
          <p:nvPr/>
        </p:nvSpPr>
        <p:spPr>
          <a:xfrm>
            <a:off x="7437840" y="2926489"/>
            <a:ext cx="21472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Energy Absorbed</a:t>
            </a:r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B9162B39-8D95-7CEF-CE9F-DDB753C26439}"/>
              </a:ext>
            </a:extLst>
          </p:cNvPr>
          <p:cNvSpPr/>
          <p:nvPr/>
        </p:nvSpPr>
        <p:spPr>
          <a:xfrm flipH="1">
            <a:off x="8840299" y="2675377"/>
            <a:ext cx="511801" cy="1470120"/>
          </a:xfrm>
          <a:prstGeom prst="rightBrac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56DE1D6-A150-14DC-5E0E-C4899DB28F36}"/>
              </a:ext>
            </a:extLst>
          </p:cNvPr>
          <p:cNvCxnSpPr>
            <a:cxnSpLocks/>
          </p:cNvCxnSpPr>
          <p:nvPr/>
        </p:nvCxnSpPr>
        <p:spPr>
          <a:xfrm>
            <a:off x="9290124" y="2673963"/>
            <a:ext cx="160757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688AE8E-66C9-78BC-BCA4-7DC9CA39B020}"/>
              </a:ext>
            </a:extLst>
          </p:cNvPr>
          <p:cNvSpPr txBox="1"/>
          <p:nvPr/>
        </p:nvSpPr>
        <p:spPr>
          <a:xfrm>
            <a:off x="9204646" y="2147426"/>
            <a:ext cx="21472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Products</a:t>
            </a:r>
          </a:p>
        </p:txBody>
      </p:sp>
    </p:spTree>
    <p:extLst>
      <p:ext uri="{BB962C8B-B14F-4D97-AF65-F5344CB8AC3E}">
        <p14:creationId xmlns:p14="http://schemas.microsoft.com/office/powerpoint/2010/main" val="299820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 animBg="1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628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6.2: Energy Changes in Chemical Reactions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(</a:t>
            </a:r>
            <a:r>
              <a:rPr lang="en-US" b="1" dirty="0">
                <a:solidFill>
                  <a:srgbClr val="FF0000"/>
                </a:solidFill>
              </a:rPr>
              <a:t>Exo</a:t>
            </a:r>
            <a:r>
              <a:rPr lang="en-US" b="1" dirty="0">
                <a:solidFill>
                  <a:srgbClr val="002060"/>
                </a:solidFill>
              </a:rPr>
              <a:t>thermic </a:t>
            </a:r>
            <a:r>
              <a:rPr lang="en-US" b="1" i="1" dirty="0">
                <a:solidFill>
                  <a:srgbClr val="FF0000"/>
                </a:solidFill>
              </a:rPr>
              <a:t>Enthalpy</a:t>
            </a:r>
            <a:r>
              <a:rPr lang="en-US" b="1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3DDEDA-F1EB-95BD-145E-0F7CB96D7671}"/>
              </a:ext>
            </a:extLst>
          </p:cNvPr>
          <p:cNvSpPr txBox="1"/>
          <p:nvPr/>
        </p:nvSpPr>
        <p:spPr>
          <a:xfrm>
            <a:off x="277525" y="1661191"/>
            <a:ext cx="37340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Produce</a:t>
            </a:r>
            <a:r>
              <a:rPr lang="en-US" sz="3200" b="1" dirty="0"/>
              <a:t> energy (</a:t>
            </a:r>
            <a:r>
              <a:rPr lang="en-US" sz="3200" b="1" dirty="0">
                <a:solidFill>
                  <a:srgbClr val="FF0000"/>
                </a:solidFill>
              </a:rPr>
              <a:t>Ex</a:t>
            </a:r>
            <a:r>
              <a:rPr lang="en-US" sz="3200" b="1" dirty="0"/>
              <a:t>othermic)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156C27-C4D3-233B-1D33-C9DF453D7ACF}"/>
              </a:ext>
            </a:extLst>
          </p:cNvPr>
          <p:cNvSpPr txBox="1"/>
          <p:nvPr/>
        </p:nvSpPr>
        <p:spPr>
          <a:xfrm>
            <a:off x="158966" y="5045044"/>
            <a:ext cx="103697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General Equation:</a:t>
            </a:r>
          </a:p>
          <a:p>
            <a:r>
              <a:rPr lang="en-US" sz="6000" dirty="0">
                <a:sym typeface="Wingdings" pitchFamily="2" charset="2"/>
              </a:rPr>
              <a:t>Compound  </a:t>
            </a:r>
            <a:r>
              <a:rPr lang="en-US" sz="7200" dirty="0">
                <a:sym typeface="Wingdings" pitchFamily="2" charset="2"/>
              </a:rPr>
              <a:t>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sz="3600" dirty="0">
                <a:solidFill>
                  <a:srgbClr val="FF0000"/>
                </a:solidFill>
                <a:sym typeface="Wingdings" pitchFamily="2" charset="2"/>
              </a:rPr>
              <a:t>Product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sz="7200" dirty="0">
                <a:sym typeface="Wingdings" pitchFamily="2" charset="2"/>
              </a:rPr>
              <a:t>+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sz="3600" dirty="0">
                <a:solidFill>
                  <a:srgbClr val="0070C0"/>
                </a:solidFill>
                <a:sym typeface="Wingdings" pitchFamily="2" charset="2"/>
              </a:rPr>
              <a:t>Product</a:t>
            </a:r>
            <a:endParaRPr lang="en-US" sz="7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C91210-E88C-8358-636F-13EE2149E98B}"/>
              </a:ext>
            </a:extLst>
          </p:cNvPr>
          <p:cNvSpPr txBox="1"/>
          <p:nvPr/>
        </p:nvSpPr>
        <p:spPr>
          <a:xfrm>
            <a:off x="8917317" y="5629819"/>
            <a:ext cx="29971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+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6000" b="1" dirty="0">
                <a:solidFill>
                  <a:srgbClr val="FF0000"/>
                </a:solidFill>
              </a:rPr>
              <a:t>Energy</a:t>
            </a:r>
            <a:endParaRPr lang="en-US" sz="4800" b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08E7396-2F6E-32DA-3F6D-F00137A6E5E9}"/>
              </a:ext>
            </a:extLst>
          </p:cNvPr>
          <p:cNvSpPr/>
          <p:nvPr/>
        </p:nvSpPr>
        <p:spPr>
          <a:xfrm>
            <a:off x="9409471" y="5747805"/>
            <a:ext cx="2286000" cy="830997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91D6767-B187-53DD-BD15-B74E35D68160}"/>
              </a:ext>
            </a:extLst>
          </p:cNvPr>
          <p:cNvSpPr/>
          <p:nvPr/>
        </p:nvSpPr>
        <p:spPr>
          <a:xfrm>
            <a:off x="277525" y="1661191"/>
            <a:ext cx="2760643" cy="610061"/>
          </a:xfrm>
          <a:prstGeom prst="rect">
            <a:avLst/>
          </a:prstGeom>
          <a:solidFill>
            <a:srgbClr val="FFFF00">
              <a:alpha val="4290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A65DE-9A52-A576-0B79-3A6B14820E50}"/>
              </a:ext>
            </a:extLst>
          </p:cNvPr>
          <p:cNvSpPr txBox="1"/>
          <p:nvPr/>
        </p:nvSpPr>
        <p:spPr>
          <a:xfrm>
            <a:off x="277525" y="3136612"/>
            <a:ext cx="11607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Exothermic </a:t>
            </a:r>
            <a:r>
              <a:rPr lang="en-US" sz="3200" dirty="0"/>
              <a:t>reactions </a:t>
            </a:r>
            <a:r>
              <a:rPr lang="en-US" sz="3200" dirty="0">
                <a:solidFill>
                  <a:srgbClr val="FF0000"/>
                </a:solidFill>
              </a:rPr>
              <a:t>release energy to </a:t>
            </a:r>
            <a:r>
              <a:rPr lang="en-US" sz="3200" dirty="0"/>
              <a:t>the </a:t>
            </a:r>
            <a:r>
              <a:rPr lang="en-US" sz="3200" dirty="0">
                <a:solidFill>
                  <a:srgbClr val="FF0000"/>
                </a:solidFill>
              </a:rPr>
              <a:t>surroundings</a:t>
            </a:r>
            <a:r>
              <a:rPr lang="en-US" sz="3200" dirty="0"/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346721-B465-2C12-8273-421221E6EA22}"/>
              </a:ext>
            </a:extLst>
          </p:cNvPr>
          <p:cNvSpPr txBox="1"/>
          <p:nvPr/>
        </p:nvSpPr>
        <p:spPr>
          <a:xfrm>
            <a:off x="277525" y="4213978"/>
            <a:ext cx="11607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Exothermic </a:t>
            </a:r>
            <a:r>
              <a:rPr lang="en-US" sz="3200" dirty="0"/>
              <a:t>reactions release energy and have an associated </a:t>
            </a:r>
            <a:r>
              <a:rPr lang="en-US" sz="3200" baseline="30000" dirty="0">
                <a:solidFill>
                  <a:srgbClr val="FF0000"/>
                </a:solidFill>
              </a:rPr>
              <a:t>-</a:t>
            </a:r>
            <a:r>
              <a:rPr lang="en-US" sz="3200" dirty="0"/>
              <a:t>𝚫H.</a:t>
            </a:r>
          </a:p>
        </p:txBody>
      </p:sp>
    </p:spTree>
    <p:extLst>
      <p:ext uri="{BB962C8B-B14F-4D97-AF65-F5344CB8AC3E}">
        <p14:creationId xmlns:p14="http://schemas.microsoft.com/office/powerpoint/2010/main" val="220978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628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6.2: Energy Changes in Chemical Reactions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(</a:t>
            </a:r>
            <a:r>
              <a:rPr lang="en-US" b="1" dirty="0">
                <a:solidFill>
                  <a:srgbClr val="0070C0"/>
                </a:solidFill>
              </a:rPr>
              <a:t>Endo</a:t>
            </a:r>
            <a:r>
              <a:rPr lang="en-US" b="1" dirty="0">
                <a:solidFill>
                  <a:srgbClr val="002060"/>
                </a:solidFill>
              </a:rPr>
              <a:t>thermic </a:t>
            </a:r>
            <a:r>
              <a:rPr lang="en-US" b="1" i="1" dirty="0">
                <a:solidFill>
                  <a:srgbClr val="FF0000"/>
                </a:solidFill>
              </a:rPr>
              <a:t>Enthalpy</a:t>
            </a:r>
            <a:r>
              <a:rPr lang="en-US" b="1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3DDEDA-F1EB-95BD-145E-0F7CB96D7671}"/>
              </a:ext>
            </a:extLst>
          </p:cNvPr>
          <p:cNvSpPr txBox="1"/>
          <p:nvPr/>
        </p:nvSpPr>
        <p:spPr>
          <a:xfrm>
            <a:off x="277525" y="1661191"/>
            <a:ext cx="37340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Absorb</a:t>
            </a:r>
            <a:r>
              <a:rPr lang="en-US" sz="3200" b="1" dirty="0"/>
              <a:t> energy (</a:t>
            </a:r>
            <a:r>
              <a:rPr lang="en-US" sz="3200" b="1" dirty="0">
                <a:solidFill>
                  <a:srgbClr val="0070C0"/>
                </a:solidFill>
              </a:rPr>
              <a:t>endo</a:t>
            </a:r>
            <a:r>
              <a:rPr lang="en-US" sz="3200" b="1" dirty="0"/>
              <a:t>thermic)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156C27-C4D3-233B-1D33-C9DF453D7ACF}"/>
              </a:ext>
            </a:extLst>
          </p:cNvPr>
          <p:cNvSpPr txBox="1"/>
          <p:nvPr/>
        </p:nvSpPr>
        <p:spPr>
          <a:xfrm>
            <a:off x="158966" y="5045044"/>
            <a:ext cx="11780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General Equation:</a:t>
            </a:r>
          </a:p>
          <a:p>
            <a:r>
              <a:rPr lang="en-US" sz="6000" dirty="0">
                <a:sym typeface="Wingdings" pitchFamily="2" charset="2"/>
              </a:rPr>
              <a:t>Compound                 </a:t>
            </a:r>
            <a:r>
              <a:rPr lang="en-US" sz="7200" dirty="0">
                <a:sym typeface="Wingdings" pitchFamily="2" charset="2"/>
              </a:rPr>
              <a:t>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sz="3600" dirty="0">
                <a:solidFill>
                  <a:srgbClr val="FF0000"/>
                </a:solidFill>
                <a:sym typeface="Wingdings" pitchFamily="2" charset="2"/>
              </a:rPr>
              <a:t>Product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sz="7200" dirty="0">
                <a:sym typeface="Wingdings" pitchFamily="2" charset="2"/>
              </a:rPr>
              <a:t>+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sz="3600" dirty="0">
                <a:solidFill>
                  <a:srgbClr val="0070C0"/>
                </a:solidFill>
                <a:sym typeface="Wingdings" pitchFamily="2" charset="2"/>
              </a:rPr>
              <a:t>Product </a:t>
            </a:r>
            <a:endParaRPr lang="en-US" sz="7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C91210-E88C-8358-636F-13EE2149E98B}"/>
              </a:ext>
            </a:extLst>
          </p:cNvPr>
          <p:cNvSpPr txBox="1"/>
          <p:nvPr/>
        </p:nvSpPr>
        <p:spPr>
          <a:xfrm>
            <a:off x="3811480" y="5405222"/>
            <a:ext cx="29971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+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6000" b="1" dirty="0">
                <a:solidFill>
                  <a:srgbClr val="FF0000"/>
                </a:solidFill>
              </a:rPr>
              <a:t>Energy</a:t>
            </a:r>
            <a:endParaRPr lang="en-US" sz="4800" b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08E7396-2F6E-32DA-3F6D-F00137A6E5E9}"/>
              </a:ext>
            </a:extLst>
          </p:cNvPr>
          <p:cNvSpPr/>
          <p:nvPr/>
        </p:nvSpPr>
        <p:spPr>
          <a:xfrm>
            <a:off x="4323903" y="5574498"/>
            <a:ext cx="2286000" cy="830997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91D6767-B187-53DD-BD15-B74E35D68160}"/>
              </a:ext>
            </a:extLst>
          </p:cNvPr>
          <p:cNvSpPr/>
          <p:nvPr/>
        </p:nvSpPr>
        <p:spPr>
          <a:xfrm>
            <a:off x="158966" y="1661191"/>
            <a:ext cx="2760643" cy="610061"/>
          </a:xfrm>
          <a:prstGeom prst="rect">
            <a:avLst/>
          </a:prstGeom>
          <a:solidFill>
            <a:srgbClr val="FFFF00">
              <a:alpha val="4290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B1A325-4275-9E74-71C8-3F3F9119065E}"/>
              </a:ext>
            </a:extLst>
          </p:cNvPr>
          <p:cNvSpPr txBox="1"/>
          <p:nvPr/>
        </p:nvSpPr>
        <p:spPr>
          <a:xfrm>
            <a:off x="277525" y="3136612"/>
            <a:ext cx="11607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Endothermic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/>
              <a:t>reactions </a:t>
            </a:r>
            <a:r>
              <a:rPr lang="en-US" sz="3200" dirty="0">
                <a:solidFill>
                  <a:srgbClr val="0070C0"/>
                </a:solidFill>
              </a:rPr>
              <a:t>take in energy from </a:t>
            </a:r>
            <a:r>
              <a:rPr lang="en-US" sz="3200" dirty="0"/>
              <a:t>the </a:t>
            </a:r>
            <a:r>
              <a:rPr lang="en-US" sz="3200" dirty="0">
                <a:solidFill>
                  <a:srgbClr val="FF0000"/>
                </a:solidFill>
              </a:rPr>
              <a:t>surroundings</a:t>
            </a:r>
            <a:r>
              <a:rPr lang="en-US" sz="3200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F64E45-E968-036B-A4FA-8F00EEF0F3A8}"/>
              </a:ext>
            </a:extLst>
          </p:cNvPr>
          <p:cNvSpPr txBox="1"/>
          <p:nvPr/>
        </p:nvSpPr>
        <p:spPr>
          <a:xfrm>
            <a:off x="277525" y="4213978"/>
            <a:ext cx="11607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Endothermic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/>
              <a:t>reactions absorb energy and have an associated </a:t>
            </a:r>
            <a:r>
              <a:rPr lang="en-US" sz="3200" baseline="30000" dirty="0">
                <a:solidFill>
                  <a:srgbClr val="0070C0"/>
                </a:solidFill>
              </a:rPr>
              <a:t>+</a:t>
            </a:r>
            <a:r>
              <a:rPr lang="en-US" sz="3200" dirty="0"/>
              <a:t>𝚫H.</a:t>
            </a:r>
          </a:p>
        </p:txBody>
      </p:sp>
    </p:spTree>
    <p:extLst>
      <p:ext uri="{BB962C8B-B14F-4D97-AF65-F5344CB8AC3E}">
        <p14:creationId xmlns:p14="http://schemas.microsoft.com/office/powerpoint/2010/main" val="3644390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5" y="-98337"/>
            <a:ext cx="11536471" cy="1325563"/>
          </a:xfrm>
        </p:spPr>
        <p:txBody>
          <a:bodyPr/>
          <a:lstStyle/>
          <a:p>
            <a:r>
              <a:rPr lang="en-US" dirty="0"/>
              <a:t>Systems</a:t>
            </a:r>
            <a:r>
              <a:rPr lang="en-US" dirty="0">
                <a:highlight>
                  <a:srgbClr val="FFFF00"/>
                </a:highlight>
              </a:rPr>
              <a:t>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774D80-902E-2DE6-B3A2-3D1396A5D6CD}"/>
              </a:ext>
            </a:extLst>
          </p:cNvPr>
          <p:cNvSpPr txBox="1"/>
          <p:nvPr/>
        </p:nvSpPr>
        <p:spPr>
          <a:xfrm>
            <a:off x="292273" y="992068"/>
            <a:ext cx="1110641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3 types of </a:t>
            </a:r>
            <a:r>
              <a:rPr lang="en-CA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systems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(also referred to as </a:t>
            </a:r>
            <a:r>
              <a:rPr lang="en-CA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surroundings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en-CA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0F7072-9F59-3CEB-F168-614A47D4C897}"/>
              </a:ext>
            </a:extLst>
          </p:cNvPr>
          <p:cNvSpPr txBox="1"/>
          <p:nvPr/>
        </p:nvSpPr>
        <p:spPr>
          <a:xfrm>
            <a:off x="292273" y="2317631"/>
            <a:ext cx="32150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Open Systems: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44DCA7-C0DE-F569-AEC6-5BBFE3FE66FD}"/>
              </a:ext>
            </a:extLst>
          </p:cNvPr>
          <p:cNvSpPr txBox="1"/>
          <p:nvPr/>
        </p:nvSpPr>
        <p:spPr>
          <a:xfrm>
            <a:off x="363255" y="3804560"/>
            <a:ext cx="33695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Closed Systems: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1807B5-B3D2-CBED-0EF8-3B39BE71D254}"/>
              </a:ext>
            </a:extLst>
          </p:cNvPr>
          <p:cNvSpPr txBox="1"/>
          <p:nvPr/>
        </p:nvSpPr>
        <p:spPr>
          <a:xfrm>
            <a:off x="292273" y="5291489"/>
            <a:ext cx="344048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Isolated Systems: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C2FE4F-5602-D3D0-27DA-D7115E37BD00}"/>
              </a:ext>
            </a:extLst>
          </p:cNvPr>
          <p:cNvSpPr txBox="1"/>
          <p:nvPr/>
        </p:nvSpPr>
        <p:spPr>
          <a:xfrm>
            <a:off x="688932" y="2962500"/>
            <a:ext cx="972019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Exchange both </a:t>
            </a:r>
            <a:r>
              <a:rPr lang="en-CA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matter AND heat 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surroundings.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026" name="Picture 2" descr="Illustration Of A Steaming Hot Cup Of Coffee Royalty Free SVG, Cliparts,  Vectors, And Stock Illustration. Image 9091460.">
            <a:extLst>
              <a:ext uri="{FF2B5EF4-FFF2-40B4-BE49-F238E27FC236}">
                <a16:creationId xmlns:a16="http://schemas.microsoft.com/office/drawing/2014/main" id="{62E402BB-271A-5AAB-5206-963D5B8C1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184" y="1530677"/>
            <a:ext cx="1841500" cy="231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9B0F093-8BC4-C701-04FA-62F2954D36D5}"/>
              </a:ext>
            </a:extLst>
          </p:cNvPr>
          <p:cNvSpPr txBox="1"/>
          <p:nvPr/>
        </p:nvSpPr>
        <p:spPr>
          <a:xfrm>
            <a:off x="688933" y="4567267"/>
            <a:ext cx="680163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Exchange </a:t>
            </a:r>
            <a:r>
              <a:rPr lang="en-CA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CA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heat 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surroundings.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028" name="Picture 4" descr="230 Isolated Closed Soda Can Lid Stock Photos - Free &amp; Royalty-Free Stock  Photos from Dreamstime">
            <a:extLst>
              <a:ext uri="{FF2B5EF4-FFF2-40B4-BE49-F238E27FC236}">
                <a16:creationId xmlns:a16="http://schemas.microsoft.com/office/drawing/2014/main" id="{C9396C73-9F43-E41A-0968-6D9947F759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0564" y="3516852"/>
            <a:ext cx="2231786" cy="268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F196772-B142-8BFB-1353-793B6A536E2A}"/>
              </a:ext>
            </a:extLst>
          </p:cNvPr>
          <p:cNvSpPr txBox="1"/>
          <p:nvPr/>
        </p:nvSpPr>
        <p:spPr>
          <a:xfrm>
            <a:off x="363254" y="5809763"/>
            <a:ext cx="1153647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exchange matter or </a:t>
            </a:r>
            <a:r>
              <a:rPr lang="en-CA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heat 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surroundings….(No example…purely theoretical)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030" name="Picture 6" descr="Earth Cartoon Vector Art, Icons, and Graphics for Free Download">
            <a:extLst>
              <a:ext uri="{FF2B5EF4-FFF2-40B4-BE49-F238E27FC236}">
                <a16:creationId xmlns:a16="http://schemas.microsoft.com/office/drawing/2014/main" id="{BFDF0EEE-B0C5-8B96-DC1F-71C2152685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0600" y="4590516"/>
            <a:ext cx="2311400" cy="231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cartoon question mark | Cartoon question mark, Question  mark, Clip art">
            <a:extLst>
              <a:ext uri="{FF2B5EF4-FFF2-40B4-BE49-F238E27FC236}">
                <a16:creationId xmlns:a16="http://schemas.microsoft.com/office/drawing/2014/main" id="{45FDB518-689E-1651-F962-7584102450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8372" y="3485640"/>
            <a:ext cx="75565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8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6.5: Calorimetry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3553AA-5238-5130-710A-E816D58C0F3B}"/>
              </a:ext>
            </a:extLst>
          </p:cNvPr>
          <p:cNvSpPr txBox="1"/>
          <p:nvPr/>
        </p:nvSpPr>
        <p:spPr>
          <a:xfrm>
            <a:off x="247389" y="1380375"/>
            <a:ext cx="1110641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Energy cant me measured directly….there’s</a:t>
            </a:r>
            <a:r>
              <a:rPr lang="en-CA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 thermometer or machine to measure energy.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642770-BC43-A388-05A0-3BD77AAFCD44}"/>
              </a:ext>
            </a:extLst>
          </p:cNvPr>
          <p:cNvSpPr txBox="1"/>
          <p:nvPr/>
        </p:nvSpPr>
        <p:spPr>
          <a:xfrm>
            <a:off x="247389" y="3085186"/>
            <a:ext cx="1110641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Instead we measure what gain does to determine is something gave off or absorbed energy.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4A8C59-CAA9-749E-5152-DD3351E55A94}"/>
              </a:ext>
            </a:extLst>
          </p:cNvPr>
          <p:cNvSpPr txBox="1"/>
          <p:nvPr/>
        </p:nvSpPr>
        <p:spPr>
          <a:xfrm>
            <a:off x="247390" y="4939016"/>
            <a:ext cx="835799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something </a:t>
            </a:r>
            <a:r>
              <a:rPr lang="en-CA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gained energy 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its </a:t>
            </a:r>
            <a:r>
              <a:rPr lang="en-CA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temperature rises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886531-065A-A7B8-6440-BD735A4278C5}"/>
              </a:ext>
            </a:extLst>
          </p:cNvPr>
          <p:cNvSpPr txBox="1"/>
          <p:nvPr/>
        </p:nvSpPr>
        <p:spPr>
          <a:xfrm>
            <a:off x="247389" y="5715628"/>
            <a:ext cx="80197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something </a:t>
            </a:r>
            <a:r>
              <a:rPr lang="en-CA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lost energy 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its </a:t>
            </a:r>
            <a:r>
              <a:rPr lang="en-CA" sz="32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temperature drops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22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6.5: Calorimetry</a:t>
            </a:r>
          </a:p>
        </p:txBody>
      </p:sp>
      <p:pic>
        <p:nvPicPr>
          <p:cNvPr id="4098" name="Picture 2" descr="Copper Calorimeter">
            <a:extLst>
              <a:ext uri="{FF2B5EF4-FFF2-40B4-BE49-F238E27FC236}">
                <a16:creationId xmlns:a16="http://schemas.microsoft.com/office/drawing/2014/main" id="{4A0FFCC8-250F-C60F-281E-AD43ED09FF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5485" y="150613"/>
            <a:ext cx="2832100" cy="283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alorimetry">
            <a:extLst>
              <a:ext uri="{FF2B5EF4-FFF2-40B4-BE49-F238E27FC236}">
                <a16:creationId xmlns:a16="http://schemas.microsoft.com/office/drawing/2014/main" id="{D4727B05-0991-BC13-00A1-F5BE9B1F5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56155"/>
            <a:ext cx="3165782" cy="3539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A90009F-7652-69AC-4D55-FBCD40E97CCA}"/>
              </a:ext>
            </a:extLst>
          </p:cNvPr>
          <p:cNvSpPr txBox="1"/>
          <p:nvPr/>
        </p:nvSpPr>
        <p:spPr>
          <a:xfrm>
            <a:off x="8876980" y="2863767"/>
            <a:ext cx="35691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Actual Calorimeter</a:t>
            </a:r>
            <a:endParaRPr lang="en-CA" sz="32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B70E59-05EC-DDF2-2E8F-9F4AFFB14134}"/>
              </a:ext>
            </a:extLst>
          </p:cNvPr>
          <p:cNvSpPr txBox="1"/>
          <p:nvPr/>
        </p:nvSpPr>
        <p:spPr>
          <a:xfrm>
            <a:off x="150484" y="1905495"/>
            <a:ext cx="835799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 liquid (usually water) </a:t>
            </a:r>
            <a:r>
              <a:rPr lang="en-CA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gains energy 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its </a:t>
            </a:r>
            <a:r>
              <a:rPr lang="en-CA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temperature rises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103C07-B794-F988-7E17-DBB7B47F31BB}"/>
              </a:ext>
            </a:extLst>
          </p:cNvPr>
          <p:cNvSpPr txBox="1"/>
          <p:nvPr/>
        </p:nvSpPr>
        <p:spPr>
          <a:xfrm>
            <a:off x="3522073" y="4083012"/>
            <a:ext cx="68494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here’s the tricky part. It’s a trade off.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8C4DB2-3E7E-8BFD-84BA-BC718B057AF4}"/>
              </a:ext>
            </a:extLst>
          </p:cNvPr>
          <p:cNvSpPr txBox="1"/>
          <p:nvPr/>
        </p:nvSpPr>
        <p:spPr>
          <a:xfrm>
            <a:off x="3611640" y="4983256"/>
            <a:ext cx="832566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 liquid 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(surroundings) </a:t>
            </a:r>
            <a:r>
              <a:rPr lang="en-CA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gained energy and heated up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then must have come from somewhere.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31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6.1: Nature of energy and Types of energy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A2EAF8-91D8-BD64-05C9-D2C0D3FBA4C0}"/>
              </a:ext>
            </a:extLst>
          </p:cNvPr>
          <p:cNvSpPr txBox="1"/>
          <p:nvPr/>
        </p:nvSpPr>
        <p:spPr>
          <a:xfrm>
            <a:off x="338203" y="1503123"/>
            <a:ext cx="114738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Energy is such a broad term</a:t>
            </a:r>
            <a:r>
              <a:rPr lang="en-US" sz="2400" dirty="0"/>
              <a:t>, we know their are </a:t>
            </a:r>
            <a:r>
              <a:rPr lang="en-US" sz="2400" dirty="0">
                <a:solidFill>
                  <a:srgbClr val="FF0000"/>
                </a:solidFill>
              </a:rPr>
              <a:t>different kinds of energy</a:t>
            </a:r>
            <a:r>
              <a:rPr lang="en-US" sz="2400" dirty="0"/>
              <a:t>, from “I’m tired and don’t have the energy” to “the battery is dead, it does not have any energy and needs to be recharged.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35A581-956A-3DC1-FE6D-C9B5581718FD}"/>
              </a:ext>
            </a:extLst>
          </p:cNvPr>
          <p:cNvSpPr txBox="1"/>
          <p:nvPr/>
        </p:nvSpPr>
        <p:spPr>
          <a:xfrm>
            <a:off x="359079" y="3241285"/>
            <a:ext cx="114738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Energy’s definition is the ability to do work…..not very helpful at first, but lets think more about it and </a:t>
            </a:r>
            <a:r>
              <a:rPr lang="en-US" sz="2400" dirty="0">
                <a:solidFill>
                  <a:srgbClr val="FF0000"/>
                </a:solidFill>
              </a:rPr>
              <a:t>how energy relates to chemistry</a:t>
            </a:r>
            <a:r>
              <a:rPr lang="en-US" sz="2400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594F8D-1092-63B9-C10D-375990D75428}"/>
              </a:ext>
            </a:extLst>
          </p:cNvPr>
          <p:cNvSpPr txBox="1"/>
          <p:nvPr/>
        </p:nvSpPr>
        <p:spPr>
          <a:xfrm>
            <a:off x="338202" y="4939378"/>
            <a:ext cx="8982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There are </a:t>
            </a:r>
            <a:r>
              <a:rPr lang="en-US" sz="2400" dirty="0">
                <a:solidFill>
                  <a:srgbClr val="FF0000"/>
                </a:solidFill>
              </a:rPr>
              <a:t>4 Main types </a:t>
            </a:r>
            <a:r>
              <a:rPr lang="en-US" sz="2400" dirty="0"/>
              <a:t>of energy that </a:t>
            </a:r>
            <a:r>
              <a:rPr lang="en-US" sz="2400" dirty="0">
                <a:solidFill>
                  <a:srgbClr val="FF0000"/>
                </a:solidFill>
              </a:rPr>
              <a:t>chemists are quite familiar with</a:t>
            </a:r>
            <a:r>
              <a:rPr lang="en-US" sz="2400" dirty="0"/>
              <a:t>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BEF55B-712A-0CF7-732D-D84AEDD47853}"/>
              </a:ext>
            </a:extLst>
          </p:cNvPr>
          <p:cNvSpPr txBox="1"/>
          <p:nvPr/>
        </p:nvSpPr>
        <p:spPr>
          <a:xfrm>
            <a:off x="587477" y="5401043"/>
            <a:ext cx="30111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FF0000"/>
                </a:solidFill>
              </a:rPr>
              <a:t>Radiant Energy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DA8F82-5E3C-86C1-9C9A-E863656F7F81}"/>
              </a:ext>
            </a:extLst>
          </p:cNvPr>
          <p:cNvSpPr txBox="1"/>
          <p:nvPr/>
        </p:nvSpPr>
        <p:spPr>
          <a:xfrm>
            <a:off x="3448664" y="5400297"/>
            <a:ext cx="30111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FF0000"/>
                </a:solidFill>
              </a:rPr>
              <a:t>Thermal Energy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D284E5-8AF6-DC15-A847-3275CED3501E}"/>
              </a:ext>
            </a:extLst>
          </p:cNvPr>
          <p:cNvSpPr txBox="1"/>
          <p:nvPr/>
        </p:nvSpPr>
        <p:spPr>
          <a:xfrm>
            <a:off x="6075123" y="5400297"/>
            <a:ext cx="30111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FF0000"/>
                </a:solidFill>
              </a:rPr>
              <a:t>Chemical Energy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6C0110-75D7-5E27-EEA4-D2AC11BB302F}"/>
              </a:ext>
            </a:extLst>
          </p:cNvPr>
          <p:cNvSpPr txBox="1"/>
          <p:nvPr/>
        </p:nvSpPr>
        <p:spPr>
          <a:xfrm>
            <a:off x="8936311" y="5400297"/>
            <a:ext cx="30111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FF0000"/>
                </a:solidFill>
              </a:rPr>
              <a:t>Potential Energy</a:t>
            </a:r>
          </a:p>
        </p:txBody>
      </p:sp>
    </p:spTree>
    <p:extLst>
      <p:ext uri="{BB962C8B-B14F-4D97-AF65-F5344CB8AC3E}">
        <p14:creationId xmlns:p14="http://schemas.microsoft.com/office/powerpoint/2010/main" val="348884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6.5: Calorimetry</a:t>
            </a:r>
          </a:p>
        </p:txBody>
      </p:sp>
      <p:pic>
        <p:nvPicPr>
          <p:cNvPr id="4098" name="Picture 2" descr="Copper Calorimeter">
            <a:extLst>
              <a:ext uri="{FF2B5EF4-FFF2-40B4-BE49-F238E27FC236}">
                <a16:creationId xmlns:a16="http://schemas.microsoft.com/office/drawing/2014/main" id="{4A0FFCC8-250F-C60F-281E-AD43ED09FF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5485" y="150613"/>
            <a:ext cx="2832100" cy="283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alorimetry">
            <a:extLst>
              <a:ext uri="{FF2B5EF4-FFF2-40B4-BE49-F238E27FC236}">
                <a16:creationId xmlns:a16="http://schemas.microsoft.com/office/drawing/2014/main" id="{D4727B05-0991-BC13-00A1-F5BE9B1F5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56155"/>
            <a:ext cx="3165782" cy="3539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A90009F-7652-69AC-4D55-FBCD40E97CCA}"/>
              </a:ext>
            </a:extLst>
          </p:cNvPr>
          <p:cNvSpPr txBox="1"/>
          <p:nvPr/>
        </p:nvSpPr>
        <p:spPr>
          <a:xfrm>
            <a:off x="8876980" y="2863767"/>
            <a:ext cx="35691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Actual Calorimeter</a:t>
            </a:r>
            <a:endParaRPr lang="en-CA" sz="32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B70E59-05EC-DDF2-2E8F-9F4AFFB14134}"/>
              </a:ext>
            </a:extLst>
          </p:cNvPr>
          <p:cNvSpPr txBox="1"/>
          <p:nvPr/>
        </p:nvSpPr>
        <p:spPr>
          <a:xfrm>
            <a:off x="150484" y="1905495"/>
            <a:ext cx="835799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CA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energy to heat up the liquid </a:t>
            </a:r>
            <a:r>
              <a:rPr lang="en-CA" sz="3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(surroundings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CA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came from the reaction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103C07-B794-F988-7E17-DBB7B47F31BB}"/>
              </a:ext>
            </a:extLst>
          </p:cNvPr>
          <p:cNvSpPr txBox="1"/>
          <p:nvPr/>
        </p:nvSpPr>
        <p:spPr>
          <a:xfrm>
            <a:off x="3421865" y="3690597"/>
            <a:ext cx="684947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Reactions that </a:t>
            </a:r>
            <a:r>
              <a:rPr lang="en-CA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 off energy </a:t>
            </a:r>
            <a:r>
              <a:rPr lang="en-C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called ____________.</a:t>
            </a:r>
            <a:endParaRPr lang="en-CA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8C4DB2-3E7E-8BFD-84BA-BC718B057AF4}"/>
              </a:ext>
            </a:extLst>
          </p:cNvPr>
          <p:cNvSpPr txBox="1"/>
          <p:nvPr/>
        </p:nvSpPr>
        <p:spPr>
          <a:xfrm>
            <a:off x="3486380" y="4059929"/>
            <a:ext cx="270147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4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Exothermic</a:t>
            </a:r>
            <a:endParaRPr lang="en-CA" sz="40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05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5" y="365125"/>
            <a:ext cx="11536471" cy="1325563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Specific 	Heat and Heat Capacity</a:t>
            </a:r>
            <a:r>
              <a:rPr lang="en-US" b="1" i="1" dirty="0">
                <a:solidFill>
                  <a:srgbClr val="FF0000"/>
                </a:solidFill>
                <a:highlight>
                  <a:srgbClr val="FFFF00"/>
                </a:highlight>
              </a:rPr>
              <a:t>	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829DEB-96EA-5001-2099-5B1159C5546C}"/>
              </a:ext>
            </a:extLst>
          </p:cNvPr>
          <p:cNvSpPr txBox="1"/>
          <p:nvPr/>
        </p:nvSpPr>
        <p:spPr>
          <a:xfrm>
            <a:off x="0" y="1507069"/>
            <a:ext cx="1153647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we know </a:t>
            </a:r>
            <a:r>
              <a:rPr lang="en-CA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the liquid that gained energy is</a:t>
            </a:r>
            <a:r>
              <a:rPr lang="en-CA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CA" sz="3200" dirty="0">
                <a:latin typeface="Calibri" panose="020F0502020204030204" pitchFamily="34" charset="0"/>
                <a:ea typeface="Calibri" panose="020F0502020204030204" pitchFamily="34" charset="0"/>
              </a:rPr>
              <a:t>AND the </a:t>
            </a:r>
            <a:r>
              <a:rPr lang="en-CA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temperature change </a:t>
            </a:r>
            <a:r>
              <a:rPr lang="en-CA" sz="3200" dirty="0">
                <a:latin typeface="Calibri" panose="020F0502020204030204" pitchFamily="34" charset="0"/>
                <a:ea typeface="Calibri" panose="020F0502020204030204" pitchFamily="34" charset="0"/>
              </a:rPr>
              <a:t>we can </a:t>
            </a:r>
            <a:r>
              <a:rPr lang="en-CA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calculate the total amount of energy </a:t>
            </a:r>
            <a:r>
              <a:rPr lang="en-CA" sz="3200" dirty="0">
                <a:latin typeface="Calibri" panose="020F0502020204030204" pitchFamily="34" charset="0"/>
                <a:ea typeface="Calibri" panose="020F0502020204030204" pitchFamily="34" charset="0"/>
              </a:rPr>
              <a:t>gained or lost.</a:t>
            </a:r>
            <a:endParaRPr lang="en-CA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93FCDA-2B72-D4F7-F535-BA56CE597166}"/>
              </a:ext>
            </a:extLst>
          </p:cNvPr>
          <p:cNvSpPr txBox="1"/>
          <p:nvPr/>
        </p:nvSpPr>
        <p:spPr>
          <a:xfrm>
            <a:off x="0" y="3429000"/>
            <a:ext cx="1153647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you have noticed, water or any liquid takes a certain amount of energy to raise or lower its temperature.</a:t>
            </a:r>
          </a:p>
        </p:txBody>
      </p:sp>
      <p:pic>
        <p:nvPicPr>
          <p:cNvPr id="6146" name="Picture 2" descr="Homemade Room Humidifier">
            <a:extLst>
              <a:ext uri="{FF2B5EF4-FFF2-40B4-BE49-F238E27FC236}">
                <a16:creationId xmlns:a16="http://schemas.microsoft.com/office/drawing/2014/main" id="{717B1C58-3EF6-C4C9-8080-A9BF923009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75" r="14312" b="8790"/>
          <a:stretch/>
        </p:blipFill>
        <p:spPr bwMode="auto">
          <a:xfrm>
            <a:off x="7569461" y="3967609"/>
            <a:ext cx="2927350" cy="1916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lassic High Polish Chrome Windproof Lighter | Zippo USA">
            <a:extLst>
              <a:ext uri="{FF2B5EF4-FFF2-40B4-BE49-F238E27FC236}">
                <a16:creationId xmlns:a16="http://schemas.microsoft.com/office/drawing/2014/main" id="{13C67E94-4118-2049-3F12-CF3BE96A1A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033136" y="5884091"/>
            <a:ext cx="825048" cy="959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F594302-830D-FCB3-ADEE-EF1A133E514E}"/>
              </a:ext>
            </a:extLst>
          </p:cNvPr>
          <p:cNvSpPr txBox="1"/>
          <p:nvPr/>
        </p:nvSpPr>
        <p:spPr>
          <a:xfrm>
            <a:off x="5313124" y="6130312"/>
            <a:ext cx="358035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a good choice…</a:t>
            </a:r>
          </a:p>
        </p:txBody>
      </p:sp>
    </p:spTree>
    <p:extLst>
      <p:ext uri="{BB962C8B-B14F-4D97-AF65-F5344CB8AC3E}">
        <p14:creationId xmlns:p14="http://schemas.microsoft.com/office/powerpoint/2010/main" val="356507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AA403-6FBC-A4F7-3044-50A13F437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90" y="239865"/>
            <a:ext cx="11165910" cy="1325563"/>
          </a:xfrm>
        </p:spPr>
        <p:txBody>
          <a:bodyPr/>
          <a:lstStyle/>
          <a:p>
            <a:r>
              <a:rPr lang="en-US" b="1" i="1" dirty="0">
                <a:solidFill>
                  <a:srgbClr val="00B0F0"/>
                </a:solidFill>
              </a:rPr>
              <a:t>Key Words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B2B460-FC1E-CCC5-220A-EC607F055AE6}"/>
              </a:ext>
            </a:extLst>
          </p:cNvPr>
          <p:cNvSpPr txBox="1"/>
          <p:nvPr/>
        </p:nvSpPr>
        <p:spPr>
          <a:xfrm>
            <a:off x="21626" y="1141674"/>
            <a:ext cx="3260193" cy="49859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Calorimetry (P. 239)</a:t>
            </a:r>
          </a:p>
          <a:p>
            <a:endParaRPr lang="en-US" sz="2000" dirty="0"/>
          </a:p>
          <a:p>
            <a:r>
              <a:rPr lang="en-US" sz="2000" dirty="0"/>
              <a:t>Chemical energy (P. 224)</a:t>
            </a:r>
          </a:p>
          <a:p>
            <a:endParaRPr lang="en-US" sz="2000" dirty="0"/>
          </a:p>
          <a:p>
            <a:r>
              <a:rPr lang="en-US" sz="2000" dirty="0"/>
              <a:t>Closed System (P. 225)</a:t>
            </a:r>
          </a:p>
          <a:p>
            <a:endParaRPr lang="en-US" sz="2000" dirty="0"/>
          </a:p>
          <a:p>
            <a:r>
              <a:rPr lang="en-US" sz="2000" dirty="0"/>
              <a:t>Endothermic Process (P. 226)</a:t>
            </a:r>
          </a:p>
          <a:p>
            <a:endParaRPr lang="en-US" sz="2000" dirty="0"/>
          </a:p>
          <a:p>
            <a:r>
              <a:rPr lang="en-US" sz="2000" dirty="0"/>
              <a:t>Energy (P. 224)</a:t>
            </a:r>
          </a:p>
          <a:p>
            <a:endParaRPr lang="en-US" sz="2000" dirty="0"/>
          </a:p>
          <a:p>
            <a:r>
              <a:rPr lang="en-US" sz="2000" dirty="0"/>
              <a:t>Enthalpy (H) (P. 234)</a:t>
            </a:r>
          </a:p>
          <a:p>
            <a:endParaRPr lang="en-US" sz="2000" dirty="0"/>
          </a:p>
          <a:p>
            <a:r>
              <a:rPr lang="en-US" sz="2000" dirty="0"/>
              <a:t>Enthalpy of reaction</a:t>
            </a:r>
          </a:p>
          <a:p>
            <a:r>
              <a:rPr lang="en-US" sz="2000" dirty="0"/>
              <a:t>(𝚫</a:t>
            </a:r>
            <a:r>
              <a:rPr lang="en-US" sz="2000" dirty="0" err="1"/>
              <a:t>H</a:t>
            </a:r>
            <a:r>
              <a:rPr lang="en-US" sz="2000" baseline="-25000" dirty="0" err="1"/>
              <a:t>rxn</a:t>
            </a:r>
            <a:r>
              <a:rPr lang="en-US" sz="2000" dirty="0"/>
              <a:t>) (P. 235)</a:t>
            </a:r>
          </a:p>
          <a:p>
            <a:endParaRPr lang="en-US" sz="2000" dirty="0"/>
          </a:p>
          <a:p>
            <a:r>
              <a:rPr lang="en-US" sz="2000" dirty="0"/>
              <a:t>Exothermic process ((P. 226)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6D5F97-EF8F-56A5-3707-670F90F7AC16}"/>
              </a:ext>
            </a:extLst>
          </p:cNvPr>
          <p:cNvSpPr txBox="1"/>
          <p:nvPr/>
        </p:nvSpPr>
        <p:spPr>
          <a:xfrm>
            <a:off x="3025987" y="1141674"/>
            <a:ext cx="3011567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First law of thermodynamics (P. 227)</a:t>
            </a:r>
          </a:p>
          <a:p>
            <a:endParaRPr lang="en-US" sz="2000" dirty="0"/>
          </a:p>
          <a:p>
            <a:r>
              <a:rPr lang="en-US" sz="2000" dirty="0"/>
              <a:t>Heat (P. 225)</a:t>
            </a:r>
          </a:p>
          <a:p>
            <a:endParaRPr lang="en-US" sz="2000" dirty="0"/>
          </a:p>
          <a:p>
            <a:r>
              <a:rPr lang="en-US" sz="2000" dirty="0"/>
              <a:t>Heat Capacity (C) (P. 239)</a:t>
            </a:r>
          </a:p>
          <a:p>
            <a:endParaRPr lang="en-US" sz="2000" dirty="0"/>
          </a:p>
          <a:p>
            <a:r>
              <a:rPr lang="en-US" sz="2000" dirty="0"/>
              <a:t>Isolated System (P. 225)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7AA39D-7B49-313D-ACEE-7C4463BDA9B6}"/>
              </a:ext>
            </a:extLst>
          </p:cNvPr>
          <p:cNvSpPr txBox="1"/>
          <p:nvPr/>
        </p:nvSpPr>
        <p:spPr>
          <a:xfrm>
            <a:off x="5840997" y="1141674"/>
            <a:ext cx="3270622" cy="49141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Law of conservation of energy (P. 224)</a:t>
            </a:r>
          </a:p>
          <a:p>
            <a:endParaRPr lang="en-US" sz="2000" dirty="0"/>
          </a:p>
          <a:p>
            <a:r>
              <a:rPr lang="en-US" sz="2000" dirty="0"/>
              <a:t>Open system (P. 225)</a:t>
            </a:r>
          </a:p>
          <a:p>
            <a:endParaRPr lang="en-US" sz="2000" dirty="0"/>
          </a:p>
          <a:p>
            <a:r>
              <a:rPr lang="en-US" sz="2000" dirty="0"/>
              <a:t>Potential energy (P. 225)</a:t>
            </a:r>
          </a:p>
          <a:p>
            <a:endParaRPr lang="en-US" sz="2000" dirty="0"/>
          </a:p>
          <a:p>
            <a:r>
              <a:rPr lang="en-US" sz="2000" dirty="0"/>
              <a:t>Radiant energy (P. 224)</a:t>
            </a:r>
          </a:p>
          <a:p>
            <a:endParaRPr lang="en-US" sz="2000" dirty="0"/>
          </a:p>
          <a:p>
            <a:r>
              <a:rPr lang="en-US" sz="2000" dirty="0"/>
              <a:t>Specific heat (s) (P. 239)</a:t>
            </a:r>
          </a:p>
          <a:p>
            <a:endParaRPr lang="en-US" sz="2000" dirty="0"/>
          </a:p>
          <a:p>
            <a:r>
              <a:rPr lang="en-US" sz="2000" dirty="0"/>
              <a:t>Standard enthalpy of formation (𝚫</a:t>
            </a:r>
            <a:r>
              <a:rPr lang="en-US" sz="2000" dirty="0" err="1"/>
              <a:t>H</a:t>
            </a:r>
            <a:r>
              <a:rPr lang="en-US" sz="2000" baseline="30000" dirty="0" err="1"/>
              <a:t>∘</a:t>
            </a:r>
            <a:r>
              <a:rPr lang="en-US" sz="2000" baseline="-25000" dirty="0" err="1"/>
              <a:t>f</a:t>
            </a:r>
            <a:r>
              <a:rPr lang="en-US" sz="2000" dirty="0"/>
              <a:t>) (P. 246)</a:t>
            </a:r>
          </a:p>
          <a:p>
            <a:endParaRPr lang="en-US" sz="2000" baseline="-25000" dirty="0"/>
          </a:p>
          <a:p>
            <a:r>
              <a:rPr lang="en-US" sz="2000" dirty="0"/>
              <a:t>Standard enthalpy of reaction</a:t>
            </a:r>
          </a:p>
          <a:p>
            <a:r>
              <a:rPr lang="en-US" sz="2000" dirty="0"/>
              <a:t>(𝚫</a:t>
            </a:r>
            <a:r>
              <a:rPr lang="en-US" sz="2000" dirty="0" err="1"/>
              <a:t>H</a:t>
            </a:r>
            <a:r>
              <a:rPr lang="en-US" sz="2000" baseline="30000" dirty="0" err="1"/>
              <a:t>∘</a:t>
            </a:r>
            <a:r>
              <a:rPr lang="en-US" sz="2000" baseline="-25000" dirty="0" err="1"/>
              <a:t>rxn</a:t>
            </a:r>
            <a:r>
              <a:rPr lang="en-US" sz="2000" dirty="0"/>
              <a:t>) (P. 246)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807BED-E077-7639-4B82-2EDD1F914146}"/>
              </a:ext>
            </a:extLst>
          </p:cNvPr>
          <p:cNvSpPr txBox="1"/>
          <p:nvPr/>
        </p:nvSpPr>
        <p:spPr>
          <a:xfrm>
            <a:off x="8740350" y="1176763"/>
            <a:ext cx="3148417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Surroundings (P. 225)</a:t>
            </a:r>
          </a:p>
          <a:p>
            <a:endParaRPr lang="en-US" sz="2000" dirty="0"/>
          </a:p>
          <a:p>
            <a:r>
              <a:rPr lang="en-US" sz="2000" dirty="0"/>
              <a:t>System (P. 225)</a:t>
            </a:r>
          </a:p>
          <a:p>
            <a:endParaRPr lang="en-US" sz="2000" dirty="0"/>
          </a:p>
          <a:p>
            <a:r>
              <a:rPr lang="en-US" sz="2000" dirty="0"/>
              <a:t>Thermal energy (P. 224))</a:t>
            </a:r>
          </a:p>
          <a:p>
            <a:endParaRPr lang="en-US" sz="2000" dirty="0"/>
          </a:p>
          <a:p>
            <a:r>
              <a:rPr lang="en-US" sz="2000" dirty="0"/>
              <a:t>Thermochemical </a:t>
            </a:r>
          </a:p>
          <a:p>
            <a:r>
              <a:rPr lang="en-US" sz="2000" dirty="0"/>
              <a:t>equation (P. 236)</a:t>
            </a:r>
          </a:p>
        </p:txBody>
      </p:sp>
    </p:spTree>
    <p:extLst>
      <p:ext uri="{BB962C8B-B14F-4D97-AF65-F5344CB8AC3E}">
        <p14:creationId xmlns:p14="http://schemas.microsoft.com/office/powerpoint/2010/main" val="108380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6.1: Nature of energy and Types of energy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sz="2800" b="1" dirty="0">
                <a:solidFill>
                  <a:srgbClr val="002060"/>
                </a:solidFill>
              </a:rPr>
              <a:t>(Radiant)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A26727-C88D-5ECA-B4FA-FAC97C3B0AA2}"/>
              </a:ext>
            </a:extLst>
          </p:cNvPr>
          <p:cNvSpPr txBox="1"/>
          <p:nvPr/>
        </p:nvSpPr>
        <p:spPr>
          <a:xfrm>
            <a:off x="338203" y="1503123"/>
            <a:ext cx="20215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/>
              <a:t>Radiant Energy</a:t>
            </a:r>
            <a:r>
              <a:rPr lang="en-US" sz="4000" u="sng" dirty="0">
                <a:solidFill>
                  <a:srgbClr val="FF0000"/>
                </a:solidFill>
              </a:rPr>
              <a:t>:</a:t>
            </a:r>
            <a:endParaRPr lang="en-US" sz="4000" u="sng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C8B890-92ED-B0FB-A338-40A1CD2E7926}"/>
              </a:ext>
            </a:extLst>
          </p:cNvPr>
          <p:cNvSpPr txBox="1"/>
          <p:nvPr/>
        </p:nvSpPr>
        <p:spPr>
          <a:xfrm>
            <a:off x="2227007" y="1690688"/>
            <a:ext cx="97486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Also called Solar Energy </a:t>
            </a:r>
            <a:r>
              <a:rPr lang="en-US" sz="2400" dirty="0"/>
              <a:t>(as the sun is BIG example)</a:t>
            </a:r>
            <a:r>
              <a:rPr lang="en-US" sz="2400" dirty="0">
                <a:solidFill>
                  <a:srgbClr val="FF0000"/>
                </a:solidFill>
              </a:rPr>
              <a:t>, is the energy that comes “</a:t>
            </a:r>
            <a:r>
              <a:rPr lang="en-US" sz="2400" b="1" i="1" dirty="0">
                <a:solidFill>
                  <a:srgbClr val="FF0000"/>
                </a:solidFill>
              </a:rPr>
              <a:t>off</a:t>
            </a:r>
            <a:r>
              <a:rPr lang="en-US" sz="2400" dirty="0">
                <a:solidFill>
                  <a:srgbClr val="FF0000"/>
                </a:solidFill>
              </a:rPr>
              <a:t>” or “</a:t>
            </a:r>
            <a:r>
              <a:rPr lang="en-US" sz="2400" b="1" i="1" dirty="0">
                <a:solidFill>
                  <a:srgbClr val="FF0000"/>
                </a:solidFill>
              </a:rPr>
              <a:t>from</a:t>
            </a:r>
            <a:r>
              <a:rPr lang="en-US" sz="2400" dirty="0">
                <a:solidFill>
                  <a:srgbClr val="FF0000"/>
                </a:solidFill>
              </a:rPr>
              <a:t>” an object.</a:t>
            </a:r>
            <a:endParaRPr lang="en-US" sz="2400" dirty="0"/>
          </a:p>
        </p:txBody>
      </p:sp>
      <p:pic>
        <p:nvPicPr>
          <p:cNvPr id="1026" name="Picture 2" descr="Ultraviolet (UV) Rays">
            <a:extLst>
              <a:ext uri="{FF2B5EF4-FFF2-40B4-BE49-F238E27FC236}">
                <a16:creationId xmlns:a16="http://schemas.microsoft.com/office/drawing/2014/main" id="{DD5222D8-9335-7991-3E49-EB01A9EF93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277" y="3847248"/>
            <a:ext cx="4225413" cy="2816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9908C29-00CA-F179-E8E5-CC9E31686CCA}"/>
              </a:ext>
            </a:extLst>
          </p:cNvPr>
          <p:cNvSpPr txBox="1"/>
          <p:nvPr/>
        </p:nvSpPr>
        <p:spPr>
          <a:xfrm>
            <a:off x="114300" y="3340503"/>
            <a:ext cx="5873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All those </a:t>
            </a:r>
            <a:r>
              <a:rPr lang="en-US" sz="2400" dirty="0">
                <a:solidFill>
                  <a:srgbClr val="FF0000"/>
                </a:solidFill>
              </a:rPr>
              <a:t>”beams” </a:t>
            </a:r>
            <a:r>
              <a:rPr lang="en-US" sz="2400" dirty="0"/>
              <a:t>of light are </a:t>
            </a:r>
            <a:r>
              <a:rPr lang="en-US" sz="2400" dirty="0">
                <a:solidFill>
                  <a:srgbClr val="FF0000"/>
                </a:solidFill>
              </a:rPr>
              <a:t>radiant energy</a:t>
            </a:r>
            <a:r>
              <a:rPr lang="en-US" sz="2400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BA0BCF-7C40-9661-7792-320B959D1F46}"/>
              </a:ext>
            </a:extLst>
          </p:cNvPr>
          <p:cNvSpPr txBox="1"/>
          <p:nvPr/>
        </p:nvSpPr>
        <p:spPr>
          <a:xfrm>
            <a:off x="114300" y="4085276"/>
            <a:ext cx="4811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Hot objects </a:t>
            </a:r>
            <a:r>
              <a:rPr lang="en-US" sz="2400" dirty="0"/>
              <a:t>also give off </a:t>
            </a:r>
            <a:r>
              <a:rPr lang="en-US" sz="2400" dirty="0">
                <a:solidFill>
                  <a:srgbClr val="FF0000"/>
                </a:solidFill>
              </a:rPr>
              <a:t>radiant heat</a:t>
            </a:r>
            <a:r>
              <a:rPr lang="en-US" sz="2400" dirty="0"/>
              <a:t>.</a:t>
            </a:r>
          </a:p>
        </p:txBody>
      </p:sp>
      <p:pic>
        <p:nvPicPr>
          <p:cNvPr id="1028" name="Picture 4" descr="Heat energy — Science Learning Hub">
            <a:extLst>
              <a:ext uri="{FF2B5EF4-FFF2-40B4-BE49-F238E27FC236}">
                <a16:creationId xmlns:a16="http://schemas.microsoft.com/office/drawing/2014/main" id="{ADEB5F11-0546-464A-4BE5-77F2C1DFAC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4518284"/>
            <a:ext cx="3492500" cy="233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5197E23-1A5B-7732-4F39-923C4A979AA0}"/>
              </a:ext>
            </a:extLst>
          </p:cNvPr>
          <p:cNvSpPr txBox="1"/>
          <p:nvPr/>
        </p:nvSpPr>
        <p:spPr>
          <a:xfrm>
            <a:off x="3532853" y="5167312"/>
            <a:ext cx="2786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“Cold?   Get closer to the fire”.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3561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6.1: Nature of energy and Types of energy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sz="2800" b="1" dirty="0">
                <a:solidFill>
                  <a:srgbClr val="002060"/>
                </a:solidFill>
              </a:rPr>
              <a:t>(Thermal)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B558EF-0DC4-C6A6-F044-C535AEE517C9}"/>
              </a:ext>
            </a:extLst>
          </p:cNvPr>
          <p:cNvSpPr txBox="1"/>
          <p:nvPr/>
        </p:nvSpPr>
        <p:spPr>
          <a:xfrm>
            <a:off x="519286" y="6022157"/>
            <a:ext cx="11026239" cy="461665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It’s cold in the house, I need to </a:t>
            </a:r>
            <a:r>
              <a:rPr lang="en-US" sz="2400" dirty="0">
                <a:solidFill>
                  <a:srgbClr val="FF0000"/>
                </a:solidFill>
              </a:rPr>
              <a:t>turn the temperature up…how is that related to energy?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097494-E4B8-761E-4C89-F39E35EAB616}"/>
              </a:ext>
            </a:extLst>
          </p:cNvPr>
          <p:cNvSpPr txBox="1"/>
          <p:nvPr/>
        </p:nvSpPr>
        <p:spPr>
          <a:xfrm>
            <a:off x="338203" y="1503123"/>
            <a:ext cx="20215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/>
              <a:t>Thermal Energy</a:t>
            </a:r>
            <a:r>
              <a:rPr lang="en-US" sz="4000" u="sng" dirty="0">
                <a:solidFill>
                  <a:srgbClr val="FF0000"/>
                </a:solidFill>
              </a:rPr>
              <a:t>:</a:t>
            </a:r>
            <a:endParaRPr lang="en-US" sz="4000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385C56-89F0-1DB5-6185-3CBE2CE8B75A}"/>
              </a:ext>
            </a:extLst>
          </p:cNvPr>
          <p:cNvSpPr txBox="1"/>
          <p:nvPr/>
        </p:nvSpPr>
        <p:spPr>
          <a:xfrm>
            <a:off x="2105115" y="2364897"/>
            <a:ext cx="572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Is a measure of the movement of particles.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7B5F90-666D-8F37-C232-B86C980F652F}"/>
              </a:ext>
            </a:extLst>
          </p:cNvPr>
          <p:cNvSpPr txBox="1"/>
          <p:nvPr/>
        </p:nvSpPr>
        <p:spPr>
          <a:xfrm>
            <a:off x="338202" y="3198167"/>
            <a:ext cx="572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High Thermal Energy </a:t>
            </a:r>
            <a:r>
              <a:rPr lang="en-US" sz="2400" dirty="0"/>
              <a:t>=</a:t>
            </a:r>
            <a:r>
              <a:rPr lang="en-US" sz="2400" dirty="0">
                <a:solidFill>
                  <a:srgbClr val="FF0000"/>
                </a:solidFill>
              </a:rPr>
              <a:t> Particles move a lot.</a:t>
            </a: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DB4DCE-C504-062E-8353-7A74D8464C9B}"/>
              </a:ext>
            </a:extLst>
          </p:cNvPr>
          <p:cNvSpPr txBox="1"/>
          <p:nvPr/>
        </p:nvSpPr>
        <p:spPr>
          <a:xfrm>
            <a:off x="369719" y="3800604"/>
            <a:ext cx="7196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Low Thermal Energy</a:t>
            </a:r>
            <a:r>
              <a:rPr lang="en-US" sz="2400" dirty="0"/>
              <a:t> =</a:t>
            </a:r>
            <a:r>
              <a:rPr lang="en-US" sz="2400" dirty="0">
                <a:solidFill>
                  <a:srgbClr val="FF0000"/>
                </a:solidFill>
              </a:rPr>
              <a:t> Particles DON’T move very much.</a:t>
            </a:r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89779B-9457-96FC-CC39-D1148F0C10CB}"/>
              </a:ext>
            </a:extLst>
          </p:cNvPr>
          <p:cNvSpPr txBox="1"/>
          <p:nvPr/>
        </p:nvSpPr>
        <p:spPr>
          <a:xfrm>
            <a:off x="369719" y="4754428"/>
            <a:ext cx="109840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Some reactions in Chemistry produce </a:t>
            </a:r>
            <a:r>
              <a:rPr lang="en-US" sz="2400" dirty="0"/>
              <a:t>a lot of </a:t>
            </a:r>
            <a:r>
              <a:rPr lang="en-US" sz="2400" dirty="0">
                <a:solidFill>
                  <a:srgbClr val="FF0000"/>
                </a:solidFill>
              </a:rPr>
              <a:t>thermal energy….</a:t>
            </a:r>
            <a:r>
              <a:rPr lang="en-US" sz="2400" dirty="0"/>
              <a:t>but is that the </a:t>
            </a:r>
            <a:r>
              <a:rPr lang="en-US" sz="2400" dirty="0">
                <a:solidFill>
                  <a:srgbClr val="FF0000"/>
                </a:solidFill>
              </a:rPr>
              <a:t>same as heat?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98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6.1: Nature of energy and Types of energy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sz="2800" b="1" dirty="0">
                <a:solidFill>
                  <a:srgbClr val="002060"/>
                </a:solidFill>
              </a:rPr>
              <a:t>(Chemical)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65EC19-8BF8-F8B7-E277-9801BDED71C7}"/>
              </a:ext>
            </a:extLst>
          </p:cNvPr>
          <p:cNvSpPr txBox="1"/>
          <p:nvPr/>
        </p:nvSpPr>
        <p:spPr>
          <a:xfrm>
            <a:off x="338203" y="1503123"/>
            <a:ext cx="22280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/>
              <a:t>Chemical Energy</a:t>
            </a:r>
            <a:r>
              <a:rPr lang="en-US" sz="4000" u="sng" dirty="0">
                <a:solidFill>
                  <a:srgbClr val="FF0000"/>
                </a:solidFill>
              </a:rPr>
              <a:t>:</a:t>
            </a:r>
            <a:endParaRPr lang="en-US" sz="4000" u="sng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BFECD4-BF8C-D23D-E68B-0A6D39E5F2B6}"/>
              </a:ext>
            </a:extLst>
          </p:cNvPr>
          <p:cNvSpPr txBox="1"/>
          <p:nvPr/>
        </p:nvSpPr>
        <p:spPr>
          <a:xfrm>
            <a:off x="2237851" y="2364897"/>
            <a:ext cx="50920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Is the energy </a:t>
            </a:r>
            <a:r>
              <a:rPr lang="en-US" sz="2400" dirty="0">
                <a:solidFill>
                  <a:srgbClr val="FF0000"/>
                </a:solidFill>
              </a:rPr>
              <a:t>STORED in chemical bonds….this energy is often released in chemical reactions.</a:t>
            </a:r>
            <a:endParaRPr lang="en-US" sz="2400" dirty="0"/>
          </a:p>
        </p:txBody>
      </p:sp>
      <p:pic>
        <p:nvPicPr>
          <p:cNvPr id="3074" name="Picture 2" descr="The Mushroom Cloud">
            <a:extLst>
              <a:ext uri="{FF2B5EF4-FFF2-40B4-BE49-F238E27FC236}">
                <a16:creationId xmlns:a16="http://schemas.microsoft.com/office/drawing/2014/main" id="{9D2EEF3B-92F7-1222-188A-2AD7937F2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9381" y="1221896"/>
            <a:ext cx="3904416" cy="3123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0927824-FC53-66E2-DD4F-C163298A75EB}"/>
              </a:ext>
            </a:extLst>
          </p:cNvPr>
          <p:cNvSpPr txBox="1"/>
          <p:nvPr/>
        </p:nvSpPr>
        <p:spPr>
          <a:xfrm>
            <a:off x="338203" y="4239435"/>
            <a:ext cx="5649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Some reactions </a:t>
            </a:r>
            <a:r>
              <a:rPr lang="en-US" sz="2400" b="1" dirty="0">
                <a:solidFill>
                  <a:srgbClr val="FF0000"/>
                </a:solidFill>
              </a:rPr>
              <a:t>RELEASE</a:t>
            </a:r>
            <a:r>
              <a:rPr lang="en-US" sz="2400" dirty="0"/>
              <a:t> Chemical Energy.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FBBBBA-0F91-D636-B84F-00E9972D6069}"/>
              </a:ext>
            </a:extLst>
          </p:cNvPr>
          <p:cNvSpPr txBox="1"/>
          <p:nvPr/>
        </p:nvSpPr>
        <p:spPr>
          <a:xfrm>
            <a:off x="338203" y="5483689"/>
            <a:ext cx="5649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Some reactions </a:t>
            </a:r>
            <a:r>
              <a:rPr lang="en-US" sz="2400" b="1" dirty="0">
                <a:solidFill>
                  <a:srgbClr val="0070C0"/>
                </a:solidFill>
              </a:rPr>
              <a:t>ABSORB</a:t>
            </a:r>
            <a:r>
              <a:rPr lang="en-US" sz="2400" dirty="0"/>
              <a:t> Chemical Energy.</a:t>
            </a:r>
          </a:p>
        </p:txBody>
      </p:sp>
      <p:pic>
        <p:nvPicPr>
          <p:cNvPr id="3076" name="Picture 4" descr="Cold Pack - Case (25/bx) • Medix BC • First Aid Supplies &amp; Service">
            <a:extLst>
              <a:ext uri="{FF2B5EF4-FFF2-40B4-BE49-F238E27FC236}">
                <a16:creationId xmlns:a16="http://schemas.microsoft.com/office/drawing/2014/main" id="{2821C1DD-BD49-66DE-C85C-179831C19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613" y="4493104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5401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6.1: Nature of energy and Types of energy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sz="2800" b="1" dirty="0">
                <a:solidFill>
                  <a:srgbClr val="002060"/>
                </a:solidFill>
              </a:rPr>
              <a:t>(Potential)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DF265C-C870-9156-8894-9A736B5685E6}"/>
              </a:ext>
            </a:extLst>
          </p:cNvPr>
          <p:cNvSpPr txBox="1"/>
          <p:nvPr/>
        </p:nvSpPr>
        <p:spPr>
          <a:xfrm>
            <a:off x="338203" y="1267150"/>
            <a:ext cx="22280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/>
              <a:t>Potential Energy</a:t>
            </a:r>
            <a:r>
              <a:rPr lang="en-US" sz="4000" u="sng" dirty="0">
                <a:solidFill>
                  <a:srgbClr val="FF0000"/>
                </a:solidFill>
              </a:rPr>
              <a:t>:</a:t>
            </a:r>
            <a:endParaRPr lang="en-US" sz="4000" u="sng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71013A-2A56-31E0-FACD-18CBD8E78215}"/>
              </a:ext>
            </a:extLst>
          </p:cNvPr>
          <p:cNvSpPr txBox="1"/>
          <p:nvPr/>
        </p:nvSpPr>
        <p:spPr>
          <a:xfrm>
            <a:off x="2464043" y="1731162"/>
            <a:ext cx="6743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Is the energy due to</a:t>
            </a:r>
            <a:r>
              <a:rPr lang="en-US" sz="2400" dirty="0">
                <a:solidFill>
                  <a:srgbClr val="FF0000"/>
                </a:solidFill>
              </a:rPr>
              <a:t> an element or object POSITION</a:t>
            </a:r>
            <a:r>
              <a:rPr lang="en-US" sz="2400" dirty="0"/>
              <a:t>.</a:t>
            </a:r>
          </a:p>
        </p:txBody>
      </p:sp>
      <p:pic>
        <p:nvPicPr>
          <p:cNvPr id="4098" name="Picture 2" descr="Large Hydropower - Energy British Columbia">
            <a:extLst>
              <a:ext uri="{FF2B5EF4-FFF2-40B4-BE49-F238E27FC236}">
                <a16:creationId xmlns:a16="http://schemas.microsoft.com/office/drawing/2014/main" id="{80575E32-D307-205E-0B3E-886B065917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149" y="2138307"/>
            <a:ext cx="5426178" cy="3617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B3D8BE-7474-5407-C1BD-06BC1118034B}"/>
              </a:ext>
            </a:extLst>
          </p:cNvPr>
          <p:cNvSpPr txBox="1"/>
          <p:nvPr/>
        </p:nvSpPr>
        <p:spPr>
          <a:xfrm>
            <a:off x="8942327" y="2138307"/>
            <a:ext cx="21042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HIGH Potential Energy.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9B7A1AD-8707-E1AD-4E26-C892E5398197}"/>
              </a:ext>
            </a:extLst>
          </p:cNvPr>
          <p:cNvSpPr txBox="1"/>
          <p:nvPr/>
        </p:nvSpPr>
        <p:spPr>
          <a:xfrm>
            <a:off x="1411938" y="3947033"/>
            <a:ext cx="21042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LOW Potential Energy.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33AE1C-D8F1-8135-1BC3-5C2FDEA9CC03}"/>
              </a:ext>
            </a:extLst>
          </p:cNvPr>
          <p:cNvSpPr txBox="1"/>
          <p:nvPr/>
        </p:nvSpPr>
        <p:spPr>
          <a:xfrm>
            <a:off x="0" y="5831505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“But moving water has HIGH kinetic energy”…</a:t>
            </a:r>
            <a:r>
              <a:rPr lang="en-US" sz="3200" b="1" dirty="0"/>
              <a:t>Interesting observation imaginary/invisible student…</a:t>
            </a:r>
          </a:p>
        </p:txBody>
      </p:sp>
    </p:spTree>
    <p:extLst>
      <p:ext uri="{BB962C8B-B14F-4D97-AF65-F5344CB8AC3E}">
        <p14:creationId xmlns:p14="http://schemas.microsoft.com/office/powerpoint/2010/main" val="192219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755" y="158203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6.1: Nature of energy and Types of energy</a:t>
            </a:r>
            <a:br>
              <a:rPr lang="en-US" b="1" dirty="0">
                <a:solidFill>
                  <a:srgbClr val="002060"/>
                </a:solidFill>
              </a:rPr>
            </a:br>
            <a:r>
              <a:rPr lang="en-US" sz="2800" b="1" dirty="0">
                <a:solidFill>
                  <a:srgbClr val="002060"/>
                </a:solidFill>
              </a:rPr>
              <a:t>(Other Types of Energy)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DF265C-C870-9156-8894-9A736B5685E6}"/>
              </a:ext>
            </a:extLst>
          </p:cNvPr>
          <p:cNvSpPr txBox="1"/>
          <p:nvPr/>
        </p:nvSpPr>
        <p:spPr>
          <a:xfrm>
            <a:off x="1798264" y="1931491"/>
            <a:ext cx="22280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/>
              <a:t>Kinetic Energy</a:t>
            </a:r>
            <a:endParaRPr lang="en-US" sz="4000" u="sng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950E6F-95AE-78C1-6721-21F2AFF131B0}"/>
              </a:ext>
            </a:extLst>
          </p:cNvPr>
          <p:cNvSpPr txBox="1"/>
          <p:nvPr/>
        </p:nvSpPr>
        <p:spPr>
          <a:xfrm>
            <a:off x="3867984" y="3886200"/>
            <a:ext cx="22280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/>
              <a:t>Electrical Energy</a:t>
            </a:r>
            <a:endParaRPr lang="en-US" sz="4000" u="sng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2F8C15-F610-251D-30A0-E6C501E53E00}"/>
              </a:ext>
            </a:extLst>
          </p:cNvPr>
          <p:cNvSpPr txBox="1"/>
          <p:nvPr/>
        </p:nvSpPr>
        <p:spPr>
          <a:xfrm>
            <a:off x="9536894" y="2285441"/>
            <a:ext cx="2228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/>
              <a:t>Elastic Potential Energy</a:t>
            </a:r>
            <a:endParaRPr lang="en-US" sz="4000" u="sng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34A930-C7C6-FB39-1974-F456143FC1B7}"/>
              </a:ext>
            </a:extLst>
          </p:cNvPr>
          <p:cNvSpPr txBox="1"/>
          <p:nvPr/>
        </p:nvSpPr>
        <p:spPr>
          <a:xfrm>
            <a:off x="246750" y="4547919"/>
            <a:ext cx="2228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/>
              <a:t>Chemical Potential Energy</a:t>
            </a:r>
            <a:endParaRPr lang="en-US" sz="4000" u="sng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31C4DB-26EF-9C9F-65B1-41421AF807B7}"/>
              </a:ext>
            </a:extLst>
          </p:cNvPr>
          <p:cNvSpPr txBox="1"/>
          <p:nvPr/>
        </p:nvSpPr>
        <p:spPr>
          <a:xfrm>
            <a:off x="5657455" y="1818948"/>
            <a:ext cx="22280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/>
              <a:t>Solar Energy</a:t>
            </a:r>
            <a:endParaRPr lang="en-US" sz="4000" u="sng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6DA2B3-8FF5-19C7-8D19-31EC0C248D2B}"/>
              </a:ext>
            </a:extLst>
          </p:cNvPr>
          <p:cNvSpPr txBox="1"/>
          <p:nvPr/>
        </p:nvSpPr>
        <p:spPr>
          <a:xfrm>
            <a:off x="6375210" y="5163472"/>
            <a:ext cx="22280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/>
              <a:t>Friction Energy</a:t>
            </a:r>
            <a:endParaRPr lang="en-US" sz="4000" u="sng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D791B2-962F-70F9-73D4-62D9F1F84675}"/>
              </a:ext>
            </a:extLst>
          </p:cNvPr>
          <p:cNvSpPr txBox="1"/>
          <p:nvPr/>
        </p:nvSpPr>
        <p:spPr>
          <a:xfrm>
            <a:off x="676912" y="3118928"/>
            <a:ext cx="22280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/>
              <a:t>Bond Energy</a:t>
            </a:r>
            <a:endParaRPr lang="en-US" sz="4000" u="sng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FB0103-836F-84FC-C804-E7E260CEA4C6}"/>
              </a:ext>
            </a:extLst>
          </p:cNvPr>
          <p:cNvSpPr txBox="1"/>
          <p:nvPr/>
        </p:nvSpPr>
        <p:spPr>
          <a:xfrm>
            <a:off x="7504376" y="1465100"/>
            <a:ext cx="22280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/>
              <a:t>Light Energy</a:t>
            </a:r>
            <a:endParaRPr lang="en-US" sz="4000" u="sng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9F86FF-F768-CEB6-FF60-BCF5A5E60A10}"/>
              </a:ext>
            </a:extLst>
          </p:cNvPr>
          <p:cNvSpPr txBox="1"/>
          <p:nvPr/>
        </p:nvSpPr>
        <p:spPr>
          <a:xfrm>
            <a:off x="2753975" y="5314440"/>
            <a:ext cx="30628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/>
              <a:t>Gravitational Energy</a:t>
            </a:r>
            <a:endParaRPr lang="en-US" sz="4000" u="sng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32CE5F4-436D-A497-BF68-45652D00AB82}"/>
              </a:ext>
            </a:extLst>
          </p:cNvPr>
          <p:cNvSpPr txBox="1"/>
          <p:nvPr/>
        </p:nvSpPr>
        <p:spPr>
          <a:xfrm>
            <a:off x="6771463" y="3689650"/>
            <a:ext cx="25996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/>
              <a:t>Nuclear Energy</a:t>
            </a:r>
            <a:endParaRPr lang="en-US" sz="4000" u="sng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DD6EFEB-49CE-F547-0D05-BA897D42A222}"/>
              </a:ext>
            </a:extLst>
          </p:cNvPr>
          <p:cNvSpPr txBox="1"/>
          <p:nvPr/>
        </p:nvSpPr>
        <p:spPr>
          <a:xfrm>
            <a:off x="8953215" y="5517415"/>
            <a:ext cx="29619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/>
              <a:t>Mechanical Energy</a:t>
            </a:r>
            <a:endParaRPr lang="en-US" sz="4000" u="sng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50FC000-6879-3621-B1ED-C2FE557BBBA8}"/>
              </a:ext>
            </a:extLst>
          </p:cNvPr>
          <p:cNvSpPr txBox="1"/>
          <p:nvPr/>
        </p:nvSpPr>
        <p:spPr>
          <a:xfrm>
            <a:off x="3654893" y="2645995"/>
            <a:ext cx="25996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/>
              <a:t>Sound Energy</a:t>
            </a:r>
            <a:endParaRPr lang="en-US" sz="4000" u="sng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7518F6-16C1-CD4E-C3CF-A84E59703E15}"/>
              </a:ext>
            </a:extLst>
          </p:cNvPr>
          <p:cNvSpPr txBox="1"/>
          <p:nvPr/>
        </p:nvSpPr>
        <p:spPr>
          <a:xfrm>
            <a:off x="-1" y="1079764"/>
            <a:ext cx="36548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/>
              <a:t>Electromagnetic Energy</a:t>
            </a:r>
            <a:endParaRPr lang="en-US" sz="4000" u="sng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6E464EB-7D4C-2BDE-E1BF-BBCF03F1A3F0}"/>
              </a:ext>
            </a:extLst>
          </p:cNvPr>
          <p:cNvSpPr txBox="1"/>
          <p:nvPr/>
        </p:nvSpPr>
        <p:spPr>
          <a:xfrm>
            <a:off x="8637134" y="1120527"/>
            <a:ext cx="36548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/>
              <a:t>Ionizing Energy</a:t>
            </a:r>
            <a:endParaRPr lang="en-US" sz="4000" u="sng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0E5BE35-54A3-6856-483C-37B7297F451C}"/>
              </a:ext>
            </a:extLst>
          </p:cNvPr>
          <p:cNvSpPr txBox="1"/>
          <p:nvPr/>
        </p:nvSpPr>
        <p:spPr>
          <a:xfrm>
            <a:off x="8637134" y="4649984"/>
            <a:ext cx="29619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/>
              <a:t>Wind Energy</a:t>
            </a:r>
            <a:endParaRPr lang="en-US" sz="4000" u="sng" dirty="0"/>
          </a:p>
        </p:txBody>
      </p:sp>
    </p:spTree>
    <p:extLst>
      <p:ext uri="{BB962C8B-B14F-4D97-AF65-F5344CB8AC3E}">
        <p14:creationId xmlns:p14="http://schemas.microsoft.com/office/powerpoint/2010/main" val="4178590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5" y="365125"/>
            <a:ext cx="11536471" cy="1325563"/>
          </a:xfrm>
        </p:spPr>
        <p:txBody>
          <a:bodyPr/>
          <a:lstStyle/>
          <a:p>
            <a:r>
              <a:rPr lang="en-US" dirty="0"/>
              <a:t>Law of Conservation of Energy</a:t>
            </a:r>
            <a:r>
              <a:rPr lang="en-US" dirty="0">
                <a:highlight>
                  <a:srgbClr val="FFFF00"/>
                </a:highlight>
              </a:rPr>
              <a:t>	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CC9CF8-684B-71D9-B207-82E1D41C3378}"/>
              </a:ext>
            </a:extLst>
          </p:cNvPr>
          <p:cNvSpPr txBox="1"/>
          <p:nvPr/>
        </p:nvSpPr>
        <p:spPr>
          <a:xfrm>
            <a:off x="292274" y="1575757"/>
            <a:ext cx="116074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 </a:t>
            </a:r>
            <a:r>
              <a:rPr lang="en-US" sz="3200" dirty="0">
                <a:solidFill>
                  <a:srgbClr val="FF0000"/>
                </a:solidFill>
              </a:rPr>
              <a:t>Law of Conservation of Energy</a:t>
            </a:r>
            <a:r>
              <a:rPr lang="en-US" sz="3200" dirty="0"/>
              <a:t> is the basis for all </a:t>
            </a:r>
            <a:r>
              <a:rPr lang="en-US" sz="3200" dirty="0">
                <a:solidFill>
                  <a:srgbClr val="FF0000"/>
                </a:solidFill>
              </a:rPr>
              <a:t>energy transfers</a:t>
            </a:r>
            <a:r>
              <a:rPr lang="en-US" sz="3200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0C7686-2A3F-FC02-AB12-3FD306C4A326}"/>
              </a:ext>
            </a:extLst>
          </p:cNvPr>
          <p:cNvSpPr txBox="1"/>
          <p:nvPr/>
        </p:nvSpPr>
        <p:spPr>
          <a:xfrm>
            <a:off x="162838" y="4070524"/>
            <a:ext cx="79790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/>
              <a:t>The Law of Conservation of Energy states that: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6E4816-0BD4-A669-B119-C36C3BAE6AF9}"/>
              </a:ext>
            </a:extLst>
          </p:cNvPr>
          <p:cNvSpPr txBox="1"/>
          <p:nvPr/>
        </p:nvSpPr>
        <p:spPr>
          <a:xfrm>
            <a:off x="363255" y="4743634"/>
            <a:ext cx="116074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</a:rPr>
              <a:t>Energy is not created OR destroyed, simply transferred from one form/type to another. Total energy stays the same.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1F617A-887A-AAD7-E8D4-9A2DF242FB58}"/>
              </a:ext>
            </a:extLst>
          </p:cNvPr>
          <p:cNvSpPr txBox="1"/>
          <p:nvPr/>
        </p:nvSpPr>
        <p:spPr>
          <a:xfrm>
            <a:off x="1626295" y="6161183"/>
            <a:ext cx="9010389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</a:rPr>
              <a:t>Remember that FRICTION is always taking energy…</a:t>
            </a:r>
          </a:p>
        </p:txBody>
      </p:sp>
    </p:spTree>
    <p:extLst>
      <p:ext uri="{BB962C8B-B14F-4D97-AF65-F5344CB8AC3E}">
        <p14:creationId xmlns:p14="http://schemas.microsoft.com/office/powerpoint/2010/main" val="169397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6.2: Energy Changes in Chemical Reactions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76A4E5-4C69-493E-C5D5-83DBA046E441}"/>
              </a:ext>
            </a:extLst>
          </p:cNvPr>
          <p:cNvSpPr txBox="1"/>
          <p:nvPr/>
        </p:nvSpPr>
        <p:spPr>
          <a:xfrm>
            <a:off x="292274" y="1690688"/>
            <a:ext cx="116074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Energy changes from a reaction </a:t>
            </a:r>
            <a:r>
              <a:rPr lang="en-US" sz="3200" dirty="0"/>
              <a:t>are often </a:t>
            </a:r>
            <a:r>
              <a:rPr lang="en-US" sz="3200" dirty="0">
                <a:solidFill>
                  <a:srgbClr val="FF0000"/>
                </a:solidFill>
              </a:rPr>
              <a:t>just as useful and practical (happen everyday) </a:t>
            </a:r>
            <a:r>
              <a:rPr lang="en-US" sz="3200" dirty="0"/>
              <a:t>as any of the mass relationships we looked at previously.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19CA77-C0DF-7293-48F9-6348C2F6E802}"/>
              </a:ext>
            </a:extLst>
          </p:cNvPr>
          <p:cNvSpPr txBox="1"/>
          <p:nvPr/>
        </p:nvSpPr>
        <p:spPr>
          <a:xfrm>
            <a:off x="911134" y="5063209"/>
            <a:ext cx="103697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General Equation:</a:t>
            </a:r>
          </a:p>
          <a:p>
            <a:r>
              <a:rPr lang="en-US" sz="7200" dirty="0">
                <a:solidFill>
                  <a:srgbClr val="FF0000"/>
                </a:solidFill>
                <a:sym typeface="Wingdings" pitchFamily="2" charset="2"/>
              </a:rPr>
              <a:t>C</a:t>
            </a:r>
            <a:r>
              <a:rPr lang="en-US" sz="7200" baseline="-25000" dirty="0">
                <a:solidFill>
                  <a:srgbClr val="FF0000"/>
                </a:solidFill>
                <a:sym typeface="Wingdings" pitchFamily="2" charset="2"/>
              </a:rPr>
              <a:t>x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H</a:t>
            </a:r>
            <a:r>
              <a:rPr lang="en-US" sz="7200" baseline="-25000" dirty="0">
                <a:solidFill>
                  <a:srgbClr val="0070C0"/>
                </a:solidFill>
                <a:sym typeface="Wingdings" pitchFamily="2" charset="2"/>
              </a:rPr>
              <a:t>2x+2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sz="7200" dirty="0">
                <a:sym typeface="Wingdings" pitchFamily="2" charset="2"/>
              </a:rPr>
              <a:t>+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sz="7200" dirty="0">
                <a:sym typeface="Wingdings" pitchFamily="2" charset="2"/>
              </a:rPr>
              <a:t>O</a:t>
            </a:r>
            <a:r>
              <a:rPr lang="en-US" sz="7200" baseline="-25000" dirty="0">
                <a:sym typeface="Wingdings" pitchFamily="2" charset="2"/>
              </a:rPr>
              <a:t>2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sz="7200" dirty="0">
                <a:sym typeface="Wingdings" pitchFamily="2" charset="2"/>
              </a:rPr>
              <a:t>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sz="7200" dirty="0">
                <a:solidFill>
                  <a:srgbClr val="FF0000"/>
                </a:solidFill>
                <a:sym typeface="Wingdings" pitchFamily="2" charset="2"/>
              </a:rPr>
              <a:t>C</a:t>
            </a:r>
            <a:r>
              <a:rPr lang="en-US" sz="7200" dirty="0">
                <a:sym typeface="Wingdings" pitchFamily="2" charset="2"/>
              </a:rPr>
              <a:t>O</a:t>
            </a:r>
            <a:r>
              <a:rPr lang="en-US" sz="7200" baseline="-25000" dirty="0">
                <a:sym typeface="Wingdings" pitchFamily="2" charset="2"/>
              </a:rPr>
              <a:t>2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 </a:t>
            </a:r>
            <a:r>
              <a:rPr lang="en-US" sz="7200" dirty="0">
                <a:sym typeface="Wingdings" pitchFamily="2" charset="2"/>
              </a:rPr>
              <a:t>+</a:t>
            </a:r>
            <a:r>
              <a:rPr lang="en-US" sz="7200" dirty="0">
                <a:solidFill>
                  <a:srgbClr val="0070C0"/>
                </a:solidFill>
                <a:sym typeface="Wingdings" pitchFamily="2" charset="2"/>
              </a:rPr>
              <a:t> H</a:t>
            </a:r>
            <a:r>
              <a:rPr lang="en-US" sz="7200" baseline="-25000" dirty="0">
                <a:solidFill>
                  <a:srgbClr val="0070C0"/>
                </a:solidFill>
                <a:sym typeface="Wingdings" pitchFamily="2" charset="2"/>
              </a:rPr>
              <a:t>2</a:t>
            </a:r>
            <a:r>
              <a:rPr lang="en-US" sz="7200" dirty="0">
                <a:sym typeface="Wingdings" pitchFamily="2" charset="2"/>
              </a:rPr>
              <a:t>O</a:t>
            </a:r>
            <a:endParaRPr lang="en-US" sz="7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609A5A-7F97-DF64-F19F-C6DB993F3101}"/>
              </a:ext>
            </a:extLst>
          </p:cNvPr>
          <p:cNvSpPr txBox="1"/>
          <p:nvPr/>
        </p:nvSpPr>
        <p:spPr>
          <a:xfrm>
            <a:off x="5217088" y="4975513"/>
            <a:ext cx="1532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Energy</a:t>
            </a:r>
            <a:endParaRPr lang="en-US" sz="36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2A614D-2CED-0BED-2D69-449193D0CA2B}"/>
              </a:ext>
            </a:extLst>
          </p:cNvPr>
          <p:cNvSpPr txBox="1"/>
          <p:nvPr/>
        </p:nvSpPr>
        <p:spPr>
          <a:xfrm>
            <a:off x="260957" y="4001136"/>
            <a:ext cx="11607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We use </a:t>
            </a:r>
            <a:r>
              <a:rPr lang="en-US" sz="3200" dirty="0">
                <a:solidFill>
                  <a:srgbClr val="FF0000"/>
                </a:solidFill>
              </a:rPr>
              <a:t>Hydrocarbons </a:t>
            </a:r>
            <a:r>
              <a:rPr lang="en-US" sz="3200" dirty="0"/>
              <a:t>to</a:t>
            </a:r>
            <a:r>
              <a:rPr lang="en-US" sz="3200" dirty="0">
                <a:solidFill>
                  <a:srgbClr val="FF0000"/>
                </a:solidFill>
              </a:rPr>
              <a:t> heat our homes </a:t>
            </a:r>
            <a:r>
              <a:rPr lang="en-US" sz="3200" dirty="0"/>
              <a:t>and to</a:t>
            </a:r>
            <a:r>
              <a:rPr lang="en-US" sz="3200" dirty="0">
                <a:solidFill>
                  <a:srgbClr val="FF0000"/>
                </a:solidFill>
              </a:rPr>
              <a:t> produce energy.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4268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1738</TotalTime>
  <Words>1209</Words>
  <Application>Microsoft Macintosh PowerPoint</Application>
  <PresentationFormat>Widescreen</PresentationFormat>
  <Paragraphs>189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Chapter 6</vt:lpstr>
      <vt:lpstr>6.1: Nature of energy and Types of energy</vt:lpstr>
      <vt:lpstr>6.1: Nature of energy and Types of energy (Radiant)</vt:lpstr>
      <vt:lpstr>6.1: Nature of energy and Types of energy (Thermal)</vt:lpstr>
      <vt:lpstr>6.1: Nature of energy and Types of energy (Chemical)</vt:lpstr>
      <vt:lpstr>6.1: Nature of energy and Types of energy (Potential)</vt:lpstr>
      <vt:lpstr>6.1: Nature of energy and Types of energy (Other Types of Energy)</vt:lpstr>
      <vt:lpstr>Law of Conservation of Energy </vt:lpstr>
      <vt:lpstr>6.2: Energy Changes in Chemical Reactions</vt:lpstr>
      <vt:lpstr>6.2: Energy Changes in Chemical Reactions</vt:lpstr>
      <vt:lpstr>6.2: Energy Changes in Chemical Reactions (Exothermic)</vt:lpstr>
      <vt:lpstr>6.2: Energy Changes in Chemical Reactions (Endothermic)</vt:lpstr>
      <vt:lpstr>6.2: Energy Changes in Chemical Reactions (Exothermic)</vt:lpstr>
      <vt:lpstr>6.2: Energy Changes in Chemical Reactions (Endothermic)</vt:lpstr>
      <vt:lpstr>6.2: Energy Changes in Chemical Reactions (Exothermic Enthalpy)</vt:lpstr>
      <vt:lpstr>6.2: Energy Changes in Chemical Reactions (Endothermic Enthalpy)</vt:lpstr>
      <vt:lpstr>Systems </vt:lpstr>
      <vt:lpstr>6.5: Calorimetry</vt:lpstr>
      <vt:lpstr>6.5: Calorimetry</vt:lpstr>
      <vt:lpstr>6.5: Calorimetry</vt:lpstr>
      <vt:lpstr>Specific  Heat and Heat Capacity </vt:lpstr>
      <vt:lpstr>Key Words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Lani Knowles</dc:creator>
  <cp:lastModifiedBy>Lani Knowles</cp:lastModifiedBy>
  <cp:revision>30</cp:revision>
  <dcterms:created xsi:type="dcterms:W3CDTF">2022-05-12T22:47:37Z</dcterms:created>
  <dcterms:modified xsi:type="dcterms:W3CDTF">2022-11-16T18:50:50Z</dcterms:modified>
</cp:coreProperties>
</file>