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35" r:id="rId4"/>
    <p:sldId id="336" r:id="rId5"/>
    <p:sldId id="273" r:id="rId6"/>
    <p:sldId id="274" r:id="rId7"/>
    <p:sldId id="317" r:id="rId8"/>
    <p:sldId id="318" r:id="rId9"/>
    <p:sldId id="337" r:id="rId10"/>
    <p:sldId id="319" r:id="rId11"/>
    <p:sldId id="260" r:id="rId12"/>
    <p:sldId id="275" r:id="rId13"/>
    <p:sldId id="276" r:id="rId14"/>
    <p:sldId id="277" r:id="rId15"/>
    <p:sldId id="279" r:id="rId16"/>
    <p:sldId id="321" r:id="rId17"/>
    <p:sldId id="338" r:id="rId18"/>
    <p:sldId id="322" r:id="rId19"/>
    <p:sldId id="339" r:id="rId20"/>
    <p:sldId id="325" r:id="rId21"/>
    <p:sldId id="340" r:id="rId22"/>
    <p:sldId id="323" r:id="rId23"/>
    <p:sldId id="324" r:id="rId24"/>
    <p:sldId id="341" r:id="rId25"/>
    <p:sldId id="281" r:id="rId26"/>
    <p:sldId id="342" r:id="rId27"/>
    <p:sldId id="343" r:id="rId28"/>
    <p:sldId id="280" r:id="rId29"/>
    <p:sldId id="344" r:id="rId30"/>
    <p:sldId id="345" r:id="rId31"/>
    <p:sldId id="346" r:id="rId32"/>
    <p:sldId id="283" r:id="rId33"/>
    <p:sldId id="347" r:id="rId34"/>
    <p:sldId id="284" r:id="rId35"/>
    <p:sldId id="285" r:id="rId36"/>
    <p:sldId id="348" r:id="rId37"/>
    <p:sldId id="286" r:id="rId38"/>
    <p:sldId id="287" r:id="rId39"/>
    <p:sldId id="349" r:id="rId40"/>
    <p:sldId id="288" r:id="rId41"/>
    <p:sldId id="289" r:id="rId42"/>
    <p:sldId id="350" r:id="rId43"/>
    <p:sldId id="351" r:id="rId44"/>
    <p:sldId id="290" r:id="rId45"/>
    <p:sldId id="291" r:id="rId46"/>
    <p:sldId id="299" r:id="rId47"/>
    <p:sldId id="300" r:id="rId48"/>
    <p:sldId id="352" r:id="rId49"/>
    <p:sldId id="301" r:id="rId50"/>
    <p:sldId id="302" r:id="rId51"/>
    <p:sldId id="353" r:id="rId52"/>
    <p:sldId id="354" r:id="rId53"/>
    <p:sldId id="355" r:id="rId54"/>
    <p:sldId id="303" r:id="rId55"/>
    <p:sldId id="304" r:id="rId56"/>
    <p:sldId id="356" r:id="rId57"/>
    <p:sldId id="357" r:id="rId58"/>
    <p:sldId id="305" r:id="rId59"/>
    <p:sldId id="306" r:id="rId60"/>
    <p:sldId id="358" r:id="rId61"/>
    <p:sldId id="359" r:id="rId62"/>
    <p:sldId id="307" r:id="rId63"/>
    <p:sldId id="310" r:id="rId64"/>
    <p:sldId id="270"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36"/>
    <p:restoredTop sz="91632"/>
  </p:normalViewPr>
  <p:slideViewPr>
    <p:cSldViewPr snapToGrid="0" snapToObjects="1">
      <p:cViewPr varScale="1">
        <p:scale>
          <a:sx n="94" d="100"/>
          <a:sy n="94" d="100"/>
        </p:scale>
        <p:origin x="224"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7962A-7919-178F-C129-BD4D47889C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C583B3-626B-B4B2-E46E-0BA80BD7B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944764-93BC-65A2-36C1-B312E92B8A1E}"/>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5" name="Footer Placeholder 4">
            <a:extLst>
              <a:ext uri="{FF2B5EF4-FFF2-40B4-BE49-F238E27FC236}">
                <a16:creationId xmlns:a16="http://schemas.microsoft.com/office/drawing/2014/main" id="{F9F247F2-0677-B3C5-AE06-2EC6926A9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C0F0-EBDB-37B6-137C-7D46DB2ED3CE}"/>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4006611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0EAF-711F-3974-99DF-B780DF9E1F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C6068C-72D5-7362-8BD9-6D83D2DF00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4668B-859A-8727-B40A-4B81FA45F2EA}"/>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5" name="Footer Placeholder 4">
            <a:extLst>
              <a:ext uri="{FF2B5EF4-FFF2-40B4-BE49-F238E27FC236}">
                <a16:creationId xmlns:a16="http://schemas.microsoft.com/office/drawing/2014/main" id="{418473D5-C800-8141-D362-F387A0EA47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C8E646-3F3A-2A49-D4E7-90FCB1793DC6}"/>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163912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B25223-839A-3599-5844-5BAAA14765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3781D7-3CEE-8356-41D6-C9A9C1868D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4A05C-3843-C0DD-6FE3-EDF3DB54031C}"/>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5" name="Footer Placeholder 4">
            <a:extLst>
              <a:ext uri="{FF2B5EF4-FFF2-40B4-BE49-F238E27FC236}">
                <a16:creationId xmlns:a16="http://schemas.microsoft.com/office/drawing/2014/main" id="{048EDABE-FC78-6AD2-58AA-371EFDA74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B0953-07EE-C17F-C61C-8C9B6B38CDDB}"/>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117820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28A7-D2AC-0E62-C58B-9034A7044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EB5F6C-EB85-3521-0CA2-6C5D61D1FB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25941-6555-86F3-1830-D8AF16DCE9CB}"/>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5" name="Footer Placeholder 4">
            <a:extLst>
              <a:ext uri="{FF2B5EF4-FFF2-40B4-BE49-F238E27FC236}">
                <a16:creationId xmlns:a16="http://schemas.microsoft.com/office/drawing/2014/main" id="{F77F5C61-5166-A647-EBC9-394740DF9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DC854F-4DAB-4C71-C740-075A911D79B2}"/>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43184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CEA6-8566-AA83-2086-068DE1172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C0E451-2D9E-8332-DEC1-84F673A041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34700-44E7-B2BF-11AD-F042AEAE64EC}"/>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5" name="Footer Placeholder 4">
            <a:extLst>
              <a:ext uri="{FF2B5EF4-FFF2-40B4-BE49-F238E27FC236}">
                <a16:creationId xmlns:a16="http://schemas.microsoft.com/office/drawing/2014/main" id="{6E08EB08-B828-51F7-F80D-D505FBB1B5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635E8-ED69-0C01-1C90-CE9B8EE70343}"/>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19809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F733-D501-A61F-6940-99A7ADE12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D6B6FC-863A-1078-36D4-307735137B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5B75C5-FAEA-2007-D3F8-114A5A4DE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CF51C4-39D7-E405-9B92-ADF448FC9A85}"/>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6" name="Footer Placeholder 5">
            <a:extLst>
              <a:ext uri="{FF2B5EF4-FFF2-40B4-BE49-F238E27FC236}">
                <a16:creationId xmlns:a16="http://schemas.microsoft.com/office/drawing/2014/main" id="{03921D99-2E47-AC3D-A825-C95435900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EE613-A125-1E2A-5314-570D56E9DEFA}"/>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346959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843EB-463F-E9FE-76BA-A34777BCA4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0AFF5-47C7-D441-1A3A-40B1C5B23F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BFDB5-F99A-DE5A-F9C6-6A29E0B84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D6E098-29DD-4119-AB6B-0A89ECED1D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718DF9-AC71-23AD-ADCF-ADF20C001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A448BB-2F91-B6A3-6579-C74C8823C587}"/>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8" name="Footer Placeholder 7">
            <a:extLst>
              <a:ext uri="{FF2B5EF4-FFF2-40B4-BE49-F238E27FC236}">
                <a16:creationId xmlns:a16="http://schemas.microsoft.com/office/drawing/2014/main" id="{E752A0E0-A1A1-9107-06DD-1FFAE4A9B0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19F92F-3E0F-DC5E-654C-7D54840944C6}"/>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93218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BC6B-E752-DD1E-5403-622BCC8C9E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764ACF-21B2-DA0E-FB94-464D3D51AA0B}"/>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4" name="Footer Placeholder 3">
            <a:extLst>
              <a:ext uri="{FF2B5EF4-FFF2-40B4-BE49-F238E27FC236}">
                <a16:creationId xmlns:a16="http://schemas.microsoft.com/office/drawing/2014/main" id="{BEE141EF-84F0-A7B0-B01F-C959EF6415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581042-455C-E2DF-58D0-EAA1A46404C7}"/>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296419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6A12F4-6352-BEAE-5552-1ACFB7A44C7B}"/>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3" name="Footer Placeholder 2">
            <a:extLst>
              <a:ext uri="{FF2B5EF4-FFF2-40B4-BE49-F238E27FC236}">
                <a16:creationId xmlns:a16="http://schemas.microsoft.com/office/drawing/2014/main" id="{48FBE8C5-26E9-5226-3A67-34403C7C26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248192-841B-4559-E3A7-5D5D95168CB3}"/>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398380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84D77-5930-F935-0FF4-8C83DE094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6ED3C0-5107-D88C-1011-8C057F78A7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48122-9CDB-B3D5-D397-27BCAB877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9ED24-5798-516F-2968-EFC771D28537}"/>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6" name="Footer Placeholder 5">
            <a:extLst>
              <a:ext uri="{FF2B5EF4-FFF2-40B4-BE49-F238E27FC236}">
                <a16:creationId xmlns:a16="http://schemas.microsoft.com/office/drawing/2014/main" id="{58E5B489-38D0-E9C0-9B07-A243A6C8AF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6C18D-F761-BFD5-9C6F-EFAE59B2B607}"/>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42396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4FB9-5129-9B42-22C7-CED115855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BBA836-C01F-5682-0E89-AFC53E956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C726E-9530-394F-AF1E-14BF604DF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5DA5D-A94E-E886-53E5-3C3A8562A75A}"/>
              </a:ext>
            </a:extLst>
          </p:cNvPr>
          <p:cNvSpPr>
            <a:spLocks noGrp="1"/>
          </p:cNvSpPr>
          <p:nvPr>
            <p:ph type="dt" sz="half" idx="10"/>
          </p:nvPr>
        </p:nvSpPr>
        <p:spPr/>
        <p:txBody>
          <a:bodyPr/>
          <a:lstStyle/>
          <a:p>
            <a:fld id="{A4D0B34D-0648-2A4F-A65F-770C4AE1058E}" type="datetimeFigureOut">
              <a:rPr lang="en-US" smtClean="0"/>
              <a:t>11/19/22</a:t>
            </a:fld>
            <a:endParaRPr lang="en-US"/>
          </a:p>
        </p:txBody>
      </p:sp>
      <p:sp>
        <p:nvSpPr>
          <p:cNvPr id="6" name="Footer Placeholder 5">
            <a:extLst>
              <a:ext uri="{FF2B5EF4-FFF2-40B4-BE49-F238E27FC236}">
                <a16:creationId xmlns:a16="http://schemas.microsoft.com/office/drawing/2014/main" id="{1E9DDBEB-E1BA-684B-CC24-0C64549D1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74CB5-D978-6601-67F2-FE7ECFF26A89}"/>
              </a:ext>
            </a:extLst>
          </p:cNvPr>
          <p:cNvSpPr>
            <a:spLocks noGrp="1"/>
          </p:cNvSpPr>
          <p:nvPr>
            <p:ph type="sldNum" sz="quarter" idx="12"/>
          </p:nvPr>
        </p:nvSpPr>
        <p:spPr/>
        <p:txBody>
          <a:bodyPr/>
          <a:lstStyle/>
          <a:p>
            <a:fld id="{F3D30DCB-764C-5942-8F62-583C6C0E69CD}" type="slidenum">
              <a:rPr lang="en-US" smtClean="0"/>
              <a:t>‹#›</a:t>
            </a:fld>
            <a:endParaRPr lang="en-US"/>
          </a:p>
        </p:txBody>
      </p:sp>
    </p:spTree>
    <p:extLst>
      <p:ext uri="{BB962C8B-B14F-4D97-AF65-F5344CB8AC3E}">
        <p14:creationId xmlns:p14="http://schemas.microsoft.com/office/powerpoint/2010/main" val="351617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FE1BB0-FB25-D9AC-98C4-B3BCF4FAE6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7318BA-C182-092B-CD36-B95DA40370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AB7E3-6CBE-2DFA-89BA-D6F807AB2A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0B34D-0648-2A4F-A65F-770C4AE1058E}" type="datetimeFigureOut">
              <a:rPr lang="en-US" smtClean="0"/>
              <a:t>11/19/22</a:t>
            </a:fld>
            <a:endParaRPr lang="en-US"/>
          </a:p>
        </p:txBody>
      </p:sp>
      <p:sp>
        <p:nvSpPr>
          <p:cNvPr id="5" name="Footer Placeholder 4">
            <a:extLst>
              <a:ext uri="{FF2B5EF4-FFF2-40B4-BE49-F238E27FC236}">
                <a16:creationId xmlns:a16="http://schemas.microsoft.com/office/drawing/2014/main" id="{B43BF313-2F96-1F3A-6BB8-314145CA8A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1C4B4B-6FC3-98D7-38E6-7E46B5E3BA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30DCB-764C-5942-8F62-583C6C0E69CD}" type="slidenum">
              <a:rPr lang="en-US" smtClean="0"/>
              <a:t>‹#›</a:t>
            </a:fld>
            <a:endParaRPr lang="en-US"/>
          </a:p>
        </p:txBody>
      </p:sp>
    </p:spTree>
    <p:extLst>
      <p:ext uri="{BB962C8B-B14F-4D97-AF65-F5344CB8AC3E}">
        <p14:creationId xmlns:p14="http://schemas.microsoft.com/office/powerpoint/2010/main" val="128970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54AF-2C81-FCBF-C7EB-728A3DB4BF1E}"/>
              </a:ext>
            </a:extLst>
          </p:cNvPr>
          <p:cNvSpPr>
            <a:spLocks noGrp="1"/>
          </p:cNvSpPr>
          <p:nvPr>
            <p:ph type="ctrTitle"/>
          </p:nvPr>
        </p:nvSpPr>
        <p:spPr>
          <a:xfrm>
            <a:off x="1524000" y="3208346"/>
            <a:ext cx="9144000" cy="2387600"/>
          </a:xfrm>
        </p:spPr>
        <p:txBody>
          <a:bodyPr>
            <a:normAutofit/>
          </a:bodyPr>
          <a:lstStyle/>
          <a:p>
            <a:r>
              <a:rPr lang="en-US" sz="8000" dirty="0"/>
              <a:t>Chapter 5</a:t>
            </a:r>
          </a:p>
        </p:txBody>
      </p:sp>
      <p:sp>
        <p:nvSpPr>
          <p:cNvPr id="3" name="Subtitle 2">
            <a:extLst>
              <a:ext uri="{FF2B5EF4-FFF2-40B4-BE49-F238E27FC236}">
                <a16:creationId xmlns:a16="http://schemas.microsoft.com/office/drawing/2014/main" id="{297DDDC6-5FF3-A7F5-3631-BBC9F206B0A4}"/>
              </a:ext>
            </a:extLst>
          </p:cNvPr>
          <p:cNvSpPr>
            <a:spLocks noGrp="1"/>
          </p:cNvSpPr>
          <p:nvPr>
            <p:ph type="subTitle" idx="1"/>
          </p:nvPr>
        </p:nvSpPr>
        <p:spPr>
          <a:xfrm>
            <a:off x="1524000" y="5688021"/>
            <a:ext cx="9144000" cy="569912"/>
          </a:xfrm>
        </p:spPr>
        <p:txBody>
          <a:bodyPr>
            <a:normAutofit/>
          </a:bodyPr>
          <a:lstStyle/>
          <a:p>
            <a:r>
              <a:rPr lang="en-US" sz="3200" b="1" dirty="0"/>
              <a:t>Gases</a:t>
            </a:r>
          </a:p>
        </p:txBody>
      </p:sp>
      <p:pic>
        <p:nvPicPr>
          <p:cNvPr id="1026" name="Picture 2" descr="Industrial Gas Supplier | Air Products">
            <a:extLst>
              <a:ext uri="{FF2B5EF4-FFF2-40B4-BE49-F238E27FC236}">
                <a16:creationId xmlns:a16="http://schemas.microsoft.com/office/drawing/2014/main" id="{B7C832BE-D42B-BE75-3A18-7AE530095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471" y="258310"/>
            <a:ext cx="7042591" cy="396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1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Standard Temperature Atmospheric Pressure</a:t>
            </a:r>
          </a:p>
        </p:txBody>
      </p:sp>
      <p:sp>
        <p:nvSpPr>
          <p:cNvPr id="3" name="TextBox 2">
            <a:extLst>
              <a:ext uri="{FF2B5EF4-FFF2-40B4-BE49-F238E27FC236}">
                <a16:creationId xmlns:a16="http://schemas.microsoft.com/office/drawing/2014/main" id="{6A2F0D8A-7D9C-FD85-0540-3CD41D3CEB13}"/>
              </a:ext>
            </a:extLst>
          </p:cNvPr>
          <p:cNvSpPr txBox="1"/>
          <p:nvPr/>
        </p:nvSpPr>
        <p:spPr>
          <a:xfrm>
            <a:off x="292274" y="1690688"/>
            <a:ext cx="11119476" cy="1077218"/>
          </a:xfrm>
          <a:prstGeom prst="rect">
            <a:avLst/>
          </a:prstGeom>
          <a:noFill/>
        </p:spPr>
        <p:txBody>
          <a:bodyPr wrap="square" rtlCol="0">
            <a:spAutoFit/>
          </a:bodyPr>
          <a:lstStyle/>
          <a:p>
            <a:r>
              <a:rPr lang="en-US" sz="3200" dirty="0"/>
              <a:t>The usual (</a:t>
            </a:r>
            <a:r>
              <a:rPr lang="en-US" sz="3200" dirty="0">
                <a:solidFill>
                  <a:srgbClr val="FF0000"/>
                </a:solidFill>
              </a:rPr>
              <a:t>Standard</a:t>
            </a:r>
            <a:r>
              <a:rPr lang="en-US" sz="3200" dirty="0"/>
              <a:t>) </a:t>
            </a:r>
            <a:r>
              <a:rPr lang="en-US" sz="3200" dirty="0">
                <a:solidFill>
                  <a:srgbClr val="FF0000"/>
                </a:solidFill>
              </a:rPr>
              <a:t>temperature and pressure </a:t>
            </a:r>
            <a:r>
              <a:rPr lang="en-US" sz="3200" dirty="0"/>
              <a:t>used for experiments is</a:t>
            </a:r>
            <a:r>
              <a:rPr lang="en-US" sz="3200" dirty="0">
                <a:solidFill>
                  <a:srgbClr val="FF0000"/>
                </a:solidFill>
              </a:rPr>
              <a:t> </a:t>
            </a:r>
            <a:r>
              <a:rPr lang="en-US" sz="3200" dirty="0"/>
              <a:t>called</a:t>
            </a:r>
            <a:r>
              <a:rPr lang="en-US" sz="3200" dirty="0">
                <a:solidFill>
                  <a:srgbClr val="FF0000"/>
                </a:solidFill>
              </a:rPr>
              <a:t> Standard Temperature and Pressure (STP)</a:t>
            </a:r>
            <a:r>
              <a:rPr lang="en-US" sz="3200" dirty="0"/>
              <a:t>.</a:t>
            </a:r>
          </a:p>
        </p:txBody>
      </p:sp>
      <p:sp>
        <p:nvSpPr>
          <p:cNvPr id="4" name="TextBox 3">
            <a:extLst>
              <a:ext uri="{FF2B5EF4-FFF2-40B4-BE49-F238E27FC236}">
                <a16:creationId xmlns:a16="http://schemas.microsoft.com/office/drawing/2014/main" id="{4F5E57C7-363B-FF57-F8B6-5248FA1F6D43}"/>
              </a:ext>
            </a:extLst>
          </p:cNvPr>
          <p:cNvSpPr txBox="1"/>
          <p:nvPr/>
        </p:nvSpPr>
        <p:spPr>
          <a:xfrm>
            <a:off x="292274" y="3819371"/>
            <a:ext cx="11119476" cy="2308324"/>
          </a:xfrm>
          <a:prstGeom prst="rect">
            <a:avLst/>
          </a:prstGeom>
          <a:noFill/>
        </p:spPr>
        <p:txBody>
          <a:bodyPr wrap="square" rtlCol="0">
            <a:spAutoFit/>
          </a:bodyPr>
          <a:lstStyle/>
          <a:p>
            <a:r>
              <a:rPr lang="en-US" sz="3600" dirty="0"/>
              <a:t>**The </a:t>
            </a:r>
            <a:r>
              <a:rPr lang="en-US" sz="3600" dirty="0">
                <a:solidFill>
                  <a:srgbClr val="FF0000"/>
                </a:solidFill>
              </a:rPr>
              <a:t>Temperature and Pressure </a:t>
            </a:r>
            <a:r>
              <a:rPr lang="en-US" sz="3600" dirty="0"/>
              <a:t>that an experiment is done at </a:t>
            </a:r>
            <a:r>
              <a:rPr lang="en-US" sz="3600" dirty="0">
                <a:solidFill>
                  <a:srgbClr val="FF0000"/>
                </a:solidFill>
              </a:rPr>
              <a:t>affects the outcome of the experiment </a:t>
            </a:r>
            <a:r>
              <a:rPr lang="en-US" sz="3600" dirty="0"/>
              <a:t>so you </a:t>
            </a:r>
            <a:r>
              <a:rPr lang="en-US" sz="3600" dirty="0">
                <a:solidFill>
                  <a:srgbClr val="FF0000"/>
                </a:solidFill>
              </a:rPr>
              <a:t>NEED TO SPECIFY </a:t>
            </a:r>
            <a:r>
              <a:rPr lang="en-US" sz="3600" dirty="0"/>
              <a:t>the “Conditions” (Temperature and Pressure) you have for the exp you do.**</a:t>
            </a:r>
          </a:p>
        </p:txBody>
      </p:sp>
    </p:spTree>
    <p:extLst>
      <p:ext uri="{BB962C8B-B14F-4D97-AF65-F5344CB8AC3E}">
        <p14:creationId xmlns:p14="http://schemas.microsoft.com/office/powerpoint/2010/main" val="257778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569660"/>
          </a:xfrm>
          <a:prstGeom prst="rect">
            <a:avLst/>
          </a:prstGeom>
          <a:noFill/>
        </p:spPr>
        <p:txBody>
          <a:bodyPr wrap="square" rtlCol="0">
            <a:spAutoFit/>
          </a:bodyPr>
          <a:lstStyle/>
          <a:p>
            <a:r>
              <a:rPr lang="en-CA" sz="2400" i="1" dirty="0"/>
              <a:t>The pressure outside a jet plane flying at high altitude falls considerably below standard atmospheric pressure. Therefore the air inside the cabin must be pressurized to protect the passengers. What is the pressure in atmospheres in the cabin if the barometer </a:t>
            </a:r>
          </a:p>
          <a:p>
            <a:r>
              <a:rPr lang="en-CA" sz="2400" i="1" dirty="0"/>
              <a:t>reading is 688 mmHg?</a:t>
            </a:r>
          </a:p>
        </p:txBody>
      </p:sp>
      <p:sp>
        <p:nvSpPr>
          <p:cNvPr id="3" name="TextBox 2">
            <a:extLst>
              <a:ext uri="{FF2B5EF4-FFF2-40B4-BE49-F238E27FC236}">
                <a16:creationId xmlns:a16="http://schemas.microsoft.com/office/drawing/2014/main" id="{F07CA8F4-A2F2-7A4E-7D60-C562687D2A49}"/>
              </a:ext>
            </a:extLst>
          </p:cNvPr>
          <p:cNvSpPr txBox="1"/>
          <p:nvPr/>
        </p:nvSpPr>
        <p:spPr>
          <a:xfrm>
            <a:off x="3263818" y="2113176"/>
            <a:ext cx="6967235" cy="707886"/>
          </a:xfrm>
          <a:prstGeom prst="rect">
            <a:avLst/>
          </a:prstGeom>
          <a:noFill/>
          <a:ln w="38100">
            <a:solidFill>
              <a:srgbClr val="FF0000"/>
            </a:solidFill>
          </a:ln>
        </p:spPr>
        <p:txBody>
          <a:bodyPr wrap="square" rtlCol="0">
            <a:spAutoFit/>
          </a:bodyPr>
          <a:lstStyle/>
          <a:p>
            <a:r>
              <a:rPr lang="en-US" sz="4000" b="1" dirty="0">
                <a:solidFill>
                  <a:srgbClr val="FF0000"/>
                </a:solidFill>
              </a:rPr>
              <a:t>1 atm = 101325 Pa = 760 mmHg</a:t>
            </a:r>
          </a:p>
        </p:txBody>
      </p:sp>
      <p:cxnSp>
        <p:nvCxnSpPr>
          <p:cNvPr id="6" name="Straight Connector 5">
            <a:extLst>
              <a:ext uri="{FF2B5EF4-FFF2-40B4-BE49-F238E27FC236}">
                <a16:creationId xmlns:a16="http://schemas.microsoft.com/office/drawing/2014/main" id="{512ED515-FF5C-D373-569E-E2D3C5096A58}"/>
              </a:ext>
            </a:extLst>
          </p:cNvPr>
          <p:cNvCxnSpPr/>
          <p:nvPr/>
        </p:nvCxnSpPr>
        <p:spPr>
          <a:xfrm>
            <a:off x="3111910" y="1710813"/>
            <a:ext cx="298409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97BE49F-D0FD-1B57-FD89-889B1D84ED2A}"/>
              </a:ext>
            </a:extLst>
          </p:cNvPr>
          <p:cNvCxnSpPr>
            <a:cxnSpLocks/>
          </p:cNvCxnSpPr>
          <p:nvPr/>
        </p:nvCxnSpPr>
        <p:spPr>
          <a:xfrm>
            <a:off x="945374" y="4076164"/>
            <a:ext cx="159235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512520F-06EB-FCD8-46A4-652668FE8AB9}"/>
              </a:ext>
            </a:extLst>
          </p:cNvPr>
          <p:cNvSpPr txBox="1"/>
          <p:nvPr/>
        </p:nvSpPr>
        <p:spPr>
          <a:xfrm>
            <a:off x="386984" y="4021270"/>
            <a:ext cx="3314864" cy="769441"/>
          </a:xfrm>
          <a:prstGeom prst="rect">
            <a:avLst/>
          </a:prstGeom>
          <a:noFill/>
        </p:spPr>
        <p:txBody>
          <a:bodyPr wrap="square" rtlCol="0">
            <a:spAutoFit/>
          </a:bodyPr>
          <a:lstStyle/>
          <a:p>
            <a:r>
              <a:rPr lang="en-US" sz="4400" b="1" dirty="0">
                <a:solidFill>
                  <a:srgbClr val="FF0000"/>
                </a:solidFill>
              </a:rPr>
              <a:t>760 mmHg</a:t>
            </a:r>
            <a:r>
              <a:rPr lang="en-US" sz="1600" b="1" dirty="0"/>
              <a:t> </a:t>
            </a:r>
            <a:endParaRPr lang="en-US" sz="2400" baseline="-25000" dirty="0"/>
          </a:p>
        </p:txBody>
      </p:sp>
      <p:sp>
        <p:nvSpPr>
          <p:cNvPr id="9" name="TextBox 8">
            <a:extLst>
              <a:ext uri="{FF2B5EF4-FFF2-40B4-BE49-F238E27FC236}">
                <a16:creationId xmlns:a16="http://schemas.microsoft.com/office/drawing/2014/main" id="{F8A937D7-D76A-89F0-025C-BCFEF139F46D}"/>
              </a:ext>
            </a:extLst>
          </p:cNvPr>
          <p:cNvSpPr txBox="1"/>
          <p:nvPr/>
        </p:nvSpPr>
        <p:spPr>
          <a:xfrm>
            <a:off x="806979" y="3168753"/>
            <a:ext cx="1869147" cy="1107996"/>
          </a:xfrm>
          <a:prstGeom prst="rect">
            <a:avLst/>
          </a:prstGeom>
          <a:noFill/>
        </p:spPr>
        <p:txBody>
          <a:bodyPr wrap="square" rtlCol="0">
            <a:spAutoFit/>
          </a:bodyPr>
          <a:lstStyle/>
          <a:p>
            <a:r>
              <a:rPr lang="en-US" sz="5400" b="1" dirty="0">
                <a:solidFill>
                  <a:srgbClr val="FF0000"/>
                </a:solidFill>
              </a:rPr>
              <a:t>1 atm</a:t>
            </a:r>
            <a:r>
              <a:rPr lang="en-US" sz="6600" b="1" dirty="0"/>
              <a:t> </a:t>
            </a:r>
            <a:endParaRPr lang="en-US" sz="3200" baseline="-25000" dirty="0"/>
          </a:p>
        </p:txBody>
      </p:sp>
      <p:cxnSp>
        <p:nvCxnSpPr>
          <p:cNvPr id="10" name="Straight Connector 9">
            <a:extLst>
              <a:ext uri="{FF2B5EF4-FFF2-40B4-BE49-F238E27FC236}">
                <a16:creationId xmlns:a16="http://schemas.microsoft.com/office/drawing/2014/main" id="{BAA530FE-84DC-9040-5208-E8A4FA8789E1}"/>
              </a:ext>
            </a:extLst>
          </p:cNvPr>
          <p:cNvCxnSpPr>
            <a:cxnSpLocks/>
          </p:cNvCxnSpPr>
          <p:nvPr/>
        </p:nvCxnSpPr>
        <p:spPr>
          <a:xfrm>
            <a:off x="3654511" y="4087272"/>
            <a:ext cx="159235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B658436-E021-9CD3-883F-410C0415BA08}"/>
              </a:ext>
            </a:extLst>
          </p:cNvPr>
          <p:cNvSpPr txBox="1"/>
          <p:nvPr/>
        </p:nvSpPr>
        <p:spPr>
          <a:xfrm>
            <a:off x="3096121" y="4032378"/>
            <a:ext cx="2867144" cy="769441"/>
          </a:xfrm>
          <a:prstGeom prst="rect">
            <a:avLst/>
          </a:prstGeom>
          <a:noFill/>
        </p:spPr>
        <p:txBody>
          <a:bodyPr wrap="square" rtlCol="0">
            <a:spAutoFit/>
          </a:bodyPr>
          <a:lstStyle/>
          <a:p>
            <a:pPr algn="ctr"/>
            <a:r>
              <a:rPr lang="en-US" sz="4400" b="1" dirty="0">
                <a:solidFill>
                  <a:srgbClr val="FF0000"/>
                </a:solidFill>
              </a:rPr>
              <a:t>688 mmHg</a:t>
            </a:r>
            <a:r>
              <a:rPr lang="en-US" sz="1600" b="1" dirty="0"/>
              <a:t> </a:t>
            </a:r>
            <a:endParaRPr lang="en-US" sz="2400" baseline="-25000" dirty="0"/>
          </a:p>
        </p:txBody>
      </p:sp>
      <p:sp>
        <p:nvSpPr>
          <p:cNvPr id="12" name="TextBox 11">
            <a:extLst>
              <a:ext uri="{FF2B5EF4-FFF2-40B4-BE49-F238E27FC236}">
                <a16:creationId xmlns:a16="http://schemas.microsoft.com/office/drawing/2014/main" id="{36D45A71-2859-044B-159D-493EEE851688}"/>
              </a:ext>
            </a:extLst>
          </p:cNvPr>
          <p:cNvSpPr txBox="1"/>
          <p:nvPr/>
        </p:nvSpPr>
        <p:spPr>
          <a:xfrm>
            <a:off x="4168356" y="3203691"/>
            <a:ext cx="605727" cy="1107996"/>
          </a:xfrm>
          <a:prstGeom prst="rect">
            <a:avLst/>
          </a:prstGeom>
          <a:noFill/>
        </p:spPr>
        <p:txBody>
          <a:bodyPr wrap="square" rtlCol="0">
            <a:spAutoFit/>
          </a:bodyPr>
          <a:lstStyle/>
          <a:p>
            <a:pPr algn="ctr"/>
            <a:r>
              <a:rPr lang="en-US" sz="5400" b="1" dirty="0">
                <a:solidFill>
                  <a:srgbClr val="FF0000"/>
                </a:solidFill>
              </a:rPr>
              <a:t>X</a:t>
            </a:r>
            <a:r>
              <a:rPr lang="en-US" sz="6600" b="1" dirty="0"/>
              <a:t> </a:t>
            </a:r>
            <a:endParaRPr lang="en-US" sz="3200" baseline="-25000" dirty="0"/>
          </a:p>
        </p:txBody>
      </p:sp>
      <p:sp>
        <p:nvSpPr>
          <p:cNvPr id="13" name="TextBox 12">
            <a:extLst>
              <a:ext uri="{FF2B5EF4-FFF2-40B4-BE49-F238E27FC236}">
                <a16:creationId xmlns:a16="http://schemas.microsoft.com/office/drawing/2014/main" id="{5C1C6303-801F-D012-9A4F-C2395A8A0EA8}"/>
              </a:ext>
            </a:extLst>
          </p:cNvPr>
          <p:cNvSpPr txBox="1"/>
          <p:nvPr/>
        </p:nvSpPr>
        <p:spPr>
          <a:xfrm>
            <a:off x="0" y="4892344"/>
            <a:ext cx="9850506" cy="923330"/>
          </a:xfrm>
          <a:prstGeom prst="rect">
            <a:avLst/>
          </a:prstGeom>
          <a:noFill/>
        </p:spPr>
        <p:txBody>
          <a:bodyPr wrap="square" rtlCol="0">
            <a:spAutoFit/>
          </a:bodyPr>
          <a:lstStyle/>
          <a:p>
            <a:r>
              <a:rPr lang="en-US" sz="5400" b="1" dirty="0">
                <a:solidFill>
                  <a:srgbClr val="FF0000"/>
                </a:solidFill>
              </a:rPr>
              <a:t>X</a:t>
            </a:r>
            <a:r>
              <a:rPr lang="en-US" sz="3200" b="1" dirty="0"/>
              <a:t> = (1 atm)(688 mmHg) = (688) ➗760 mmHg  </a:t>
            </a:r>
            <a:endParaRPr lang="en-US" sz="2800" baseline="-25000" dirty="0"/>
          </a:p>
        </p:txBody>
      </p:sp>
      <p:sp>
        <p:nvSpPr>
          <p:cNvPr id="14" name="TextBox 13">
            <a:extLst>
              <a:ext uri="{FF2B5EF4-FFF2-40B4-BE49-F238E27FC236}">
                <a16:creationId xmlns:a16="http://schemas.microsoft.com/office/drawing/2014/main" id="{E5229245-8549-C1F3-8D94-3CE8593DF288}"/>
              </a:ext>
            </a:extLst>
          </p:cNvPr>
          <p:cNvSpPr txBox="1"/>
          <p:nvPr/>
        </p:nvSpPr>
        <p:spPr>
          <a:xfrm>
            <a:off x="4119716" y="5630506"/>
            <a:ext cx="3800168" cy="584775"/>
          </a:xfrm>
          <a:prstGeom prst="rect">
            <a:avLst/>
          </a:prstGeom>
          <a:noFill/>
        </p:spPr>
        <p:txBody>
          <a:bodyPr wrap="square" rtlCol="0">
            <a:spAutoFit/>
          </a:bodyPr>
          <a:lstStyle/>
          <a:p>
            <a:r>
              <a:rPr lang="en-US" sz="3200" b="1" dirty="0"/>
              <a:t> = 0.9052631579 atm </a:t>
            </a:r>
            <a:endParaRPr lang="en-US" sz="2800" baseline="-25000" dirty="0"/>
          </a:p>
        </p:txBody>
      </p:sp>
      <p:sp>
        <p:nvSpPr>
          <p:cNvPr id="15" name="TextBox 14">
            <a:extLst>
              <a:ext uri="{FF2B5EF4-FFF2-40B4-BE49-F238E27FC236}">
                <a16:creationId xmlns:a16="http://schemas.microsoft.com/office/drawing/2014/main" id="{8FBB117F-EBF6-3670-23FD-C54DFB992E72}"/>
              </a:ext>
            </a:extLst>
          </p:cNvPr>
          <p:cNvSpPr txBox="1"/>
          <p:nvPr/>
        </p:nvSpPr>
        <p:spPr>
          <a:xfrm>
            <a:off x="4073767" y="-120829"/>
            <a:ext cx="2673668" cy="1015663"/>
          </a:xfrm>
          <a:prstGeom prst="rect">
            <a:avLst/>
          </a:prstGeom>
          <a:noFill/>
        </p:spPr>
        <p:txBody>
          <a:bodyPr wrap="square" rtlCol="0">
            <a:spAutoFit/>
          </a:bodyPr>
          <a:lstStyle/>
          <a:p>
            <a:r>
              <a:rPr lang="en-US" sz="5400" b="1" dirty="0">
                <a:solidFill>
                  <a:srgbClr val="FF0000"/>
                </a:solidFill>
              </a:rPr>
              <a:t>3 sig figs</a:t>
            </a:r>
            <a:endParaRPr lang="en-US" sz="3200" b="1" dirty="0"/>
          </a:p>
        </p:txBody>
      </p:sp>
      <p:sp>
        <p:nvSpPr>
          <p:cNvPr id="16" name="TextBox 15">
            <a:extLst>
              <a:ext uri="{FF2B5EF4-FFF2-40B4-BE49-F238E27FC236}">
                <a16:creationId xmlns:a16="http://schemas.microsoft.com/office/drawing/2014/main" id="{CAC0488B-0399-D5A9-A9D5-D5130577F0AC}"/>
              </a:ext>
            </a:extLst>
          </p:cNvPr>
          <p:cNvSpPr txBox="1"/>
          <p:nvPr/>
        </p:nvSpPr>
        <p:spPr>
          <a:xfrm>
            <a:off x="4119716" y="6146594"/>
            <a:ext cx="2266336" cy="584775"/>
          </a:xfrm>
          <a:prstGeom prst="rect">
            <a:avLst/>
          </a:prstGeom>
          <a:noFill/>
          <a:ln w="34925">
            <a:solidFill>
              <a:srgbClr val="FF0000"/>
            </a:solidFill>
          </a:ln>
        </p:spPr>
        <p:txBody>
          <a:bodyPr wrap="square" rtlCol="0">
            <a:spAutoFit/>
          </a:bodyPr>
          <a:lstStyle/>
          <a:p>
            <a:r>
              <a:rPr lang="en-US" sz="3200" b="1" dirty="0"/>
              <a:t> = 0.905 atm </a:t>
            </a:r>
            <a:endParaRPr lang="en-US" sz="2800" baseline="-25000" dirty="0"/>
          </a:p>
        </p:txBody>
      </p:sp>
    </p:spTree>
    <p:extLst>
      <p:ext uri="{BB962C8B-B14F-4D97-AF65-F5344CB8AC3E}">
        <p14:creationId xmlns:p14="http://schemas.microsoft.com/office/powerpoint/2010/main" val="50789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1" grpId="0"/>
      <p:bldP spid="12" grpId="0"/>
      <p:bldP spid="13" grpId="0"/>
      <p:bldP spid="14" grpId="0"/>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5.1</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461665"/>
          </a:xfrm>
          <a:prstGeom prst="rect">
            <a:avLst/>
          </a:prstGeom>
          <a:noFill/>
        </p:spPr>
        <p:txBody>
          <a:bodyPr wrap="square" rtlCol="0">
            <a:spAutoFit/>
          </a:bodyPr>
          <a:lstStyle/>
          <a:p>
            <a:r>
              <a:rPr lang="en-CA" sz="2400" i="1" dirty="0"/>
              <a:t>Convert 749 mmHg to atmospheres.</a:t>
            </a:r>
          </a:p>
        </p:txBody>
      </p:sp>
    </p:spTree>
    <p:extLst>
      <p:ext uri="{BB962C8B-B14F-4D97-AF65-F5344CB8AC3E}">
        <p14:creationId xmlns:p14="http://schemas.microsoft.com/office/powerpoint/2010/main" val="406021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5.2</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The atmospheric pressure in San Francisco on a certain day was 732 mmHg. What was the pressure in kPa?</a:t>
            </a:r>
          </a:p>
        </p:txBody>
      </p:sp>
      <p:cxnSp>
        <p:nvCxnSpPr>
          <p:cNvPr id="3" name="Straight Connector 2">
            <a:extLst>
              <a:ext uri="{FF2B5EF4-FFF2-40B4-BE49-F238E27FC236}">
                <a16:creationId xmlns:a16="http://schemas.microsoft.com/office/drawing/2014/main" id="{A10FEDEB-BC50-473D-D16B-3B6D1F562775}"/>
              </a:ext>
            </a:extLst>
          </p:cNvPr>
          <p:cNvCxnSpPr>
            <a:cxnSpLocks/>
          </p:cNvCxnSpPr>
          <p:nvPr/>
        </p:nvCxnSpPr>
        <p:spPr>
          <a:xfrm>
            <a:off x="9527458" y="988142"/>
            <a:ext cx="1922207"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BA9587-1C23-CBBB-84AD-102DE2E4D81B}"/>
              </a:ext>
            </a:extLst>
          </p:cNvPr>
          <p:cNvCxnSpPr>
            <a:cxnSpLocks/>
          </p:cNvCxnSpPr>
          <p:nvPr/>
        </p:nvCxnSpPr>
        <p:spPr>
          <a:xfrm>
            <a:off x="44244" y="1358356"/>
            <a:ext cx="192220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078216D-AC14-38A6-369D-14D89AA3DD57}"/>
              </a:ext>
            </a:extLst>
          </p:cNvPr>
          <p:cNvSpPr txBox="1"/>
          <p:nvPr/>
        </p:nvSpPr>
        <p:spPr>
          <a:xfrm>
            <a:off x="2612382" y="1417348"/>
            <a:ext cx="6967235" cy="707886"/>
          </a:xfrm>
          <a:prstGeom prst="rect">
            <a:avLst/>
          </a:prstGeom>
          <a:noFill/>
          <a:ln w="38100">
            <a:solidFill>
              <a:srgbClr val="FF0000"/>
            </a:solidFill>
          </a:ln>
        </p:spPr>
        <p:txBody>
          <a:bodyPr wrap="square" rtlCol="0">
            <a:spAutoFit/>
          </a:bodyPr>
          <a:lstStyle/>
          <a:p>
            <a:r>
              <a:rPr lang="en-US" sz="4000" b="1" dirty="0">
                <a:solidFill>
                  <a:srgbClr val="FF0000"/>
                </a:solidFill>
              </a:rPr>
              <a:t>1 atm = 101325 Pa = 760 mmHg</a:t>
            </a:r>
          </a:p>
        </p:txBody>
      </p:sp>
      <p:cxnSp>
        <p:nvCxnSpPr>
          <p:cNvPr id="8" name="Straight Connector 7">
            <a:extLst>
              <a:ext uri="{FF2B5EF4-FFF2-40B4-BE49-F238E27FC236}">
                <a16:creationId xmlns:a16="http://schemas.microsoft.com/office/drawing/2014/main" id="{1BAD2865-56D0-3132-589B-C7988EC772E7}"/>
              </a:ext>
            </a:extLst>
          </p:cNvPr>
          <p:cNvCxnSpPr>
            <a:cxnSpLocks/>
          </p:cNvCxnSpPr>
          <p:nvPr/>
        </p:nvCxnSpPr>
        <p:spPr>
          <a:xfrm>
            <a:off x="881630" y="3461850"/>
            <a:ext cx="159235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CE4DE74-6F47-6B5B-BB8E-60C0A2936DD7}"/>
              </a:ext>
            </a:extLst>
          </p:cNvPr>
          <p:cNvSpPr txBox="1"/>
          <p:nvPr/>
        </p:nvSpPr>
        <p:spPr>
          <a:xfrm>
            <a:off x="323240" y="3406956"/>
            <a:ext cx="3314864" cy="769441"/>
          </a:xfrm>
          <a:prstGeom prst="rect">
            <a:avLst/>
          </a:prstGeom>
          <a:noFill/>
        </p:spPr>
        <p:txBody>
          <a:bodyPr wrap="square" rtlCol="0">
            <a:spAutoFit/>
          </a:bodyPr>
          <a:lstStyle/>
          <a:p>
            <a:r>
              <a:rPr lang="en-US" sz="4400" b="1" dirty="0">
                <a:solidFill>
                  <a:srgbClr val="FF0000"/>
                </a:solidFill>
              </a:rPr>
              <a:t>101325 Pa</a:t>
            </a:r>
            <a:endParaRPr lang="en-US" sz="2400" baseline="-25000" dirty="0"/>
          </a:p>
        </p:txBody>
      </p:sp>
      <p:sp>
        <p:nvSpPr>
          <p:cNvPr id="10" name="TextBox 9">
            <a:extLst>
              <a:ext uri="{FF2B5EF4-FFF2-40B4-BE49-F238E27FC236}">
                <a16:creationId xmlns:a16="http://schemas.microsoft.com/office/drawing/2014/main" id="{F9EFD0FF-C9D4-BDA6-B612-6D1245316A45}"/>
              </a:ext>
            </a:extLst>
          </p:cNvPr>
          <p:cNvSpPr txBox="1"/>
          <p:nvPr/>
        </p:nvSpPr>
        <p:spPr>
          <a:xfrm>
            <a:off x="380596" y="2651338"/>
            <a:ext cx="2737384" cy="923330"/>
          </a:xfrm>
          <a:prstGeom prst="rect">
            <a:avLst/>
          </a:prstGeom>
          <a:noFill/>
        </p:spPr>
        <p:txBody>
          <a:bodyPr wrap="square" rtlCol="0">
            <a:spAutoFit/>
          </a:bodyPr>
          <a:lstStyle/>
          <a:p>
            <a:r>
              <a:rPr lang="en-US" sz="4400" b="1" dirty="0">
                <a:solidFill>
                  <a:srgbClr val="FF0000"/>
                </a:solidFill>
              </a:rPr>
              <a:t>760 mmHg</a:t>
            </a:r>
            <a:r>
              <a:rPr lang="en-US" sz="5400" b="1" dirty="0"/>
              <a:t> </a:t>
            </a:r>
            <a:endParaRPr lang="en-US" sz="2400" baseline="-25000" dirty="0"/>
          </a:p>
        </p:txBody>
      </p:sp>
      <p:cxnSp>
        <p:nvCxnSpPr>
          <p:cNvPr id="11" name="Straight Connector 10">
            <a:extLst>
              <a:ext uri="{FF2B5EF4-FFF2-40B4-BE49-F238E27FC236}">
                <a16:creationId xmlns:a16="http://schemas.microsoft.com/office/drawing/2014/main" id="{2AE21A65-8654-8311-86AE-A283DFEE2955}"/>
              </a:ext>
            </a:extLst>
          </p:cNvPr>
          <p:cNvCxnSpPr>
            <a:cxnSpLocks/>
          </p:cNvCxnSpPr>
          <p:nvPr/>
        </p:nvCxnSpPr>
        <p:spPr>
          <a:xfrm>
            <a:off x="3590767" y="3472958"/>
            <a:ext cx="159235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CA93C65-E49C-5638-88B8-A709FCEC3299}"/>
              </a:ext>
            </a:extLst>
          </p:cNvPr>
          <p:cNvSpPr txBox="1"/>
          <p:nvPr/>
        </p:nvSpPr>
        <p:spPr>
          <a:xfrm>
            <a:off x="2953374" y="2841181"/>
            <a:ext cx="2867144" cy="769441"/>
          </a:xfrm>
          <a:prstGeom prst="rect">
            <a:avLst/>
          </a:prstGeom>
          <a:noFill/>
        </p:spPr>
        <p:txBody>
          <a:bodyPr wrap="square" rtlCol="0">
            <a:spAutoFit/>
          </a:bodyPr>
          <a:lstStyle/>
          <a:p>
            <a:pPr algn="ctr"/>
            <a:r>
              <a:rPr lang="en-US" sz="4400" b="1" dirty="0">
                <a:solidFill>
                  <a:srgbClr val="FF0000"/>
                </a:solidFill>
              </a:rPr>
              <a:t>732 mmHg</a:t>
            </a:r>
            <a:r>
              <a:rPr lang="en-US" sz="1600" b="1" dirty="0"/>
              <a:t> </a:t>
            </a:r>
            <a:endParaRPr lang="en-US" sz="2400" baseline="-25000" dirty="0"/>
          </a:p>
        </p:txBody>
      </p:sp>
      <p:sp>
        <p:nvSpPr>
          <p:cNvPr id="13" name="TextBox 12">
            <a:extLst>
              <a:ext uri="{FF2B5EF4-FFF2-40B4-BE49-F238E27FC236}">
                <a16:creationId xmlns:a16="http://schemas.microsoft.com/office/drawing/2014/main" id="{9B1C1CC3-6DF0-6070-7ABF-D4BE3E0C4AB8}"/>
              </a:ext>
            </a:extLst>
          </p:cNvPr>
          <p:cNvSpPr txBox="1"/>
          <p:nvPr/>
        </p:nvSpPr>
        <p:spPr>
          <a:xfrm>
            <a:off x="4036339" y="3143487"/>
            <a:ext cx="605727" cy="1107996"/>
          </a:xfrm>
          <a:prstGeom prst="rect">
            <a:avLst/>
          </a:prstGeom>
          <a:noFill/>
        </p:spPr>
        <p:txBody>
          <a:bodyPr wrap="square" rtlCol="0">
            <a:spAutoFit/>
          </a:bodyPr>
          <a:lstStyle/>
          <a:p>
            <a:pPr algn="ctr"/>
            <a:r>
              <a:rPr lang="en-US" sz="5400" b="1" dirty="0">
                <a:solidFill>
                  <a:srgbClr val="FF0000"/>
                </a:solidFill>
              </a:rPr>
              <a:t>X</a:t>
            </a:r>
            <a:r>
              <a:rPr lang="en-US" sz="6600" b="1" dirty="0"/>
              <a:t> </a:t>
            </a:r>
            <a:endParaRPr lang="en-US" sz="3200" baseline="-25000" dirty="0"/>
          </a:p>
        </p:txBody>
      </p:sp>
      <p:sp>
        <p:nvSpPr>
          <p:cNvPr id="14" name="TextBox 13">
            <a:extLst>
              <a:ext uri="{FF2B5EF4-FFF2-40B4-BE49-F238E27FC236}">
                <a16:creationId xmlns:a16="http://schemas.microsoft.com/office/drawing/2014/main" id="{FA307CEA-52A6-478B-4ABE-065CDE987AB8}"/>
              </a:ext>
            </a:extLst>
          </p:cNvPr>
          <p:cNvSpPr txBox="1"/>
          <p:nvPr/>
        </p:nvSpPr>
        <p:spPr>
          <a:xfrm>
            <a:off x="-1" y="4892344"/>
            <a:ext cx="11449665" cy="923330"/>
          </a:xfrm>
          <a:prstGeom prst="rect">
            <a:avLst/>
          </a:prstGeom>
          <a:noFill/>
        </p:spPr>
        <p:txBody>
          <a:bodyPr wrap="square" rtlCol="0">
            <a:spAutoFit/>
          </a:bodyPr>
          <a:lstStyle/>
          <a:p>
            <a:r>
              <a:rPr lang="en-US" sz="5400" b="1" dirty="0">
                <a:solidFill>
                  <a:srgbClr val="FF0000"/>
                </a:solidFill>
              </a:rPr>
              <a:t>X</a:t>
            </a:r>
            <a:r>
              <a:rPr lang="en-US" sz="3200" b="1" dirty="0"/>
              <a:t> = (101325 Pa)(732 mmHg) = (74169900) ➗760 mmHg  </a:t>
            </a:r>
            <a:endParaRPr lang="en-US" sz="2800" baseline="-25000" dirty="0"/>
          </a:p>
        </p:txBody>
      </p:sp>
      <p:sp>
        <p:nvSpPr>
          <p:cNvPr id="15" name="TextBox 14">
            <a:extLst>
              <a:ext uri="{FF2B5EF4-FFF2-40B4-BE49-F238E27FC236}">
                <a16:creationId xmlns:a16="http://schemas.microsoft.com/office/drawing/2014/main" id="{23F3C041-3D4F-8D10-95AF-057E6E6EF9D4}"/>
              </a:ext>
            </a:extLst>
          </p:cNvPr>
          <p:cNvSpPr txBox="1"/>
          <p:nvPr/>
        </p:nvSpPr>
        <p:spPr>
          <a:xfrm>
            <a:off x="4119716" y="5630506"/>
            <a:ext cx="3269226" cy="584775"/>
          </a:xfrm>
          <a:prstGeom prst="rect">
            <a:avLst/>
          </a:prstGeom>
          <a:noFill/>
        </p:spPr>
        <p:txBody>
          <a:bodyPr wrap="square" rtlCol="0">
            <a:spAutoFit/>
          </a:bodyPr>
          <a:lstStyle/>
          <a:p>
            <a:r>
              <a:rPr lang="en-US" sz="3200" b="1" dirty="0"/>
              <a:t> = 97591.97368 Pa </a:t>
            </a:r>
            <a:endParaRPr lang="en-US" sz="2800" baseline="-25000" dirty="0"/>
          </a:p>
        </p:txBody>
      </p:sp>
      <p:sp>
        <p:nvSpPr>
          <p:cNvPr id="16" name="TextBox 15">
            <a:extLst>
              <a:ext uri="{FF2B5EF4-FFF2-40B4-BE49-F238E27FC236}">
                <a16:creationId xmlns:a16="http://schemas.microsoft.com/office/drawing/2014/main" id="{26B4B921-C2B9-8C34-98EB-302A9FCD12B1}"/>
              </a:ext>
            </a:extLst>
          </p:cNvPr>
          <p:cNvSpPr txBox="1"/>
          <p:nvPr/>
        </p:nvSpPr>
        <p:spPr>
          <a:xfrm>
            <a:off x="4119716" y="6146594"/>
            <a:ext cx="2266336" cy="584775"/>
          </a:xfrm>
          <a:prstGeom prst="rect">
            <a:avLst/>
          </a:prstGeom>
          <a:noFill/>
          <a:ln w="34925">
            <a:solidFill>
              <a:srgbClr val="FF0000"/>
            </a:solidFill>
          </a:ln>
        </p:spPr>
        <p:txBody>
          <a:bodyPr wrap="square" rtlCol="0">
            <a:spAutoFit/>
          </a:bodyPr>
          <a:lstStyle/>
          <a:p>
            <a:r>
              <a:rPr lang="en-US" sz="3200" b="1" dirty="0"/>
              <a:t> = 97.6 </a:t>
            </a:r>
            <a:r>
              <a:rPr lang="en-US" sz="3200" b="1" dirty="0">
                <a:solidFill>
                  <a:srgbClr val="FF0000"/>
                </a:solidFill>
              </a:rPr>
              <a:t>kPa</a:t>
            </a:r>
            <a:r>
              <a:rPr lang="en-US" sz="3200" b="1" dirty="0"/>
              <a:t> </a:t>
            </a:r>
            <a:endParaRPr lang="en-US" sz="2800" baseline="-25000" dirty="0"/>
          </a:p>
        </p:txBody>
      </p:sp>
      <p:sp>
        <p:nvSpPr>
          <p:cNvPr id="17" name="TextBox 16">
            <a:extLst>
              <a:ext uri="{FF2B5EF4-FFF2-40B4-BE49-F238E27FC236}">
                <a16:creationId xmlns:a16="http://schemas.microsoft.com/office/drawing/2014/main" id="{E7FAE474-BCA1-D61B-E718-8B6B1352E9AA}"/>
              </a:ext>
            </a:extLst>
          </p:cNvPr>
          <p:cNvSpPr txBox="1"/>
          <p:nvPr/>
        </p:nvSpPr>
        <p:spPr>
          <a:xfrm>
            <a:off x="7225487" y="5684224"/>
            <a:ext cx="2737384" cy="584775"/>
          </a:xfrm>
          <a:prstGeom prst="rect">
            <a:avLst/>
          </a:prstGeom>
          <a:noFill/>
        </p:spPr>
        <p:txBody>
          <a:bodyPr wrap="square" rtlCol="0">
            <a:spAutoFit/>
          </a:bodyPr>
          <a:lstStyle/>
          <a:p>
            <a:r>
              <a:rPr lang="en-US" sz="3200" b="1" dirty="0"/>
              <a:t>➗1000 Pa/kPa  </a:t>
            </a:r>
            <a:endParaRPr lang="en-US" sz="2800" baseline="-25000" dirty="0"/>
          </a:p>
        </p:txBody>
      </p:sp>
      <p:sp>
        <p:nvSpPr>
          <p:cNvPr id="18" name="TextBox 17">
            <a:extLst>
              <a:ext uri="{FF2B5EF4-FFF2-40B4-BE49-F238E27FC236}">
                <a16:creationId xmlns:a16="http://schemas.microsoft.com/office/drawing/2014/main" id="{B1C5482D-6286-B5C3-B717-C876EA1325EA}"/>
              </a:ext>
            </a:extLst>
          </p:cNvPr>
          <p:cNvSpPr txBox="1"/>
          <p:nvPr/>
        </p:nvSpPr>
        <p:spPr>
          <a:xfrm>
            <a:off x="767113" y="6085344"/>
            <a:ext cx="3269226" cy="584775"/>
          </a:xfrm>
          <a:prstGeom prst="rect">
            <a:avLst/>
          </a:prstGeom>
          <a:noFill/>
        </p:spPr>
        <p:txBody>
          <a:bodyPr wrap="square" rtlCol="0">
            <a:spAutoFit/>
          </a:bodyPr>
          <a:lstStyle/>
          <a:p>
            <a:r>
              <a:rPr lang="en-US" sz="3200" b="1" dirty="0"/>
              <a:t> = 97.59197368 Pa </a:t>
            </a:r>
            <a:endParaRPr lang="en-US" sz="2800" baseline="-25000" dirty="0"/>
          </a:p>
        </p:txBody>
      </p:sp>
      <p:sp>
        <p:nvSpPr>
          <p:cNvPr id="19" name="TextBox 18">
            <a:extLst>
              <a:ext uri="{FF2B5EF4-FFF2-40B4-BE49-F238E27FC236}">
                <a16:creationId xmlns:a16="http://schemas.microsoft.com/office/drawing/2014/main" id="{9F1D3CCD-9B96-532F-906D-87EFC4C0A69D}"/>
              </a:ext>
            </a:extLst>
          </p:cNvPr>
          <p:cNvSpPr txBox="1"/>
          <p:nvPr/>
        </p:nvSpPr>
        <p:spPr>
          <a:xfrm>
            <a:off x="4073767" y="-120829"/>
            <a:ext cx="2673668" cy="1015663"/>
          </a:xfrm>
          <a:prstGeom prst="rect">
            <a:avLst/>
          </a:prstGeom>
          <a:noFill/>
        </p:spPr>
        <p:txBody>
          <a:bodyPr wrap="square" rtlCol="0">
            <a:spAutoFit/>
          </a:bodyPr>
          <a:lstStyle/>
          <a:p>
            <a:r>
              <a:rPr lang="en-US" sz="5400" b="1" dirty="0">
                <a:solidFill>
                  <a:srgbClr val="FF0000"/>
                </a:solidFill>
              </a:rPr>
              <a:t>3 sig figs</a:t>
            </a:r>
            <a:endParaRPr lang="en-US" sz="3200" b="1" dirty="0"/>
          </a:p>
        </p:txBody>
      </p:sp>
    </p:spTree>
    <p:extLst>
      <p:ext uri="{BB962C8B-B14F-4D97-AF65-F5344CB8AC3E}">
        <p14:creationId xmlns:p14="http://schemas.microsoft.com/office/powerpoint/2010/main" val="26552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2" grpId="0"/>
      <p:bldP spid="13"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5.2</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461665"/>
          </a:xfrm>
          <a:prstGeom prst="rect">
            <a:avLst/>
          </a:prstGeom>
          <a:noFill/>
        </p:spPr>
        <p:txBody>
          <a:bodyPr wrap="square" rtlCol="0">
            <a:spAutoFit/>
          </a:bodyPr>
          <a:lstStyle/>
          <a:p>
            <a:r>
              <a:rPr lang="en-CA" sz="2400" i="1" dirty="0"/>
              <a:t>Convert 295 mmHg to kilopascals. </a:t>
            </a:r>
          </a:p>
        </p:txBody>
      </p:sp>
    </p:spTree>
    <p:extLst>
      <p:ext uri="{BB962C8B-B14F-4D97-AF65-F5344CB8AC3E}">
        <p14:creationId xmlns:p14="http://schemas.microsoft.com/office/powerpoint/2010/main" val="2486777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5.3: The Gas Laws</a:t>
            </a:r>
          </a:p>
        </p:txBody>
      </p:sp>
      <p:sp>
        <p:nvSpPr>
          <p:cNvPr id="3" name="TextBox 2">
            <a:extLst>
              <a:ext uri="{FF2B5EF4-FFF2-40B4-BE49-F238E27FC236}">
                <a16:creationId xmlns:a16="http://schemas.microsoft.com/office/drawing/2014/main" id="{67FF9D36-4C57-97D1-C3F0-FACA39B50B64}"/>
              </a:ext>
            </a:extLst>
          </p:cNvPr>
          <p:cNvSpPr txBox="1"/>
          <p:nvPr/>
        </p:nvSpPr>
        <p:spPr>
          <a:xfrm>
            <a:off x="322006" y="1327432"/>
            <a:ext cx="11119476" cy="1077218"/>
          </a:xfrm>
          <a:prstGeom prst="rect">
            <a:avLst/>
          </a:prstGeom>
          <a:noFill/>
        </p:spPr>
        <p:txBody>
          <a:bodyPr wrap="square" rtlCol="0">
            <a:spAutoFit/>
          </a:bodyPr>
          <a:lstStyle/>
          <a:p>
            <a:r>
              <a:rPr lang="en-US" sz="3200" dirty="0">
                <a:solidFill>
                  <a:srgbClr val="FF0000"/>
                </a:solidFill>
              </a:rPr>
              <a:t>Over the years and countless experiments</a:t>
            </a:r>
            <a:r>
              <a:rPr lang="en-US" sz="3200" dirty="0"/>
              <a:t>, scientists have come up with a set </a:t>
            </a:r>
            <a:r>
              <a:rPr lang="en-US" sz="3200" dirty="0">
                <a:solidFill>
                  <a:srgbClr val="FF0000"/>
                </a:solidFill>
              </a:rPr>
              <a:t>Laws that explain gas </a:t>
            </a:r>
            <a:r>
              <a:rPr lang="en-US" sz="3200" dirty="0" err="1">
                <a:solidFill>
                  <a:srgbClr val="FF0000"/>
                </a:solidFill>
              </a:rPr>
              <a:t>behaviour</a:t>
            </a:r>
            <a:r>
              <a:rPr lang="en-US" sz="3200" dirty="0"/>
              <a:t>.</a:t>
            </a:r>
          </a:p>
        </p:txBody>
      </p:sp>
      <p:sp>
        <p:nvSpPr>
          <p:cNvPr id="4" name="TextBox 3">
            <a:extLst>
              <a:ext uri="{FF2B5EF4-FFF2-40B4-BE49-F238E27FC236}">
                <a16:creationId xmlns:a16="http://schemas.microsoft.com/office/drawing/2014/main" id="{B0F23C43-3DD7-BB5F-6C1B-D7C7D5A1DC80}"/>
              </a:ext>
            </a:extLst>
          </p:cNvPr>
          <p:cNvSpPr txBox="1"/>
          <p:nvPr/>
        </p:nvSpPr>
        <p:spPr>
          <a:xfrm>
            <a:off x="234324" y="2782182"/>
            <a:ext cx="11119476" cy="584775"/>
          </a:xfrm>
          <a:prstGeom prst="rect">
            <a:avLst/>
          </a:prstGeom>
          <a:noFill/>
        </p:spPr>
        <p:txBody>
          <a:bodyPr wrap="square" rtlCol="0">
            <a:spAutoFit/>
          </a:bodyPr>
          <a:lstStyle/>
          <a:p>
            <a:r>
              <a:rPr lang="en-US" sz="3200" u="sng" dirty="0">
                <a:solidFill>
                  <a:srgbClr val="FF0000"/>
                </a:solidFill>
              </a:rPr>
              <a:t>They are</a:t>
            </a:r>
            <a:r>
              <a:rPr lang="en-US" sz="3200" dirty="0"/>
              <a:t>:</a:t>
            </a:r>
          </a:p>
        </p:txBody>
      </p:sp>
      <p:sp>
        <p:nvSpPr>
          <p:cNvPr id="5" name="TextBox 4">
            <a:extLst>
              <a:ext uri="{FF2B5EF4-FFF2-40B4-BE49-F238E27FC236}">
                <a16:creationId xmlns:a16="http://schemas.microsoft.com/office/drawing/2014/main" id="{1E8A024C-EB57-F043-5670-C34C07B13AB3}"/>
              </a:ext>
            </a:extLst>
          </p:cNvPr>
          <p:cNvSpPr txBox="1"/>
          <p:nvPr/>
        </p:nvSpPr>
        <p:spPr>
          <a:xfrm>
            <a:off x="322006" y="3868576"/>
            <a:ext cx="11119476" cy="3046988"/>
          </a:xfrm>
          <a:prstGeom prst="rect">
            <a:avLst/>
          </a:prstGeom>
          <a:noFill/>
        </p:spPr>
        <p:txBody>
          <a:bodyPr wrap="square" rtlCol="0">
            <a:spAutoFit/>
          </a:bodyPr>
          <a:lstStyle/>
          <a:p>
            <a:pPr marL="457200" indent="-457200">
              <a:buFontTx/>
              <a:buChar char="-"/>
            </a:pPr>
            <a:r>
              <a:rPr lang="en-US" sz="3200" dirty="0"/>
              <a:t>Charles Law</a:t>
            </a:r>
          </a:p>
          <a:p>
            <a:pPr marL="457200" indent="-457200">
              <a:buFontTx/>
              <a:buChar char="-"/>
            </a:pPr>
            <a:r>
              <a:rPr lang="en-US" sz="3200" dirty="0"/>
              <a:t>Boyles Laws</a:t>
            </a:r>
          </a:p>
          <a:p>
            <a:pPr marL="457200" indent="-457200">
              <a:buFontTx/>
              <a:buChar char="-"/>
            </a:pPr>
            <a:r>
              <a:rPr lang="en-US" sz="3200" dirty="0"/>
              <a:t>Gay-</a:t>
            </a:r>
            <a:r>
              <a:rPr lang="en-US" sz="3200" dirty="0" err="1"/>
              <a:t>Lussaccs</a:t>
            </a:r>
            <a:r>
              <a:rPr lang="en-US" sz="3200" dirty="0"/>
              <a:t> Law</a:t>
            </a:r>
          </a:p>
          <a:p>
            <a:pPr marL="457200" indent="-457200">
              <a:buFontTx/>
              <a:buChar char="-"/>
            </a:pPr>
            <a:endParaRPr lang="en-US" sz="3200" dirty="0"/>
          </a:p>
          <a:p>
            <a:pPr marL="457200" indent="-457200">
              <a:buFontTx/>
              <a:buChar char="-"/>
            </a:pPr>
            <a:r>
              <a:rPr lang="en-US" sz="3200" dirty="0"/>
              <a:t>Combined Gas Law (Ideal Gas Law)</a:t>
            </a:r>
          </a:p>
          <a:p>
            <a:pPr marL="457200" indent="-457200">
              <a:buFontTx/>
              <a:buChar char="-"/>
            </a:pPr>
            <a:endParaRPr lang="en-US" sz="3200" dirty="0"/>
          </a:p>
        </p:txBody>
      </p:sp>
    </p:spTree>
    <p:extLst>
      <p:ext uri="{BB962C8B-B14F-4D97-AF65-F5344CB8AC3E}">
        <p14:creationId xmlns:p14="http://schemas.microsoft.com/office/powerpoint/2010/main" val="12408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Boyles Law</a:t>
            </a:r>
            <a:r>
              <a:rPr lang="en-US" dirty="0">
                <a:highlight>
                  <a:srgbClr val="FFFF00"/>
                </a:highlight>
              </a:rPr>
              <a:t>	</a:t>
            </a:r>
          </a:p>
        </p:txBody>
      </p:sp>
      <p:sp>
        <p:nvSpPr>
          <p:cNvPr id="3" name="TextBox 2">
            <a:extLst>
              <a:ext uri="{FF2B5EF4-FFF2-40B4-BE49-F238E27FC236}">
                <a16:creationId xmlns:a16="http://schemas.microsoft.com/office/drawing/2014/main" id="{BF403F78-CF66-56B4-A00A-A7A847948FF9}"/>
              </a:ext>
            </a:extLst>
          </p:cNvPr>
          <p:cNvSpPr txBox="1"/>
          <p:nvPr/>
        </p:nvSpPr>
        <p:spPr>
          <a:xfrm>
            <a:off x="292274" y="1460167"/>
            <a:ext cx="11119476" cy="584775"/>
          </a:xfrm>
          <a:prstGeom prst="rect">
            <a:avLst/>
          </a:prstGeom>
          <a:noFill/>
        </p:spPr>
        <p:txBody>
          <a:bodyPr wrap="square" rtlCol="0">
            <a:spAutoFit/>
          </a:bodyPr>
          <a:lstStyle/>
          <a:p>
            <a:r>
              <a:rPr lang="en-US" sz="3200" dirty="0"/>
              <a:t>Boyle learned that as you </a:t>
            </a:r>
            <a:r>
              <a:rPr lang="en-US" sz="3200" dirty="0">
                <a:solidFill>
                  <a:srgbClr val="FF0000"/>
                </a:solidFill>
              </a:rPr>
              <a:t>increase pressure </a:t>
            </a:r>
            <a:r>
              <a:rPr lang="en-US" sz="3200" dirty="0"/>
              <a:t>you </a:t>
            </a:r>
            <a:r>
              <a:rPr lang="en-US" sz="3200" dirty="0">
                <a:solidFill>
                  <a:srgbClr val="FF0000"/>
                </a:solidFill>
              </a:rPr>
              <a:t>decrease volume</a:t>
            </a:r>
            <a:r>
              <a:rPr lang="en-US" sz="3200" dirty="0"/>
              <a:t>.</a:t>
            </a:r>
          </a:p>
        </p:txBody>
      </p:sp>
      <p:pic>
        <p:nvPicPr>
          <p:cNvPr id="1028" name="Picture 4" descr="SOLVED: In the following 2-D illustrations; if there is larger box it  indicates larger volume for the container holding the gas molecules 30  molecules 10 molecules If both gas samples are at">
            <a:extLst>
              <a:ext uri="{FF2B5EF4-FFF2-40B4-BE49-F238E27FC236}">
                <a16:creationId xmlns:a16="http://schemas.microsoft.com/office/drawing/2014/main" id="{8B526F0B-7B4A-BCBB-E6A3-D6659619B5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26" t="21477" r="38228" b="36288"/>
          <a:stretch/>
        </p:blipFill>
        <p:spPr bwMode="auto">
          <a:xfrm>
            <a:off x="0" y="2118493"/>
            <a:ext cx="2462981" cy="21583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8D96FD6-51D1-BFF3-27BA-FBF29A83EE42}"/>
              </a:ext>
            </a:extLst>
          </p:cNvPr>
          <p:cNvSpPr txBox="1"/>
          <p:nvPr/>
        </p:nvSpPr>
        <p:spPr>
          <a:xfrm>
            <a:off x="277964" y="4219158"/>
            <a:ext cx="2192190" cy="584775"/>
          </a:xfrm>
          <a:prstGeom prst="rect">
            <a:avLst/>
          </a:prstGeom>
          <a:noFill/>
        </p:spPr>
        <p:txBody>
          <a:bodyPr wrap="square" rtlCol="0">
            <a:spAutoFit/>
          </a:bodyPr>
          <a:lstStyle/>
          <a:p>
            <a:r>
              <a:rPr lang="en-US" sz="3200" dirty="0"/>
              <a:t>P = 20 </a:t>
            </a:r>
            <a:r>
              <a:rPr lang="en-US" sz="3200" dirty="0" err="1"/>
              <a:t>kpa</a:t>
            </a:r>
            <a:r>
              <a:rPr lang="en-US" sz="3200" dirty="0"/>
              <a:t>.</a:t>
            </a:r>
          </a:p>
        </p:txBody>
      </p:sp>
      <p:pic>
        <p:nvPicPr>
          <p:cNvPr id="6" name="Picture 4" descr="SOLVED: In the following 2-D illustrations; if there is larger box it  indicates larger volume for the container holding the gas molecules 30  molecules 10 molecules If both gas samples are at">
            <a:extLst>
              <a:ext uri="{FF2B5EF4-FFF2-40B4-BE49-F238E27FC236}">
                <a16:creationId xmlns:a16="http://schemas.microsoft.com/office/drawing/2014/main" id="{F9E953E4-D023-5286-7B71-027006F90E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926" t="21477" r="38228" b="36288"/>
          <a:stretch/>
        </p:blipFill>
        <p:spPr bwMode="auto">
          <a:xfrm>
            <a:off x="4221110" y="3329990"/>
            <a:ext cx="1063728" cy="932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23DBF4-9EE6-62E1-1905-4604DA143411}"/>
              </a:ext>
            </a:extLst>
          </p:cNvPr>
          <p:cNvSpPr txBox="1"/>
          <p:nvPr/>
        </p:nvSpPr>
        <p:spPr>
          <a:xfrm>
            <a:off x="3778247" y="4262152"/>
            <a:ext cx="2192190" cy="584775"/>
          </a:xfrm>
          <a:prstGeom prst="rect">
            <a:avLst/>
          </a:prstGeom>
          <a:noFill/>
        </p:spPr>
        <p:txBody>
          <a:bodyPr wrap="square" rtlCol="0">
            <a:spAutoFit/>
          </a:bodyPr>
          <a:lstStyle/>
          <a:p>
            <a:r>
              <a:rPr lang="en-US" sz="3200" dirty="0"/>
              <a:t>P = 40 </a:t>
            </a:r>
            <a:r>
              <a:rPr lang="en-US" sz="3200" dirty="0" err="1"/>
              <a:t>kpa</a:t>
            </a:r>
            <a:r>
              <a:rPr lang="en-US" sz="3200" dirty="0"/>
              <a:t>.</a:t>
            </a:r>
          </a:p>
        </p:txBody>
      </p:sp>
      <p:sp>
        <p:nvSpPr>
          <p:cNvPr id="8" name="TextBox 7">
            <a:extLst>
              <a:ext uri="{FF2B5EF4-FFF2-40B4-BE49-F238E27FC236}">
                <a16:creationId xmlns:a16="http://schemas.microsoft.com/office/drawing/2014/main" id="{01F8E691-6A04-F271-944C-4BCECDD2D282}"/>
              </a:ext>
            </a:extLst>
          </p:cNvPr>
          <p:cNvSpPr txBox="1"/>
          <p:nvPr/>
        </p:nvSpPr>
        <p:spPr>
          <a:xfrm>
            <a:off x="110815" y="5561890"/>
            <a:ext cx="11119476" cy="1077218"/>
          </a:xfrm>
          <a:prstGeom prst="rect">
            <a:avLst/>
          </a:prstGeom>
          <a:noFill/>
        </p:spPr>
        <p:txBody>
          <a:bodyPr wrap="square" rtlCol="0">
            <a:spAutoFit/>
          </a:bodyPr>
          <a:lstStyle/>
          <a:p>
            <a:r>
              <a:rPr lang="en-US" sz="3200" dirty="0"/>
              <a:t>He found that </a:t>
            </a:r>
            <a:r>
              <a:rPr lang="en-US" sz="3200" dirty="0">
                <a:solidFill>
                  <a:srgbClr val="FF0000"/>
                </a:solidFill>
              </a:rPr>
              <a:t>pressure is the result of molecules pushing against the sides of the container</a:t>
            </a:r>
            <a:r>
              <a:rPr lang="en-US" sz="3200" dirty="0"/>
              <a:t>….smaller container – more pushing.</a:t>
            </a:r>
          </a:p>
        </p:txBody>
      </p:sp>
      <p:pic>
        <p:nvPicPr>
          <p:cNvPr id="1030" name="Picture 6" descr="MARCOREPUBLIC Alexandra Womens Open Toe High Heels Platform Shoes Stiletto  Dress Sandals : Amazon.ca: Clothing, Shoes &amp; Accessories">
            <a:extLst>
              <a:ext uri="{FF2B5EF4-FFF2-40B4-BE49-F238E27FC236}">
                <a16:creationId xmlns:a16="http://schemas.microsoft.com/office/drawing/2014/main" id="{E434033C-5264-314F-4458-A3D39E791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758" y="2055499"/>
            <a:ext cx="2462980" cy="3358609"/>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3056DE75-6AE2-1031-5B66-BED33EF166DD}"/>
              </a:ext>
            </a:extLst>
          </p:cNvPr>
          <p:cNvSpPr/>
          <p:nvPr/>
        </p:nvSpPr>
        <p:spPr>
          <a:xfrm>
            <a:off x="11081240" y="4948857"/>
            <a:ext cx="445582" cy="428421"/>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E4B5E01-1CF5-2708-85AB-AD2F3D0C8455}"/>
              </a:ext>
            </a:extLst>
          </p:cNvPr>
          <p:cNvSpPr txBox="1"/>
          <p:nvPr/>
        </p:nvSpPr>
        <p:spPr>
          <a:xfrm>
            <a:off x="6131490" y="2545160"/>
            <a:ext cx="3734440" cy="1569660"/>
          </a:xfrm>
          <a:prstGeom prst="rect">
            <a:avLst/>
          </a:prstGeom>
          <a:noFill/>
        </p:spPr>
        <p:txBody>
          <a:bodyPr wrap="square" rtlCol="0">
            <a:spAutoFit/>
          </a:bodyPr>
          <a:lstStyle/>
          <a:p>
            <a:r>
              <a:rPr lang="en-US" sz="3200" dirty="0">
                <a:solidFill>
                  <a:srgbClr val="FF0000"/>
                </a:solidFill>
              </a:rPr>
              <a:t>ALL the weight</a:t>
            </a:r>
            <a:r>
              <a:rPr lang="en-US" sz="3200" dirty="0"/>
              <a:t> is put </a:t>
            </a:r>
            <a:r>
              <a:rPr lang="en-US" sz="3200" dirty="0">
                <a:solidFill>
                  <a:srgbClr val="FF0000"/>
                </a:solidFill>
              </a:rPr>
              <a:t>onto one small area/volume</a:t>
            </a:r>
            <a:r>
              <a:rPr lang="en-US" sz="3200" dirty="0"/>
              <a:t>…OUCH!</a:t>
            </a:r>
          </a:p>
        </p:txBody>
      </p:sp>
    </p:spTree>
    <p:extLst>
      <p:ext uri="{BB962C8B-B14F-4D97-AF65-F5344CB8AC3E}">
        <p14:creationId xmlns:p14="http://schemas.microsoft.com/office/powerpoint/2010/main" val="423507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Boyles Law</a:t>
            </a:r>
            <a:r>
              <a:rPr lang="en-US" dirty="0">
                <a:highlight>
                  <a:srgbClr val="FFFF00"/>
                </a:highlight>
              </a:rPr>
              <a:t>	</a:t>
            </a:r>
          </a:p>
        </p:txBody>
      </p:sp>
      <p:pic>
        <p:nvPicPr>
          <p:cNvPr id="3074" name="Picture 2" descr="Boyle's law - Wikipedia">
            <a:extLst>
              <a:ext uri="{FF2B5EF4-FFF2-40B4-BE49-F238E27FC236}">
                <a16:creationId xmlns:a16="http://schemas.microsoft.com/office/drawing/2014/main" id="{34EC853E-EC2A-0E3E-6C88-0CEFFF6D3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0" y="0"/>
            <a:ext cx="3505200" cy="321695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44005BB-41F4-A149-E7EC-0F74189283D2}"/>
              </a:ext>
            </a:extLst>
          </p:cNvPr>
          <p:cNvSpPr txBox="1"/>
          <p:nvPr/>
        </p:nvSpPr>
        <p:spPr>
          <a:xfrm>
            <a:off x="9098412" y="3008028"/>
            <a:ext cx="3098508" cy="2062103"/>
          </a:xfrm>
          <a:prstGeom prst="rect">
            <a:avLst/>
          </a:prstGeom>
          <a:noFill/>
        </p:spPr>
        <p:txBody>
          <a:bodyPr wrap="square" rtlCol="0">
            <a:spAutoFit/>
          </a:bodyPr>
          <a:lstStyle/>
          <a:p>
            <a:r>
              <a:rPr lang="en-US" sz="3200" dirty="0"/>
              <a:t>As you </a:t>
            </a:r>
            <a:r>
              <a:rPr lang="en-US" sz="3200" dirty="0">
                <a:solidFill>
                  <a:srgbClr val="FF0000"/>
                </a:solidFill>
              </a:rPr>
              <a:t>increase pressure</a:t>
            </a:r>
            <a:r>
              <a:rPr lang="en-US" sz="3200" dirty="0"/>
              <a:t> you </a:t>
            </a:r>
            <a:r>
              <a:rPr lang="en-US" sz="3200" dirty="0">
                <a:solidFill>
                  <a:srgbClr val="FF0000"/>
                </a:solidFill>
              </a:rPr>
              <a:t>decrease volume</a:t>
            </a:r>
            <a:r>
              <a:rPr lang="en-US" sz="3200" dirty="0"/>
              <a:t>. (Inverse)</a:t>
            </a:r>
          </a:p>
        </p:txBody>
      </p:sp>
      <p:sp>
        <p:nvSpPr>
          <p:cNvPr id="10" name="TextBox 9">
            <a:extLst>
              <a:ext uri="{FF2B5EF4-FFF2-40B4-BE49-F238E27FC236}">
                <a16:creationId xmlns:a16="http://schemas.microsoft.com/office/drawing/2014/main" id="{0FAD2C6C-9A8F-F4E1-F3BF-C198AF0182C2}"/>
              </a:ext>
            </a:extLst>
          </p:cNvPr>
          <p:cNvSpPr txBox="1"/>
          <p:nvPr/>
        </p:nvSpPr>
        <p:spPr>
          <a:xfrm>
            <a:off x="363255" y="1869045"/>
            <a:ext cx="8117068" cy="1077218"/>
          </a:xfrm>
          <a:prstGeom prst="rect">
            <a:avLst/>
          </a:prstGeom>
          <a:noFill/>
        </p:spPr>
        <p:txBody>
          <a:bodyPr wrap="square" rtlCol="0">
            <a:spAutoFit/>
          </a:bodyPr>
          <a:lstStyle/>
          <a:p>
            <a:r>
              <a:rPr lang="en-US" sz="3200" dirty="0"/>
              <a:t>He determine that if you </a:t>
            </a:r>
            <a:r>
              <a:rPr lang="en-US" sz="3200" dirty="0">
                <a:solidFill>
                  <a:srgbClr val="FF0000"/>
                </a:solidFill>
              </a:rPr>
              <a:t>multiply</a:t>
            </a:r>
            <a:r>
              <a:rPr lang="en-US" sz="3200" dirty="0"/>
              <a:t> the pressure and volume in one situation.</a:t>
            </a:r>
          </a:p>
        </p:txBody>
      </p:sp>
      <p:sp>
        <p:nvSpPr>
          <p:cNvPr id="11" name="TextBox 10">
            <a:extLst>
              <a:ext uri="{FF2B5EF4-FFF2-40B4-BE49-F238E27FC236}">
                <a16:creationId xmlns:a16="http://schemas.microsoft.com/office/drawing/2014/main" id="{DBC3C892-2173-BCB9-BB15-F0FCD458493A}"/>
              </a:ext>
            </a:extLst>
          </p:cNvPr>
          <p:cNvSpPr txBox="1"/>
          <p:nvPr/>
        </p:nvSpPr>
        <p:spPr>
          <a:xfrm>
            <a:off x="250184" y="3373129"/>
            <a:ext cx="8117068" cy="1077218"/>
          </a:xfrm>
          <a:prstGeom prst="rect">
            <a:avLst/>
          </a:prstGeom>
          <a:noFill/>
        </p:spPr>
        <p:txBody>
          <a:bodyPr wrap="square" rtlCol="0">
            <a:spAutoFit/>
          </a:bodyPr>
          <a:lstStyle/>
          <a:p>
            <a:r>
              <a:rPr lang="en-US" sz="3200" dirty="0"/>
              <a:t>Its equal to multiplying pressure and volume in another situation.</a:t>
            </a:r>
          </a:p>
        </p:txBody>
      </p:sp>
      <p:sp>
        <p:nvSpPr>
          <p:cNvPr id="12" name="TextBox 11">
            <a:extLst>
              <a:ext uri="{FF2B5EF4-FFF2-40B4-BE49-F238E27FC236}">
                <a16:creationId xmlns:a16="http://schemas.microsoft.com/office/drawing/2014/main" id="{2F40A811-10DB-3E65-3DD5-750A8086D6E9}"/>
              </a:ext>
            </a:extLst>
          </p:cNvPr>
          <p:cNvSpPr txBox="1"/>
          <p:nvPr/>
        </p:nvSpPr>
        <p:spPr>
          <a:xfrm>
            <a:off x="250184" y="5415657"/>
            <a:ext cx="1445881" cy="584775"/>
          </a:xfrm>
          <a:prstGeom prst="rect">
            <a:avLst/>
          </a:prstGeom>
          <a:noFill/>
        </p:spPr>
        <p:txBody>
          <a:bodyPr wrap="square" rtlCol="0">
            <a:spAutoFit/>
          </a:bodyPr>
          <a:lstStyle/>
          <a:p>
            <a:r>
              <a:rPr lang="en-US" sz="3200" dirty="0"/>
              <a:t>Hence:</a:t>
            </a:r>
          </a:p>
        </p:txBody>
      </p:sp>
      <p:sp>
        <p:nvSpPr>
          <p:cNvPr id="13" name="TextBox 12">
            <a:extLst>
              <a:ext uri="{FF2B5EF4-FFF2-40B4-BE49-F238E27FC236}">
                <a16:creationId xmlns:a16="http://schemas.microsoft.com/office/drawing/2014/main" id="{4811B7B2-236C-A6A6-EA6D-3A1788DADC25}"/>
              </a:ext>
            </a:extLst>
          </p:cNvPr>
          <p:cNvSpPr txBox="1"/>
          <p:nvPr/>
        </p:nvSpPr>
        <p:spPr>
          <a:xfrm>
            <a:off x="3984254" y="5418656"/>
            <a:ext cx="2947488" cy="769441"/>
          </a:xfrm>
          <a:prstGeom prst="rect">
            <a:avLst/>
          </a:prstGeom>
          <a:noFill/>
          <a:ln w="44450">
            <a:solidFill>
              <a:srgbClr val="FF0000"/>
            </a:solidFill>
          </a:ln>
        </p:spPr>
        <p:txBody>
          <a:bodyPr wrap="square" rtlCol="0">
            <a:spAutoFit/>
          </a:bodyPr>
          <a:lstStyle/>
          <a:p>
            <a:r>
              <a:rPr lang="en-US" sz="4400" dirty="0"/>
              <a:t>P</a:t>
            </a:r>
            <a:r>
              <a:rPr lang="en-US" sz="4400" baseline="-25000" dirty="0"/>
              <a:t>1</a:t>
            </a:r>
            <a:r>
              <a:rPr lang="en-US" sz="4400" dirty="0"/>
              <a:t>V</a:t>
            </a:r>
            <a:r>
              <a:rPr lang="en-US" sz="4400" baseline="-25000" dirty="0"/>
              <a:t>1</a:t>
            </a:r>
            <a:r>
              <a:rPr lang="en-US" sz="4400" dirty="0"/>
              <a:t> = P</a:t>
            </a:r>
            <a:r>
              <a:rPr lang="en-US" sz="4400" baseline="-25000" dirty="0"/>
              <a:t>2</a:t>
            </a:r>
            <a:r>
              <a:rPr lang="en-US" sz="4400" dirty="0"/>
              <a:t>V</a:t>
            </a:r>
            <a:r>
              <a:rPr lang="en-US" sz="4400" baseline="-25000" dirty="0"/>
              <a:t>2</a:t>
            </a:r>
          </a:p>
        </p:txBody>
      </p:sp>
    </p:spTree>
    <p:extLst>
      <p:ext uri="{BB962C8B-B14F-4D97-AF65-F5344CB8AC3E}">
        <p14:creationId xmlns:p14="http://schemas.microsoft.com/office/powerpoint/2010/main" val="7287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Charles Law</a:t>
            </a:r>
            <a:r>
              <a:rPr lang="en-US" dirty="0">
                <a:highlight>
                  <a:srgbClr val="FFFF00"/>
                </a:highlight>
              </a:rPr>
              <a:t>	</a:t>
            </a:r>
          </a:p>
        </p:txBody>
      </p:sp>
      <p:sp>
        <p:nvSpPr>
          <p:cNvPr id="3" name="TextBox 2">
            <a:extLst>
              <a:ext uri="{FF2B5EF4-FFF2-40B4-BE49-F238E27FC236}">
                <a16:creationId xmlns:a16="http://schemas.microsoft.com/office/drawing/2014/main" id="{78E7607C-6BAE-DA11-E8B6-7CF3CE92A2C6}"/>
              </a:ext>
            </a:extLst>
          </p:cNvPr>
          <p:cNvSpPr txBox="1"/>
          <p:nvPr/>
        </p:nvSpPr>
        <p:spPr>
          <a:xfrm>
            <a:off x="292274" y="1460167"/>
            <a:ext cx="8704242" cy="1077218"/>
          </a:xfrm>
          <a:prstGeom prst="rect">
            <a:avLst/>
          </a:prstGeom>
          <a:noFill/>
        </p:spPr>
        <p:txBody>
          <a:bodyPr wrap="square" rtlCol="0">
            <a:spAutoFit/>
          </a:bodyPr>
          <a:lstStyle/>
          <a:p>
            <a:r>
              <a:rPr lang="en-US" sz="3200" dirty="0"/>
              <a:t>Charles learned that as you </a:t>
            </a:r>
            <a:r>
              <a:rPr lang="en-US" sz="3200" dirty="0">
                <a:solidFill>
                  <a:srgbClr val="FF0000"/>
                </a:solidFill>
              </a:rPr>
              <a:t>increase temperature </a:t>
            </a:r>
            <a:r>
              <a:rPr lang="en-US" sz="3200" dirty="0"/>
              <a:t>you </a:t>
            </a:r>
            <a:r>
              <a:rPr lang="en-US" sz="3200" dirty="0">
                <a:solidFill>
                  <a:srgbClr val="FF0000"/>
                </a:solidFill>
              </a:rPr>
              <a:t>increase volume</a:t>
            </a:r>
            <a:r>
              <a:rPr lang="en-US" sz="3200" dirty="0"/>
              <a:t>. (Expansion)</a:t>
            </a:r>
          </a:p>
        </p:txBody>
      </p:sp>
      <p:pic>
        <p:nvPicPr>
          <p:cNvPr id="4098" name="Picture 2" descr="Hot air balloon - Wikipedia">
            <a:extLst>
              <a:ext uri="{FF2B5EF4-FFF2-40B4-BE49-F238E27FC236}">
                <a16:creationId xmlns:a16="http://schemas.microsoft.com/office/drawing/2014/main" id="{F9100E33-905F-08A9-B4E5-944244B57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716" y="242887"/>
            <a:ext cx="2375029" cy="3586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A29D4A2-F1D1-8C9E-E335-B7E9FF806A6C}"/>
              </a:ext>
            </a:extLst>
          </p:cNvPr>
          <p:cNvSpPr txBox="1"/>
          <p:nvPr/>
        </p:nvSpPr>
        <p:spPr>
          <a:xfrm>
            <a:off x="292274" y="3782007"/>
            <a:ext cx="8704242" cy="1077218"/>
          </a:xfrm>
          <a:prstGeom prst="rect">
            <a:avLst/>
          </a:prstGeom>
          <a:noFill/>
        </p:spPr>
        <p:txBody>
          <a:bodyPr wrap="square" rtlCol="0">
            <a:spAutoFit/>
          </a:bodyPr>
          <a:lstStyle/>
          <a:p>
            <a:r>
              <a:rPr lang="en-US" sz="3200" dirty="0"/>
              <a:t>Vice Vera, if you </a:t>
            </a:r>
            <a:r>
              <a:rPr lang="en-US" sz="3200" dirty="0">
                <a:solidFill>
                  <a:srgbClr val="FF0000"/>
                </a:solidFill>
              </a:rPr>
              <a:t>decrease temperature</a:t>
            </a:r>
            <a:r>
              <a:rPr lang="en-US" sz="3200" dirty="0"/>
              <a:t>,</a:t>
            </a:r>
            <a:r>
              <a:rPr lang="en-US" sz="3200" dirty="0">
                <a:solidFill>
                  <a:srgbClr val="FF0000"/>
                </a:solidFill>
              </a:rPr>
              <a:t> you decrease </a:t>
            </a:r>
            <a:r>
              <a:rPr lang="en-US" sz="3200" dirty="0"/>
              <a:t>volume. (Shrink)</a:t>
            </a:r>
          </a:p>
        </p:txBody>
      </p:sp>
      <p:pic>
        <p:nvPicPr>
          <p:cNvPr id="4100" name="Picture 4" descr="Filling Up | Hot Air Balloon flight 2013 - Royal Victoria Pa… | Flickr">
            <a:extLst>
              <a:ext uri="{FF2B5EF4-FFF2-40B4-BE49-F238E27FC236}">
                <a16:creationId xmlns:a16="http://schemas.microsoft.com/office/drawing/2014/main" id="{A46453D9-A06D-115A-6E38-2B125E445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741" y="4320615"/>
            <a:ext cx="4214761" cy="2404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9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Charles Law</a:t>
            </a:r>
            <a:r>
              <a:rPr lang="en-US" dirty="0">
                <a:highlight>
                  <a:srgbClr val="FFFF00"/>
                </a:highlight>
              </a:rPr>
              <a:t>	</a:t>
            </a:r>
          </a:p>
        </p:txBody>
      </p:sp>
      <p:pic>
        <p:nvPicPr>
          <p:cNvPr id="6146" name="Picture 2" descr="States of Matter (Book): - Charles's Law">
            <a:extLst>
              <a:ext uri="{FF2B5EF4-FFF2-40B4-BE49-F238E27FC236}">
                <a16:creationId xmlns:a16="http://schemas.microsoft.com/office/drawing/2014/main" id="{C4C8B00C-B3BB-3E7A-6D68-5BF991C46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1868" y="162232"/>
            <a:ext cx="3406877" cy="34068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5A0CC7-B9B5-AE1C-0B83-52BC5FB52C79}"/>
              </a:ext>
            </a:extLst>
          </p:cNvPr>
          <p:cNvSpPr txBox="1"/>
          <p:nvPr/>
        </p:nvSpPr>
        <p:spPr>
          <a:xfrm>
            <a:off x="363255" y="1869045"/>
            <a:ext cx="8117068" cy="1077218"/>
          </a:xfrm>
          <a:prstGeom prst="rect">
            <a:avLst/>
          </a:prstGeom>
          <a:noFill/>
        </p:spPr>
        <p:txBody>
          <a:bodyPr wrap="square" rtlCol="0">
            <a:spAutoFit/>
          </a:bodyPr>
          <a:lstStyle/>
          <a:p>
            <a:r>
              <a:rPr lang="en-US" sz="3200" dirty="0"/>
              <a:t>He determine that if you </a:t>
            </a:r>
            <a:r>
              <a:rPr lang="en-US" sz="3200" b="1" dirty="0">
                <a:solidFill>
                  <a:srgbClr val="FF0000"/>
                </a:solidFill>
              </a:rPr>
              <a:t>divide</a:t>
            </a:r>
            <a:r>
              <a:rPr lang="en-US" sz="3200" dirty="0"/>
              <a:t> the volume and temperature in one situation.</a:t>
            </a:r>
          </a:p>
        </p:txBody>
      </p:sp>
      <p:sp>
        <p:nvSpPr>
          <p:cNvPr id="6" name="TextBox 5">
            <a:extLst>
              <a:ext uri="{FF2B5EF4-FFF2-40B4-BE49-F238E27FC236}">
                <a16:creationId xmlns:a16="http://schemas.microsoft.com/office/drawing/2014/main" id="{DBECAE12-7B64-B53B-708C-81FDBA21D99E}"/>
              </a:ext>
            </a:extLst>
          </p:cNvPr>
          <p:cNvSpPr txBox="1"/>
          <p:nvPr/>
        </p:nvSpPr>
        <p:spPr>
          <a:xfrm>
            <a:off x="363255" y="3571503"/>
            <a:ext cx="8117068" cy="1077218"/>
          </a:xfrm>
          <a:prstGeom prst="rect">
            <a:avLst/>
          </a:prstGeom>
          <a:noFill/>
        </p:spPr>
        <p:txBody>
          <a:bodyPr wrap="square" rtlCol="0">
            <a:spAutoFit/>
          </a:bodyPr>
          <a:lstStyle/>
          <a:p>
            <a:r>
              <a:rPr lang="en-US" sz="3200" dirty="0"/>
              <a:t>Its equal to dividing volume and temperature in another situation.</a:t>
            </a:r>
          </a:p>
        </p:txBody>
      </p:sp>
      <p:sp>
        <p:nvSpPr>
          <p:cNvPr id="7" name="TextBox 6">
            <a:extLst>
              <a:ext uri="{FF2B5EF4-FFF2-40B4-BE49-F238E27FC236}">
                <a16:creationId xmlns:a16="http://schemas.microsoft.com/office/drawing/2014/main" id="{26278A3E-5831-C5BD-5439-0C77FAA78CE4}"/>
              </a:ext>
            </a:extLst>
          </p:cNvPr>
          <p:cNvSpPr txBox="1"/>
          <p:nvPr/>
        </p:nvSpPr>
        <p:spPr>
          <a:xfrm>
            <a:off x="2996112" y="4940746"/>
            <a:ext cx="1856107" cy="769441"/>
          </a:xfrm>
          <a:prstGeom prst="rect">
            <a:avLst/>
          </a:prstGeom>
          <a:noFill/>
          <a:ln w="44450">
            <a:noFill/>
          </a:ln>
        </p:spPr>
        <p:txBody>
          <a:bodyPr wrap="square" rtlCol="0">
            <a:spAutoFit/>
          </a:bodyPr>
          <a:lstStyle/>
          <a:p>
            <a:r>
              <a:rPr lang="en-US" sz="4400" dirty="0"/>
              <a:t>V</a:t>
            </a:r>
            <a:r>
              <a:rPr lang="en-US" sz="4400" baseline="-25000" dirty="0"/>
              <a:t>1</a:t>
            </a:r>
            <a:r>
              <a:rPr lang="en-US" sz="4400" dirty="0"/>
              <a:t> = V</a:t>
            </a:r>
            <a:r>
              <a:rPr lang="en-US" sz="4400" baseline="-25000" dirty="0"/>
              <a:t>2</a:t>
            </a:r>
          </a:p>
        </p:txBody>
      </p:sp>
      <p:sp>
        <p:nvSpPr>
          <p:cNvPr id="8" name="TextBox 7">
            <a:extLst>
              <a:ext uri="{FF2B5EF4-FFF2-40B4-BE49-F238E27FC236}">
                <a16:creationId xmlns:a16="http://schemas.microsoft.com/office/drawing/2014/main" id="{FE10FA58-CECF-73C8-2AD6-89BDE13A4DC2}"/>
              </a:ext>
            </a:extLst>
          </p:cNvPr>
          <p:cNvSpPr txBox="1"/>
          <p:nvPr/>
        </p:nvSpPr>
        <p:spPr>
          <a:xfrm>
            <a:off x="537239" y="5417799"/>
            <a:ext cx="1445881" cy="584775"/>
          </a:xfrm>
          <a:prstGeom prst="rect">
            <a:avLst/>
          </a:prstGeom>
          <a:noFill/>
        </p:spPr>
        <p:txBody>
          <a:bodyPr wrap="square" rtlCol="0">
            <a:spAutoFit/>
          </a:bodyPr>
          <a:lstStyle/>
          <a:p>
            <a:r>
              <a:rPr lang="en-US" sz="3200" dirty="0"/>
              <a:t>Hence:</a:t>
            </a:r>
          </a:p>
        </p:txBody>
      </p:sp>
      <p:cxnSp>
        <p:nvCxnSpPr>
          <p:cNvPr id="10" name="Straight Connector 9">
            <a:extLst>
              <a:ext uri="{FF2B5EF4-FFF2-40B4-BE49-F238E27FC236}">
                <a16:creationId xmlns:a16="http://schemas.microsoft.com/office/drawing/2014/main" id="{B7669816-70A8-2378-0685-5766F8D85E1D}"/>
              </a:ext>
            </a:extLst>
          </p:cNvPr>
          <p:cNvCxnSpPr/>
          <p:nvPr/>
        </p:nvCxnSpPr>
        <p:spPr>
          <a:xfrm>
            <a:off x="3111909" y="5710187"/>
            <a:ext cx="471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583CDC-8535-B9CE-78B4-5DE34FDDBA43}"/>
              </a:ext>
            </a:extLst>
          </p:cNvPr>
          <p:cNvCxnSpPr/>
          <p:nvPr/>
        </p:nvCxnSpPr>
        <p:spPr>
          <a:xfrm>
            <a:off x="4163961" y="5710187"/>
            <a:ext cx="47194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4437E64-CF46-181B-9C20-F6B1E92A4639}"/>
              </a:ext>
            </a:extLst>
          </p:cNvPr>
          <p:cNvSpPr txBox="1"/>
          <p:nvPr/>
        </p:nvSpPr>
        <p:spPr>
          <a:xfrm>
            <a:off x="3052917" y="5637239"/>
            <a:ext cx="2099188" cy="769441"/>
          </a:xfrm>
          <a:prstGeom prst="rect">
            <a:avLst/>
          </a:prstGeom>
          <a:noFill/>
          <a:ln w="44450">
            <a:noFill/>
          </a:ln>
        </p:spPr>
        <p:txBody>
          <a:bodyPr wrap="square" rtlCol="0">
            <a:spAutoFit/>
          </a:bodyPr>
          <a:lstStyle/>
          <a:p>
            <a:r>
              <a:rPr lang="en-US" sz="4400" dirty="0"/>
              <a:t>T</a:t>
            </a:r>
            <a:r>
              <a:rPr lang="en-US" sz="4400" baseline="-25000" dirty="0"/>
              <a:t>1</a:t>
            </a:r>
            <a:r>
              <a:rPr lang="en-US" sz="4400" dirty="0"/>
              <a:t> = T</a:t>
            </a:r>
            <a:r>
              <a:rPr lang="en-US" sz="4400" baseline="-25000" dirty="0"/>
              <a:t>2</a:t>
            </a:r>
          </a:p>
        </p:txBody>
      </p:sp>
      <p:sp>
        <p:nvSpPr>
          <p:cNvPr id="13" name="Rectangle 12">
            <a:extLst>
              <a:ext uri="{FF2B5EF4-FFF2-40B4-BE49-F238E27FC236}">
                <a16:creationId xmlns:a16="http://schemas.microsoft.com/office/drawing/2014/main" id="{8028CCC8-674F-2EF4-C9AC-FCD54D1A4052}"/>
              </a:ext>
            </a:extLst>
          </p:cNvPr>
          <p:cNvSpPr/>
          <p:nvPr/>
        </p:nvSpPr>
        <p:spPr>
          <a:xfrm>
            <a:off x="2684206" y="4825702"/>
            <a:ext cx="2551471" cy="184415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8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75365" y="190908"/>
            <a:ext cx="8422945" cy="1325563"/>
          </a:xfrm>
        </p:spPr>
        <p:txBody>
          <a:bodyPr/>
          <a:lstStyle/>
          <a:p>
            <a:r>
              <a:rPr lang="en-US" b="1" dirty="0">
                <a:solidFill>
                  <a:srgbClr val="002060"/>
                </a:solidFill>
              </a:rPr>
              <a:t>5.1: Substances that Exist as Gases</a:t>
            </a:r>
          </a:p>
        </p:txBody>
      </p:sp>
      <p:sp>
        <p:nvSpPr>
          <p:cNvPr id="3" name="TextBox 2">
            <a:extLst>
              <a:ext uri="{FF2B5EF4-FFF2-40B4-BE49-F238E27FC236}">
                <a16:creationId xmlns:a16="http://schemas.microsoft.com/office/drawing/2014/main" id="{26454203-5ED8-AA75-D06B-2D4AAEE8F3D1}"/>
              </a:ext>
            </a:extLst>
          </p:cNvPr>
          <p:cNvSpPr txBox="1"/>
          <p:nvPr/>
        </p:nvSpPr>
        <p:spPr>
          <a:xfrm>
            <a:off x="175364" y="1341032"/>
            <a:ext cx="11486367" cy="954107"/>
          </a:xfrm>
          <a:prstGeom prst="rect">
            <a:avLst/>
          </a:prstGeom>
          <a:noFill/>
        </p:spPr>
        <p:txBody>
          <a:bodyPr wrap="square" rtlCol="0">
            <a:spAutoFit/>
          </a:bodyPr>
          <a:lstStyle/>
          <a:p>
            <a:r>
              <a:rPr lang="en-US" sz="2800" dirty="0">
                <a:solidFill>
                  <a:srgbClr val="FF0000"/>
                </a:solidFill>
              </a:rPr>
              <a:t>All the air  that is above us </a:t>
            </a:r>
            <a:r>
              <a:rPr lang="en-US" sz="2800" dirty="0"/>
              <a:t>all the way to the outer limits of our atmosphere </a:t>
            </a:r>
            <a:r>
              <a:rPr lang="en-US" sz="2800" dirty="0">
                <a:solidFill>
                  <a:srgbClr val="FF0000"/>
                </a:solidFill>
              </a:rPr>
              <a:t>pushes down on us</a:t>
            </a:r>
            <a:r>
              <a:rPr lang="en-US" dirty="0"/>
              <a:t>.</a:t>
            </a:r>
          </a:p>
        </p:txBody>
      </p:sp>
      <p:pic>
        <p:nvPicPr>
          <p:cNvPr id="1026" name="Picture 2" descr="What is Pressure and How is it Referenced? – Dwyer Instruments Blog">
            <a:extLst>
              <a:ext uri="{FF2B5EF4-FFF2-40B4-BE49-F238E27FC236}">
                <a16:creationId xmlns:a16="http://schemas.microsoft.com/office/drawing/2014/main" id="{03F6ED59-1A24-ADF5-09D2-2AA52E596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635" y="190908"/>
            <a:ext cx="3810000" cy="28829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BDE573F-6E39-6E52-C27D-ABC729D7DEDE}"/>
              </a:ext>
            </a:extLst>
          </p:cNvPr>
          <p:cNvSpPr txBox="1"/>
          <p:nvPr/>
        </p:nvSpPr>
        <p:spPr>
          <a:xfrm>
            <a:off x="175363" y="2656580"/>
            <a:ext cx="11486367" cy="523220"/>
          </a:xfrm>
          <a:prstGeom prst="rect">
            <a:avLst/>
          </a:prstGeom>
          <a:noFill/>
        </p:spPr>
        <p:txBody>
          <a:bodyPr wrap="square" rtlCol="0">
            <a:spAutoFit/>
          </a:bodyPr>
          <a:lstStyle/>
          <a:p>
            <a:r>
              <a:rPr lang="en-US" sz="2800" dirty="0"/>
              <a:t>The</a:t>
            </a:r>
            <a:r>
              <a:rPr lang="en-US" sz="2800" dirty="0">
                <a:solidFill>
                  <a:srgbClr val="FF0000"/>
                </a:solidFill>
              </a:rPr>
              <a:t> pressure of all that air </a:t>
            </a:r>
            <a:r>
              <a:rPr lang="en-US" sz="2800" dirty="0"/>
              <a:t>is equal to </a:t>
            </a:r>
            <a:r>
              <a:rPr lang="en-US" sz="2800" dirty="0">
                <a:solidFill>
                  <a:srgbClr val="FF0000"/>
                </a:solidFill>
              </a:rPr>
              <a:t>1 atmosphere of pressure (1 atm).</a:t>
            </a:r>
            <a:endParaRPr lang="en-US" dirty="0"/>
          </a:p>
        </p:txBody>
      </p:sp>
      <p:sp>
        <p:nvSpPr>
          <p:cNvPr id="5" name="TextBox 4">
            <a:extLst>
              <a:ext uri="{FF2B5EF4-FFF2-40B4-BE49-F238E27FC236}">
                <a16:creationId xmlns:a16="http://schemas.microsoft.com/office/drawing/2014/main" id="{FBA3E93D-C3E1-64B8-DA6B-08B3A2BACB88}"/>
              </a:ext>
            </a:extLst>
          </p:cNvPr>
          <p:cNvSpPr txBox="1"/>
          <p:nvPr/>
        </p:nvSpPr>
        <p:spPr>
          <a:xfrm>
            <a:off x="175363" y="3952307"/>
            <a:ext cx="11486367" cy="523220"/>
          </a:xfrm>
          <a:prstGeom prst="rect">
            <a:avLst/>
          </a:prstGeom>
          <a:noFill/>
        </p:spPr>
        <p:txBody>
          <a:bodyPr wrap="square" rtlCol="0">
            <a:spAutoFit/>
          </a:bodyPr>
          <a:lstStyle/>
          <a:p>
            <a:r>
              <a:rPr lang="en-US" sz="2800" dirty="0">
                <a:solidFill>
                  <a:srgbClr val="FF0000"/>
                </a:solidFill>
              </a:rPr>
              <a:t>Some of the Covalent </a:t>
            </a:r>
            <a:r>
              <a:rPr lang="en-US" sz="2800" dirty="0"/>
              <a:t>and</a:t>
            </a:r>
            <a:r>
              <a:rPr lang="en-US" sz="2800" dirty="0">
                <a:solidFill>
                  <a:srgbClr val="FF0000"/>
                </a:solidFill>
              </a:rPr>
              <a:t> Non-metal’s </a:t>
            </a:r>
            <a:r>
              <a:rPr lang="en-US" sz="2800" dirty="0"/>
              <a:t>are</a:t>
            </a:r>
            <a:r>
              <a:rPr lang="en-US" sz="2800" dirty="0">
                <a:solidFill>
                  <a:srgbClr val="FF0000"/>
                </a:solidFill>
              </a:rPr>
              <a:t> gases </a:t>
            </a:r>
            <a:r>
              <a:rPr lang="en-US" sz="2800" dirty="0"/>
              <a:t>at 1 atm and 25</a:t>
            </a:r>
            <a:r>
              <a:rPr lang="en-US" sz="2800" baseline="30000" dirty="0"/>
              <a:t>∘</a:t>
            </a:r>
            <a:r>
              <a:rPr lang="en-US" sz="2800" dirty="0"/>
              <a:t>C.</a:t>
            </a:r>
            <a:endParaRPr lang="en-US" dirty="0"/>
          </a:p>
        </p:txBody>
      </p:sp>
      <p:sp>
        <p:nvSpPr>
          <p:cNvPr id="6" name="TextBox 5">
            <a:extLst>
              <a:ext uri="{FF2B5EF4-FFF2-40B4-BE49-F238E27FC236}">
                <a16:creationId xmlns:a16="http://schemas.microsoft.com/office/drawing/2014/main" id="{DDD1CBA8-5E05-7BBB-E696-ABECB9151D19}"/>
              </a:ext>
            </a:extLst>
          </p:cNvPr>
          <p:cNvSpPr txBox="1"/>
          <p:nvPr/>
        </p:nvSpPr>
        <p:spPr>
          <a:xfrm>
            <a:off x="175363" y="5255358"/>
            <a:ext cx="11486367" cy="523220"/>
          </a:xfrm>
          <a:prstGeom prst="rect">
            <a:avLst/>
          </a:prstGeom>
          <a:noFill/>
        </p:spPr>
        <p:txBody>
          <a:bodyPr wrap="square" rtlCol="0">
            <a:spAutoFit/>
          </a:bodyPr>
          <a:lstStyle/>
          <a:p>
            <a:r>
              <a:rPr lang="en-US" sz="2800" dirty="0">
                <a:solidFill>
                  <a:srgbClr val="FF0000"/>
                </a:solidFill>
              </a:rPr>
              <a:t>Ionic Compounds </a:t>
            </a:r>
            <a:r>
              <a:rPr lang="en-US" sz="2800" dirty="0"/>
              <a:t>and</a:t>
            </a:r>
            <a:r>
              <a:rPr lang="en-US" sz="2800" dirty="0">
                <a:solidFill>
                  <a:srgbClr val="FF0000"/>
                </a:solidFill>
              </a:rPr>
              <a:t> Metal Elements are NOT</a:t>
            </a:r>
            <a:r>
              <a:rPr lang="en-US" sz="2800" dirty="0"/>
              <a:t>.</a:t>
            </a:r>
            <a:endParaRPr lang="en-US" dirty="0"/>
          </a:p>
        </p:txBody>
      </p:sp>
    </p:spTree>
    <p:extLst>
      <p:ext uri="{BB962C8B-B14F-4D97-AF65-F5344CB8AC3E}">
        <p14:creationId xmlns:p14="http://schemas.microsoft.com/office/powerpoint/2010/main" val="348884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Absolute Zero</a:t>
            </a:r>
            <a:r>
              <a:rPr lang="en-US" dirty="0">
                <a:highlight>
                  <a:srgbClr val="FFFF00"/>
                </a:highlight>
              </a:rPr>
              <a:t>	</a:t>
            </a:r>
          </a:p>
        </p:txBody>
      </p:sp>
      <p:sp>
        <p:nvSpPr>
          <p:cNvPr id="3" name="TextBox 2">
            <a:extLst>
              <a:ext uri="{FF2B5EF4-FFF2-40B4-BE49-F238E27FC236}">
                <a16:creationId xmlns:a16="http://schemas.microsoft.com/office/drawing/2014/main" id="{28D0E55E-8CAF-C899-36FF-4C9DF6115EF2}"/>
              </a:ext>
            </a:extLst>
          </p:cNvPr>
          <p:cNvSpPr txBox="1"/>
          <p:nvPr/>
        </p:nvSpPr>
        <p:spPr>
          <a:xfrm>
            <a:off x="187891" y="1405582"/>
            <a:ext cx="10308920" cy="1077218"/>
          </a:xfrm>
          <a:prstGeom prst="rect">
            <a:avLst/>
          </a:prstGeom>
          <a:noFill/>
        </p:spPr>
        <p:txBody>
          <a:bodyPr wrap="square" rtlCol="0">
            <a:spAutoFit/>
          </a:bodyPr>
          <a:lstStyle/>
          <a:p>
            <a:r>
              <a:rPr lang="en-US" sz="3200" dirty="0"/>
              <a:t>So we have a problem…anything divided or multiplied by “0” wrecks the equation.</a:t>
            </a:r>
          </a:p>
        </p:txBody>
      </p:sp>
      <p:sp>
        <p:nvSpPr>
          <p:cNvPr id="4" name="TextBox 3">
            <a:extLst>
              <a:ext uri="{FF2B5EF4-FFF2-40B4-BE49-F238E27FC236}">
                <a16:creationId xmlns:a16="http://schemas.microsoft.com/office/drawing/2014/main" id="{CAE711F4-269D-9410-2C46-7A4B14E061EF}"/>
              </a:ext>
            </a:extLst>
          </p:cNvPr>
          <p:cNvSpPr txBox="1"/>
          <p:nvPr/>
        </p:nvSpPr>
        <p:spPr>
          <a:xfrm>
            <a:off x="867044" y="3305400"/>
            <a:ext cx="8139830" cy="584775"/>
          </a:xfrm>
          <a:prstGeom prst="rect">
            <a:avLst/>
          </a:prstGeom>
          <a:noFill/>
        </p:spPr>
        <p:txBody>
          <a:bodyPr wrap="square" rtlCol="0">
            <a:spAutoFit/>
          </a:bodyPr>
          <a:lstStyle/>
          <a:p>
            <a:r>
              <a:rPr lang="en-US" sz="3200" dirty="0"/>
              <a:t>So any equation with </a:t>
            </a:r>
            <a:r>
              <a:rPr lang="en-US" sz="3200" dirty="0">
                <a:solidFill>
                  <a:srgbClr val="FF0000"/>
                </a:solidFill>
              </a:rPr>
              <a:t>temperature (T) at 0</a:t>
            </a:r>
            <a:r>
              <a:rPr lang="en-US" sz="3200" baseline="30000" dirty="0">
                <a:solidFill>
                  <a:srgbClr val="FF0000"/>
                </a:solidFill>
              </a:rPr>
              <a:t>∘</a:t>
            </a:r>
            <a:r>
              <a:rPr lang="en-US" sz="3200" dirty="0">
                <a:solidFill>
                  <a:srgbClr val="FF0000"/>
                </a:solidFill>
              </a:rPr>
              <a:t>C = 0</a:t>
            </a:r>
          </a:p>
        </p:txBody>
      </p:sp>
      <p:sp>
        <p:nvSpPr>
          <p:cNvPr id="5" name="TextBox 4">
            <a:extLst>
              <a:ext uri="{FF2B5EF4-FFF2-40B4-BE49-F238E27FC236}">
                <a16:creationId xmlns:a16="http://schemas.microsoft.com/office/drawing/2014/main" id="{76D0913B-52F2-E899-C714-F99708F5B983}"/>
              </a:ext>
            </a:extLst>
          </p:cNvPr>
          <p:cNvSpPr txBox="1"/>
          <p:nvPr/>
        </p:nvSpPr>
        <p:spPr>
          <a:xfrm>
            <a:off x="363255" y="5297551"/>
            <a:ext cx="11403903" cy="1077218"/>
          </a:xfrm>
          <a:prstGeom prst="rect">
            <a:avLst/>
          </a:prstGeom>
          <a:noFill/>
          <a:ln w="47625">
            <a:solidFill>
              <a:srgbClr val="FF0000"/>
            </a:solidFill>
          </a:ln>
        </p:spPr>
        <p:txBody>
          <a:bodyPr wrap="square" rtlCol="0">
            <a:spAutoFit/>
          </a:bodyPr>
          <a:lstStyle/>
          <a:p>
            <a:r>
              <a:rPr lang="en-US" sz="3200" dirty="0"/>
              <a:t>So we need a </a:t>
            </a:r>
            <a:r>
              <a:rPr lang="en-US" sz="3200" dirty="0">
                <a:solidFill>
                  <a:srgbClr val="FF0000"/>
                </a:solidFill>
              </a:rPr>
              <a:t>scientific temperature scale </a:t>
            </a:r>
            <a:r>
              <a:rPr lang="en-US" sz="3200" dirty="0"/>
              <a:t>that is </a:t>
            </a:r>
            <a:r>
              <a:rPr lang="en-US" sz="3200" dirty="0">
                <a:solidFill>
                  <a:srgbClr val="FF0000"/>
                </a:solidFill>
              </a:rPr>
              <a:t>related to</a:t>
            </a:r>
            <a:r>
              <a:rPr lang="en-US" sz="3200" dirty="0"/>
              <a:t> how much </a:t>
            </a:r>
            <a:r>
              <a:rPr lang="en-US" sz="3200" dirty="0">
                <a:solidFill>
                  <a:srgbClr val="FF0000"/>
                </a:solidFill>
              </a:rPr>
              <a:t>molecules move/vibrate</a:t>
            </a:r>
            <a:r>
              <a:rPr lang="en-US" sz="3200" dirty="0"/>
              <a:t>.</a:t>
            </a:r>
          </a:p>
        </p:txBody>
      </p:sp>
    </p:spTree>
    <p:extLst>
      <p:ext uri="{BB962C8B-B14F-4D97-AF65-F5344CB8AC3E}">
        <p14:creationId xmlns:p14="http://schemas.microsoft.com/office/powerpoint/2010/main" val="16939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74498" y="60327"/>
            <a:ext cx="11536471" cy="1325563"/>
          </a:xfrm>
        </p:spPr>
        <p:txBody>
          <a:bodyPr/>
          <a:lstStyle/>
          <a:p>
            <a:r>
              <a:rPr lang="en-US" dirty="0"/>
              <a:t>Absolute Zero</a:t>
            </a:r>
            <a:r>
              <a:rPr lang="en-US" dirty="0">
                <a:highlight>
                  <a:srgbClr val="FFFF00"/>
                </a:highlight>
              </a:rPr>
              <a:t>	</a:t>
            </a:r>
          </a:p>
        </p:txBody>
      </p:sp>
      <p:pic>
        <p:nvPicPr>
          <p:cNvPr id="1026" name="Picture 2" descr="Absolute Zero Temperature Kelvin Celsius Fahrenheit Stock Vector (Royalty  Free) 2109035744 | Shutterstock">
            <a:extLst>
              <a:ext uri="{FF2B5EF4-FFF2-40B4-BE49-F238E27FC236}">
                <a16:creationId xmlns:a16="http://schemas.microsoft.com/office/drawing/2014/main" id="{D0049D28-A50E-89E3-99DF-2EC86A703B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030"/>
          <a:stretch/>
        </p:blipFill>
        <p:spPr bwMode="auto">
          <a:xfrm>
            <a:off x="2180147" y="1193385"/>
            <a:ext cx="7765957" cy="53517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778A7B0-2FE9-1C24-32F7-3B369B68BC11}"/>
              </a:ext>
            </a:extLst>
          </p:cNvPr>
          <p:cNvSpPr/>
          <p:nvPr/>
        </p:nvSpPr>
        <p:spPr>
          <a:xfrm>
            <a:off x="5612710" y="3429000"/>
            <a:ext cx="483289" cy="38902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5A0165-DE35-157E-FEB7-390ED92CD2FE}"/>
              </a:ext>
            </a:extLst>
          </p:cNvPr>
          <p:cNvSpPr/>
          <p:nvPr/>
        </p:nvSpPr>
        <p:spPr>
          <a:xfrm>
            <a:off x="7376328" y="3386014"/>
            <a:ext cx="628683" cy="43200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F5B892-24E0-82A4-C623-7239DFFF5193}"/>
              </a:ext>
            </a:extLst>
          </p:cNvPr>
          <p:cNvSpPr/>
          <p:nvPr/>
        </p:nvSpPr>
        <p:spPr>
          <a:xfrm>
            <a:off x="8970998" y="3391464"/>
            <a:ext cx="628683" cy="43200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F4612C9C-15E2-C8AA-306B-70CBF4FC69F7}"/>
              </a:ext>
            </a:extLst>
          </p:cNvPr>
          <p:cNvCxnSpPr>
            <a:cxnSpLocks/>
          </p:cNvCxnSpPr>
          <p:nvPr/>
        </p:nvCxnSpPr>
        <p:spPr>
          <a:xfrm>
            <a:off x="2358191" y="3769895"/>
            <a:ext cx="771624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71F2AF8-77EB-D55E-316E-5871ED6D293D}"/>
              </a:ext>
            </a:extLst>
          </p:cNvPr>
          <p:cNvSpPr/>
          <p:nvPr/>
        </p:nvSpPr>
        <p:spPr>
          <a:xfrm>
            <a:off x="5684900" y="5054549"/>
            <a:ext cx="635689" cy="389021"/>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0C63501-D113-8DAD-300C-CB2D65739ADB}"/>
              </a:ext>
            </a:extLst>
          </p:cNvPr>
          <p:cNvSpPr/>
          <p:nvPr/>
        </p:nvSpPr>
        <p:spPr>
          <a:xfrm>
            <a:off x="7432476" y="5027605"/>
            <a:ext cx="347945" cy="432007"/>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DDB0BD5-792A-C929-1BBD-7249447747FB}"/>
              </a:ext>
            </a:extLst>
          </p:cNvPr>
          <p:cNvCxnSpPr>
            <a:cxnSpLocks/>
          </p:cNvCxnSpPr>
          <p:nvPr/>
        </p:nvCxnSpPr>
        <p:spPr>
          <a:xfrm>
            <a:off x="2510590" y="5371381"/>
            <a:ext cx="771624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36DB523-CA1F-03AE-E49B-1BA79077EF59}"/>
              </a:ext>
            </a:extLst>
          </p:cNvPr>
          <p:cNvSpPr txBox="1"/>
          <p:nvPr/>
        </p:nvSpPr>
        <p:spPr>
          <a:xfrm>
            <a:off x="4908882" y="547054"/>
            <a:ext cx="3400927" cy="646331"/>
          </a:xfrm>
          <a:prstGeom prst="rect">
            <a:avLst/>
          </a:prstGeom>
          <a:noFill/>
          <a:ln w="44450">
            <a:solidFill>
              <a:srgbClr val="FF0000"/>
            </a:solidFill>
          </a:ln>
        </p:spPr>
        <p:txBody>
          <a:bodyPr wrap="square" rtlCol="0">
            <a:spAutoFit/>
          </a:bodyPr>
          <a:lstStyle/>
          <a:p>
            <a:r>
              <a:rPr lang="en-US" sz="3600" b="1" dirty="0"/>
              <a:t>The Kelvin Scale</a:t>
            </a:r>
          </a:p>
        </p:txBody>
      </p:sp>
      <p:sp>
        <p:nvSpPr>
          <p:cNvPr id="3" name="TextBox 2">
            <a:extLst>
              <a:ext uri="{FF2B5EF4-FFF2-40B4-BE49-F238E27FC236}">
                <a16:creationId xmlns:a16="http://schemas.microsoft.com/office/drawing/2014/main" id="{C1320878-FAE1-F858-37C8-B4D26BAD00ED}"/>
              </a:ext>
            </a:extLst>
          </p:cNvPr>
          <p:cNvSpPr txBox="1"/>
          <p:nvPr/>
        </p:nvSpPr>
        <p:spPr>
          <a:xfrm>
            <a:off x="8350410" y="1236760"/>
            <a:ext cx="1661444" cy="646331"/>
          </a:xfrm>
          <a:prstGeom prst="rect">
            <a:avLst/>
          </a:prstGeom>
          <a:noFill/>
          <a:ln w="44450">
            <a:solidFill>
              <a:srgbClr val="FF0000"/>
            </a:solidFill>
          </a:ln>
        </p:spPr>
        <p:txBody>
          <a:bodyPr wrap="square" rtlCol="0">
            <a:spAutoFit/>
          </a:bodyPr>
          <a:lstStyle/>
          <a:p>
            <a:r>
              <a:rPr lang="en-US" sz="3600" b="1" dirty="0"/>
              <a:t>= </a:t>
            </a:r>
            <a:r>
              <a:rPr lang="en-US" sz="3600" b="1" u="sng" dirty="0"/>
              <a:t>273</a:t>
            </a:r>
            <a:r>
              <a:rPr lang="en-US" sz="3600" b="1" dirty="0"/>
              <a:t> K</a:t>
            </a:r>
          </a:p>
        </p:txBody>
      </p:sp>
    </p:spTree>
    <p:extLst>
      <p:ext uri="{BB962C8B-B14F-4D97-AF65-F5344CB8AC3E}">
        <p14:creationId xmlns:p14="http://schemas.microsoft.com/office/powerpoint/2010/main" val="34103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Gay-Lussac’s Law</a:t>
            </a:r>
            <a:r>
              <a:rPr lang="en-US" dirty="0">
                <a:highlight>
                  <a:srgbClr val="FFFF00"/>
                </a:highlight>
              </a:rPr>
              <a:t>	</a:t>
            </a:r>
          </a:p>
        </p:txBody>
      </p:sp>
      <p:sp>
        <p:nvSpPr>
          <p:cNvPr id="3" name="TextBox 2">
            <a:extLst>
              <a:ext uri="{FF2B5EF4-FFF2-40B4-BE49-F238E27FC236}">
                <a16:creationId xmlns:a16="http://schemas.microsoft.com/office/drawing/2014/main" id="{47A4312E-7647-28E0-4A54-23EAE06575B9}"/>
              </a:ext>
            </a:extLst>
          </p:cNvPr>
          <p:cNvSpPr txBox="1"/>
          <p:nvPr/>
        </p:nvSpPr>
        <p:spPr>
          <a:xfrm>
            <a:off x="497304" y="2351782"/>
            <a:ext cx="11402421" cy="1200329"/>
          </a:xfrm>
          <a:prstGeom prst="rect">
            <a:avLst/>
          </a:prstGeom>
          <a:noFill/>
        </p:spPr>
        <p:txBody>
          <a:bodyPr wrap="square" rtlCol="0">
            <a:spAutoFit/>
          </a:bodyPr>
          <a:lstStyle/>
          <a:p>
            <a:r>
              <a:rPr lang="en-US" sz="3600" dirty="0"/>
              <a:t>Did the </a:t>
            </a:r>
            <a:r>
              <a:rPr lang="en-US" sz="3600" dirty="0">
                <a:solidFill>
                  <a:srgbClr val="FF0000"/>
                </a:solidFill>
              </a:rPr>
              <a:t>same calculations </a:t>
            </a:r>
            <a:r>
              <a:rPr lang="en-US" sz="3600" dirty="0"/>
              <a:t>and </a:t>
            </a:r>
            <a:r>
              <a:rPr lang="en-US" sz="3600" dirty="0">
                <a:solidFill>
                  <a:srgbClr val="FF0000"/>
                </a:solidFill>
              </a:rPr>
              <a:t>noticed the same relationship </a:t>
            </a:r>
            <a:r>
              <a:rPr lang="en-US" sz="3600" dirty="0"/>
              <a:t>between volume and temperature that </a:t>
            </a:r>
            <a:r>
              <a:rPr lang="en-US" sz="3600" dirty="0">
                <a:solidFill>
                  <a:srgbClr val="FF0000"/>
                </a:solidFill>
              </a:rPr>
              <a:t>Charles did</a:t>
            </a:r>
            <a:r>
              <a:rPr lang="en-US" sz="3600" dirty="0"/>
              <a:t>.</a:t>
            </a:r>
          </a:p>
        </p:txBody>
      </p:sp>
    </p:spTree>
    <p:extLst>
      <p:ext uri="{BB962C8B-B14F-4D97-AF65-F5344CB8AC3E}">
        <p14:creationId xmlns:p14="http://schemas.microsoft.com/office/powerpoint/2010/main" val="5148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Avogadro’s Law	</a:t>
            </a:r>
          </a:p>
        </p:txBody>
      </p:sp>
      <p:sp>
        <p:nvSpPr>
          <p:cNvPr id="3" name="TextBox 2">
            <a:extLst>
              <a:ext uri="{FF2B5EF4-FFF2-40B4-BE49-F238E27FC236}">
                <a16:creationId xmlns:a16="http://schemas.microsoft.com/office/drawing/2014/main" id="{DCF52056-F476-13D0-0EC1-95BD5378BABE}"/>
              </a:ext>
            </a:extLst>
          </p:cNvPr>
          <p:cNvSpPr txBox="1"/>
          <p:nvPr/>
        </p:nvSpPr>
        <p:spPr>
          <a:xfrm>
            <a:off x="363255" y="1548592"/>
            <a:ext cx="11402421" cy="1754326"/>
          </a:xfrm>
          <a:prstGeom prst="rect">
            <a:avLst/>
          </a:prstGeom>
          <a:noFill/>
        </p:spPr>
        <p:txBody>
          <a:bodyPr wrap="square" rtlCol="0">
            <a:spAutoFit/>
          </a:bodyPr>
          <a:lstStyle/>
          <a:p>
            <a:r>
              <a:rPr lang="en-US" sz="3600" dirty="0">
                <a:solidFill>
                  <a:srgbClr val="FF0000"/>
                </a:solidFill>
              </a:rPr>
              <a:t>Avogadro summarize/reinforced the theories of Boyle’s and Charles</a:t>
            </a:r>
            <a:r>
              <a:rPr lang="en-US" sz="3600" dirty="0"/>
              <a:t>, but he also </a:t>
            </a:r>
            <a:r>
              <a:rPr lang="en-US" sz="3600" dirty="0">
                <a:solidFill>
                  <a:srgbClr val="FF0000"/>
                </a:solidFill>
              </a:rPr>
              <a:t>added that everything was made of particles.</a:t>
            </a:r>
          </a:p>
        </p:txBody>
      </p:sp>
      <p:sp>
        <p:nvSpPr>
          <p:cNvPr id="4" name="TextBox 3">
            <a:extLst>
              <a:ext uri="{FF2B5EF4-FFF2-40B4-BE49-F238E27FC236}">
                <a16:creationId xmlns:a16="http://schemas.microsoft.com/office/drawing/2014/main" id="{723C9944-31A4-83A7-C351-501B0A8A2881}"/>
              </a:ext>
            </a:extLst>
          </p:cNvPr>
          <p:cNvSpPr txBox="1"/>
          <p:nvPr/>
        </p:nvSpPr>
        <p:spPr>
          <a:xfrm>
            <a:off x="252418" y="4167101"/>
            <a:ext cx="11402421" cy="1754326"/>
          </a:xfrm>
          <a:prstGeom prst="rect">
            <a:avLst/>
          </a:prstGeom>
          <a:noFill/>
        </p:spPr>
        <p:txBody>
          <a:bodyPr wrap="square" rtlCol="0">
            <a:spAutoFit/>
          </a:bodyPr>
          <a:lstStyle/>
          <a:p>
            <a:r>
              <a:rPr lang="en-US" sz="3600" dirty="0"/>
              <a:t>Avogadro’s explanation that </a:t>
            </a:r>
            <a:r>
              <a:rPr lang="en-US" sz="3600" dirty="0">
                <a:solidFill>
                  <a:srgbClr val="FF0000"/>
                </a:solidFill>
              </a:rPr>
              <a:t>everything is made of particle (mols) explained and reinforced </a:t>
            </a:r>
            <a:r>
              <a:rPr lang="en-US" sz="3600" dirty="0"/>
              <a:t>both</a:t>
            </a:r>
            <a:r>
              <a:rPr lang="en-US" sz="3600" dirty="0">
                <a:solidFill>
                  <a:srgbClr val="FF0000"/>
                </a:solidFill>
              </a:rPr>
              <a:t> Charles and Boyle’s Laws.</a:t>
            </a:r>
          </a:p>
        </p:txBody>
      </p:sp>
    </p:spTree>
    <p:extLst>
      <p:ext uri="{BB962C8B-B14F-4D97-AF65-F5344CB8AC3E}">
        <p14:creationId xmlns:p14="http://schemas.microsoft.com/office/powerpoint/2010/main" val="620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Avogadro’s Law	</a:t>
            </a:r>
          </a:p>
        </p:txBody>
      </p:sp>
      <p:pic>
        <p:nvPicPr>
          <p:cNvPr id="1026" name="Picture 2" descr="Avogadro's Law with Graphs and Applications ~ ChemistryGod">
            <a:extLst>
              <a:ext uri="{FF2B5EF4-FFF2-40B4-BE49-F238E27FC236}">
                <a16:creationId xmlns:a16="http://schemas.microsoft.com/office/drawing/2014/main" id="{14D0E8C5-1B8C-5B1A-1F22-9CDA00418D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821"/>
          <a:stretch/>
        </p:blipFill>
        <p:spPr bwMode="auto">
          <a:xfrm>
            <a:off x="7723989" y="26550"/>
            <a:ext cx="4290212" cy="2397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BE2BECF-C175-E626-CE89-28E241032CC6}"/>
              </a:ext>
            </a:extLst>
          </p:cNvPr>
          <p:cNvSpPr txBox="1"/>
          <p:nvPr/>
        </p:nvSpPr>
        <p:spPr>
          <a:xfrm>
            <a:off x="169291" y="2679135"/>
            <a:ext cx="11402421" cy="1200329"/>
          </a:xfrm>
          <a:prstGeom prst="rect">
            <a:avLst/>
          </a:prstGeom>
          <a:noFill/>
        </p:spPr>
        <p:txBody>
          <a:bodyPr wrap="square" rtlCol="0">
            <a:spAutoFit/>
          </a:bodyPr>
          <a:lstStyle/>
          <a:p>
            <a:r>
              <a:rPr lang="en-US" sz="3600" dirty="0">
                <a:solidFill>
                  <a:srgbClr val="FF0000"/>
                </a:solidFill>
              </a:rPr>
              <a:t>Avogadro further explained </a:t>
            </a:r>
            <a:r>
              <a:rPr lang="en-US" sz="3600" dirty="0"/>
              <a:t>that not only are gases made of particles.</a:t>
            </a:r>
          </a:p>
        </p:txBody>
      </p:sp>
      <p:sp>
        <p:nvSpPr>
          <p:cNvPr id="6" name="TextBox 5">
            <a:extLst>
              <a:ext uri="{FF2B5EF4-FFF2-40B4-BE49-F238E27FC236}">
                <a16:creationId xmlns:a16="http://schemas.microsoft.com/office/drawing/2014/main" id="{10E97E08-C852-15F8-2F2E-BB61C6D4AB25}"/>
              </a:ext>
            </a:extLst>
          </p:cNvPr>
          <p:cNvSpPr txBox="1"/>
          <p:nvPr/>
        </p:nvSpPr>
        <p:spPr>
          <a:xfrm>
            <a:off x="169290" y="4267746"/>
            <a:ext cx="11402421" cy="1200329"/>
          </a:xfrm>
          <a:prstGeom prst="rect">
            <a:avLst/>
          </a:prstGeom>
          <a:noFill/>
        </p:spPr>
        <p:txBody>
          <a:bodyPr wrap="square" rtlCol="0">
            <a:spAutoFit/>
          </a:bodyPr>
          <a:lstStyle/>
          <a:p>
            <a:r>
              <a:rPr lang="en-US" sz="3600" dirty="0"/>
              <a:t>But the </a:t>
            </a:r>
            <a:r>
              <a:rPr lang="en-US" sz="3600" dirty="0">
                <a:solidFill>
                  <a:srgbClr val="FF0000"/>
                </a:solidFill>
              </a:rPr>
              <a:t>amount of particles of </a:t>
            </a:r>
            <a:r>
              <a:rPr lang="en-US" sz="3600" b="1" dirty="0">
                <a:solidFill>
                  <a:srgbClr val="FF0000"/>
                </a:solidFill>
              </a:rPr>
              <a:t>Reactants</a:t>
            </a:r>
            <a:r>
              <a:rPr lang="en-US" sz="3600" dirty="0">
                <a:solidFill>
                  <a:srgbClr val="FF0000"/>
                </a:solidFill>
              </a:rPr>
              <a:t> is </a:t>
            </a:r>
            <a:r>
              <a:rPr lang="en-US" sz="3600" b="1" dirty="0">
                <a:solidFill>
                  <a:srgbClr val="FF0000"/>
                </a:solidFill>
              </a:rPr>
              <a:t>related (Ratio) </a:t>
            </a:r>
            <a:r>
              <a:rPr lang="en-US" sz="3600" dirty="0">
                <a:solidFill>
                  <a:srgbClr val="FF0000"/>
                </a:solidFill>
              </a:rPr>
              <a:t>to the number of particles of </a:t>
            </a:r>
            <a:r>
              <a:rPr lang="en-US" sz="3600" b="1" dirty="0">
                <a:solidFill>
                  <a:srgbClr val="FF0000"/>
                </a:solidFill>
              </a:rPr>
              <a:t>Products</a:t>
            </a:r>
            <a:r>
              <a:rPr lang="en-US" sz="3600" dirty="0">
                <a:solidFill>
                  <a:srgbClr val="FF0000"/>
                </a:solidFill>
              </a:rPr>
              <a:t>.</a:t>
            </a:r>
          </a:p>
        </p:txBody>
      </p:sp>
      <p:sp>
        <p:nvSpPr>
          <p:cNvPr id="7" name="TextBox 6">
            <a:extLst>
              <a:ext uri="{FF2B5EF4-FFF2-40B4-BE49-F238E27FC236}">
                <a16:creationId xmlns:a16="http://schemas.microsoft.com/office/drawing/2014/main" id="{FB1DA4D6-A9A6-99EB-D03A-2B12F506D404}"/>
              </a:ext>
            </a:extLst>
          </p:cNvPr>
          <p:cNvSpPr txBox="1"/>
          <p:nvPr/>
        </p:nvSpPr>
        <p:spPr>
          <a:xfrm>
            <a:off x="1136073" y="5943600"/>
            <a:ext cx="9975272" cy="584775"/>
          </a:xfrm>
          <a:prstGeom prst="rect">
            <a:avLst/>
          </a:prstGeom>
          <a:noFill/>
          <a:ln w="34925">
            <a:solidFill>
              <a:srgbClr val="FF0000"/>
            </a:solidFill>
          </a:ln>
        </p:spPr>
        <p:txBody>
          <a:bodyPr wrap="square" rtlCol="0">
            <a:spAutoFit/>
          </a:bodyPr>
          <a:lstStyle/>
          <a:p>
            <a:r>
              <a:rPr lang="en-US" sz="3200" dirty="0"/>
              <a:t>We know particles more commonly as the amount Mol (n).</a:t>
            </a:r>
          </a:p>
        </p:txBody>
      </p:sp>
    </p:spTree>
    <p:extLst>
      <p:ext uri="{BB962C8B-B14F-4D97-AF65-F5344CB8AC3E}">
        <p14:creationId xmlns:p14="http://schemas.microsoft.com/office/powerpoint/2010/main" val="5047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5.4: The Ideal Gas Law</a:t>
            </a:r>
          </a:p>
        </p:txBody>
      </p:sp>
      <p:sp>
        <p:nvSpPr>
          <p:cNvPr id="3" name="TextBox 2">
            <a:extLst>
              <a:ext uri="{FF2B5EF4-FFF2-40B4-BE49-F238E27FC236}">
                <a16:creationId xmlns:a16="http://schemas.microsoft.com/office/drawing/2014/main" id="{E435DE1B-50C1-5355-B304-F68D33BA8B16}"/>
              </a:ext>
            </a:extLst>
          </p:cNvPr>
          <p:cNvSpPr txBox="1"/>
          <p:nvPr/>
        </p:nvSpPr>
        <p:spPr>
          <a:xfrm>
            <a:off x="192504" y="1478946"/>
            <a:ext cx="11402421" cy="1200329"/>
          </a:xfrm>
          <a:prstGeom prst="rect">
            <a:avLst/>
          </a:prstGeom>
          <a:noFill/>
        </p:spPr>
        <p:txBody>
          <a:bodyPr wrap="square" rtlCol="0">
            <a:spAutoFit/>
          </a:bodyPr>
          <a:lstStyle/>
          <a:p>
            <a:r>
              <a:rPr lang="en-US" sz="3600" dirty="0">
                <a:solidFill>
                  <a:srgbClr val="FF0000"/>
                </a:solidFill>
              </a:rPr>
              <a:t>The ideal gas law combines all three Laws </a:t>
            </a:r>
            <a:r>
              <a:rPr lang="en-US" sz="3600" dirty="0"/>
              <a:t>(Boyle’s, Charles, and Avogadro’s).</a:t>
            </a:r>
          </a:p>
        </p:txBody>
      </p:sp>
      <p:sp>
        <p:nvSpPr>
          <p:cNvPr id="4" name="TextBox 3">
            <a:extLst>
              <a:ext uri="{FF2B5EF4-FFF2-40B4-BE49-F238E27FC236}">
                <a16:creationId xmlns:a16="http://schemas.microsoft.com/office/drawing/2014/main" id="{3BEB70F0-A5DD-7BEC-B257-1329A721EEF4}"/>
              </a:ext>
            </a:extLst>
          </p:cNvPr>
          <p:cNvSpPr txBox="1"/>
          <p:nvPr/>
        </p:nvSpPr>
        <p:spPr>
          <a:xfrm>
            <a:off x="845125" y="3621003"/>
            <a:ext cx="4719847" cy="923330"/>
          </a:xfrm>
          <a:prstGeom prst="rect">
            <a:avLst/>
          </a:prstGeom>
          <a:noFill/>
        </p:spPr>
        <p:txBody>
          <a:bodyPr wrap="square" rtlCol="0">
            <a:spAutoFit/>
          </a:bodyPr>
          <a:lstStyle/>
          <a:p>
            <a:r>
              <a:rPr lang="en-US" sz="5400" b="1" dirty="0">
                <a:solidFill>
                  <a:srgbClr val="FF0000"/>
                </a:solidFill>
              </a:rPr>
              <a:t>Ideal Gas Law </a:t>
            </a:r>
            <a:r>
              <a:rPr lang="en-US" sz="5400" b="1" dirty="0"/>
              <a:t>=</a:t>
            </a:r>
            <a:r>
              <a:rPr lang="en-US" sz="3200" dirty="0"/>
              <a:t> </a:t>
            </a:r>
          </a:p>
        </p:txBody>
      </p:sp>
      <p:sp>
        <p:nvSpPr>
          <p:cNvPr id="7" name="TextBox 6">
            <a:extLst>
              <a:ext uri="{FF2B5EF4-FFF2-40B4-BE49-F238E27FC236}">
                <a16:creationId xmlns:a16="http://schemas.microsoft.com/office/drawing/2014/main" id="{CFF7D063-68AE-6A8F-80F3-24B4A97DCB92}"/>
              </a:ext>
            </a:extLst>
          </p:cNvPr>
          <p:cNvSpPr txBox="1"/>
          <p:nvPr/>
        </p:nvSpPr>
        <p:spPr>
          <a:xfrm>
            <a:off x="5201587" y="3482305"/>
            <a:ext cx="2737068" cy="1107996"/>
          </a:xfrm>
          <a:prstGeom prst="rect">
            <a:avLst/>
          </a:prstGeom>
          <a:noFill/>
        </p:spPr>
        <p:txBody>
          <a:bodyPr wrap="square" rtlCol="0">
            <a:spAutoFit/>
          </a:bodyPr>
          <a:lstStyle/>
          <a:p>
            <a:r>
              <a:rPr lang="en-US" sz="5400" b="1" dirty="0">
                <a:solidFill>
                  <a:srgbClr val="FF0000"/>
                </a:solidFill>
              </a:rPr>
              <a:t>PV = </a:t>
            </a:r>
            <a:r>
              <a:rPr lang="en-US" sz="5400" b="1" dirty="0" err="1">
                <a:solidFill>
                  <a:srgbClr val="FF0000"/>
                </a:solidFill>
              </a:rPr>
              <a:t>nRT</a:t>
            </a:r>
            <a:r>
              <a:rPr lang="en-US" sz="6600" b="1" dirty="0"/>
              <a:t> </a:t>
            </a:r>
            <a:endParaRPr lang="en-US" sz="3200" baseline="-25000" dirty="0"/>
          </a:p>
        </p:txBody>
      </p:sp>
      <p:sp>
        <p:nvSpPr>
          <p:cNvPr id="8" name="Rectangle 7">
            <a:extLst>
              <a:ext uri="{FF2B5EF4-FFF2-40B4-BE49-F238E27FC236}">
                <a16:creationId xmlns:a16="http://schemas.microsoft.com/office/drawing/2014/main" id="{DC84E9BA-08F6-7611-C756-C38BC35079C7}"/>
              </a:ext>
            </a:extLst>
          </p:cNvPr>
          <p:cNvSpPr/>
          <p:nvPr/>
        </p:nvSpPr>
        <p:spPr>
          <a:xfrm>
            <a:off x="845125" y="3421920"/>
            <a:ext cx="7093530" cy="135281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71B7ACB-B898-AB2A-D464-2D936443EAD1}"/>
              </a:ext>
            </a:extLst>
          </p:cNvPr>
          <p:cNvCxnSpPr/>
          <p:nvPr/>
        </p:nvCxnSpPr>
        <p:spPr>
          <a:xfrm flipV="1">
            <a:off x="4890655" y="4433455"/>
            <a:ext cx="457200" cy="90054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B43BC2-4CEE-4B6B-F892-668C5AB29A25}"/>
              </a:ext>
            </a:extLst>
          </p:cNvPr>
          <p:cNvCxnSpPr>
            <a:cxnSpLocks/>
          </p:cNvCxnSpPr>
          <p:nvPr/>
        </p:nvCxnSpPr>
        <p:spPr>
          <a:xfrm>
            <a:off x="5119255" y="3101382"/>
            <a:ext cx="662741" cy="65760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3350E9-91DD-F39E-C8DE-CB7E9B75BE1D}"/>
              </a:ext>
            </a:extLst>
          </p:cNvPr>
          <p:cNvCxnSpPr/>
          <p:nvPr/>
        </p:nvCxnSpPr>
        <p:spPr>
          <a:xfrm flipV="1">
            <a:off x="6428511" y="4416674"/>
            <a:ext cx="457200" cy="90054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2F283E-67E5-3337-0DE8-42362742BA8F}"/>
              </a:ext>
            </a:extLst>
          </p:cNvPr>
          <p:cNvCxnSpPr>
            <a:cxnSpLocks/>
          </p:cNvCxnSpPr>
          <p:nvPr/>
        </p:nvCxnSpPr>
        <p:spPr>
          <a:xfrm flipH="1">
            <a:off x="7269084" y="2947660"/>
            <a:ext cx="669571" cy="83431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7CFD88-4D18-53C5-838D-8063BF85164B}"/>
              </a:ext>
            </a:extLst>
          </p:cNvPr>
          <p:cNvCxnSpPr>
            <a:cxnSpLocks/>
          </p:cNvCxnSpPr>
          <p:nvPr/>
        </p:nvCxnSpPr>
        <p:spPr>
          <a:xfrm flipH="1" flipV="1">
            <a:off x="7749250" y="4112212"/>
            <a:ext cx="1145368" cy="105122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3B8F00-2B11-1BEC-DFCB-B2F00C1CA374}"/>
              </a:ext>
            </a:extLst>
          </p:cNvPr>
          <p:cNvSpPr txBox="1"/>
          <p:nvPr/>
        </p:nvSpPr>
        <p:spPr>
          <a:xfrm>
            <a:off x="3713016" y="5163433"/>
            <a:ext cx="2050474" cy="1323439"/>
          </a:xfrm>
          <a:prstGeom prst="rect">
            <a:avLst/>
          </a:prstGeom>
          <a:noFill/>
        </p:spPr>
        <p:txBody>
          <a:bodyPr wrap="square" rtlCol="0">
            <a:spAutoFit/>
          </a:bodyPr>
          <a:lstStyle/>
          <a:p>
            <a:r>
              <a:rPr lang="en-US" sz="4000" dirty="0"/>
              <a:t>Pressure </a:t>
            </a:r>
            <a:r>
              <a:rPr lang="en-US" sz="4000" b="1" dirty="0">
                <a:solidFill>
                  <a:srgbClr val="FF0000"/>
                </a:solidFill>
              </a:rPr>
              <a:t>(atm)</a:t>
            </a:r>
          </a:p>
        </p:txBody>
      </p:sp>
      <p:sp>
        <p:nvSpPr>
          <p:cNvPr id="19" name="TextBox 18">
            <a:extLst>
              <a:ext uri="{FF2B5EF4-FFF2-40B4-BE49-F238E27FC236}">
                <a16:creationId xmlns:a16="http://schemas.microsoft.com/office/drawing/2014/main" id="{E868D850-AA46-175E-9663-D511EDDED3A3}"/>
              </a:ext>
            </a:extLst>
          </p:cNvPr>
          <p:cNvSpPr txBox="1"/>
          <p:nvPr/>
        </p:nvSpPr>
        <p:spPr>
          <a:xfrm>
            <a:off x="4094017" y="2574991"/>
            <a:ext cx="2574669" cy="707886"/>
          </a:xfrm>
          <a:prstGeom prst="rect">
            <a:avLst/>
          </a:prstGeom>
          <a:noFill/>
        </p:spPr>
        <p:txBody>
          <a:bodyPr wrap="square" rtlCol="0">
            <a:spAutoFit/>
          </a:bodyPr>
          <a:lstStyle/>
          <a:p>
            <a:r>
              <a:rPr lang="en-US" sz="4000" dirty="0"/>
              <a:t>Volume </a:t>
            </a:r>
            <a:r>
              <a:rPr lang="en-US" sz="4000" b="1" dirty="0">
                <a:solidFill>
                  <a:srgbClr val="FF0000"/>
                </a:solidFill>
              </a:rPr>
              <a:t>(L)</a:t>
            </a:r>
          </a:p>
        </p:txBody>
      </p:sp>
      <p:sp>
        <p:nvSpPr>
          <p:cNvPr id="20" name="TextBox 19">
            <a:extLst>
              <a:ext uri="{FF2B5EF4-FFF2-40B4-BE49-F238E27FC236}">
                <a16:creationId xmlns:a16="http://schemas.microsoft.com/office/drawing/2014/main" id="{91053FD4-F3FA-337F-2712-400868DAC9D9}"/>
              </a:ext>
            </a:extLst>
          </p:cNvPr>
          <p:cNvSpPr txBox="1"/>
          <p:nvPr/>
        </p:nvSpPr>
        <p:spPr>
          <a:xfrm>
            <a:off x="5915892" y="5163433"/>
            <a:ext cx="2050474" cy="707886"/>
          </a:xfrm>
          <a:prstGeom prst="rect">
            <a:avLst/>
          </a:prstGeom>
          <a:noFill/>
        </p:spPr>
        <p:txBody>
          <a:bodyPr wrap="square" rtlCol="0">
            <a:spAutoFit/>
          </a:bodyPr>
          <a:lstStyle/>
          <a:p>
            <a:r>
              <a:rPr lang="en-US" sz="4000" dirty="0"/>
              <a:t>Mols </a:t>
            </a:r>
            <a:r>
              <a:rPr lang="en-US" sz="4000" b="1" dirty="0">
                <a:solidFill>
                  <a:srgbClr val="FF0000"/>
                </a:solidFill>
              </a:rPr>
              <a:t>(n)</a:t>
            </a:r>
          </a:p>
        </p:txBody>
      </p:sp>
      <p:sp>
        <p:nvSpPr>
          <p:cNvPr id="21" name="TextBox 20">
            <a:extLst>
              <a:ext uri="{FF2B5EF4-FFF2-40B4-BE49-F238E27FC236}">
                <a16:creationId xmlns:a16="http://schemas.microsoft.com/office/drawing/2014/main" id="{35633AB4-C6EE-0D1E-4D7B-7F4596A7503A}"/>
              </a:ext>
            </a:extLst>
          </p:cNvPr>
          <p:cNvSpPr txBox="1"/>
          <p:nvPr/>
        </p:nvSpPr>
        <p:spPr>
          <a:xfrm>
            <a:off x="7077396" y="2269351"/>
            <a:ext cx="4719847" cy="1323439"/>
          </a:xfrm>
          <a:prstGeom prst="rect">
            <a:avLst/>
          </a:prstGeom>
          <a:noFill/>
        </p:spPr>
        <p:txBody>
          <a:bodyPr wrap="square" rtlCol="0">
            <a:spAutoFit/>
          </a:bodyPr>
          <a:lstStyle/>
          <a:p>
            <a:r>
              <a:rPr lang="en-US" sz="4000" dirty="0"/>
              <a:t>Ideal Gas Constant</a:t>
            </a:r>
          </a:p>
          <a:p>
            <a:pPr algn="ctr"/>
            <a:r>
              <a:rPr lang="en-US" sz="4000" dirty="0"/>
              <a:t>          (0.0821 </a:t>
            </a:r>
            <a:r>
              <a:rPr lang="en-US" sz="4000" b="1" dirty="0">
                <a:solidFill>
                  <a:srgbClr val="FF0000"/>
                </a:solidFill>
              </a:rPr>
              <a:t>L</a:t>
            </a:r>
            <a:r>
              <a:rPr lang="en-US" sz="4000" dirty="0"/>
              <a:t>• </a:t>
            </a:r>
            <a:r>
              <a:rPr lang="en-US" sz="4000" b="1" dirty="0">
                <a:solidFill>
                  <a:srgbClr val="FF0000"/>
                </a:solidFill>
              </a:rPr>
              <a:t>atm</a:t>
            </a:r>
            <a:r>
              <a:rPr lang="en-US" sz="4000" dirty="0"/>
              <a:t>)</a:t>
            </a:r>
          </a:p>
        </p:txBody>
      </p:sp>
      <p:sp>
        <p:nvSpPr>
          <p:cNvPr id="23" name="TextBox 22">
            <a:extLst>
              <a:ext uri="{FF2B5EF4-FFF2-40B4-BE49-F238E27FC236}">
                <a16:creationId xmlns:a16="http://schemas.microsoft.com/office/drawing/2014/main" id="{0C32E4F8-AF42-7B75-7CEA-151A3BD15F09}"/>
              </a:ext>
            </a:extLst>
          </p:cNvPr>
          <p:cNvSpPr txBox="1"/>
          <p:nvPr/>
        </p:nvSpPr>
        <p:spPr>
          <a:xfrm>
            <a:off x="9256032" y="3577886"/>
            <a:ext cx="1578228" cy="707886"/>
          </a:xfrm>
          <a:prstGeom prst="rect">
            <a:avLst/>
          </a:prstGeom>
          <a:noFill/>
        </p:spPr>
        <p:txBody>
          <a:bodyPr wrap="square" rtlCol="0">
            <a:spAutoFit/>
          </a:bodyPr>
          <a:lstStyle/>
          <a:p>
            <a:r>
              <a:rPr lang="en-US" sz="4000" b="1" dirty="0" err="1">
                <a:solidFill>
                  <a:srgbClr val="FF0000"/>
                </a:solidFill>
              </a:rPr>
              <a:t>K</a:t>
            </a:r>
            <a:r>
              <a:rPr lang="en-US" sz="4000" dirty="0" err="1"/>
              <a:t>•</a:t>
            </a:r>
            <a:r>
              <a:rPr lang="en-US" sz="4000" b="1" dirty="0" err="1">
                <a:solidFill>
                  <a:srgbClr val="FF0000"/>
                </a:solidFill>
              </a:rPr>
              <a:t>mol</a:t>
            </a:r>
            <a:endParaRPr lang="en-US" sz="4000" b="1" dirty="0">
              <a:solidFill>
                <a:srgbClr val="FF0000"/>
              </a:solidFill>
            </a:endParaRPr>
          </a:p>
        </p:txBody>
      </p:sp>
      <p:cxnSp>
        <p:nvCxnSpPr>
          <p:cNvPr id="25" name="Straight Connector 24">
            <a:extLst>
              <a:ext uri="{FF2B5EF4-FFF2-40B4-BE49-F238E27FC236}">
                <a16:creationId xmlns:a16="http://schemas.microsoft.com/office/drawing/2014/main" id="{55BC4251-9B3F-871F-47BF-FE5A08FF51BC}"/>
              </a:ext>
            </a:extLst>
          </p:cNvPr>
          <p:cNvCxnSpPr>
            <a:cxnSpLocks/>
          </p:cNvCxnSpPr>
          <p:nvPr/>
        </p:nvCxnSpPr>
        <p:spPr>
          <a:xfrm>
            <a:off x="8480172" y="3562982"/>
            <a:ext cx="3114753" cy="2980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B1314CE-9112-670D-AD99-E8C9D9A542D7}"/>
              </a:ext>
            </a:extLst>
          </p:cNvPr>
          <p:cNvSpPr txBox="1"/>
          <p:nvPr/>
        </p:nvSpPr>
        <p:spPr>
          <a:xfrm>
            <a:off x="8829905" y="4883727"/>
            <a:ext cx="2967338" cy="1323439"/>
          </a:xfrm>
          <a:prstGeom prst="rect">
            <a:avLst/>
          </a:prstGeom>
          <a:noFill/>
        </p:spPr>
        <p:txBody>
          <a:bodyPr wrap="square" rtlCol="0">
            <a:spAutoFit/>
          </a:bodyPr>
          <a:lstStyle/>
          <a:p>
            <a:r>
              <a:rPr lang="en-US" sz="4000" dirty="0"/>
              <a:t>Temperature </a:t>
            </a:r>
            <a:r>
              <a:rPr lang="en-US" sz="4000" b="1" dirty="0">
                <a:solidFill>
                  <a:srgbClr val="FF0000"/>
                </a:solidFill>
              </a:rPr>
              <a:t>(K)</a:t>
            </a:r>
          </a:p>
        </p:txBody>
      </p:sp>
    </p:spTree>
    <p:extLst>
      <p:ext uri="{BB962C8B-B14F-4D97-AF65-F5344CB8AC3E}">
        <p14:creationId xmlns:p14="http://schemas.microsoft.com/office/powerpoint/2010/main" val="41568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animBg="1"/>
      <p:bldP spid="18" grpId="0"/>
      <p:bldP spid="19" grpId="0"/>
      <p:bldP spid="20" grpId="0"/>
      <p:bldP spid="21" grpId="0"/>
      <p:bldP spid="23"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838200" y="-84579"/>
            <a:ext cx="10515600" cy="1325563"/>
          </a:xfrm>
        </p:spPr>
        <p:txBody>
          <a:bodyPr/>
          <a:lstStyle/>
          <a:p>
            <a:r>
              <a:rPr lang="en-US" b="1" dirty="0">
                <a:solidFill>
                  <a:srgbClr val="002060"/>
                </a:solidFill>
              </a:rPr>
              <a:t>5.4: The Ideal Gas Law</a:t>
            </a:r>
          </a:p>
        </p:txBody>
      </p:sp>
      <p:sp>
        <p:nvSpPr>
          <p:cNvPr id="3" name="TextBox 2">
            <a:extLst>
              <a:ext uri="{FF2B5EF4-FFF2-40B4-BE49-F238E27FC236}">
                <a16:creationId xmlns:a16="http://schemas.microsoft.com/office/drawing/2014/main" id="{E435DE1B-50C1-5355-B304-F68D33BA8B16}"/>
              </a:ext>
            </a:extLst>
          </p:cNvPr>
          <p:cNvSpPr txBox="1"/>
          <p:nvPr/>
        </p:nvSpPr>
        <p:spPr>
          <a:xfrm>
            <a:off x="394822" y="1224232"/>
            <a:ext cx="11402421" cy="1200329"/>
          </a:xfrm>
          <a:prstGeom prst="rect">
            <a:avLst/>
          </a:prstGeom>
          <a:noFill/>
          <a:ln w="41275">
            <a:solidFill>
              <a:srgbClr val="FF0000"/>
            </a:solidFill>
          </a:ln>
        </p:spPr>
        <p:txBody>
          <a:bodyPr wrap="square" rtlCol="0">
            <a:spAutoFit/>
          </a:bodyPr>
          <a:lstStyle/>
          <a:p>
            <a:r>
              <a:rPr lang="en-US" sz="3600" dirty="0"/>
              <a:t>Quite often questions just mention </a:t>
            </a:r>
            <a:r>
              <a:rPr lang="en-US" sz="3600" dirty="0">
                <a:solidFill>
                  <a:srgbClr val="FF0000"/>
                </a:solidFill>
              </a:rPr>
              <a:t>”at STP”…this means the temp = 0</a:t>
            </a:r>
            <a:r>
              <a:rPr lang="en-US" sz="3600" baseline="30000" dirty="0">
                <a:solidFill>
                  <a:srgbClr val="FF0000"/>
                </a:solidFill>
              </a:rPr>
              <a:t>∘</a:t>
            </a:r>
            <a:r>
              <a:rPr lang="en-US" sz="3600" dirty="0">
                <a:solidFill>
                  <a:srgbClr val="FF0000"/>
                </a:solidFill>
              </a:rPr>
              <a:t>C (273.15 K) AND 1 atm = 101.325 kPa.</a:t>
            </a:r>
            <a:endParaRPr lang="en-US" sz="3600" dirty="0"/>
          </a:p>
        </p:txBody>
      </p:sp>
      <p:sp>
        <p:nvSpPr>
          <p:cNvPr id="4" name="TextBox 3">
            <a:extLst>
              <a:ext uri="{FF2B5EF4-FFF2-40B4-BE49-F238E27FC236}">
                <a16:creationId xmlns:a16="http://schemas.microsoft.com/office/drawing/2014/main" id="{3BEB70F0-A5DD-7BEC-B257-1329A721EEF4}"/>
              </a:ext>
            </a:extLst>
          </p:cNvPr>
          <p:cNvSpPr txBox="1"/>
          <p:nvPr/>
        </p:nvSpPr>
        <p:spPr>
          <a:xfrm>
            <a:off x="845125" y="3621003"/>
            <a:ext cx="4719847" cy="923330"/>
          </a:xfrm>
          <a:prstGeom prst="rect">
            <a:avLst/>
          </a:prstGeom>
          <a:noFill/>
        </p:spPr>
        <p:txBody>
          <a:bodyPr wrap="square" rtlCol="0">
            <a:spAutoFit/>
          </a:bodyPr>
          <a:lstStyle/>
          <a:p>
            <a:r>
              <a:rPr lang="en-US" sz="5400" b="1" dirty="0">
                <a:solidFill>
                  <a:srgbClr val="FF0000"/>
                </a:solidFill>
              </a:rPr>
              <a:t>Ideal Gas Law </a:t>
            </a:r>
            <a:r>
              <a:rPr lang="en-US" sz="5400" b="1" dirty="0"/>
              <a:t>=</a:t>
            </a:r>
            <a:r>
              <a:rPr lang="en-US" sz="3200" dirty="0"/>
              <a:t> </a:t>
            </a:r>
          </a:p>
        </p:txBody>
      </p:sp>
      <p:sp>
        <p:nvSpPr>
          <p:cNvPr id="7" name="TextBox 6">
            <a:extLst>
              <a:ext uri="{FF2B5EF4-FFF2-40B4-BE49-F238E27FC236}">
                <a16:creationId xmlns:a16="http://schemas.microsoft.com/office/drawing/2014/main" id="{CFF7D063-68AE-6A8F-80F3-24B4A97DCB92}"/>
              </a:ext>
            </a:extLst>
          </p:cNvPr>
          <p:cNvSpPr txBox="1"/>
          <p:nvPr/>
        </p:nvSpPr>
        <p:spPr>
          <a:xfrm>
            <a:off x="5201587" y="3482305"/>
            <a:ext cx="2737068" cy="1107996"/>
          </a:xfrm>
          <a:prstGeom prst="rect">
            <a:avLst/>
          </a:prstGeom>
          <a:noFill/>
        </p:spPr>
        <p:txBody>
          <a:bodyPr wrap="square" rtlCol="0">
            <a:spAutoFit/>
          </a:bodyPr>
          <a:lstStyle/>
          <a:p>
            <a:r>
              <a:rPr lang="en-US" sz="5400" b="1" dirty="0">
                <a:solidFill>
                  <a:srgbClr val="FF0000"/>
                </a:solidFill>
              </a:rPr>
              <a:t>PV = </a:t>
            </a:r>
            <a:r>
              <a:rPr lang="en-US" sz="5400" b="1" dirty="0" err="1">
                <a:solidFill>
                  <a:srgbClr val="FF0000"/>
                </a:solidFill>
              </a:rPr>
              <a:t>nRT</a:t>
            </a:r>
            <a:r>
              <a:rPr lang="en-US" sz="6600" b="1" dirty="0"/>
              <a:t> </a:t>
            </a:r>
            <a:endParaRPr lang="en-US" sz="3200" baseline="-25000" dirty="0"/>
          </a:p>
        </p:txBody>
      </p:sp>
      <p:sp>
        <p:nvSpPr>
          <p:cNvPr id="8" name="Rectangle 7">
            <a:extLst>
              <a:ext uri="{FF2B5EF4-FFF2-40B4-BE49-F238E27FC236}">
                <a16:creationId xmlns:a16="http://schemas.microsoft.com/office/drawing/2014/main" id="{DC84E9BA-08F6-7611-C756-C38BC35079C7}"/>
              </a:ext>
            </a:extLst>
          </p:cNvPr>
          <p:cNvSpPr/>
          <p:nvPr/>
        </p:nvSpPr>
        <p:spPr>
          <a:xfrm>
            <a:off x="845125" y="3421920"/>
            <a:ext cx="7093530" cy="135281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71B7ACB-B898-AB2A-D464-2D936443EAD1}"/>
              </a:ext>
            </a:extLst>
          </p:cNvPr>
          <p:cNvCxnSpPr/>
          <p:nvPr/>
        </p:nvCxnSpPr>
        <p:spPr>
          <a:xfrm flipV="1">
            <a:off x="4890655" y="4433455"/>
            <a:ext cx="457200" cy="90054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B43BC2-4CEE-4B6B-F892-668C5AB29A25}"/>
              </a:ext>
            </a:extLst>
          </p:cNvPr>
          <p:cNvCxnSpPr>
            <a:cxnSpLocks/>
          </p:cNvCxnSpPr>
          <p:nvPr/>
        </p:nvCxnSpPr>
        <p:spPr>
          <a:xfrm>
            <a:off x="5119255" y="3101382"/>
            <a:ext cx="662741" cy="65760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E3350E9-91DD-F39E-C8DE-CB7E9B75BE1D}"/>
              </a:ext>
            </a:extLst>
          </p:cNvPr>
          <p:cNvCxnSpPr/>
          <p:nvPr/>
        </p:nvCxnSpPr>
        <p:spPr>
          <a:xfrm flipV="1">
            <a:off x="6428511" y="4416674"/>
            <a:ext cx="457200" cy="900545"/>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02F283E-67E5-3337-0DE8-42362742BA8F}"/>
              </a:ext>
            </a:extLst>
          </p:cNvPr>
          <p:cNvCxnSpPr>
            <a:cxnSpLocks/>
          </p:cNvCxnSpPr>
          <p:nvPr/>
        </p:nvCxnSpPr>
        <p:spPr>
          <a:xfrm flipH="1">
            <a:off x="7269084" y="2947660"/>
            <a:ext cx="669571" cy="83431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07CFD88-4D18-53C5-838D-8063BF85164B}"/>
              </a:ext>
            </a:extLst>
          </p:cNvPr>
          <p:cNvCxnSpPr>
            <a:cxnSpLocks/>
          </p:cNvCxnSpPr>
          <p:nvPr/>
        </p:nvCxnSpPr>
        <p:spPr>
          <a:xfrm flipH="1" flipV="1">
            <a:off x="7749250" y="4112212"/>
            <a:ext cx="1145368" cy="1051221"/>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3B8F00-2B11-1BEC-DFCB-B2F00C1CA374}"/>
              </a:ext>
            </a:extLst>
          </p:cNvPr>
          <p:cNvSpPr txBox="1"/>
          <p:nvPr/>
        </p:nvSpPr>
        <p:spPr>
          <a:xfrm>
            <a:off x="3713016" y="5163433"/>
            <a:ext cx="2050474" cy="1323439"/>
          </a:xfrm>
          <a:prstGeom prst="rect">
            <a:avLst/>
          </a:prstGeom>
          <a:noFill/>
        </p:spPr>
        <p:txBody>
          <a:bodyPr wrap="square" rtlCol="0">
            <a:spAutoFit/>
          </a:bodyPr>
          <a:lstStyle/>
          <a:p>
            <a:r>
              <a:rPr lang="en-US" sz="4000" dirty="0"/>
              <a:t>Pressure </a:t>
            </a:r>
            <a:r>
              <a:rPr lang="en-US" sz="4000" b="1" dirty="0">
                <a:solidFill>
                  <a:srgbClr val="FF0000"/>
                </a:solidFill>
              </a:rPr>
              <a:t>(atm)</a:t>
            </a:r>
          </a:p>
        </p:txBody>
      </p:sp>
      <p:sp>
        <p:nvSpPr>
          <p:cNvPr id="19" name="TextBox 18">
            <a:extLst>
              <a:ext uri="{FF2B5EF4-FFF2-40B4-BE49-F238E27FC236}">
                <a16:creationId xmlns:a16="http://schemas.microsoft.com/office/drawing/2014/main" id="{E868D850-AA46-175E-9663-D511EDDED3A3}"/>
              </a:ext>
            </a:extLst>
          </p:cNvPr>
          <p:cNvSpPr txBox="1"/>
          <p:nvPr/>
        </p:nvSpPr>
        <p:spPr>
          <a:xfrm>
            <a:off x="4094017" y="2574991"/>
            <a:ext cx="2574669" cy="707886"/>
          </a:xfrm>
          <a:prstGeom prst="rect">
            <a:avLst/>
          </a:prstGeom>
          <a:noFill/>
        </p:spPr>
        <p:txBody>
          <a:bodyPr wrap="square" rtlCol="0">
            <a:spAutoFit/>
          </a:bodyPr>
          <a:lstStyle/>
          <a:p>
            <a:r>
              <a:rPr lang="en-US" sz="4000" dirty="0"/>
              <a:t>Volume </a:t>
            </a:r>
            <a:r>
              <a:rPr lang="en-US" sz="4000" b="1" dirty="0">
                <a:solidFill>
                  <a:srgbClr val="FF0000"/>
                </a:solidFill>
              </a:rPr>
              <a:t>(L)</a:t>
            </a:r>
          </a:p>
        </p:txBody>
      </p:sp>
      <p:sp>
        <p:nvSpPr>
          <p:cNvPr id="20" name="TextBox 19">
            <a:extLst>
              <a:ext uri="{FF2B5EF4-FFF2-40B4-BE49-F238E27FC236}">
                <a16:creationId xmlns:a16="http://schemas.microsoft.com/office/drawing/2014/main" id="{91053FD4-F3FA-337F-2712-400868DAC9D9}"/>
              </a:ext>
            </a:extLst>
          </p:cNvPr>
          <p:cNvSpPr txBox="1"/>
          <p:nvPr/>
        </p:nvSpPr>
        <p:spPr>
          <a:xfrm>
            <a:off x="5915892" y="5163433"/>
            <a:ext cx="2050474" cy="707886"/>
          </a:xfrm>
          <a:prstGeom prst="rect">
            <a:avLst/>
          </a:prstGeom>
          <a:noFill/>
        </p:spPr>
        <p:txBody>
          <a:bodyPr wrap="square" rtlCol="0">
            <a:spAutoFit/>
          </a:bodyPr>
          <a:lstStyle/>
          <a:p>
            <a:r>
              <a:rPr lang="en-US" sz="4000" dirty="0"/>
              <a:t>Mols </a:t>
            </a:r>
            <a:r>
              <a:rPr lang="en-US" sz="4000" b="1" dirty="0">
                <a:solidFill>
                  <a:srgbClr val="FF0000"/>
                </a:solidFill>
              </a:rPr>
              <a:t>(n)</a:t>
            </a:r>
          </a:p>
        </p:txBody>
      </p:sp>
      <p:sp>
        <p:nvSpPr>
          <p:cNvPr id="21" name="TextBox 20">
            <a:extLst>
              <a:ext uri="{FF2B5EF4-FFF2-40B4-BE49-F238E27FC236}">
                <a16:creationId xmlns:a16="http://schemas.microsoft.com/office/drawing/2014/main" id="{35633AB4-C6EE-0D1E-4D7B-7F4596A7503A}"/>
              </a:ext>
            </a:extLst>
          </p:cNvPr>
          <p:cNvSpPr txBox="1"/>
          <p:nvPr/>
        </p:nvSpPr>
        <p:spPr>
          <a:xfrm>
            <a:off x="7077396" y="2269351"/>
            <a:ext cx="4719847" cy="1323439"/>
          </a:xfrm>
          <a:prstGeom prst="rect">
            <a:avLst/>
          </a:prstGeom>
          <a:noFill/>
        </p:spPr>
        <p:txBody>
          <a:bodyPr wrap="square" rtlCol="0">
            <a:spAutoFit/>
          </a:bodyPr>
          <a:lstStyle/>
          <a:p>
            <a:r>
              <a:rPr lang="en-US" sz="4000" dirty="0"/>
              <a:t>Ideal Gas Constant</a:t>
            </a:r>
          </a:p>
          <a:p>
            <a:pPr algn="ctr"/>
            <a:r>
              <a:rPr lang="en-US" sz="4000" dirty="0"/>
              <a:t>          (0.0821 </a:t>
            </a:r>
            <a:r>
              <a:rPr lang="en-US" sz="4000" b="1" dirty="0">
                <a:solidFill>
                  <a:srgbClr val="FF0000"/>
                </a:solidFill>
              </a:rPr>
              <a:t>L</a:t>
            </a:r>
            <a:r>
              <a:rPr lang="en-US" sz="4000" dirty="0"/>
              <a:t>• </a:t>
            </a:r>
            <a:r>
              <a:rPr lang="en-US" sz="4000" b="1" dirty="0">
                <a:solidFill>
                  <a:srgbClr val="FF0000"/>
                </a:solidFill>
              </a:rPr>
              <a:t>atm</a:t>
            </a:r>
            <a:r>
              <a:rPr lang="en-US" sz="4000" dirty="0"/>
              <a:t>)</a:t>
            </a:r>
          </a:p>
        </p:txBody>
      </p:sp>
      <p:sp>
        <p:nvSpPr>
          <p:cNvPr id="23" name="TextBox 22">
            <a:extLst>
              <a:ext uri="{FF2B5EF4-FFF2-40B4-BE49-F238E27FC236}">
                <a16:creationId xmlns:a16="http://schemas.microsoft.com/office/drawing/2014/main" id="{0C32E4F8-AF42-7B75-7CEA-151A3BD15F09}"/>
              </a:ext>
            </a:extLst>
          </p:cNvPr>
          <p:cNvSpPr txBox="1"/>
          <p:nvPr/>
        </p:nvSpPr>
        <p:spPr>
          <a:xfrm>
            <a:off x="9256032" y="3577886"/>
            <a:ext cx="1578228" cy="707886"/>
          </a:xfrm>
          <a:prstGeom prst="rect">
            <a:avLst/>
          </a:prstGeom>
          <a:noFill/>
        </p:spPr>
        <p:txBody>
          <a:bodyPr wrap="square" rtlCol="0">
            <a:spAutoFit/>
          </a:bodyPr>
          <a:lstStyle/>
          <a:p>
            <a:r>
              <a:rPr lang="en-US" sz="4000" b="1" dirty="0" err="1">
                <a:solidFill>
                  <a:srgbClr val="FF0000"/>
                </a:solidFill>
              </a:rPr>
              <a:t>K</a:t>
            </a:r>
            <a:r>
              <a:rPr lang="en-US" sz="4000" dirty="0" err="1"/>
              <a:t>•</a:t>
            </a:r>
            <a:r>
              <a:rPr lang="en-US" sz="4000" b="1" dirty="0" err="1">
                <a:solidFill>
                  <a:srgbClr val="FF0000"/>
                </a:solidFill>
              </a:rPr>
              <a:t>mol</a:t>
            </a:r>
            <a:endParaRPr lang="en-US" sz="4000" b="1" dirty="0">
              <a:solidFill>
                <a:srgbClr val="FF0000"/>
              </a:solidFill>
            </a:endParaRPr>
          </a:p>
        </p:txBody>
      </p:sp>
      <p:cxnSp>
        <p:nvCxnSpPr>
          <p:cNvPr id="25" name="Straight Connector 24">
            <a:extLst>
              <a:ext uri="{FF2B5EF4-FFF2-40B4-BE49-F238E27FC236}">
                <a16:creationId xmlns:a16="http://schemas.microsoft.com/office/drawing/2014/main" id="{55BC4251-9B3F-871F-47BF-FE5A08FF51BC}"/>
              </a:ext>
            </a:extLst>
          </p:cNvPr>
          <p:cNvCxnSpPr>
            <a:cxnSpLocks/>
          </p:cNvCxnSpPr>
          <p:nvPr/>
        </p:nvCxnSpPr>
        <p:spPr>
          <a:xfrm>
            <a:off x="8480172" y="3562982"/>
            <a:ext cx="3114753" cy="29808"/>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B1314CE-9112-670D-AD99-E8C9D9A542D7}"/>
              </a:ext>
            </a:extLst>
          </p:cNvPr>
          <p:cNvSpPr txBox="1"/>
          <p:nvPr/>
        </p:nvSpPr>
        <p:spPr>
          <a:xfrm>
            <a:off x="8829905" y="4883727"/>
            <a:ext cx="2967338" cy="1323439"/>
          </a:xfrm>
          <a:prstGeom prst="rect">
            <a:avLst/>
          </a:prstGeom>
          <a:noFill/>
        </p:spPr>
        <p:txBody>
          <a:bodyPr wrap="square" rtlCol="0">
            <a:spAutoFit/>
          </a:bodyPr>
          <a:lstStyle/>
          <a:p>
            <a:r>
              <a:rPr lang="en-US" sz="4000" dirty="0"/>
              <a:t>Temperature </a:t>
            </a:r>
            <a:r>
              <a:rPr lang="en-US" sz="4000" b="1" dirty="0">
                <a:solidFill>
                  <a:srgbClr val="FF0000"/>
                </a:solidFill>
              </a:rPr>
              <a:t>(K)</a:t>
            </a:r>
          </a:p>
        </p:txBody>
      </p:sp>
    </p:spTree>
    <p:extLst>
      <p:ext uri="{BB962C8B-B14F-4D97-AF65-F5344CB8AC3E}">
        <p14:creationId xmlns:p14="http://schemas.microsoft.com/office/powerpoint/2010/main" val="378305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838200" y="-84579"/>
            <a:ext cx="10515600" cy="1325563"/>
          </a:xfrm>
        </p:spPr>
        <p:txBody>
          <a:bodyPr/>
          <a:lstStyle/>
          <a:p>
            <a:r>
              <a:rPr lang="en-US" b="1" dirty="0">
                <a:solidFill>
                  <a:srgbClr val="002060"/>
                </a:solidFill>
              </a:rPr>
              <a:t>5.4: The Ideal Gas Law</a:t>
            </a:r>
          </a:p>
        </p:txBody>
      </p:sp>
      <p:sp>
        <p:nvSpPr>
          <p:cNvPr id="4" name="TextBox 3">
            <a:extLst>
              <a:ext uri="{FF2B5EF4-FFF2-40B4-BE49-F238E27FC236}">
                <a16:creationId xmlns:a16="http://schemas.microsoft.com/office/drawing/2014/main" id="{3BEB70F0-A5DD-7BEC-B257-1329A721EEF4}"/>
              </a:ext>
            </a:extLst>
          </p:cNvPr>
          <p:cNvSpPr txBox="1"/>
          <p:nvPr/>
        </p:nvSpPr>
        <p:spPr>
          <a:xfrm>
            <a:off x="845125" y="3621003"/>
            <a:ext cx="4719847" cy="923330"/>
          </a:xfrm>
          <a:prstGeom prst="rect">
            <a:avLst/>
          </a:prstGeom>
          <a:noFill/>
        </p:spPr>
        <p:txBody>
          <a:bodyPr wrap="square" rtlCol="0">
            <a:spAutoFit/>
          </a:bodyPr>
          <a:lstStyle/>
          <a:p>
            <a:r>
              <a:rPr lang="en-US" sz="5400" b="1" dirty="0">
                <a:solidFill>
                  <a:srgbClr val="FF0000"/>
                </a:solidFill>
              </a:rPr>
              <a:t>Ideal Gas Law </a:t>
            </a:r>
            <a:r>
              <a:rPr lang="en-US" sz="5400" b="1" dirty="0"/>
              <a:t>=</a:t>
            </a:r>
            <a:r>
              <a:rPr lang="en-US" sz="3200" dirty="0"/>
              <a:t> </a:t>
            </a:r>
          </a:p>
        </p:txBody>
      </p:sp>
      <p:sp>
        <p:nvSpPr>
          <p:cNvPr id="7" name="TextBox 6">
            <a:extLst>
              <a:ext uri="{FF2B5EF4-FFF2-40B4-BE49-F238E27FC236}">
                <a16:creationId xmlns:a16="http://schemas.microsoft.com/office/drawing/2014/main" id="{CFF7D063-68AE-6A8F-80F3-24B4A97DCB92}"/>
              </a:ext>
            </a:extLst>
          </p:cNvPr>
          <p:cNvSpPr txBox="1"/>
          <p:nvPr/>
        </p:nvSpPr>
        <p:spPr>
          <a:xfrm>
            <a:off x="5201587" y="3482305"/>
            <a:ext cx="2737068" cy="1107996"/>
          </a:xfrm>
          <a:prstGeom prst="rect">
            <a:avLst/>
          </a:prstGeom>
          <a:noFill/>
        </p:spPr>
        <p:txBody>
          <a:bodyPr wrap="square" rtlCol="0">
            <a:spAutoFit/>
          </a:bodyPr>
          <a:lstStyle/>
          <a:p>
            <a:r>
              <a:rPr lang="en-US" sz="5400" b="1" dirty="0">
                <a:solidFill>
                  <a:srgbClr val="FF0000"/>
                </a:solidFill>
              </a:rPr>
              <a:t>PV = </a:t>
            </a:r>
            <a:r>
              <a:rPr lang="en-US" sz="5400" b="1" dirty="0" err="1">
                <a:solidFill>
                  <a:srgbClr val="FF0000"/>
                </a:solidFill>
              </a:rPr>
              <a:t>nRT</a:t>
            </a:r>
            <a:r>
              <a:rPr lang="en-US" sz="6600" b="1" dirty="0"/>
              <a:t> </a:t>
            </a:r>
            <a:endParaRPr lang="en-US" sz="3200" baseline="-25000" dirty="0"/>
          </a:p>
        </p:txBody>
      </p:sp>
      <p:sp>
        <p:nvSpPr>
          <p:cNvPr id="8" name="Rectangle 7">
            <a:extLst>
              <a:ext uri="{FF2B5EF4-FFF2-40B4-BE49-F238E27FC236}">
                <a16:creationId xmlns:a16="http://schemas.microsoft.com/office/drawing/2014/main" id="{DC84E9BA-08F6-7611-C756-C38BC35079C7}"/>
              </a:ext>
            </a:extLst>
          </p:cNvPr>
          <p:cNvSpPr/>
          <p:nvPr/>
        </p:nvSpPr>
        <p:spPr>
          <a:xfrm>
            <a:off x="845125" y="3421920"/>
            <a:ext cx="7093530" cy="135281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0033844-EF73-5A90-4B39-1B16991697FB}"/>
              </a:ext>
            </a:extLst>
          </p:cNvPr>
          <p:cNvSpPr txBox="1"/>
          <p:nvPr/>
        </p:nvSpPr>
        <p:spPr>
          <a:xfrm>
            <a:off x="192504" y="1119182"/>
            <a:ext cx="11402421" cy="1754326"/>
          </a:xfrm>
          <a:prstGeom prst="rect">
            <a:avLst/>
          </a:prstGeom>
          <a:noFill/>
        </p:spPr>
        <p:txBody>
          <a:bodyPr wrap="square" rtlCol="0">
            <a:spAutoFit/>
          </a:bodyPr>
          <a:lstStyle/>
          <a:p>
            <a:r>
              <a:rPr lang="en-US" sz="3600" dirty="0">
                <a:solidFill>
                  <a:srgbClr val="FF0000"/>
                </a:solidFill>
              </a:rPr>
              <a:t>You can use the Ideal Gas Law for ANY question, </a:t>
            </a:r>
            <a:r>
              <a:rPr lang="en-US" sz="3600" dirty="0"/>
              <a:t>you just </a:t>
            </a:r>
            <a:r>
              <a:rPr lang="en-US" sz="3600" dirty="0">
                <a:solidFill>
                  <a:srgbClr val="FF0000"/>
                </a:solidFill>
              </a:rPr>
              <a:t>cover (</a:t>
            </a:r>
            <a:r>
              <a:rPr lang="en-US" sz="3600" dirty="0"/>
              <a:t>don’t include</a:t>
            </a:r>
            <a:r>
              <a:rPr lang="en-US" sz="3600" dirty="0">
                <a:solidFill>
                  <a:srgbClr val="FF0000"/>
                </a:solidFill>
              </a:rPr>
              <a:t>) the variable you don’t need or get in the question.</a:t>
            </a:r>
            <a:endParaRPr lang="en-US" sz="3600" dirty="0"/>
          </a:p>
        </p:txBody>
      </p:sp>
      <p:sp>
        <p:nvSpPr>
          <p:cNvPr id="6" name="TextBox 5">
            <a:extLst>
              <a:ext uri="{FF2B5EF4-FFF2-40B4-BE49-F238E27FC236}">
                <a16:creationId xmlns:a16="http://schemas.microsoft.com/office/drawing/2014/main" id="{3E8D4809-4C88-D779-5F50-CBD7DC0FB1BD}"/>
              </a:ext>
            </a:extLst>
          </p:cNvPr>
          <p:cNvSpPr txBox="1"/>
          <p:nvPr/>
        </p:nvSpPr>
        <p:spPr>
          <a:xfrm>
            <a:off x="192504" y="5316436"/>
            <a:ext cx="11402421" cy="646331"/>
          </a:xfrm>
          <a:prstGeom prst="rect">
            <a:avLst/>
          </a:prstGeom>
          <a:noFill/>
        </p:spPr>
        <p:txBody>
          <a:bodyPr wrap="square" rtlCol="0">
            <a:spAutoFit/>
          </a:bodyPr>
          <a:lstStyle/>
          <a:p>
            <a:r>
              <a:rPr lang="en-US" sz="3600" dirty="0">
                <a:solidFill>
                  <a:srgbClr val="FF0000"/>
                </a:solidFill>
              </a:rPr>
              <a:t>So out of all the formulas, PV = </a:t>
            </a:r>
            <a:r>
              <a:rPr lang="en-US" sz="3600" dirty="0" err="1">
                <a:solidFill>
                  <a:srgbClr val="FF0000"/>
                </a:solidFill>
              </a:rPr>
              <a:t>nRT</a:t>
            </a:r>
            <a:r>
              <a:rPr lang="en-US" sz="3600" dirty="0">
                <a:solidFill>
                  <a:srgbClr val="FF0000"/>
                </a:solidFill>
              </a:rPr>
              <a:t> is the one to remember.</a:t>
            </a:r>
            <a:endParaRPr lang="en-US" sz="3600" dirty="0"/>
          </a:p>
        </p:txBody>
      </p:sp>
    </p:spTree>
    <p:extLst>
      <p:ext uri="{BB962C8B-B14F-4D97-AF65-F5344CB8AC3E}">
        <p14:creationId xmlns:p14="http://schemas.microsoft.com/office/powerpoint/2010/main" val="2904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Sulfur hexafluoride (SF</a:t>
            </a:r>
            <a:r>
              <a:rPr lang="en-CA" sz="2400" i="1" baseline="-25000" dirty="0"/>
              <a:t>6</a:t>
            </a:r>
            <a:r>
              <a:rPr lang="en-CA" sz="2400" i="1" dirty="0"/>
              <a:t>) is a colorless, odourless, very unreactive gas. Calculate the pressure (in atm) exerted by 1.82 moles of the gas in a steal vessel of volume 5.43 L at 69.5</a:t>
            </a:r>
            <a:r>
              <a:rPr lang="en-CA" sz="2400" i="1" baseline="30000" dirty="0"/>
              <a:t>∘</a:t>
            </a:r>
            <a:r>
              <a:rPr lang="en-CA" sz="2400" i="1" dirty="0"/>
              <a:t>C.</a:t>
            </a:r>
          </a:p>
        </p:txBody>
      </p:sp>
      <p:sp>
        <p:nvSpPr>
          <p:cNvPr id="6" name="TextBox 5">
            <a:extLst>
              <a:ext uri="{FF2B5EF4-FFF2-40B4-BE49-F238E27FC236}">
                <a16:creationId xmlns:a16="http://schemas.microsoft.com/office/drawing/2014/main" id="{1C385282-1B23-2BD3-BBC5-E665CB4B2ADF}"/>
              </a:ext>
            </a:extLst>
          </p:cNvPr>
          <p:cNvSpPr txBox="1"/>
          <p:nvPr/>
        </p:nvSpPr>
        <p:spPr>
          <a:xfrm>
            <a:off x="6097136" y="2133189"/>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8" name="Straight Connector 7">
            <a:extLst>
              <a:ext uri="{FF2B5EF4-FFF2-40B4-BE49-F238E27FC236}">
                <a16:creationId xmlns:a16="http://schemas.microsoft.com/office/drawing/2014/main" id="{0BFCC832-1450-2B68-EBE1-9C0C3349EDEA}"/>
              </a:ext>
            </a:extLst>
          </p:cNvPr>
          <p:cNvCxnSpPr/>
          <p:nvPr/>
        </p:nvCxnSpPr>
        <p:spPr>
          <a:xfrm>
            <a:off x="8799226" y="1001849"/>
            <a:ext cx="2923082"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D69D7B-10FE-15BE-A92E-E3AA75AC5C6D}"/>
              </a:ext>
            </a:extLst>
          </p:cNvPr>
          <p:cNvCxnSpPr>
            <a:cxnSpLocks/>
          </p:cNvCxnSpPr>
          <p:nvPr/>
        </p:nvCxnSpPr>
        <p:spPr>
          <a:xfrm>
            <a:off x="0" y="1417348"/>
            <a:ext cx="67455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5CB515-1CDF-BBE8-59B5-D1A5C505448D}"/>
              </a:ext>
            </a:extLst>
          </p:cNvPr>
          <p:cNvSpPr txBox="1"/>
          <p:nvPr/>
        </p:nvSpPr>
        <p:spPr>
          <a:xfrm>
            <a:off x="198903" y="1763857"/>
            <a:ext cx="2304454" cy="923330"/>
          </a:xfrm>
          <a:prstGeom prst="rect">
            <a:avLst/>
          </a:prstGeom>
          <a:noFill/>
          <a:ln w="41275">
            <a:noFill/>
          </a:ln>
        </p:spPr>
        <p:txBody>
          <a:bodyPr wrap="square" rtlCol="0">
            <a:spAutoFit/>
          </a:bodyPr>
          <a:lstStyle/>
          <a:p>
            <a:r>
              <a:rPr lang="en-US" sz="5400" b="1" dirty="0">
                <a:solidFill>
                  <a:srgbClr val="FF0000"/>
                </a:solidFill>
              </a:rPr>
              <a:t>P = ???</a:t>
            </a:r>
            <a:endParaRPr lang="en-US" sz="3200" baseline="-25000" dirty="0"/>
          </a:p>
        </p:txBody>
      </p:sp>
      <p:cxnSp>
        <p:nvCxnSpPr>
          <p:cNvPr id="12" name="Straight Connector 11">
            <a:extLst>
              <a:ext uri="{FF2B5EF4-FFF2-40B4-BE49-F238E27FC236}">
                <a16:creationId xmlns:a16="http://schemas.microsoft.com/office/drawing/2014/main" id="{59F068B2-B352-BAF6-A545-4C8F53933AF7}"/>
              </a:ext>
            </a:extLst>
          </p:cNvPr>
          <p:cNvCxnSpPr>
            <a:cxnSpLocks/>
          </p:cNvCxnSpPr>
          <p:nvPr/>
        </p:nvCxnSpPr>
        <p:spPr>
          <a:xfrm>
            <a:off x="2056150" y="1393156"/>
            <a:ext cx="140657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4C8E5CC-83F5-F426-CBA8-53BC2F02C380}"/>
              </a:ext>
            </a:extLst>
          </p:cNvPr>
          <p:cNvSpPr txBox="1"/>
          <p:nvPr/>
        </p:nvSpPr>
        <p:spPr>
          <a:xfrm>
            <a:off x="198903" y="2367171"/>
            <a:ext cx="3893411" cy="923330"/>
          </a:xfrm>
          <a:prstGeom prst="rect">
            <a:avLst/>
          </a:prstGeom>
          <a:noFill/>
          <a:ln w="41275">
            <a:noFill/>
          </a:ln>
        </p:spPr>
        <p:txBody>
          <a:bodyPr wrap="square" rtlCol="0">
            <a:spAutoFit/>
          </a:bodyPr>
          <a:lstStyle/>
          <a:p>
            <a:r>
              <a:rPr lang="en-US" sz="5400" b="1" dirty="0"/>
              <a:t>n = 1.82 mol</a:t>
            </a:r>
            <a:endParaRPr lang="en-US" sz="3200" baseline="-25000" dirty="0"/>
          </a:p>
        </p:txBody>
      </p:sp>
      <p:cxnSp>
        <p:nvCxnSpPr>
          <p:cNvPr id="15" name="Straight Connector 14">
            <a:extLst>
              <a:ext uri="{FF2B5EF4-FFF2-40B4-BE49-F238E27FC236}">
                <a16:creationId xmlns:a16="http://schemas.microsoft.com/office/drawing/2014/main" id="{32BB71A5-7F93-11C8-2A5D-47219FC6E415}"/>
              </a:ext>
            </a:extLst>
          </p:cNvPr>
          <p:cNvCxnSpPr>
            <a:cxnSpLocks/>
          </p:cNvCxnSpPr>
          <p:nvPr/>
        </p:nvCxnSpPr>
        <p:spPr>
          <a:xfrm>
            <a:off x="7135318" y="1349755"/>
            <a:ext cx="166390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0BC334-9D8A-466E-0188-CCC1769F6EF3}"/>
              </a:ext>
            </a:extLst>
          </p:cNvPr>
          <p:cNvSpPr txBox="1"/>
          <p:nvPr/>
        </p:nvSpPr>
        <p:spPr>
          <a:xfrm>
            <a:off x="198904" y="3247484"/>
            <a:ext cx="3158894" cy="923330"/>
          </a:xfrm>
          <a:prstGeom prst="rect">
            <a:avLst/>
          </a:prstGeom>
          <a:noFill/>
          <a:ln w="41275">
            <a:noFill/>
          </a:ln>
        </p:spPr>
        <p:txBody>
          <a:bodyPr wrap="square" rtlCol="0">
            <a:spAutoFit/>
          </a:bodyPr>
          <a:lstStyle/>
          <a:p>
            <a:r>
              <a:rPr lang="en-US" sz="5400" b="1" dirty="0">
                <a:solidFill>
                  <a:srgbClr val="FF0000"/>
                </a:solidFill>
              </a:rPr>
              <a:t>V = 5.43 L</a:t>
            </a:r>
            <a:endParaRPr lang="en-US" sz="3200" baseline="-25000" dirty="0"/>
          </a:p>
        </p:txBody>
      </p:sp>
      <p:cxnSp>
        <p:nvCxnSpPr>
          <p:cNvPr id="18" name="Straight Connector 17">
            <a:extLst>
              <a:ext uri="{FF2B5EF4-FFF2-40B4-BE49-F238E27FC236}">
                <a16:creationId xmlns:a16="http://schemas.microsoft.com/office/drawing/2014/main" id="{09E123F5-4C80-CAC9-2837-E59BB28F50C0}"/>
              </a:ext>
            </a:extLst>
          </p:cNvPr>
          <p:cNvCxnSpPr>
            <a:cxnSpLocks/>
          </p:cNvCxnSpPr>
          <p:nvPr/>
        </p:nvCxnSpPr>
        <p:spPr>
          <a:xfrm>
            <a:off x="9176479" y="1322913"/>
            <a:ext cx="896911"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D47703-F7BC-AC47-F05E-98B4BB1FD1C6}"/>
              </a:ext>
            </a:extLst>
          </p:cNvPr>
          <p:cNvSpPr txBox="1"/>
          <p:nvPr/>
        </p:nvSpPr>
        <p:spPr>
          <a:xfrm>
            <a:off x="198904" y="4066042"/>
            <a:ext cx="3158894" cy="923330"/>
          </a:xfrm>
          <a:prstGeom prst="rect">
            <a:avLst/>
          </a:prstGeom>
          <a:noFill/>
          <a:ln w="41275">
            <a:noFill/>
          </a:ln>
        </p:spPr>
        <p:txBody>
          <a:bodyPr wrap="square" rtlCol="0">
            <a:spAutoFit/>
          </a:bodyPr>
          <a:lstStyle/>
          <a:p>
            <a:r>
              <a:rPr lang="en-US" sz="5400" b="1" dirty="0"/>
              <a:t>T = 69.5 </a:t>
            </a:r>
            <a:r>
              <a:rPr lang="en-US" sz="5400" b="1" baseline="30000" dirty="0"/>
              <a:t>∘</a:t>
            </a:r>
            <a:r>
              <a:rPr lang="en-US" sz="5400" b="1" dirty="0"/>
              <a:t>C </a:t>
            </a:r>
            <a:endParaRPr lang="en-US" sz="3200" baseline="-25000" dirty="0"/>
          </a:p>
        </p:txBody>
      </p:sp>
      <p:sp>
        <p:nvSpPr>
          <p:cNvPr id="21" name="TextBox 20">
            <a:extLst>
              <a:ext uri="{FF2B5EF4-FFF2-40B4-BE49-F238E27FC236}">
                <a16:creationId xmlns:a16="http://schemas.microsoft.com/office/drawing/2014/main" id="{D52A1556-4296-49CB-ACFF-B391BE2ADB3D}"/>
              </a:ext>
            </a:extLst>
          </p:cNvPr>
          <p:cNvSpPr txBox="1"/>
          <p:nvPr/>
        </p:nvSpPr>
        <p:spPr>
          <a:xfrm>
            <a:off x="198904" y="4903338"/>
            <a:ext cx="3158894" cy="923330"/>
          </a:xfrm>
          <a:prstGeom prst="rect">
            <a:avLst/>
          </a:prstGeom>
          <a:noFill/>
          <a:ln w="41275">
            <a:noFill/>
          </a:ln>
        </p:spPr>
        <p:txBody>
          <a:bodyPr wrap="square" rtlCol="0">
            <a:spAutoFit/>
          </a:bodyPr>
          <a:lstStyle/>
          <a:p>
            <a:r>
              <a:rPr lang="en-US" sz="5400" b="1" dirty="0">
                <a:solidFill>
                  <a:srgbClr val="FF0000"/>
                </a:solidFill>
              </a:rPr>
              <a:t>R = </a:t>
            </a:r>
            <a:endParaRPr lang="en-US" sz="3200" baseline="-25000" dirty="0"/>
          </a:p>
        </p:txBody>
      </p:sp>
      <p:sp>
        <p:nvSpPr>
          <p:cNvPr id="22" name="TextBox 21">
            <a:extLst>
              <a:ext uri="{FF2B5EF4-FFF2-40B4-BE49-F238E27FC236}">
                <a16:creationId xmlns:a16="http://schemas.microsoft.com/office/drawing/2014/main" id="{8702DF6F-8723-E4FB-5F17-D0BDD7A9303C}"/>
              </a:ext>
            </a:extLst>
          </p:cNvPr>
          <p:cNvSpPr txBox="1"/>
          <p:nvPr/>
        </p:nvSpPr>
        <p:spPr>
          <a:xfrm>
            <a:off x="1107741" y="5008110"/>
            <a:ext cx="3492708" cy="707886"/>
          </a:xfrm>
          <a:prstGeom prst="rect">
            <a:avLst/>
          </a:prstGeom>
          <a:noFill/>
        </p:spPr>
        <p:txBody>
          <a:bodyPr wrap="square" rtlCol="0">
            <a:spAutoFit/>
          </a:bodyPr>
          <a:lstStyle/>
          <a:p>
            <a:r>
              <a:rPr lang="en-US" sz="4000" dirty="0"/>
              <a:t>(0.0821 </a:t>
            </a:r>
            <a:r>
              <a:rPr lang="en-US" sz="4000" b="1" dirty="0">
                <a:solidFill>
                  <a:srgbClr val="FF0000"/>
                </a:solidFill>
              </a:rPr>
              <a:t>L</a:t>
            </a:r>
            <a:r>
              <a:rPr lang="en-US" sz="4000" dirty="0"/>
              <a:t>• </a:t>
            </a:r>
            <a:r>
              <a:rPr lang="en-US" sz="4000" b="1" dirty="0">
                <a:solidFill>
                  <a:srgbClr val="FF0000"/>
                </a:solidFill>
              </a:rPr>
              <a:t>atm</a:t>
            </a:r>
            <a:r>
              <a:rPr lang="en-US" sz="4000" dirty="0"/>
              <a:t>)</a:t>
            </a:r>
          </a:p>
        </p:txBody>
      </p:sp>
      <p:sp>
        <p:nvSpPr>
          <p:cNvPr id="23" name="TextBox 22">
            <a:extLst>
              <a:ext uri="{FF2B5EF4-FFF2-40B4-BE49-F238E27FC236}">
                <a16:creationId xmlns:a16="http://schemas.microsoft.com/office/drawing/2014/main" id="{68D56057-AEB3-2D1D-3B66-863435713B29}"/>
              </a:ext>
            </a:extLst>
          </p:cNvPr>
          <p:cNvSpPr txBox="1"/>
          <p:nvPr/>
        </p:nvSpPr>
        <p:spPr>
          <a:xfrm>
            <a:off x="2045082" y="5671150"/>
            <a:ext cx="1578910" cy="707886"/>
          </a:xfrm>
          <a:prstGeom prst="rect">
            <a:avLst/>
          </a:prstGeom>
          <a:noFill/>
        </p:spPr>
        <p:txBody>
          <a:bodyPr wrap="square" rtlCol="0">
            <a:spAutoFit/>
          </a:bodyPr>
          <a:lstStyle/>
          <a:p>
            <a:r>
              <a:rPr lang="en-US" sz="4000" b="1" dirty="0" err="1">
                <a:solidFill>
                  <a:srgbClr val="FF0000"/>
                </a:solidFill>
              </a:rPr>
              <a:t>K</a:t>
            </a:r>
            <a:r>
              <a:rPr lang="en-US" sz="4000" dirty="0" err="1"/>
              <a:t>•</a:t>
            </a:r>
            <a:r>
              <a:rPr lang="en-US" sz="4000" b="1" dirty="0" err="1">
                <a:solidFill>
                  <a:srgbClr val="FF0000"/>
                </a:solidFill>
              </a:rPr>
              <a:t>mol</a:t>
            </a:r>
            <a:endParaRPr lang="en-US" sz="4000" b="1" dirty="0">
              <a:solidFill>
                <a:srgbClr val="FF0000"/>
              </a:solidFill>
            </a:endParaRPr>
          </a:p>
        </p:txBody>
      </p:sp>
      <p:cxnSp>
        <p:nvCxnSpPr>
          <p:cNvPr id="24" name="Straight Connector 23">
            <a:extLst>
              <a:ext uri="{FF2B5EF4-FFF2-40B4-BE49-F238E27FC236}">
                <a16:creationId xmlns:a16="http://schemas.microsoft.com/office/drawing/2014/main" id="{B1C14E80-D43B-2DB9-5DC9-F648CF52BFF1}"/>
              </a:ext>
            </a:extLst>
          </p:cNvPr>
          <p:cNvCxnSpPr>
            <a:cxnSpLocks/>
          </p:cNvCxnSpPr>
          <p:nvPr/>
        </p:nvCxnSpPr>
        <p:spPr>
          <a:xfrm>
            <a:off x="1268558" y="5676879"/>
            <a:ext cx="3116099" cy="91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B1A8D2B-BB0E-7200-40F3-2DC829D23580}"/>
              </a:ext>
            </a:extLst>
          </p:cNvPr>
          <p:cNvSpPr txBox="1"/>
          <p:nvPr/>
        </p:nvSpPr>
        <p:spPr>
          <a:xfrm>
            <a:off x="6157097" y="3512044"/>
            <a:ext cx="2387296" cy="1107996"/>
          </a:xfrm>
          <a:prstGeom prst="rect">
            <a:avLst/>
          </a:prstGeom>
          <a:noFill/>
          <a:ln w="41275">
            <a:noFill/>
          </a:ln>
        </p:spPr>
        <p:txBody>
          <a:bodyPr wrap="square" rtlCol="0">
            <a:spAutoFit/>
          </a:bodyPr>
          <a:lstStyle/>
          <a:p>
            <a:r>
              <a:rPr lang="en-US" sz="5400" b="1" dirty="0">
                <a:solidFill>
                  <a:srgbClr val="FF0000"/>
                </a:solidFill>
              </a:rPr>
              <a:t>P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28" name="Straight Connector 27">
            <a:extLst>
              <a:ext uri="{FF2B5EF4-FFF2-40B4-BE49-F238E27FC236}">
                <a16:creationId xmlns:a16="http://schemas.microsoft.com/office/drawing/2014/main" id="{F32651AD-2E0F-6C69-3EE7-EDB1410852F7}"/>
              </a:ext>
            </a:extLst>
          </p:cNvPr>
          <p:cNvCxnSpPr>
            <a:cxnSpLocks/>
          </p:cNvCxnSpPr>
          <p:nvPr/>
        </p:nvCxnSpPr>
        <p:spPr>
          <a:xfrm>
            <a:off x="7078784" y="4448250"/>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742FC8-D019-F228-6FE8-1B1C183459DC}"/>
              </a:ext>
            </a:extLst>
          </p:cNvPr>
          <p:cNvSpPr txBox="1"/>
          <p:nvPr/>
        </p:nvSpPr>
        <p:spPr>
          <a:xfrm>
            <a:off x="7399748" y="4412551"/>
            <a:ext cx="700903" cy="923330"/>
          </a:xfrm>
          <a:prstGeom prst="rect">
            <a:avLst/>
          </a:prstGeom>
          <a:noFill/>
          <a:ln w="41275">
            <a:noFill/>
          </a:ln>
        </p:spPr>
        <p:txBody>
          <a:bodyPr wrap="square" rtlCol="0">
            <a:spAutoFit/>
          </a:bodyPr>
          <a:lstStyle/>
          <a:p>
            <a:r>
              <a:rPr lang="en-US" sz="5400" b="1" dirty="0"/>
              <a:t>V</a:t>
            </a:r>
            <a:endParaRPr lang="en-US" sz="3200" baseline="-25000" dirty="0"/>
          </a:p>
        </p:txBody>
      </p:sp>
      <p:sp>
        <p:nvSpPr>
          <p:cNvPr id="32" name="TextBox 31">
            <a:extLst>
              <a:ext uri="{FF2B5EF4-FFF2-40B4-BE49-F238E27FC236}">
                <a16:creationId xmlns:a16="http://schemas.microsoft.com/office/drawing/2014/main" id="{3FA92F81-39AD-D254-09A5-5D4FE9C47319}"/>
              </a:ext>
            </a:extLst>
          </p:cNvPr>
          <p:cNvSpPr txBox="1"/>
          <p:nvPr/>
        </p:nvSpPr>
        <p:spPr>
          <a:xfrm>
            <a:off x="6154160" y="5117152"/>
            <a:ext cx="5838936" cy="923330"/>
          </a:xfrm>
          <a:prstGeom prst="rect">
            <a:avLst/>
          </a:prstGeom>
          <a:noFill/>
          <a:ln w="41275">
            <a:noFill/>
          </a:ln>
        </p:spPr>
        <p:txBody>
          <a:bodyPr wrap="square" rtlCol="0">
            <a:spAutoFit/>
          </a:bodyPr>
          <a:lstStyle/>
          <a:p>
            <a:r>
              <a:rPr lang="en-US" sz="5400" b="1" dirty="0">
                <a:solidFill>
                  <a:srgbClr val="FF0000"/>
                </a:solidFill>
              </a:rPr>
              <a:t>P = </a:t>
            </a:r>
            <a:r>
              <a:rPr lang="en-US" sz="3600" b="1" dirty="0"/>
              <a:t>(1.82 mol)(0.0821….)(T)</a:t>
            </a:r>
            <a:endParaRPr lang="en-US" sz="3200" baseline="-25000" dirty="0"/>
          </a:p>
        </p:txBody>
      </p:sp>
      <p:sp>
        <p:nvSpPr>
          <p:cNvPr id="33" name="TextBox 32">
            <a:extLst>
              <a:ext uri="{FF2B5EF4-FFF2-40B4-BE49-F238E27FC236}">
                <a16:creationId xmlns:a16="http://schemas.microsoft.com/office/drawing/2014/main" id="{5E90DB47-D480-BB15-3D24-C455A9987A46}"/>
              </a:ext>
            </a:extLst>
          </p:cNvPr>
          <p:cNvSpPr txBox="1"/>
          <p:nvPr/>
        </p:nvSpPr>
        <p:spPr>
          <a:xfrm>
            <a:off x="9364992" y="1550735"/>
            <a:ext cx="2737068" cy="1323439"/>
          </a:xfrm>
          <a:prstGeom prst="rect">
            <a:avLst/>
          </a:prstGeom>
          <a:noFill/>
          <a:ln w="41275">
            <a:solidFill>
              <a:srgbClr val="FF0000"/>
            </a:solidFill>
          </a:ln>
        </p:spPr>
        <p:txBody>
          <a:bodyPr wrap="square" rtlCol="0">
            <a:spAutoFit/>
          </a:bodyPr>
          <a:lstStyle/>
          <a:p>
            <a:r>
              <a:rPr lang="en-US" sz="2000" b="1" dirty="0" err="1">
                <a:solidFill>
                  <a:srgbClr val="FF0000"/>
                </a:solidFill>
              </a:rPr>
              <a:t>Colours</a:t>
            </a:r>
            <a:r>
              <a:rPr lang="en-US" sz="2000" b="1" dirty="0">
                <a:solidFill>
                  <a:srgbClr val="FF0000"/>
                </a:solidFill>
              </a:rPr>
              <a:t> DON’T mean anything, just wanted the variable to stand out.</a:t>
            </a:r>
            <a:endParaRPr lang="en-US" sz="1100" baseline="-25000" dirty="0"/>
          </a:p>
        </p:txBody>
      </p:sp>
      <p:cxnSp>
        <p:nvCxnSpPr>
          <p:cNvPr id="34" name="Straight Connector 33">
            <a:extLst>
              <a:ext uri="{FF2B5EF4-FFF2-40B4-BE49-F238E27FC236}">
                <a16:creationId xmlns:a16="http://schemas.microsoft.com/office/drawing/2014/main" id="{96CF443F-EBF2-22A6-7A9C-447BBF548A12}"/>
              </a:ext>
            </a:extLst>
          </p:cNvPr>
          <p:cNvCxnSpPr>
            <a:cxnSpLocks/>
          </p:cNvCxnSpPr>
          <p:nvPr/>
        </p:nvCxnSpPr>
        <p:spPr>
          <a:xfrm>
            <a:off x="7335755" y="5933823"/>
            <a:ext cx="437156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0F31D27-5788-EE1A-D8BF-7AF2F5E9B2FD}"/>
              </a:ext>
            </a:extLst>
          </p:cNvPr>
          <p:cNvSpPr txBox="1"/>
          <p:nvPr/>
        </p:nvSpPr>
        <p:spPr>
          <a:xfrm>
            <a:off x="8788818" y="5874516"/>
            <a:ext cx="1749270" cy="646331"/>
          </a:xfrm>
          <a:prstGeom prst="rect">
            <a:avLst/>
          </a:prstGeom>
          <a:noFill/>
          <a:ln w="41275">
            <a:noFill/>
          </a:ln>
        </p:spPr>
        <p:txBody>
          <a:bodyPr wrap="square" rtlCol="0">
            <a:spAutoFit/>
          </a:bodyPr>
          <a:lstStyle/>
          <a:p>
            <a:r>
              <a:rPr lang="en-US" sz="3600" b="1" dirty="0"/>
              <a:t>(5.43 L)</a:t>
            </a:r>
            <a:endParaRPr lang="en-US" baseline="-25000" dirty="0"/>
          </a:p>
        </p:txBody>
      </p:sp>
      <p:sp>
        <p:nvSpPr>
          <p:cNvPr id="37" name="Rectangle 36">
            <a:extLst>
              <a:ext uri="{FF2B5EF4-FFF2-40B4-BE49-F238E27FC236}">
                <a16:creationId xmlns:a16="http://schemas.microsoft.com/office/drawing/2014/main" id="{387DB7A3-BF1D-4917-9447-9CA6A05EF12E}"/>
              </a:ext>
            </a:extLst>
          </p:cNvPr>
          <p:cNvSpPr/>
          <p:nvPr/>
        </p:nvSpPr>
        <p:spPr>
          <a:xfrm>
            <a:off x="198903" y="4135941"/>
            <a:ext cx="3158894" cy="761498"/>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D183265-B882-01D5-B552-6F38502C4FEA}"/>
              </a:ext>
            </a:extLst>
          </p:cNvPr>
          <p:cNvSpPr txBox="1"/>
          <p:nvPr/>
        </p:nvSpPr>
        <p:spPr>
          <a:xfrm>
            <a:off x="3290598" y="4023025"/>
            <a:ext cx="2737067" cy="923330"/>
          </a:xfrm>
          <a:prstGeom prst="rect">
            <a:avLst/>
          </a:prstGeom>
          <a:noFill/>
          <a:ln w="41275">
            <a:noFill/>
          </a:ln>
        </p:spPr>
        <p:txBody>
          <a:bodyPr wrap="square" rtlCol="0">
            <a:spAutoFit/>
          </a:bodyPr>
          <a:lstStyle/>
          <a:p>
            <a:r>
              <a:rPr lang="en-US" sz="5400" b="1" dirty="0">
                <a:solidFill>
                  <a:srgbClr val="FF0000"/>
                </a:solidFill>
              </a:rPr>
              <a:t>+ 273.15</a:t>
            </a:r>
            <a:endParaRPr lang="en-US" sz="3200" baseline="-25000" dirty="0"/>
          </a:p>
        </p:txBody>
      </p:sp>
    </p:spTree>
    <p:extLst>
      <p:ext uri="{BB962C8B-B14F-4D97-AF65-F5344CB8AC3E}">
        <p14:creationId xmlns:p14="http://schemas.microsoft.com/office/powerpoint/2010/main" val="343814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4" grpId="0"/>
      <p:bldP spid="17" grpId="0"/>
      <p:bldP spid="20" grpId="0"/>
      <p:bldP spid="21" grpId="0"/>
      <p:bldP spid="22" grpId="0"/>
      <p:bldP spid="23" grpId="0"/>
      <p:bldP spid="27" grpId="0"/>
      <p:bldP spid="30" grpId="0"/>
      <p:bldP spid="32" grpId="0"/>
      <p:bldP spid="33" grpId="0" animBg="1"/>
      <p:bldP spid="36"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Sulfur hexafluoride (SF</a:t>
            </a:r>
            <a:r>
              <a:rPr lang="en-CA" sz="2400" i="1" baseline="-25000" dirty="0"/>
              <a:t>6</a:t>
            </a:r>
            <a:r>
              <a:rPr lang="en-CA" sz="2400" i="1" dirty="0"/>
              <a:t>) is a colorless, odourless, very unreactive gas. Calculate the pressure (in atm) exerted by 1.82 moles of the gas in a steal vessel of volume 5.43 L at 69.5</a:t>
            </a:r>
            <a:r>
              <a:rPr lang="en-CA" sz="2400" i="1" baseline="30000" dirty="0"/>
              <a:t>∘</a:t>
            </a:r>
            <a:r>
              <a:rPr lang="en-CA" sz="2400" i="1" dirty="0"/>
              <a:t>C.</a:t>
            </a:r>
          </a:p>
        </p:txBody>
      </p:sp>
      <p:sp>
        <p:nvSpPr>
          <p:cNvPr id="6" name="TextBox 5">
            <a:extLst>
              <a:ext uri="{FF2B5EF4-FFF2-40B4-BE49-F238E27FC236}">
                <a16:creationId xmlns:a16="http://schemas.microsoft.com/office/drawing/2014/main" id="{1C385282-1B23-2BD3-BBC5-E665CB4B2ADF}"/>
              </a:ext>
            </a:extLst>
          </p:cNvPr>
          <p:cNvSpPr txBox="1"/>
          <p:nvPr/>
        </p:nvSpPr>
        <p:spPr>
          <a:xfrm>
            <a:off x="6097136" y="2133189"/>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8" name="Straight Connector 7">
            <a:extLst>
              <a:ext uri="{FF2B5EF4-FFF2-40B4-BE49-F238E27FC236}">
                <a16:creationId xmlns:a16="http://schemas.microsoft.com/office/drawing/2014/main" id="{0BFCC832-1450-2B68-EBE1-9C0C3349EDEA}"/>
              </a:ext>
            </a:extLst>
          </p:cNvPr>
          <p:cNvCxnSpPr/>
          <p:nvPr/>
        </p:nvCxnSpPr>
        <p:spPr>
          <a:xfrm>
            <a:off x="8799226" y="1001849"/>
            <a:ext cx="2923082"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D69D7B-10FE-15BE-A92E-E3AA75AC5C6D}"/>
              </a:ext>
            </a:extLst>
          </p:cNvPr>
          <p:cNvCxnSpPr>
            <a:cxnSpLocks/>
          </p:cNvCxnSpPr>
          <p:nvPr/>
        </p:nvCxnSpPr>
        <p:spPr>
          <a:xfrm>
            <a:off x="0" y="1417348"/>
            <a:ext cx="67455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E5CB515-1CDF-BBE8-59B5-D1A5C505448D}"/>
              </a:ext>
            </a:extLst>
          </p:cNvPr>
          <p:cNvSpPr txBox="1"/>
          <p:nvPr/>
        </p:nvSpPr>
        <p:spPr>
          <a:xfrm>
            <a:off x="198903" y="1763857"/>
            <a:ext cx="2304454" cy="923330"/>
          </a:xfrm>
          <a:prstGeom prst="rect">
            <a:avLst/>
          </a:prstGeom>
          <a:noFill/>
          <a:ln w="41275">
            <a:noFill/>
          </a:ln>
        </p:spPr>
        <p:txBody>
          <a:bodyPr wrap="square" rtlCol="0">
            <a:spAutoFit/>
          </a:bodyPr>
          <a:lstStyle/>
          <a:p>
            <a:r>
              <a:rPr lang="en-US" sz="5400" b="1" dirty="0">
                <a:solidFill>
                  <a:srgbClr val="FF0000"/>
                </a:solidFill>
              </a:rPr>
              <a:t>P = ???</a:t>
            </a:r>
            <a:endParaRPr lang="en-US" sz="3200" baseline="-25000" dirty="0"/>
          </a:p>
        </p:txBody>
      </p:sp>
      <p:cxnSp>
        <p:nvCxnSpPr>
          <p:cNvPr id="12" name="Straight Connector 11">
            <a:extLst>
              <a:ext uri="{FF2B5EF4-FFF2-40B4-BE49-F238E27FC236}">
                <a16:creationId xmlns:a16="http://schemas.microsoft.com/office/drawing/2014/main" id="{59F068B2-B352-BAF6-A545-4C8F53933AF7}"/>
              </a:ext>
            </a:extLst>
          </p:cNvPr>
          <p:cNvCxnSpPr>
            <a:cxnSpLocks/>
          </p:cNvCxnSpPr>
          <p:nvPr/>
        </p:nvCxnSpPr>
        <p:spPr>
          <a:xfrm>
            <a:off x="2056150" y="1393156"/>
            <a:ext cx="140657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4C8E5CC-83F5-F426-CBA8-53BC2F02C380}"/>
              </a:ext>
            </a:extLst>
          </p:cNvPr>
          <p:cNvSpPr txBox="1"/>
          <p:nvPr/>
        </p:nvSpPr>
        <p:spPr>
          <a:xfrm>
            <a:off x="198903" y="2367171"/>
            <a:ext cx="3893411" cy="923330"/>
          </a:xfrm>
          <a:prstGeom prst="rect">
            <a:avLst/>
          </a:prstGeom>
          <a:noFill/>
          <a:ln w="41275">
            <a:noFill/>
          </a:ln>
        </p:spPr>
        <p:txBody>
          <a:bodyPr wrap="square" rtlCol="0">
            <a:spAutoFit/>
          </a:bodyPr>
          <a:lstStyle/>
          <a:p>
            <a:r>
              <a:rPr lang="en-US" sz="5400" b="1" dirty="0"/>
              <a:t>n = 1.82 mol</a:t>
            </a:r>
            <a:endParaRPr lang="en-US" sz="3200" baseline="-25000" dirty="0"/>
          </a:p>
        </p:txBody>
      </p:sp>
      <p:cxnSp>
        <p:nvCxnSpPr>
          <p:cNvPr id="15" name="Straight Connector 14">
            <a:extLst>
              <a:ext uri="{FF2B5EF4-FFF2-40B4-BE49-F238E27FC236}">
                <a16:creationId xmlns:a16="http://schemas.microsoft.com/office/drawing/2014/main" id="{32BB71A5-7F93-11C8-2A5D-47219FC6E415}"/>
              </a:ext>
            </a:extLst>
          </p:cNvPr>
          <p:cNvCxnSpPr>
            <a:cxnSpLocks/>
          </p:cNvCxnSpPr>
          <p:nvPr/>
        </p:nvCxnSpPr>
        <p:spPr>
          <a:xfrm>
            <a:off x="7135318" y="1349755"/>
            <a:ext cx="166390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50BC334-9D8A-466E-0188-CCC1769F6EF3}"/>
              </a:ext>
            </a:extLst>
          </p:cNvPr>
          <p:cNvSpPr txBox="1"/>
          <p:nvPr/>
        </p:nvSpPr>
        <p:spPr>
          <a:xfrm>
            <a:off x="198904" y="3247484"/>
            <a:ext cx="3158894" cy="923330"/>
          </a:xfrm>
          <a:prstGeom prst="rect">
            <a:avLst/>
          </a:prstGeom>
          <a:noFill/>
          <a:ln w="41275">
            <a:noFill/>
          </a:ln>
        </p:spPr>
        <p:txBody>
          <a:bodyPr wrap="square" rtlCol="0">
            <a:spAutoFit/>
          </a:bodyPr>
          <a:lstStyle/>
          <a:p>
            <a:r>
              <a:rPr lang="en-US" sz="5400" b="1" dirty="0">
                <a:solidFill>
                  <a:srgbClr val="FF0000"/>
                </a:solidFill>
              </a:rPr>
              <a:t>V = 5.43 L</a:t>
            </a:r>
            <a:endParaRPr lang="en-US" sz="3200" baseline="-25000" dirty="0"/>
          </a:p>
        </p:txBody>
      </p:sp>
      <p:cxnSp>
        <p:nvCxnSpPr>
          <p:cNvPr id="18" name="Straight Connector 17">
            <a:extLst>
              <a:ext uri="{FF2B5EF4-FFF2-40B4-BE49-F238E27FC236}">
                <a16:creationId xmlns:a16="http://schemas.microsoft.com/office/drawing/2014/main" id="{09E123F5-4C80-CAC9-2837-E59BB28F50C0}"/>
              </a:ext>
            </a:extLst>
          </p:cNvPr>
          <p:cNvCxnSpPr>
            <a:cxnSpLocks/>
          </p:cNvCxnSpPr>
          <p:nvPr/>
        </p:nvCxnSpPr>
        <p:spPr>
          <a:xfrm>
            <a:off x="9176479" y="1322913"/>
            <a:ext cx="896911"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8D47703-F7BC-AC47-F05E-98B4BB1FD1C6}"/>
              </a:ext>
            </a:extLst>
          </p:cNvPr>
          <p:cNvSpPr txBox="1"/>
          <p:nvPr/>
        </p:nvSpPr>
        <p:spPr>
          <a:xfrm>
            <a:off x="198904" y="4066042"/>
            <a:ext cx="3492708" cy="923330"/>
          </a:xfrm>
          <a:prstGeom prst="rect">
            <a:avLst/>
          </a:prstGeom>
          <a:noFill/>
          <a:ln w="41275">
            <a:noFill/>
          </a:ln>
        </p:spPr>
        <p:txBody>
          <a:bodyPr wrap="square" rtlCol="0">
            <a:spAutoFit/>
          </a:bodyPr>
          <a:lstStyle/>
          <a:p>
            <a:r>
              <a:rPr lang="en-US" sz="5400" b="1" dirty="0"/>
              <a:t>T = 342.5 K</a:t>
            </a:r>
            <a:endParaRPr lang="en-US" sz="3200" baseline="-25000" dirty="0"/>
          </a:p>
        </p:txBody>
      </p:sp>
      <p:sp>
        <p:nvSpPr>
          <p:cNvPr id="21" name="TextBox 20">
            <a:extLst>
              <a:ext uri="{FF2B5EF4-FFF2-40B4-BE49-F238E27FC236}">
                <a16:creationId xmlns:a16="http://schemas.microsoft.com/office/drawing/2014/main" id="{D52A1556-4296-49CB-ACFF-B391BE2ADB3D}"/>
              </a:ext>
            </a:extLst>
          </p:cNvPr>
          <p:cNvSpPr txBox="1"/>
          <p:nvPr/>
        </p:nvSpPr>
        <p:spPr>
          <a:xfrm>
            <a:off x="198904" y="4903338"/>
            <a:ext cx="3158894" cy="923330"/>
          </a:xfrm>
          <a:prstGeom prst="rect">
            <a:avLst/>
          </a:prstGeom>
          <a:noFill/>
          <a:ln w="41275">
            <a:noFill/>
          </a:ln>
        </p:spPr>
        <p:txBody>
          <a:bodyPr wrap="square" rtlCol="0">
            <a:spAutoFit/>
          </a:bodyPr>
          <a:lstStyle/>
          <a:p>
            <a:r>
              <a:rPr lang="en-US" sz="5400" b="1" dirty="0">
                <a:solidFill>
                  <a:srgbClr val="FF0000"/>
                </a:solidFill>
              </a:rPr>
              <a:t>R = </a:t>
            </a:r>
            <a:endParaRPr lang="en-US" sz="3200" baseline="-25000" dirty="0"/>
          </a:p>
        </p:txBody>
      </p:sp>
      <p:sp>
        <p:nvSpPr>
          <p:cNvPr id="22" name="TextBox 21">
            <a:extLst>
              <a:ext uri="{FF2B5EF4-FFF2-40B4-BE49-F238E27FC236}">
                <a16:creationId xmlns:a16="http://schemas.microsoft.com/office/drawing/2014/main" id="{8702DF6F-8723-E4FB-5F17-D0BDD7A9303C}"/>
              </a:ext>
            </a:extLst>
          </p:cNvPr>
          <p:cNvSpPr txBox="1"/>
          <p:nvPr/>
        </p:nvSpPr>
        <p:spPr>
          <a:xfrm>
            <a:off x="1107741" y="5008110"/>
            <a:ext cx="3492708" cy="707886"/>
          </a:xfrm>
          <a:prstGeom prst="rect">
            <a:avLst/>
          </a:prstGeom>
          <a:noFill/>
        </p:spPr>
        <p:txBody>
          <a:bodyPr wrap="square" rtlCol="0">
            <a:spAutoFit/>
          </a:bodyPr>
          <a:lstStyle/>
          <a:p>
            <a:r>
              <a:rPr lang="en-US" sz="4000" dirty="0"/>
              <a:t>(0.0821 </a:t>
            </a:r>
            <a:r>
              <a:rPr lang="en-US" sz="4000" b="1" dirty="0">
                <a:solidFill>
                  <a:srgbClr val="FF0000"/>
                </a:solidFill>
              </a:rPr>
              <a:t>L</a:t>
            </a:r>
            <a:r>
              <a:rPr lang="en-US" sz="4000" dirty="0"/>
              <a:t>• </a:t>
            </a:r>
            <a:r>
              <a:rPr lang="en-US" sz="4000" b="1" dirty="0">
                <a:solidFill>
                  <a:srgbClr val="FF0000"/>
                </a:solidFill>
              </a:rPr>
              <a:t>atm</a:t>
            </a:r>
            <a:r>
              <a:rPr lang="en-US" sz="4000" dirty="0"/>
              <a:t>)</a:t>
            </a:r>
          </a:p>
        </p:txBody>
      </p:sp>
      <p:sp>
        <p:nvSpPr>
          <p:cNvPr id="23" name="TextBox 22">
            <a:extLst>
              <a:ext uri="{FF2B5EF4-FFF2-40B4-BE49-F238E27FC236}">
                <a16:creationId xmlns:a16="http://schemas.microsoft.com/office/drawing/2014/main" id="{68D56057-AEB3-2D1D-3B66-863435713B29}"/>
              </a:ext>
            </a:extLst>
          </p:cNvPr>
          <p:cNvSpPr txBox="1"/>
          <p:nvPr/>
        </p:nvSpPr>
        <p:spPr>
          <a:xfrm>
            <a:off x="2045082" y="5671150"/>
            <a:ext cx="1578910" cy="707886"/>
          </a:xfrm>
          <a:prstGeom prst="rect">
            <a:avLst/>
          </a:prstGeom>
          <a:noFill/>
        </p:spPr>
        <p:txBody>
          <a:bodyPr wrap="square" rtlCol="0">
            <a:spAutoFit/>
          </a:bodyPr>
          <a:lstStyle/>
          <a:p>
            <a:r>
              <a:rPr lang="en-US" sz="4000" b="1" dirty="0" err="1">
                <a:solidFill>
                  <a:srgbClr val="FF0000"/>
                </a:solidFill>
              </a:rPr>
              <a:t>K</a:t>
            </a:r>
            <a:r>
              <a:rPr lang="en-US" sz="4000" dirty="0" err="1"/>
              <a:t>•</a:t>
            </a:r>
            <a:r>
              <a:rPr lang="en-US" sz="4000" b="1" dirty="0" err="1">
                <a:solidFill>
                  <a:srgbClr val="FF0000"/>
                </a:solidFill>
              </a:rPr>
              <a:t>mol</a:t>
            </a:r>
            <a:endParaRPr lang="en-US" sz="4000" b="1" dirty="0">
              <a:solidFill>
                <a:srgbClr val="FF0000"/>
              </a:solidFill>
            </a:endParaRPr>
          </a:p>
        </p:txBody>
      </p:sp>
      <p:cxnSp>
        <p:nvCxnSpPr>
          <p:cNvPr id="24" name="Straight Connector 23">
            <a:extLst>
              <a:ext uri="{FF2B5EF4-FFF2-40B4-BE49-F238E27FC236}">
                <a16:creationId xmlns:a16="http://schemas.microsoft.com/office/drawing/2014/main" id="{B1C14E80-D43B-2DB9-5DC9-F648CF52BFF1}"/>
              </a:ext>
            </a:extLst>
          </p:cNvPr>
          <p:cNvCxnSpPr>
            <a:cxnSpLocks/>
          </p:cNvCxnSpPr>
          <p:nvPr/>
        </p:nvCxnSpPr>
        <p:spPr>
          <a:xfrm>
            <a:off x="1268558" y="5676879"/>
            <a:ext cx="3116099" cy="91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B1A8D2B-BB0E-7200-40F3-2DC829D23580}"/>
              </a:ext>
            </a:extLst>
          </p:cNvPr>
          <p:cNvSpPr txBox="1"/>
          <p:nvPr/>
        </p:nvSpPr>
        <p:spPr>
          <a:xfrm>
            <a:off x="6157097" y="3512044"/>
            <a:ext cx="2387296" cy="1107996"/>
          </a:xfrm>
          <a:prstGeom prst="rect">
            <a:avLst/>
          </a:prstGeom>
          <a:noFill/>
          <a:ln w="41275">
            <a:noFill/>
          </a:ln>
        </p:spPr>
        <p:txBody>
          <a:bodyPr wrap="square" rtlCol="0">
            <a:spAutoFit/>
          </a:bodyPr>
          <a:lstStyle/>
          <a:p>
            <a:r>
              <a:rPr lang="en-US" sz="5400" b="1" dirty="0">
                <a:solidFill>
                  <a:srgbClr val="FF0000"/>
                </a:solidFill>
              </a:rPr>
              <a:t>P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28" name="Straight Connector 27">
            <a:extLst>
              <a:ext uri="{FF2B5EF4-FFF2-40B4-BE49-F238E27FC236}">
                <a16:creationId xmlns:a16="http://schemas.microsoft.com/office/drawing/2014/main" id="{F32651AD-2E0F-6C69-3EE7-EDB1410852F7}"/>
              </a:ext>
            </a:extLst>
          </p:cNvPr>
          <p:cNvCxnSpPr>
            <a:cxnSpLocks/>
          </p:cNvCxnSpPr>
          <p:nvPr/>
        </p:nvCxnSpPr>
        <p:spPr>
          <a:xfrm>
            <a:off x="7078784" y="4448250"/>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3742FC8-D019-F228-6FE8-1B1C183459DC}"/>
              </a:ext>
            </a:extLst>
          </p:cNvPr>
          <p:cNvSpPr txBox="1"/>
          <p:nvPr/>
        </p:nvSpPr>
        <p:spPr>
          <a:xfrm>
            <a:off x="7399748" y="4412551"/>
            <a:ext cx="700903" cy="923330"/>
          </a:xfrm>
          <a:prstGeom prst="rect">
            <a:avLst/>
          </a:prstGeom>
          <a:noFill/>
          <a:ln w="41275">
            <a:noFill/>
          </a:ln>
        </p:spPr>
        <p:txBody>
          <a:bodyPr wrap="square" rtlCol="0">
            <a:spAutoFit/>
          </a:bodyPr>
          <a:lstStyle/>
          <a:p>
            <a:r>
              <a:rPr lang="en-US" sz="5400" b="1" dirty="0"/>
              <a:t>V</a:t>
            </a:r>
            <a:endParaRPr lang="en-US" sz="3200" baseline="-25000" dirty="0"/>
          </a:p>
        </p:txBody>
      </p:sp>
      <p:sp>
        <p:nvSpPr>
          <p:cNvPr id="32" name="TextBox 31">
            <a:extLst>
              <a:ext uri="{FF2B5EF4-FFF2-40B4-BE49-F238E27FC236}">
                <a16:creationId xmlns:a16="http://schemas.microsoft.com/office/drawing/2014/main" id="{3FA92F81-39AD-D254-09A5-5D4FE9C47319}"/>
              </a:ext>
            </a:extLst>
          </p:cNvPr>
          <p:cNvSpPr txBox="1"/>
          <p:nvPr/>
        </p:nvSpPr>
        <p:spPr>
          <a:xfrm>
            <a:off x="6154160" y="5117152"/>
            <a:ext cx="5838936" cy="923330"/>
          </a:xfrm>
          <a:prstGeom prst="rect">
            <a:avLst/>
          </a:prstGeom>
          <a:noFill/>
          <a:ln w="41275">
            <a:noFill/>
          </a:ln>
        </p:spPr>
        <p:txBody>
          <a:bodyPr wrap="square" rtlCol="0">
            <a:spAutoFit/>
          </a:bodyPr>
          <a:lstStyle/>
          <a:p>
            <a:r>
              <a:rPr lang="en-US" sz="5400" b="1" dirty="0">
                <a:solidFill>
                  <a:srgbClr val="FF0000"/>
                </a:solidFill>
              </a:rPr>
              <a:t>P = </a:t>
            </a:r>
            <a:r>
              <a:rPr lang="en-US" sz="3600" b="1" dirty="0"/>
              <a:t>(1.82 mol)(0.0821….)(T)</a:t>
            </a:r>
            <a:endParaRPr lang="en-US" sz="3200" baseline="-25000" dirty="0"/>
          </a:p>
        </p:txBody>
      </p:sp>
      <p:sp>
        <p:nvSpPr>
          <p:cNvPr id="33" name="TextBox 32">
            <a:extLst>
              <a:ext uri="{FF2B5EF4-FFF2-40B4-BE49-F238E27FC236}">
                <a16:creationId xmlns:a16="http://schemas.microsoft.com/office/drawing/2014/main" id="{5E90DB47-D480-BB15-3D24-C455A9987A46}"/>
              </a:ext>
            </a:extLst>
          </p:cNvPr>
          <p:cNvSpPr txBox="1"/>
          <p:nvPr/>
        </p:nvSpPr>
        <p:spPr>
          <a:xfrm>
            <a:off x="9364992" y="1550735"/>
            <a:ext cx="2737068" cy="1323439"/>
          </a:xfrm>
          <a:prstGeom prst="rect">
            <a:avLst/>
          </a:prstGeom>
          <a:noFill/>
          <a:ln w="41275">
            <a:solidFill>
              <a:srgbClr val="FF0000"/>
            </a:solidFill>
          </a:ln>
        </p:spPr>
        <p:txBody>
          <a:bodyPr wrap="square" rtlCol="0">
            <a:spAutoFit/>
          </a:bodyPr>
          <a:lstStyle/>
          <a:p>
            <a:r>
              <a:rPr lang="en-US" sz="2000" b="1" dirty="0" err="1">
                <a:solidFill>
                  <a:srgbClr val="FF0000"/>
                </a:solidFill>
              </a:rPr>
              <a:t>Colours</a:t>
            </a:r>
            <a:r>
              <a:rPr lang="en-US" sz="2000" b="1" dirty="0">
                <a:solidFill>
                  <a:srgbClr val="FF0000"/>
                </a:solidFill>
              </a:rPr>
              <a:t> DON’T mean anything, just wanted the variable to stand out.</a:t>
            </a:r>
            <a:endParaRPr lang="en-US" sz="1100" baseline="-25000" dirty="0"/>
          </a:p>
        </p:txBody>
      </p:sp>
      <p:cxnSp>
        <p:nvCxnSpPr>
          <p:cNvPr id="34" name="Straight Connector 33">
            <a:extLst>
              <a:ext uri="{FF2B5EF4-FFF2-40B4-BE49-F238E27FC236}">
                <a16:creationId xmlns:a16="http://schemas.microsoft.com/office/drawing/2014/main" id="{96CF443F-EBF2-22A6-7A9C-447BBF548A12}"/>
              </a:ext>
            </a:extLst>
          </p:cNvPr>
          <p:cNvCxnSpPr>
            <a:cxnSpLocks/>
          </p:cNvCxnSpPr>
          <p:nvPr/>
        </p:nvCxnSpPr>
        <p:spPr>
          <a:xfrm>
            <a:off x="7335755" y="5933823"/>
            <a:ext cx="437156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0F31D27-5788-EE1A-D8BF-7AF2F5E9B2FD}"/>
              </a:ext>
            </a:extLst>
          </p:cNvPr>
          <p:cNvSpPr txBox="1"/>
          <p:nvPr/>
        </p:nvSpPr>
        <p:spPr>
          <a:xfrm>
            <a:off x="8788818" y="5874516"/>
            <a:ext cx="1749270" cy="646331"/>
          </a:xfrm>
          <a:prstGeom prst="rect">
            <a:avLst/>
          </a:prstGeom>
          <a:noFill/>
          <a:ln w="41275">
            <a:noFill/>
          </a:ln>
        </p:spPr>
        <p:txBody>
          <a:bodyPr wrap="square" rtlCol="0">
            <a:spAutoFit/>
          </a:bodyPr>
          <a:lstStyle/>
          <a:p>
            <a:r>
              <a:rPr lang="en-US" sz="3600" b="1" dirty="0"/>
              <a:t>(5.43 L)</a:t>
            </a:r>
            <a:endParaRPr lang="en-US" baseline="-25000" dirty="0"/>
          </a:p>
        </p:txBody>
      </p:sp>
      <p:sp>
        <p:nvSpPr>
          <p:cNvPr id="37" name="Rectangle 36">
            <a:extLst>
              <a:ext uri="{FF2B5EF4-FFF2-40B4-BE49-F238E27FC236}">
                <a16:creationId xmlns:a16="http://schemas.microsoft.com/office/drawing/2014/main" id="{387DB7A3-BF1D-4917-9447-9CA6A05EF12E}"/>
              </a:ext>
            </a:extLst>
          </p:cNvPr>
          <p:cNvSpPr/>
          <p:nvPr/>
        </p:nvSpPr>
        <p:spPr>
          <a:xfrm>
            <a:off x="198902" y="4135941"/>
            <a:ext cx="3425089" cy="761498"/>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EAD2F57-87EB-7D20-9401-33F1249CB7D3}"/>
              </a:ext>
            </a:extLst>
          </p:cNvPr>
          <p:cNvSpPr txBox="1"/>
          <p:nvPr/>
        </p:nvSpPr>
        <p:spPr>
          <a:xfrm>
            <a:off x="5399203" y="5117152"/>
            <a:ext cx="6870002" cy="923330"/>
          </a:xfrm>
          <a:prstGeom prst="rect">
            <a:avLst/>
          </a:prstGeom>
          <a:noFill/>
          <a:ln w="41275">
            <a:noFill/>
          </a:ln>
        </p:spPr>
        <p:txBody>
          <a:bodyPr wrap="square" rtlCol="0">
            <a:spAutoFit/>
          </a:bodyPr>
          <a:lstStyle/>
          <a:p>
            <a:r>
              <a:rPr lang="en-US" sz="5400" b="1" dirty="0">
                <a:solidFill>
                  <a:srgbClr val="FF0000"/>
                </a:solidFill>
              </a:rPr>
              <a:t>P = </a:t>
            </a:r>
            <a:r>
              <a:rPr lang="en-US" sz="3600" b="1" dirty="0"/>
              <a:t>(1.82 mol)(0.0821….)(342.5 K)</a:t>
            </a:r>
            <a:endParaRPr lang="en-US" sz="3200" baseline="-25000" dirty="0"/>
          </a:p>
        </p:txBody>
      </p:sp>
    </p:spTree>
    <p:extLst>
      <p:ext uri="{BB962C8B-B14F-4D97-AF65-F5344CB8AC3E}">
        <p14:creationId xmlns:p14="http://schemas.microsoft.com/office/powerpoint/2010/main" val="316566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2"/>
                                        </p:tgtEl>
                                      </p:cBhvr>
                                    </p:animEffect>
                                    <p:set>
                                      <p:cBhvr>
                                        <p:cTn id="11" dur="1" fill="hold">
                                          <p:stCondLst>
                                            <p:cond delay="499"/>
                                          </p:stCondLst>
                                        </p:cTn>
                                        <p:tgtEl>
                                          <p:spTgt spid="32"/>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75365" y="190908"/>
            <a:ext cx="8422945" cy="1325563"/>
          </a:xfrm>
        </p:spPr>
        <p:txBody>
          <a:bodyPr/>
          <a:lstStyle/>
          <a:p>
            <a:r>
              <a:rPr lang="en-US" b="1" dirty="0">
                <a:solidFill>
                  <a:srgbClr val="002060"/>
                </a:solidFill>
              </a:rPr>
              <a:t>5.1: Substances that Exist as Gases</a:t>
            </a:r>
          </a:p>
        </p:txBody>
      </p:sp>
      <p:pic>
        <p:nvPicPr>
          <p:cNvPr id="3074" name="Picture 2" descr="Periodic table - Wikipedia">
            <a:extLst>
              <a:ext uri="{FF2B5EF4-FFF2-40B4-BE49-F238E27FC236}">
                <a16:creationId xmlns:a16="http://schemas.microsoft.com/office/drawing/2014/main" id="{2FE9ACDD-F5A0-19F5-4B32-CAC1873C7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000" y="1346200"/>
            <a:ext cx="10392277" cy="55156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1DB8E8E-2C73-6FD6-6B6A-258956223333}"/>
              </a:ext>
            </a:extLst>
          </p:cNvPr>
          <p:cNvSpPr/>
          <p:nvPr/>
        </p:nvSpPr>
        <p:spPr>
          <a:xfrm>
            <a:off x="1386349" y="1873045"/>
            <a:ext cx="457200" cy="5309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4A53420-C977-8EB2-7463-F72E1566EFAE}"/>
              </a:ext>
            </a:extLst>
          </p:cNvPr>
          <p:cNvSpPr txBox="1"/>
          <p:nvPr/>
        </p:nvSpPr>
        <p:spPr>
          <a:xfrm>
            <a:off x="1843549" y="1880767"/>
            <a:ext cx="6975986" cy="523220"/>
          </a:xfrm>
          <a:prstGeom prst="rect">
            <a:avLst/>
          </a:prstGeom>
          <a:noFill/>
        </p:spPr>
        <p:txBody>
          <a:bodyPr wrap="square" rtlCol="0">
            <a:spAutoFit/>
          </a:bodyPr>
          <a:lstStyle/>
          <a:p>
            <a:r>
              <a:rPr lang="en-US" sz="2800" dirty="0">
                <a:solidFill>
                  <a:srgbClr val="FF0000"/>
                </a:solidFill>
              </a:rPr>
              <a:t>Hydrogen breaks all the rules and acts weird…</a:t>
            </a:r>
            <a:endParaRPr lang="en-US" dirty="0"/>
          </a:p>
        </p:txBody>
      </p:sp>
      <p:sp>
        <p:nvSpPr>
          <p:cNvPr id="9" name="Rectangle 8">
            <a:extLst>
              <a:ext uri="{FF2B5EF4-FFF2-40B4-BE49-F238E27FC236}">
                <a16:creationId xmlns:a16="http://schemas.microsoft.com/office/drawing/2014/main" id="{8C945E64-79A7-0E48-9360-4EBD97E01F11}"/>
              </a:ext>
            </a:extLst>
          </p:cNvPr>
          <p:cNvSpPr/>
          <p:nvPr/>
        </p:nvSpPr>
        <p:spPr>
          <a:xfrm>
            <a:off x="9048134" y="2403987"/>
            <a:ext cx="457201" cy="5309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B2F587-62B7-FF4E-28E8-2CFAB068A83F}"/>
              </a:ext>
            </a:extLst>
          </p:cNvPr>
          <p:cNvSpPr/>
          <p:nvPr/>
        </p:nvSpPr>
        <p:spPr>
          <a:xfrm>
            <a:off x="9600779" y="2403987"/>
            <a:ext cx="457201" cy="5309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3C9368-939C-90FA-F24A-BC5BDEA9E8EA}"/>
              </a:ext>
            </a:extLst>
          </p:cNvPr>
          <p:cNvSpPr/>
          <p:nvPr/>
        </p:nvSpPr>
        <p:spPr>
          <a:xfrm>
            <a:off x="10129260" y="2403987"/>
            <a:ext cx="457201" cy="5309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259FC3-E2EB-BA45-7F95-FE740CFEF0C7}"/>
              </a:ext>
            </a:extLst>
          </p:cNvPr>
          <p:cNvSpPr/>
          <p:nvPr/>
        </p:nvSpPr>
        <p:spPr>
          <a:xfrm>
            <a:off x="10129260" y="2949677"/>
            <a:ext cx="457201" cy="53094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BF0297-4147-026E-1394-47EE1CD3C165}"/>
              </a:ext>
            </a:extLst>
          </p:cNvPr>
          <p:cNvSpPr/>
          <p:nvPr/>
        </p:nvSpPr>
        <p:spPr>
          <a:xfrm>
            <a:off x="10687834" y="1880766"/>
            <a:ext cx="457201" cy="3236924"/>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3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150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Sulfur hexafluoride (SF</a:t>
            </a:r>
            <a:r>
              <a:rPr lang="en-CA" sz="2400" i="1" baseline="-25000" dirty="0"/>
              <a:t>6</a:t>
            </a:r>
            <a:r>
              <a:rPr lang="en-CA" sz="2400" i="1" dirty="0"/>
              <a:t>) is a colorless, odourless, very unreactive gas. Calculate the pressure (in atm) exerted by 1.82 moles of the gas in a steal vessel of volume 5.43 L at 69.5</a:t>
            </a:r>
            <a:r>
              <a:rPr lang="en-CA" sz="2400" i="1" baseline="30000" dirty="0"/>
              <a:t>∘</a:t>
            </a:r>
            <a:r>
              <a:rPr lang="en-CA" sz="2400" i="1" dirty="0"/>
              <a:t>C.</a:t>
            </a:r>
          </a:p>
        </p:txBody>
      </p:sp>
      <p:cxnSp>
        <p:nvCxnSpPr>
          <p:cNvPr id="8" name="Straight Connector 7">
            <a:extLst>
              <a:ext uri="{FF2B5EF4-FFF2-40B4-BE49-F238E27FC236}">
                <a16:creationId xmlns:a16="http://schemas.microsoft.com/office/drawing/2014/main" id="{0BFCC832-1450-2B68-EBE1-9C0C3349EDEA}"/>
              </a:ext>
            </a:extLst>
          </p:cNvPr>
          <p:cNvCxnSpPr/>
          <p:nvPr/>
        </p:nvCxnSpPr>
        <p:spPr>
          <a:xfrm>
            <a:off x="8799226" y="1001849"/>
            <a:ext cx="2923082"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1D69D7B-10FE-15BE-A92E-E3AA75AC5C6D}"/>
              </a:ext>
            </a:extLst>
          </p:cNvPr>
          <p:cNvCxnSpPr>
            <a:cxnSpLocks/>
          </p:cNvCxnSpPr>
          <p:nvPr/>
        </p:nvCxnSpPr>
        <p:spPr>
          <a:xfrm>
            <a:off x="0" y="1417348"/>
            <a:ext cx="674557"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F068B2-B352-BAF6-A545-4C8F53933AF7}"/>
              </a:ext>
            </a:extLst>
          </p:cNvPr>
          <p:cNvCxnSpPr>
            <a:cxnSpLocks/>
          </p:cNvCxnSpPr>
          <p:nvPr/>
        </p:nvCxnSpPr>
        <p:spPr>
          <a:xfrm>
            <a:off x="2056150" y="1393156"/>
            <a:ext cx="140657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BB71A5-7F93-11C8-2A5D-47219FC6E415}"/>
              </a:ext>
            </a:extLst>
          </p:cNvPr>
          <p:cNvCxnSpPr>
            <a:cxnSpLocks/>
          </p:cNvCxnSpPr>
          <p:nvPr/>
        </p:nvCxnSpPr>
        <p:spPr>
          <a:xfrm>
            <a:off x="7135318" y="1349755"/>
            <a:ext cx="166390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E123F5-4C80-CAC9-2837-E59BB28F50C0}"/>
              </a:ext>
            </a:extLst>
          </p:cNvPr>
          <p:cNvCxnSpPr>
            <a:cxnSpLocks/>
          </p:cNvCxnSpPr>
          <p:nvPr/>
        </p:nvCxnSpPr>
        <p:spPr>
          <a:xfrm>
            <a:off x="9176479" y="1322913"/>
            <a:ext cx="896911"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2651AD-2E0F-6C69-3EE7-EDB1410852F7}"/>
              </a:ext>
            </a:extLst>
          </p:cNvPr>
          <p:cNvCxnSpPr>
            <a:cxnSpLocks/>
          </p:cNvCxnSpPr>
          <p:nvPr/>
        </p:nvCxnSpPr>
        <p:spPr>
          <a:xfrm>
            <a:off x="1465751" y="2465364"/>
            <a:ext cx="566956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0F31D27-5788-EE1A-D8BF-7AF2F5E9B2FD}"/>
              </a:ext>
            </a:extLst>
          </p:cNvPr>
          <p:cNvSpPr txBox="1"/>
          <p:nvPr/>
        </p:nvSpPr>
        <p:spPr>
          <a:xfrm>
            <a:off x="2897644" y="2460361"/>
            <a:ext cx="1749270" cy="646331"/>
          </a:xfrm>
          <a:prstGeom prst="rect">
            <a:avLst/>
          </a:prstGeom>
          <a:noFill/>
          <a:ln w="41275">
            <a:noFill/>
          </a:ln>
        </p:spPr>
        <p:txBody>
          <a:bodyPr wrap="square" rtlCol="0">
            <a:spAutoFit/>
          </a:bodyPr>
          <a:lstStyle/>
          <a:p>
            <a:r>
              <a:rPr lang="en-US" sz="3600" b="1" dirty="0"/>
              <a:t>(5.43 L)</a:t>
            </a:r>
            <a:endParaRPr lang="en-US" baseline="-25000" dirty="0"/>
          </a:p>
        </p:txBody>
      </p:sp>
      <p:sp>
        <p:nvSpPr>
          <p:cNvPr id="3" name="TextBox 2">
            <a:extLst>
              <a:ext uri="{FF2B5EF4-FFF2-40B4-BE49-F238E27FC236}">
                <a16:creationId xmlns:a16="http://schemas.microsoft.com/office/drawing/2014/main" id="{DEAD2F57-87EB-7D20-9401-33F1249CB7D3}"/>
              </a:ext>
            </a:extLst>
          </p:cNvPr>
          <p:cNvSpPr txBox="1"/>
          <p:nvPr/>
        </p:nvSpPr>
        <p:spPr>
          <a:xfrm>
            <a:off x="337278" y="1542034"/>
            <a:ext cx="6870002" cy="923330"/>
          </a:xfrm>
          <a:prstGeom prst="rect">
            <a:avLst/>
          </a:prstGeom>
          <a:noFill/>
          <a:ln w="41275">
            <a:noFill/>
          </a:ln>
        </p:spPr>
        <p:txBody>
          <a:bodyPr wrap="square" rtlCol="0">
            <a:spAutoFit/>
          </a:bodyPr>
          <a:lstStyle/>
          <a:p>
            <a:r>
              <a:rPr lang="en-US" sz="5400" b="1" dirty="0">
                <a:solidFill>
                  <a:srgbClr val="FF0000"/>
                </a:solidFill>
              </a:rPr>
              <a:t>P = </a:t>
            </a:r>
            <a:r>
              <a:rPr lang="en-US" sz="3600" b="1" dirty="0"/>
              <a:t>(1.82 mol)(0.0821….)(342.5 K)</a:t>
            </a:r>
            <a:endParaRPr lang="en-US" sz="3200" baseline="-25000" dirty="0"/>
          </a:p>
        </p:txBody>
      </p:sp>
      <p:sp>
        <p:nvSpPr>
          <p:cNvPr id="7" name="TextBox 6">
            <a:extLst>
              <a:ext uri="{FF2B5EF4-FFF2-40B4-BE49-F238E27FC236}">
                <a16:creationId xmlns:a16="http://schemas.microsoft.com/office/drawing/2014/main" id="{9C13E1F2-C955-70F9-5BB2-65814D681959}"/>
              </a:ext>
            </a:extLst>
          </p:cNvPr>
          <p:cNvSpPr txBox="1"/>
          <p:nvPr/>
        </p:nvSpPr>
        <p:spPr>
          <a:xfrm>
            <a:off x="865533" y="2965691"/>
            <a:ext cx="2822047" cy="923330"/>
          </a:xfrm>
          <a:prstGeom prst="rect">
            <a:avLst/>
          </a:prstGeom>
          <a:noFill/>
          <a:ln w="41275">
            <a:noFill/>
          </a:ln>
        </p:spPr>
        <p:txBody>
          <a:bodyPr wrap="square" rtlCol="0">
            <a:spAutoFit/>
          </a:bodyPr>
          <a:lstStyle/>
          <a:p>
            <a:r>
              <a:rPr lang="en-US" sz="5400" b="1" dirty="0">
                <a:solidFill>
                  <a:srgbClr val="FF0000"/>
                </a:solidFill>
              </a:rPr>
              <a:t>= </a:t>
            </a:r>
            <a:r>
              <a:rPr lang="en-US" sz="3600" b="1" dirty="0">
                <a:solidFill>
                  <a:srgbClr val="FF0000"/>
                </a:solidFill>
              </a:rPr>
              <a:t>51.177035</a:t>
            </a:r>
            <a:endParaRPr lang="en-US" sz="3200" baseline="-25000" dirty="0"/>
          </a:p>
        </p:txBody>
      </p:sp>
      <p:cxnSp>
        <p:nvCxnSpPr>
          <p:cNvPr id="10" name="Straight Connector 9">
            <a:extLst>
              <a:ext uri="{FF2B5EF4-FFF2-40B4-BE49-F238E27FC236}">
                <a16:creationId xmlns:a16="http://schemas.microsoft.com/office/drawing/2014/main" id="{E0B8A4B5-72DC-71C9-43F3-9FD37D92415A}"/>
              </a:ext>
            </a:extLst>
          </p:cNvPr>
          <p:cNvCxnSpPr>
            <a:cxnSpLocks/>
          </p:cNvCxnSpPr>
          <p:nvPr/>
        </p:nvCxnSpPr>
        <p:spPr>
          <a:xfrm>
            <a:off x="1381052" y="3756312"/>
            <a:ext cx="2081676"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5B6D6D5-E1C5-D36A-75B6-CF62000DDB28}"/>
              </a:ext>
            </a:extLst>
          </p:cNvPr>
          <p:cNvSpPr txBox="1"/>
          <p:nvPr/>
        </p:nvSpPr>
        <p:spPr>
          <a:xfrm>
            <a:off x="1547255" y="3701853"/>
            <a:ext cx="1749270" cy="646331"/>
          </a:xfrm>
          <a:prstGeom prst="rect">
            <a:avLst/>
          </a:prstGeom>
          <a:noFill/>
          <a:ln w="41275">
            <a:noFill/>
          </a:ln>
        </p:spPr>
        <p:txBody>
          <a:bodyPr wrap="square" rtlCol="0">
            <a:spAutoFit/>
          </a:bodyPr>
          <a:lstStyle/>
          <a:p>
            <a:r>
              <a:rPr lang="en-US" sz="3600" b="1" dirty="0"/>
              <a:t>(5.43 L)</a:t>
            </a:r>
            <a:endParaRPr lang="en-US" baseline="-25000" dirty="0"/>
          </a:p>
        </p:txBody>
      </p:sp>
      <p:sp>
        <p:nvSpPr>
          <p:cNvPr id="19" name="TextBox 18">
            <a:extLst>
              <a:ext uri="{FF2B5EF4-FFF2-40B4-BE49-F238E27FC236}">
                <a16:creationId xmlns:a16="http://schemas.microsoft.com/office/drawing/2014/main" id="{7691B6BA-18F8-36E8-56B6-6AB69C8781A4}"/>
              </a:ext>
            </a:extLst>
          </p:cNvPr>
          <p:cNvSpPr txBox="1"/>
          <p:nvPr/>
        </p:nvSpPr>
        <p:spPr>
          <a:xfrm>
            <a:off x="865533" y="4218007"/>
            <a:ext cx="3001929" cy="923330"/>
          </a:xfrm>
          <a:prstGeom prst="rect">
            <a:avLst/>
          </a:prstGeom>
          <a:noFill/>
          <a:ln w="41275">
            <a:noFill/>
          </a:ln>
        </p:spPr>
        <p:txBody>
          <a:bodyPr wrap="square" rtlCol="0">
            <a:spAutoFit/>
          </a:bodyPr>
          <a:lstStyle/>
          <a:p>
            <a:r>
              <a:rPr lang="en-US" sz="5400" b="1" dirty="0">
                <a:solidFill>
                  <a:srgbClr val="FF0000"/>
                </a:solidFill>
              </a:rPr>
              <a:t>= </a:t>
            </a:r>
            <a:r>
              <a:rPr lang="en-US" sz="3600" b="1" dirty="0">
                <a:solidFill>
                  <a:srgbClr val="FF0000"/>
                </a:solidFill>
              </a:rPr>
              <a:t>9.42486832</a:t>
            </a:r>
            <a:endParaRPr lang="en-US" sz="3200" baseline="-25000" dirty="0"/>
          </a:p>
        </p:txBody>
      </p:sp>
      <p:sp>
        <p:nvSpPr>
          <p:cNvPr id="25" name="TextBox 24">
            <a:extLst>
              <a:ext uri="{FF2B5EF4-FFF2-40B4-BE49-F238E27FC236}">
                <a16:creationId xmlns:a16="http://schemas.microsoft.com/office/drawing/2014/main" id="{F3E5CD0C-45D0-8B48-2913-9C23340EB631}"/>
              </a:ext>
            </a:extLst>
          </p:cNvPr>
          <p:cNvSpPr txBox="1"/>
          <p:nvPr/>
        </p:nvSpPr>
        <p:spPr>
          <a:xfrm>
            <a:off x="4073767" y="-120829"/>
            <a:ext cx="2673668" cy="1015663"/>
          </a:xfrm>
          <a:prstGeom prst="rect">
            <a:avLst/>
          </a:prstGeom>
          <a:noFill/>
        </p:spPr>
        <p:txBody>
          <a:bodyPr wrap="square" rtlCol="0">
            <a:spAutoFit/>
          </a:bodyPr>
          <a:lstStyle/>
          <a:p>
            <a:r>
              <a:rPr lang="en-US" sz="5400" b="1" dirty="0">
                <a:solidFill>
                  <a:srgbClr val="FF0000"/>
                </a:solidFill>
              </a:rPr>
              <a:t>3 sig figs</a:t>
            </a:r>
            <a:endParaRPr lang="en-US" sz="3200" b="1" dirty="0"/>
          </a:p>
        </p:txBody>
      </p:sp>
      <p:sp>
        <p:nvSpPr>
          <p:cNvPr id="26" name="TextBox 25">
            <a:extLst>
              <a:ext uri="{FF2B5EF4-FFF2-40B4-BE49-F238E27FC236}">
                <a16:creationId xmlns:a16="http://schemas.microsoft.com/office/drawing/2014/main" id="{3344EF5D-474B-DB59-CDFE-EE5AD9D81249}"/>
              </a:ext>
            </a:extLst>
          </p:cNvPr>
          <p:cNvSpPr txBox="1"/>
          <p:nvPr/>
        </p:nvSpPr>
        <p:spPr>
          <a:xfrm>
            <a:off x="865533" y="5008658"/>
            <a:ext cx="1547884" cy="923330"/>
          </a:xfrm>
          <a:prstGeom prst="rect">
            <a:avLst/>
          </a:prstGeom>
          <a:noFill/>
          <a:ln w="41275">
            <a:noFill/>
          </a:ln>
        </p:spPr>
        <p:txBody>
          <a:bodyPr wrap="square" rtlCol="0">
            <a:spAutoFit/>
          </a:bodyPr>
          <a:lstStyle/>
          <a:p>
            <a:r>
              <a:rPr lang="en-US" sz="5400" b="1" dirty="0">
                <a:solidFill>
                  <a:srgbClr val="FF0000"/>
                </a:solidFill>
              </a:rPr>
              <a:t>~ </a:t>
            </a:r>
            <a:r>
              <a:rPr lang="en-US" sz="3600" b="1" dirty="0">
                <a:solidFill>
                  <a:srgbClr val="FF0000"/>
                </a:solidFill>
              </a:rPr>
              <a:t>9.42</a:t>
            </a:r>
            <a:endParaRPr lang="en-US" sz="3200" baseline="-25000" dirty="0"/>
          </a:p>
        </p:txBody>
      </p:sp>
      <p:sp>
        <p:nvSpPr>
          <p:cNvPr id="29" name="Rectangle 28">
            <a:extLst>
              <a:ext uri="{FF2B5EF4-FFF2-40B4-BE49-F238E27FC236}">
                <a16:creationId xmlns:a16="http://schemas.microsoft.com/office/drawing/2014/main" id="{6F39322B-AEC5-8D19-06B6-241EEECB0ADB}"/>
              </a:ext>
            </a:extLst>
          </p:cNvPr>
          <p:cNvSpPr/>
          <p:nvPr/>
        </p:nvSpPr>
        <p:spPr>
          <a:xfrm>
            <a:off x="337278" y="1603371"/>
            <a:ext cx="528254" cy="789398"/>
          </a:xfrm>
          <a:prstGeom prst="rect">
            <a:avLst/>
          </a:prstGeom>
          <a:solidFill>
            <a:srgbClr val="FFFF00">
              <a:alpha val="4451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88E6B86-12CD-12F8-05F0-F672800A0F3A}"/>
              </a:ext>
            </a:extLst>
          </p:cNvPr>
          <p:cNvSpPr txBox="1"/>
          <p:nvPr/>
        </p:nvSpPr>
        <p:spPr>
          <a:xfrm>
            <a:off x="2333528" y="5159296"/>
            <a:ext cx="1129200" cy="707886"/>
          </a:xfrm>
          <a:prstGeom prst="rect">
            <a:avLst/>
          </a:prstGeom>
          <a:noFill/>
          <a:ln w="41275">
            <a:noFill/>
          </a:ln>
        </p:spPr>
        <p:txBody>
          <a:bodyPr wrap="square" rtlCol="0">
            <a:spAutoFit/>
          </a:bodyPr>
          <a:lstStyle/>
          <a:p>
            <a:r>
              <a:rPr lang="en-US" sz="4000" b="1" dirty="0">
                <a:solidFill>
                  <a:srgbClr val="FF0000"/>
                </a:solidFill>
              </a:rPr>
              <a:t>atm</a:t>
            </a:r>
            <a:endParaRPr lang="en-US" sz="2000" baseline="-25000" dirty="0"/>
          </a:p>
        </p:txBody>
      </p:sp>
      <p:sp>
        <p:nvSpPr>
          <p:cNvPr id="35" name="Rectangle 34">
            <a:extLst>
              <a:ext uri="{FF2B5EF4-FFF2-40B4-BE49-F238E27FC236}">
                <a16:creationId xmlns:a16="http://schemas.microsoft.com/office/drawing/2014/main" id="{059FD6AB-7F87-DE7C-FC44-9B3849019AD5}"/>
              </a:ext>
            </a:extLst>
          </p:cNvPr>
          <p:cNvSpPr/>
          <p:nvPr/>
        </p:nvSpPr>
        <p:spPr>
          <a:xfrm>
            <a:off x="865533" y="5132490"/>
            <a:ext cx="2597196" cy="76149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0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9" grpId="0"/>
      <p:bldP spid="25" grpId="0"/>
      <p:bldP spid="26" grpId="0"/>
      <p:bldP spid="29" grpId="0" animBg="1"/>
      <p:bldP spid="31" grpId="0"/>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461665"/>
          </a:xfrm>
          <a:prstGeom prst="rect">
            <a:avLst/>
          </a:prstGeom>
          <a:noFill/>
        </p:spPr>
        <p:txBody>
          <a:bodyPr wrap="square" rtlCol="0">
            <a:spAutoFit/>
          </a:bodyPr>
          <a:lstStyle/>
          <a:p>
            <a:r>
              <a:rPr lang="en-CA" sz="2400" i="1" dirty="0"/>
              <a:t>Calculate the volume (in liters) occupied by 2.12 moles of nitric oxide (NO) at 6.54 atm and 76</a:t>
            </a:r>
            <a:r>
              <a:rPr lang="en-CA" sz="2400" i="1" baseline="30000" dirty="0"/>
              <a:t>∘</a:t>
            </a:r>
            <a:r>
              <a:rPr lang="en-CA" sz="2400" i="1" dirty="0"/>
              <a:t>C.</a:t>
            </a:r>
          </a:p>
        </p:txBody>
      </p:sp>
    </p:spTree>
    <p:extLst>
      <p:ext uri="{BB962C8B-B14F-4D97-AF65-F5344CB8AC3E}">
        <p14:creationId xmlns:p14="http://schemas.microsoft.com/office/powerpoint/2010/main" val="228214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5.4</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461665"/>
          </a:xfrm>
          <a:prstGeom prst="rect">
            <a:avLst/>
          </a:prstGeom>
          <a:noFill/>
        </p:spPr>
        <p:txBody>
          <a:bodyPr wrap="square" rtlCol="0">
            <a:spAutoFit/>
          </a:bodyPr>
          <a:lstStyle/>
          <a:p>
            <a:r>
              <a:rPr lang="en-CA" sz="2400" i="1" dirty="0"/>
              <a:t>Calculate the volume (in liters) occupied by 7.40 g of NH</a:t>
            </a:r>
            <a:r>
              <a:rPr lang="en-CA" sz="2400" i="1" baseline="-25000" dirty="0"/>
              <a:t>3</a:t>
            </a:r>
            <a:r>
              <a:rPr lang="en-CA" sz="2400" i="1" dirty="0"/>
              <a:t> at STP.</a:t>
            </a:r>
          </a:p>
        </p:txBody>
      </p:sp>
      <p:sp>
        <p:nvSpPr>
          <p:cNvPr id="3" name="TextBox 2">
            <a:extLst>
              <a:ext uri="{FF2B5EF4-FFF2-40B4-BE49-F238E27FC236}">
                <a16:creationId xmlns:a16="http://schemas.microsoft.com/office/drawing/2014/main" id="{4D10DC60-6597-C008-3714-ABAC228E7533}"/>
              </a:ext>
            </a:extLst>
          </p:cNvPr>
          <p:cNvSpPr txBox="1"/>
          <p:nvPr/>
        </p:nvSpPr>
        <p:spPr>
          <a:xfrm>
            <a:off x="101540" y="1326410"/>
            <a:ext cx="3158894" cy="923330"/>
          </a:xfrm>
          <a:prstGeom prst="rect">
            <a:avLst/>
          </a:prstGeom>
          <a:noFill/>
          <a:ln w="41275">
            <a:noFill/>
          </a:ln>
        </p:spPr>
        <p:txBody>
          <a:bodyPr wrap="square" rtlCol="0">
            <a:spAutoFit/>
          </a:bodyPr>
          <a:lstStyle/>
          <a:p>
            <a:r>
              <a:rPr lang="en-US" sz="5400" b="1" dirty="0">
                <a:solidFill>
                  <a:srgbClr val="FF0000"/>
                </a:solidFill>
              </a:rPr>
              <a:t>V = ???</a:t>
            </a:r>
            <a:endParaRPr lang="en-US" sz="3200" baseline="-25000" dirty="0"/>
          </a:p>
        </p:txBody>
      </p:sp>
      <p:sp>
        <p:nvSpPr>
          <p:cNvPr id="5" name="TextBox 4">
            <a:extLst>
              <a:ext uri="{FF2B5EF4-FFF2-40B4-BE49-F238E27FC236}">
                <a16:creationId xmlns:a16="http://schemas.microsoft.com/office/drawing/2014/main" id="{9E7D529D-8F97-9704-4C5E-29648F9107E3}"/>
              </a:ext>
            </a:extLst>
          </p:cNvPr>
          <p:cNvSpPr txBox="1"/>
          <p:nvPr/>
        </p:nvSpPr>
        <p:spPr>
          <a:xfrm>
            <a:off x="101540" y="2249740"/>
            <a:ext cx="4380519" cy="923330"/>
          </a:xfrm>
          <a:prstGeom prst="rect">
            <a:avLst/>
          </a:prstGeom>
          <a:noFill/>
          <a:ln w="41275">
            <a:noFill/>
          </a:ln>
        </p:spPr>
        <p:txBody>
          <a:bodyPr wrap="square" rtlCol="0">
            <a:spAutoFit/>
          </a:bodyPr>
          <a:lstStyle/>
          <a:p>
            <a:r>
              <a:rPr lang="en-US" sz="5400" b="1" dirty="0"/>
              <a:t>n = 0.435 mol</a:t>
            </a:r>
            <a:endParaRPr lang="en-US" sz="3200" baseline="-25000" dirty="0"/>
          </a:p>
        </p:txBody>
      </p:sp>
      <p:sp>
        <p:nvSpPr>
          <p:cNvPr id="6" name="TextBox 5">
            <a:extLst>
              <a:ext uri="{FF2B5EF4-FFF2-40B4-BE49-F238E27FC236}">
                <a16:creationId xmlns:a16="http://schemas.microsoft.com/office/drawing/2014/main" id="{A566C14C-2B7B-2CAA-CACF-AD1E57275304}"/>
              </a:ext>
            </a:extLst>
          </p:cNvPr>
          <p:cNvSpPr txBox="1"/>
          <p:nvPr/>
        </p:nvSpPr>
        <p:spPr>
          <a:xfrm>
            <a:off x="101539" y="3070142"/>
            <a:ext cx="3806431" cy="923330"/>
          </a:xfrm>
          <a:prstGeom prst="rect">
            <a:avLst/>
          </a:prstGeom>
          <a:noFill/>
          <a:ln w="41275">
            <a:noFill/>
          </a:ln>
        </p:spPr>
        <p:txBody>
          <a:bodyPr wrap="square" rtlCol="0">
            <a:spAutoFit/>
          </a:bodyPr>
          <a:lstStyle/>
          <a:p>
            <a:r>
              <a:rPr lang="en-US" sz="5400" b="1" dirty="0">
                <a:solidFill>
                  <a:srgbClr val="FF0000"/>
                </a:solidFill>
              </a:rPr>
              <a:t>P = 1 atm</a:t>
            </a:r>
            <a:endParaRPr lang="en-US" sz="3200" baseline="-25000" dirty="0"/>
          </a:p>
        </p:txBody>
      </p:sp>
      <p:sp>
        <p:nvSpPr>
          <p:cNvPr id="7" name="TextBox 6">
            <a:extLst>
              <a:ext uri="{FF2B5EF4-FFF2-40B4-BE49-F238E27FC236}">
                <a16:creationId xmlns:a16="http://schemas.microsoft.com/office/drawing/2014/main" id="{68B14181-6D36-22D0-34D0-7D991DA4A51D}"/>
              </a:ext>
            </a:extLst>
          </p:cNvPr>
          <p:cNvSpPr txBox="1"/>
          <p:nvPr/>
        </p:nvSpPr>
        <p:spPr>
          <a:xfrm>
            <a:off x="101540" y="4040386"/>
            <a:ext cx="3158894" cy="923330"/>
          </a:xfrm>
          <a:prstGeom prst="rect">
            <a:avLst/>
          </a:prstGeom>
          <a:noFill/>
          <a:ln w="41275">
            <a:noFill/>
          </a:ln>
        </p:spPr>
        <p:txBody>
          <a:bodyPr wrap="square" rtlCol="0">
            <a:spAutoFit/>
          </a:bodyPr>
          <a:lstStyle/>
          <a:p>
            <a:r>
              <a:rPr lang="en-US" sz="5400" b="1" dirty="0"/>
              <a:t>T = 273 K  </a:t>
            </a:r>
            <a:endParaRPr lang="en-US" sz="3200" baseline="-25000" dirty="0"/>
          </a:p>
        </p:txBody>
      </p:sp>
      <p:cxnSp>
        <p:nvCxnSpPr>
          <p:cNvPr id="11" name="Straight Connector 10">
            <a:extLst>
              <a:ext uri="{FF2B5EF4-FFF2-40B4-BE49-F238E27FC236}">
                <a16:creationId xmlns:a16="http://schemas.microsoft.com/office/drawing/2014/main" id="{7FAA967A-176B-573D-0963-D6203666FAFD}"/>
              </a:ext>
            </a:extLst>
          </p:cNvPr>
          <p:cNvCxnSpPr>
            <a:cxnSpLocks/>
          </p:cNvCxnSpPr>
          <p:nvPr/>
        </p:nvCxnSpPr>
        <p:spPr>
          <a:xfrm>
            <a:off x="101539" y="1037494"/>
            <a:ext cx="366491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7581DA-1CA4-FFDC-7600-738AE2BB7A8F}"/>
              </a:ext>
            </a:extLst>
          </p:cNvPr>
          <p:cNvCxnSpPr>
            <a:cxnSpLocks/>
          </p:cNvCxnSpPr>
          <p:nvPr/>
        </p:nvCxnSpPr>
        <p:spPr>
          <a:xfrm>
            <a:off x="5292597" y="996939"/>
            <a:ext cx="1770804"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DE3B71D-4B81-CBBB-3F85-5548859ABF59}"/>
              </a:ext>
            </a:extLst>
          </p:cNvPr>
          <p:cNvSpPr txBox="1"/>
          <p:nvPr/>
        </p:nvSpPr>
        <p:spPr>
          <a:xfrm>
            <a:off x="7048374" y="1246305"/>
            <a:ext cx="2387296" cy="1107996"/>
          </a:xfrm>
          <a:prstGeom prst="rect">
            <a:avLst/>
          </a:prstGeom>
          <a:noFill/>
          <a:ln w="41275">
            <a:noFill/>
          </a:ln>
        </p:spPr>
        <p:txBody>
          <a:bodyPr wrap="square" rtlCol="0">
            <a:spAutoFit/>
          </a:bodyPr>
          <a:lstStyle/>
          <a:p>
            <a:r>
              <a:rPr lang="en-US" sz="5400" b="1" dirty="0">
                <a:solidFill>
                  <a:srgbClr val="FF0000"/>
                </a:solidFill>
              </a:rPr>
              <a:t>n = m</a:t>
            </a:r>
            <a:r>
              <a:rPr lang="en-US" sz="6600" b="1" dirty="0"/>
              <a:t> </a:t>
            </a:r>
            <a:endParaRPr lang="en-US" sz="3200" baseline="-25000" dirty="0"/>
          </a:p>
        </p:txBody>
      </p:sp>
      <p:cxnSp>
        <p:nvCxnSpPr>
          <p:cNvPr id="16" name="Straight Connector 15">
            <a:extLst>
              <a:ext uri="{FF2B5EF4-FFF2-40B4-BE49-F238E27FC236}">
                <a16:creationId xmlns:a16="http://schemas.microsoft.com/office/drawing/2014/main" id="{A8848738-F485-CF37-D0F7-7FDB958EE22B}"/>
              </a:ext>
            </a:extLst>
          </p:cNvPr>
          <p:cNvCxnSpPr>
            <a:cxnSpLocks/>
          </p:cNvCxnSpPr>
          <p:nvPr/>
        </p:nvCxnSpPr>
        <p:spPr>
          <a:xfrm>
            <a:off x="7970061" y="2182511"/>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0DEC531-8D4C-F630-3700-B8A3A32A426A}"/>
              </a:ext>
            </a:extLst>
          </p:cNvPr>
          <p:cNvSpPr txBox="1"/>
          <p:nvPr/>
        </p:nvSpPr>
        <p:spPr>
          <a:xfrm>
            <a:off x="8081165" y="2041882"/>
            <a:ext cx="700903" cy="923330"/>
          </a:xfrm>
          <a:prstGeom prst="rect">
            <a:avLst/>
          </a:prstGeom>
          <a:noFill/>
          <a:ln w="41275">
            <a:noFill/>
          </a:ln>
        </p:spPr>
        <p:txBody>
          <a:bodyPr wrap="square" rtlCol="0">
            <a:spAutoFit/>
          </a:bodyPr>
          <a:lstStyle/>
          <a:p>
            <a:r>
              <a:rPr lang="en-US" sz="5400" b="1" dirty="0"/>
              <a:t>M</a:t>
            </a:r>
            <a:endParaRPr lang="en-US" sz="3200" dirty="0"/>
          </a:p>
        </p:txBody>
      </p:sp>
      <p:sp>
        <p:nvSpPr>
          <p:cNvPr id="18" name="TextBox 17">
            <a:extLst>
              <a:ext uri="{FF2B5EF4-FFF2-40B4-BE49-F238E27FC236}">
                <a16:creationId xmlns:a16="http://schemas.microsoft.com/office/drawing/2014/main" id="{93B161A7-9702-44FA-ACF0-4BAD698CB64B}"/>
              </a:ext>
            </a:extLst>
          </p:cNvPr>
          <p:cNvSpPr txBox="1"/>
          <p:nvPr/>
        </p:nvSpPr>
        <p:spPr>
          <a:xfrm>
            <a:off x="6988414" y="2657053"/>
            <a:ext cx="3382283" cy="923330"/>
          </a:xfrm>
          <a:prstGeom prst="rect">
            <a:avLst/>
          </a:prstGeom>
          <a:noFill/>
          <a:ln w="41275">
            <a:noFill/>
          </a:ln>
        </p:spPr>
        <p:txBody>
          <a:bodyPr wrap="square" rtlCol="0">
            <a:spAutoFit/>
          </a:bodyPr>
          <a:lstStyle/>
          <a:p>
            <a:r>
              <a:rPr lang="en-US" sz="5400" b="1" dirty="0">
                <a:solidFill>
                  <a:srgbClr val="FF0000"/>
                </a:solidFill>
              </a:rPr>
              <a:t>n = </a:t>
            </a:r>
            <a:r>
              <a:rPr lang="en-US" sz="4000" b="1" dirty="0">
                <a:solidFill>
                  <a:srgbClr val="FF0000"/>
                </a:solidFill>
              </a:rPr>
              <a:t>7.40 g</a:t>
            </a:r>
            <a:r>
              <a:rPr lang="en-US" sz="4800" b="1" dirty="0"/>
              <a:t> </a:t>
            </a:r>
            <a:endParaRPr lang="en-US" sz="3200" baseline="-25000" dirty="0"/>
          </a:p>
        </p:txBody>
      </p:sp>
      <p:cxnSp>
        <p:nvCxnSpPr>
          <p:cNvPr id="19" name="Straight Connector 18">
            <a:extLst>
              <a:ext uri="{FF2B5EF4-FFF2-40B4-BE49-F238E27FC236}">
                <a16:creationId xmlns:a16="http://schemas.microsoft.com/office/drawing/2014/main" id="{F4C9E064-EC1B-CD34-49F6-CA9E80624DCD}"/>
              </a:ext>
            </a:extLst>
          </p:cNvPr>
          <p:cNvCxnSpPr>
            <a:cxnSpLocks/>
          </p:cNvCxnSpPr>
          <p:nvPr/>
        </p:nvCxnSpPr>
        <p:spPr>
          <a:xfrm>
            <a:off x="8077491" y="3437351"/>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50D6BF9-F538-14C5-E0F4-4FE1F0548894}"/>
              </a:ext>
            </a:extLst>
          </p:cNvPr>
          <p:cNvSpPr txBox="1"/>
          <p:nvPr/>
        </p:nvSpPr>
        <p:spPr>
          <a:xfrm>
            <a:off x="7356660" y="3423520"/>
            <a:ext cx="2622458" cy="707886"/>
          </a:xfrm>
          <a:prstGeom prst="rect">
            <a:avLst/>
          </a:prstGeom>
          <a:noFill/>
          <a:ln w="41275">
            <a:noFill/>
          </a:ln>
        </p:spPr>
        <p:txBody>
          <a:bodyPr wrap="square" rtlCol="0">
            <a:spAutoFit/>
          </a:bodyPr>
          <a:lstStyle/>
          <a:p>
            <a:r>
              <a:rPr lang="en-US" sz="4000" b="1" dirty="0"/>
              <a:t>17.0 g /mol</a:t>
            </a:r>
            <a:endParaRPr lang="en-US" sz="2000" dirty="0"/>
          </a:p>
        </p:txBody>
      </p:sp>
      <p:sp>
        <p:nvSpPr>
          <p:cNvPr id="23" name="TextBox 22">
            <a:extLst>
              <a:ext uri="{FF2B5EF4-FFF2-40B4-BE49-F238E27FC236}">
                <a16:creationId xmlns:a16="http://schemas.microsoft.com/office/drawing/2014/main" id="{65893A46-434A-1F9E-88C9-0E075CB9083B}"/>
              </a:ext>
            </a:extLst>
          </p:cNvPr>
          <p:cNvSpPr txBox="1"/>
          <p:nvPr/>
        </p:nvSpPr>
        <p:spPr>
          <a:xfrm>
            <a:off x="6970426" y="4082296"/>
            <a:ext cx="5221575" cy="923330"/>
          </a:xfrm>
          <a:prstGeom prst="rect">
            <a:avLst/>
          </a:prstGeom>
          <a:noFill/>
          <a:ln w="41275">
            <a:noFill/>
          </a:ln>
        </p:spPr>
        <p:txBody>
          <a:bodyPr wrap="square" rtlCol="0">
            <a:spAutoFit/>
          </a:bodyPr>
          <a:lstStyle/>
          <a:p>
            <a:r>
              <a:rPr lang="en-US" sz="5400" b="1" dirty="0">
                <a:solidFill>
                  <a:srgbClr val="FF0000"/>
                </a:solidFill>
              </a:rPr>
              <a:t>n = </a:t>
            </a:r>
            <a:r>
              <a:rPr lang="en-US" sz="4000" b="1" dirty="0">
                <a:solidFill>
                  <a:srgbClr val="FF0000"/>
                </a:solidFill>
              </a:rPr>
              <a:t>0.4352941175 mol</a:t>
            </a:r>
            <a:endParaRPr lang="en-US" sz="3200" baseline="-25000" dirty="0"/>
          </a:p>
        </p:txBody>
      </p:sp>
      <p:cxnSp>
        <p:nvCxnSpPr>
          <p:cNvPr id="24" name="Straight Connector 23">
            <a:extLst>
              <a:ext uri="{FF2B5EF4-FFF2-40B4-BE49-F238E27FC236}">
                <a16:creationId xmlns:a16="http://schemas.microsoft.com/office/drawing/2014/main" id="{F764BEC5-D9C3-3FFC-1313-D1D08369098B}"/>
              </a:ext>
            </a:extLst>
          </p:cNvPr>
          <p:cNvCxnSpPr>
            <a:cxnSpLocks/>
          </p:cNvCxnSpPr>
          <p:nvPr/>
        </p:nvCxnSpPr>
        <p:spPr>
          <a:xfrm>
            <a:off x="7192089" y="1007025"/>
            <a:ext cx="66275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0030929-08B8-E4A3-2F78-B36794429DEC}"/>
              </a:ext>
            </a:extLst>
          </p:cNvPr>
          <p:cNvSpPr txBox="1"/>
          <p:nvPr/>
        </p:nvSpPr>
        <p:spPr>
          <a:xfrm>
            <a:off x="63994" y="4903338"/>
            <a:ext cx="3158894" cy="923330"/>
          </a:xfrm>
          <a:prstGeom prst="rect">
            <a:avLst/>
          </a:prstGeom>
          <a:noFill/>
          <a:ln w="41275">
            <a:noFill/>
          </a:ln>
        </p:spPr>
        <p:txBody>
          <a:bodyPr wrap="square" rtlCol="0">
            <a:spAutoFit/>
          </a:bodyPr>
          <a:lstStyle/>
          <a:p>
            <a:r>
              <a:rPr lang="en-US" sz="5400" b="1" dirty="0">
                <a:solidFill>
                  <a:srgbClr val="FF0000"/>
                </a:solidFill>
              </a:rPr>
              <a:t>R = </a:t>
            </a:r>
            <a:endParaRPr lang="en-US" sz="3200" baseline="-25000" dirty="0"/>
          </a:p>
        </p:txBody>
      </p:sp>
      <p:sp>
        <p:nvSpPr>
          <p:cNvPr id="27" name="TextBox 26">
            <a:extLst>
              <a:ext uri="{FF2B5EF4-FFF2-40B4-BE49-F238E27FC236}">
                <a16:creationId xmlns:a16="http://schemas.microsoft.com/office/drawing/2014/main" id="{A582AA51-4765-FE2D-33D7-E61AC0339C36}"/>
              </a:ext>
            </a:extLst>
          </p:cNvPr>
          <p:cNvSpPr txBox="1"/>
          <p:nvPr/>
        </p:nvSpPr>
        <p:spPr>
          <a:xfrm>
            <a:off x="972831" y="5008110"/>
            <a:ext cx="3492708" cy="707886"/>
          </a:xfrm>
          <a:prstGeom prst="rect">
            <a:avLst/>
          </a:prstGeom>
          <a:noFill/>
        </p:spPr>
        <p:txBody>
          <a:bodyPr wrap="square" rtlCol="0">
            <a:spAutoFit/>
          </a:bodyPr>
          <a:lstStyle/>
          <a:p>
            <a:r>
              <a:rPr lang="en-US" sz="4000" dirty="0"/>
              <a:t>(0.0821 </a:t>
            </a:r>
            <a:r>
              <a:rPr lang="en-US" sz="4000" b="1" dirty="0">
                <a:solidFill>
                  <a:srgbClr val="FF0000"/>
                </a:solidFill>
              </a:rPr>
              <a:t>L</a:t>
            </a:r>
            <a:r>
              <a:rPr lang="en-US" sz="4000" dirty="0"/>
              <a:t>• </a:t>
            </a:r>
            <a:r>
              <a:rPr lang="en-US" sz="4000" b="1" dirty="0">
                <a:solidFill>
                  <a:srgbClr val="FF0000"/>
                </a:solidFill>
              </a:rPr>
              <a:t>atm</a:t>
            </a:r>
            <a:r>
              <a:rPr lang="en-US" sz="4000" dirty="0"/>
              <a:t>)</a:t>
            </a:r>
          </a:p>
        </p:txBody>
      </p:sp>
      <p:sp>
        <p:nvSpPr>
          <p:cNvPr id="28" name="TextBox 27">
            <a:extLst>
              <a:ext uri="{FF2B5EF4-FFF2-40B4-BE49-F238E27FC236}">
                <a16:creationId xmlns:a16="http://schemas.microsoft.com/office/drawing/2014/main" id="{303AC627-8C1C-2B9A-6707-048281139D41}"/>
              </a:ext>
            </a:extLst>
          </p:cNvPr>
          <p:cNvSpPr txBox="1"/>
          <p:nvPr/>
        </p:nvSpPr>
        <p:spPr>
          <a:xfrm>
            <a:off x="1910172" y="5671150"/>
            <a:ext cx="1578910" cy="707886"/>
          </a:xfrm>
          <a:prstGeom prst="rect">
            <a:avLst/>
          </a:prstGeom>
          <a:noFill/>
        </p:spPr>
        <p:txBody>
          <a:bodyPr wrap="square" rtlCol="0">
            <a:spAutoFit/>
          </a:bodyPr>
          <a:lstStyle/>
          <a:p>
            <a:r>
              <a:rPr lang="en-US" sz="4000" b="1" dirty="0" err="1">
                <a:solidFill>
                  <a:srgbClr val="FF0000"/>
                </a:solidFill>
              </a:rPr>
              <a:t>K</a:t>
            </a:r>
            <a:r>
              <a:rPr lang="en-US" sz="4000" dirty="0" err="1"/>
              <a:t>•</a:t>
            </a:r>
            <a:r>
              <a:rPr lang="en-US" sz="4000" b="1" dirty="0" err="1">
                <a:solidFill>
                  <a:srgbClr val="FF0000"/>
                </a:solidFill>
              </a:rPr>
              <a:t>mol</a:t>
            </a:r>
            <a:endParaRPr lang="en-US" sz="4000" b="1" dirty="0">
              <a:solidFill>
                <a:srgbClr val="FF0000"/>
              </a:solidFill>
            </a:endParaRPr>
          </a:p>
        </p:txBody>
      </p:sp>
      <p:cxnSp>
        <p:nvCxnSpPr>
          <p:cNvPr id="29" name="Straight Connector 28">
            <a:extLst>
              <a:ext uri="{FF2B5EF4-FFF2-40B4-BE49-F238E27FC236}">
                <a16:creationId xmlns:a16="http://schemas.microsoft.com/office/drawing/2014/main" id="{D0BD6AB0-4FC6-297B-A08C-E0E01BCB9028}"/>
              </a:ext>
            </a:extLst>
          </p:cNvPr>
          <p:cNvCxnSpPr>
            <a:cxnSpLocks/>
          </p:cNvCxnSpPr>
          <p:nvPr/>
        </p:nvCxnSpPr>
        <p:spPr>
          <a:xfrm>
            <a:off x="1133648" y="5676879"/>
            <a:ext cx="3116099" cy="91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5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5" grpId="0"/>
      <p:bldP spid="17" grpId="0"/>
      <p:bldP spid="18" grpId="0"/>
      <p:bldP spid="22" grpId="0"/>
      <p:bldP spid="23"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5.4</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461665"/>
          </a:xfrm>
          <a:prstGeom prst="rect">
            <a:avLst/>
          </a:prstGeom>
          <a:noFill/>
        </p:spPr>
        <p:txBody>
          <a:bodyPr wrap="square" rtlCol="0">
            <a:spAutoFit/>
          </a:bodyPr>
          <a:lstStyle/>
          <a:p>
            <a:r>
              <a:rPr lang="en-CA" sz="2400" i="1" dirty="0"/>
              <a:t>Calculate the volume (in liters) occupied by 7.40 g of NH</a:t>
            </a:r>
            <a:r>
              <a:rPr lang="en-CA" sz="2400" i="1" baseline="-25000" dirty="0"/>
              <a:t>3</a:t>
            </a:r>
            <a:r>
              <a:rPr lang="en-CA" sz="2400" i="1" dirty="0"/>
              <a:t> at STP.</a:t>
            </a:r>
          </a:p>
        </p:txBody>
      </p:sp>
      <p:sp>
        <p:nvSpPr>
          <p:cNvPr id="3" name="TextBox 2">
            <a:extLst>
              <a:ext uri="{FF2B5EF4-FFF2-40B4-BE49-F238E27FC236}">
                <a16:creationId xmlns:a16="http://schemas.microsoft.com/office/drawing/2014/main" id="{4D10DC60-6597-C008-3714-ABAC228E7533}"/>
              </a:ext>
            </a:extLst>
          </p:cNvPr>
          <p:cNvSpPr txBox="1"/>
          <p:nvPr/>
        </p:nvSpPr>
        <p:spPr>
          <a:xfrm>
            <a:off x="101540" y="1326410"/>
            <a:ext cx="3158894" cy="923330"/>
          </a:xfrm>
          <a:prstGeom prst="rect">
            <a:avLst/>
          </a:prstGeom>
          <a:noFill/>
          <a:ln w="41275">
            <a:noFill/>
          </a:ln>
        </p:spPr>
        <p:txBody>
          <a:bodyPr wrap="square" rtlCol="0">
            <a:spAutoFit/>
          </a:bodyPr>
          <a:lstStyle/>
          <a:p>
            <a:r>
              <a:rPr lang="en-US" sz="5400" b="1" dirty="0">
                <a:solidFill>
                  <a:srgbClr val="FF0000"/>
                </a:solidFill>
              </a:rPr>
              <a:t>V = ???</a:t>
            </a:r>
            <a:endParaRPr lang="en-US" sz="3200" baseline="-25000" dirty="0"/>
          </a:p>
        </p:txBody>
      </p:sp>
      <p:sp>
        <p:nvSpPr>
          <p:cNvPr id="5" name="TextBox 4">
            <a:extLst>
              <a:ext uri="{FF2B5EF4-FFF2-40B4-BE49-F238E27FC236}">
                <a16:creationId xmlns:a16="http://schemas.microsoft.com/office/drawing/2014/main" id="{9E7D529D-8F97-9704-4C5E-29648F9107E3}"/>
              </a:ext>
            </a:extLst>
          </p:cNvPr>
          <p:cNvSpPr txBox="1"/>
          <p:nvPr/>
        </p:nvSpPr>
        <p:spPr>
          <a:xfrm>
            <a:off x="101540" y="2249740"/>
            <a:ext cx="4380519" cy="923330"/>
          </a:xfrm>
          <a:prstGeom prst="rect">
            <a:avLst/>
          </a:prstGeom>
          <a:noFill/>
          <a:ln w="41275">
            <a:noFill/>
          </a:ln>
        </p:spPr>
        <p:txBody>
          <a:bodyPr wrap="square" rtlCol="0">
            <a:spAutoFit/>
          </a:bodyPr>
          <a:lstStyle/>
          <a:p>
            <a:r>
              <a:rPr lang="en-US" sz="5400" b="1" dirty="0"/>
              <a:t>n = 0.435 mol</a:t>
            </a:r>
            <a:endParaRPr lang="en-US" sz="3200" baseline="-25000" dirty="0"/>
          </a:p>
        </p:txBody>
      </p:sp>
      <p:sp>
        <p:nvSpPr>
          <p:cNvPr id="6" name="TextBox 5">
            <a:extLst>
              <a:ext uri="{FF2B5EF4-FFF2-40B4-BE49-F238E27FC236}">
                <a16:creationId xmlns:a16="http://schemas.microsoft.com/office/drawing/2014/main" id="{A566C14C-2B7B-2CAA-CACF-AD1E57275304}"/>
              </a:ext>
            </a:extLst>
          </p:cNvPr>
          <p:cNvSpPr txBox="1"/>
          <p:nvPr/>
        </p:nvSpPr>
        <p:spPr>
          <a:xfrm>
            <a:off x="101539" y="3070142"/>
            <a:ext cx="3806431" cy="923330"/>
          </a:xfrm>
          <a:prstGeom prst="rect">
            <a:avLst/>
          </a:prstGeom>
          <a:noFill/>
          <a:ln w="41275">
            <a:noFill/>
          </a:ln>
        </p:spPr>
        <p:txBody>
          <a:bodyPr wrap="square" rtlCol="0">
            <a:spAutoFit/>
          </a:bodyPr>
          <a:lstStyle/>
          <a:p>
            <a:r>
              <a:rPr lang="en-US" sz="5400" b="1" dirty="0">
                <a:solidFill>
                  <a:srgbClr val="FF0000"/>
                </a:solidFill>
              </a:rPr>
              <a:t>P = 1 atm</a:t>
            </a:r>
            <a:endParaRPr lang="en-US" sz="3200" baseline="-25000" dirty="0"/>
          </a:p>
        </p:txBody>
      </p:sp>
      <p:sp>
        <p:nvSpPr>
          <p:cNvPr id="7" name="TextBox 6">
            <a:extLst>
              <a:ext uri="{FF2B5EF4-FFF2-40B4-BE49-F238E27FC236}">
                <a16:creationId xmlns:a16="http://schemas.microsoft.com/office/drawing/2014/main" id="{68B14181-6D36-22D0-34D0-7D991DA4A51D}"/>
              </a:ext>
            </a:extLst>
          </p:cNvPr>
          <p:cNvSpPr txBox="1"/>
          <p:nvPr/>
        </p:nvSpPr>
        <p:spPr>
          <a:xfrm>
            <a:off x="101540" y="4040386"/>
            <a:ext cx="3158894" cy="923330"/>
          </a:xfrm>
          <a:prstGeom prst="rect">
            <a:avLst/>
          </a:prstGeom>
          <a:noFill/>
          <a:ln w="41275">
            <a:noFill/>
          </a:ln>
        </p:spPr>
        <p:txBody>
          <a:bodyPr wrap="square" rtlCol="0">
            <a:spAutoFit/>
          </a:bodyPr>
          <a:lstStyle/>
          <a:p>
            <a:r>
              <a:rPr lang="en-US" sz="5400" b="1" dirty="0"/>
              <a:t>T = 273 K  </a:t>
            </a:r>
            <a:endParaRPr lang="en-US" sz="3200" baseline="-25000" dirty="0"/>
          </a:p>
        </p:txBody>
      </p:sp>
      <p:cxnSp>
        <p:nvCxnSpPr>
          <p:cNvPr id="11" name="Straight Connector 10">
            <a:extLst>
              <a:ext uri="{FF2B5EF4-FFF2-40B4-BE49-F238E27FC236}">
                <a16:creationId xmlns:a16="http://schemas.microsoft.com/office/drawing/2014/main" id="{7FAA967A-176B-573D-0963-D6203666FAFD}"/>
              </a:ext>
            </a:extLst>
          </p:cNvPr>
          <p:cNvCxnSpPr>
            <a:cxnSpLocks/>
          </p:cNvCxnSpPr>
          <p:nvPr/>
        </p:nvCxnSpPr>
        <p:spPr>
          <a:xfrm>
            <a:off x="101539" y="1037494"/>
            <a:ext cx="366491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7581DA-1CA4-FFDC-7600-738AE2BB7A8F}"/>
              </a:ext>
            </a:extLst>
          </p:cNvPr>
          <p:cNvCxnSpPr>
            <a:cxnSpLocks/>
          </p:cNvCxnSpPr>
          <p:nvPr/>
        </p:nvCxnSpPr>
        <p:spPr>
          <a:xfrm>
            <a:off x="5292597" y="996939"/>
            <a:ext cx="1770804"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764BEC5-D9C3-3FFC-1313-D1D08369098B}"/>
              </a:ext>
            </a:extLst>
          </p:cNvPr>
          <p:cNvCxnSpPr>
            <a:cxnSpLocks/>
          </p:cNvCxnSpPr>
          <p:nvPr/>
        </p:nvCxnSpPr>
        <p:spPr>
          <a:xfrm>
            <a:off x="7192089" y="1007025"/>
            <a:ext cx="66275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BF54EA-F4B6-1973-7E0D-4EBC1B4EDF5D}"/>
              </a:ext>
            </a:extLst>
          </p:cNvPr>
          <p:cNvSpPr txBox="1"/>
          <p:nvPr/>
        </p:nvSpPr>
        <p:spPr>
          <a:xfrm>
            <a:off x="6194500" y="1172841"/>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sp>
        <p:nvSpPr>
          <p:cNvPr id="10" name="TextBox 9">
            <a:extLst>
              <a:ext uri="{FF2B5EF4-FFF2-40B4-BE49-F238E27FC236}">
                <a16:creationId xmlns:a16="http://schemas.microsoft.com/office/drawing/2014/main" id="{E9B2F33B-D558-EEC0-D92A-47F5F8CAFE55}"/>
              </a:ext>
            </a:extLst>
          </p:cNvPr>
          <p:cNvSpPr txBox="1"/>
          <p:nvPr/>
        </p:nvSpPr>
        <p:spPr>
          <a:xfrm>
            <a:off x="6096000" y="2321004"/>
            <a:ext cx="2387296" cy="1107996"/>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12" name="Straight Connector 11">
            <a:extLst>
              <a:ext uri="{FF2B5EF4-FFF2-40B4-BE49-F238E27FC236}">
                <a16:creationId xmlns:a16="http://schemas.microsoft.com/office/drawing/2014/main" id="{6D271AB9-AF71-C739-289C-EF3A836FFA75}"/>
              </a:ext>
            </a:extLst>
          </p:cNvPr>
          <p:cNvCxnSpPr>
            <a:cxnSpLocks/>
          </p:cNvCxnSpPr>
          <p:nvPr/>
        </p:nvCxnSpPr>
        <p:spPr>
          <a:xfrm>
            <a:off x="7017687" y="3257210"/>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E0730A4-B5E8-D935-CF66-B344EF1F8BC6}"/>
              </a:ext>
            </a:extLst>
          </p:cNvPr>
          <p:cNvSpPr txBox="1"/>
          <p:nvPr/>
        </p:nvSpPr>
        <p:spPr>
          <a:xfrm>
            <a:off x="7338651" y="3221511"/>
            <a:ext cx="700903" cy="923330"/>
          </a:xfrm>
          <a:prstGeom prst="rect">
            <a:avLst/>
          </a:prstGeom>
          <a:noFill/>
          <a:ln w="41275">
            <a:noFill/>
          </a:ln>
        </p:spPr>
        <p:txBody>
          <a:bodyPr wrap="square" rtlCol="0">
            <a:spAutoFit/>
          </a:bodyPr>
          <a:lstStyle/>
          <a:p>
            <a:r>
              <a:rPr lang="en-US" sz="5400" b="1" dirty="0">
                <a:solidFill>
                  <a:srgbClr val="FF0000"/>
                </a:solidFill>
              </a:rPr>
              <a:t>P</a:t>
            </a:r>
            <a:endParaRPr lang="en-US" sz="3200" baseline="-25000" dirty="0">
              <a:solidFill>
                <a:srgbClr val="FF0000"/>
              </a:solidFill>
            </a:endParaRPr>
          </a:p>
        </p:txBody>
      </p:sp>
      <p:sp>
        <p:nvSpPr>
          <p:cNvPr id="20" name="TextBox 19">
            <a:extLst>
              <a:ext uri="{FF2B5EF4-FFF2-40B4-BE49-F238E27FC236}">
                <a16:creationId xmlns:a16="http://schemas.microsoft.com/office/drawing/2014/main" id="{F412D040-FDC5-B413-A586-8828BAB4B653}"/>
              </a:ext>
            </a:extLst>
          </p:cNvPr>
          <p:cNvSpPr txBox="1"/>
          <p:nvPr/>
        </p:nvSpPr>
        <p:spPr>
          <a:xfrm>
            <a:off x="6096000" y="3639419"/>
            <a:ext cx="6096000" cy="923330"/>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3200" b="1" dirty="0"/>
              <a:t>(0.435 mol)</a:t>
            </a:r>
            <a:r>
              <a:rPr lang="en-US" sz="3200" b="1" dirty="0">
                <a:solidFill>
                  <a:srgbClr val="FF0000"/>
                </a:solidFill>
              </a:rPr>
              <a:t>(0.0821…)(273 K)</a:t>
            </a:r>
            <a:r>
              <a:rPr lang="en-US" sz="3600" b="1" dirty="0"/>
              <a:t> </a:t>
            </a:r>
            <a:endParaRPr lang="en-US" sz="4000" baseline="-25000" dirty="0"/>
          </a:p>
        </p:txBody>
      </p:sp>
      <p:cxnSp>
        <p:nvCxnSpPr>
          <p:cNvPr id="21" name="Straight Connector 20">
            <a:extLst>
              <a:ext uri="{FF2B5EF4-FFF2-40B4-BE49-F238E27FC236}">
                <a16:creationId xmlns:a16="http://schemas.microsoft.com/office/drawing/2014/main" id="{2F239E1F-4E63-8DD4-D7B8-0036CE2ACF2C}"/>
              </a:ext>
            </a:extLst>
          </p:cNvPr>
          <p:cNvCxnSpPr>
            <a:cxnSpLocks/>
          </p:cNvCxnSpPr>
          <p:nvPr/>
        </p:nvCxnSpPr>
        <p:spPr>
          <a:xfrm flipV="1">
            <a:off x="7017687" y="4539926"/>
            <a:ext cx="5064385" cy="35699"/>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B9A272-994A-1092-486F-13B11274CFC0}"/>
              </a:ext>
            </a:extLst>
          </p:cNvPr>
          <p:cNvSpPr txBox="1"/>
          <p:nvPr/>
        </p:nvSpPr>
        <p:spPr>
          <a:xfrm>
            <a:off x="8527105" y="4410575"/>
            <a:ext cx="2479906" cy="923330"/>
          </a:xfrm>
          <a:prstGeom prst="rect">
            <a:avLst/>
          </a:prstGeom>
          <a:noFill/>
          <a:ln w="41275">
            <a:noFill/>
          </a:ln>
        </p:spPr>
        <p:txBody>
          <a:bodyPr wrap="square" rtlCol="0">
            <a:spAutoFit/>
          </a:bodyPr>
          <a:lstStyle/>
          <a:p>
            <a:r>
              <a:rPr lang="en-US" sz="5400" b="1" dirty="0">
                <a:solidFill>
                  <a:srgbClr val="FF0000"/>
                </a:solidFill>
              </a:rPr>
              <a:t>1 atm</a:t>
            </a:r>
            <a:endParaRPr lang="en-US" sz="3200" baseline="-25000" dirty="0">
              <a:solidFill>
                <a:srgbClr val="FF0000"/>
              </a:solidFill>
            </a:endParaRPr>
          </a:p>
        </p:txBody>
      </p:sp>
      <p:sp>
        <p:nvSpPr>
          <p:cNvPr id="27" name="TextBox 26">
            <a:extLst>
              <a:ext uri="{FF2B5EF4-FFF2-40B4-BE49-F238E27FC236}">
                <a16:creationId xmlns:a16="http://schemas.microsoft.com/office/drawing/2014/main" id="{E7DB9EE4-20FE-1F0E-71A6-1C40A8B38794}"/>
              </a:ext>
            </a:extLst>
          </p:cNvPr>
          <p:cNvSpPr txBox="1"/>
          <p:nvPr/>
        </p:nvSpPr>
        <p:spPr>
          <a:xfrm>
            <a:off x="78984" y="4903338"/>
            <a:ext cx="3158894" cy="923330"/>
          </a:xfrm>
          <a:prstGeom prst="rect">
            <a:avLst/>
          </a:prstGeom>
          <a:noFill/>
          <a:ln w="41275">
            <a:noFill/>
          </a:ln>
        </p:spPr>
        <p:txBody>
          <a:bodyPr wrap="square" rtlCol="0">
            <a:spAutoFit/>
          </a:bodyPr>
          <a:lstStyle/>
          <a:p>
            <a:r>
              <a:rPr lang="en-US" sz="5400" b="1" dirty="0">
                <a:solidFill>
                  <a:srgbClr val="FF0000"/>
                </a:solidFill>
              </a:rPr>
              <a:t>R = </a:t>
            </a:r>
            <a:endParaRPr lang="en-US" sz="3200" baseline="-25000" dirty="0"/>
          </a:p>
        </p:txBody>
      </p:sp>
      <p:sp>
        <p:nvSpPr>
          <p:cNvPr id="28" name="TextBox 27">
            <a:extLst>
              <a:ext uri="{FF2B5EF4-FFF2-40B4-BE49-F238E27FC236}">
                <a16:creationId xmlns:a16="http://schemas.microsoft.com/office/drawing/2014/main" id="{C7F65DE5-ADCE-798D-1301-2AE8CB8B5DB5}"/>
              </a:ext>
            </a:extLst>
          </p:cNvPr>
          <p:cNvSpPr txBox="1"/>
          <p:nvPr/>
        </p:nvSpPr>
        <p:spPr>
          <a:xfrm>
            <a:off x="987821" y="5008110"/>
            <a:ext cx="3492708" cy="707886"/>
          </a:xfrm>
          <a:prstGeom prst="rect">
            <a:avLst/>
          </a:prstGeom>
          <a:noFill/>
        </p:spPr>
        <p:txBody>
          <a:bodyPr wrap="square" rtlCol="0">
            <a:spAutoFit/>
          </a:bodyPr>
          <a:lstStyle/>
          <a:p>
            <a:r>
              <a:rPr lang="en-US" sz="4000" dirty="0"/>
              <a:t>(0.0821 </a:t>
            </a:r>
            <a:r>
              <a:rPr lang="en-US" sz="4000" b="1" dirty="0">
                <a:solidFill>
                  <a:srgbClr val="FF0000"/>
                </a:solidFill>
              </a:rPr>
              <a:t>L</a:t>
            </a:r>
            <a:r>
              <a:rPr lang="en-US" sz="4000" dirty="0"/>
              <a:t>• </a:t>
            </a:r>
            <a:r>
              <a:rPr lang="en-US" sz="4000" b="1" dirty="0">
                <a:solidFill>
                  <a:srgbClr val="FF0000"/>
                </a:solidFill>
              </a:rPr>
              <a:t>atm</a:t>
            </a:r>
            <a:r>
              <a:rPr lang="en-US" sz="4000" dirty="0"/>
              <a:t>)</a:t>
            </a:r>
          </a:p>
        </p:txBody>
      </p:sp>
      <p:sp>
        <p:nvSpPr>
          <p:cNvPr id="29" name="TextBox 28">
            <a:extLst>
              <a:ext uri="{FF2B5EF4-FFF2-40B4-BE49-F238E27FC236}">
                <a16:creationId xmlns:a16="http://schemas.microsoft.com/office/drawing/2014/main" id="{703B0735-C93D-7DD6-3B32-21D0359EAC1E}"/>
              </a:ext>
            </a:extLst>
          </p:cNvPr>
          <p:cNvSpPr txBox="1"/>
          <p:nvPr/>
        </p:nvSpPr>
        <p:spPr>
          <a:xfrm>
            <a:off x="1925162" y="5671150"/>
            <a:ext cx="1578910" cy="707886"/>
          </a:xfrm>
          <a:prstGeom prst="rect">
            <a:avLst/>
          </a:prstGeom>
          <a:noFill/>
        </p:spPr>
        <p:txBody>
          <a:bodyPr wrap="square" rtlCol="0">
            <a:spAutoFit/>
          </a:bodyPr>
          <a:lstStyle/>
          <a:p>
            <a:r>
              <a:rPr lang="en-US" sz="4000" b="1" dirty="0" err="1">
                <a:solidFill>
                  <a:srgbClr val="FF0000"/>
                </a:solidFill>
              </a:rPr>
              <a:t>K</a:t>
            </a:r>
            <a:r>
              <a:rPr lang="en-US" sz="4000" dirty="0" err="1"/>
              <a:t>•</a:t>
            </a:r>
            <a:r>
              <a:rPr lang="en-US" sz="4000" b="1" dirty="0" err="1">
                <a:solidFill>
                  <a:srgbClr val="FF0000"/>
                </a:solidFill>
              </a:rPr>
              <a:t>mol</a:t>
            </a:r>
            <a:endParaRPr lang="en-US" sz="4000" b="1" dirty="0">
              <a:solidFill>
                <a:srgbClr val="FF0000"/>
              </a:solidFill>
            </a:endParaRPr>
          </a:p>
        </p:txBody>
      </p:sp>
      <p:cxnSp>
        <p:nvCxnSpPr>
          <p:cNvPr id="30" name="Straight Connector 29">
            <a:extLst>
              <a:ext uri="{FF2B5EF4-FFF2-40B4-BE49-F238E27FC236}">
                <a16:creationId xmlns:a16="http://schemas.microsoft.com/office/drawing/2014/main" id="{35C47261-8410-9DCE-DFD7-FF773BB204DD}"/>
              </a:ext>
            </a:extLst>
          </p:cNvPr>
          <p:cNvCxnSpPr>
            <a:cxnSpLocks/>
          </p:cNvCxnSpPr>
          <p:nvPr/>
        </p:nvCxnSpPr>
        <p:spPr>
          <a:xfrm>
            <a:off x="1148638" y="5676879"/>
            <a:ext cx="3116099" cy="9175"/>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8661C27-7619-126E-C39E-803DAD44801A}"/>
              </a:ext>
            </a:extLst>
          </p:cNvPr>
          <p:cNvSpPr txBox="1"/>
          <p:nvPr/>
        </p:nvSpPr>
        <p:spPr>
          <a:xfrm>
            <a:off x="6017016" y="5209485"/>
            <a:ext cx="6096000" cy="923330"/>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3200" b="1" dirty="0"/>
              <a:t>9.7497855 </a:t>
            </a:r>
            <a:endParaRPr lang="en-US" sz="4000" baseline="-25000" dirty="0"/>
          </a:p>
        </p:txBody>
      </p:sp>
      <p:cxnSp>
        <p:nvCxnSpPr>
          <p:cNvPr id="32" name="Straight Connector 31">
            <a:extLst>
              <a:ext uri="{FF2B5EF4-FFF2-40B4-BE49-F238E27FC236}">
                <a16:creationId xmlns:a16="http://schemas.microsoft.com/office/drawing/2014/main" id="{42B04D94-38E4-B0F4-C1AC-B887C143C24C}"/>
              </a:ext>
            </a:extLst>
          </p:cNvPr>
          <p:cNvCxnSpPr>
            <a:cxnSpLocks/>
          </p:cNvCxnSpPr>
          <p:nvPr/>
        </p:nvCxnSpPr>
        <p:spPr>
          <a:xfrm>
            <a:off x="6938703" y="6145691"/>
            <a:ext cx="199286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A60B94F-0322-BFF8-7EC4-D84CD51779AA}"/>
              </a:ext>
            </a:extLst>
          </p:cNvPr>
          <p:cNvSpPr txBox="1"/>
          <p:nvPr/>
        </p:nvSpPr>
        <p:spPr>
          <a:xfrm>
            <a:off x="6918715" y="5980641"/>
            <a:ext cx="1859155" cy="923330"/>
          </a:xfrm>
          <a:prstGeom prst="rect">
            <a:avLst/>
          </a:prstGeom>
          <a:noFill/>
          <a:ln w="41275">
            <a:noFill/>
          </a:ln>
        </p:spPr>
        <p:txBody>
          <a:bodyPr wrap="square" rtlCol="0">
            <a:spAutoFit/>
          </a:bodyPr>
          <a:lstStyle/>
          <a:p>
            <a:r>
              <a:rPr lang="en-US" sz="5400" b="1" dirty="0">
                <a:solidFill>
                  <a:srgbClr val="FF0000"/>
                </a:solidFill>
              </a:rPr>
              <a:t>1 atm</a:t>
            </a:r>
            <a:endParaRPr lang="en-US" sz="3200" baseline="-25000" dirty="0">
              <a:solidFill>
                <a:srgbClr val="FF0000"/>
              </a:solidFill>
            </a:endParaRPr>
          </a:p>
        </p:txBody>
      </p:sp>
      <p:sp>
        <p:nvSpPr>
          <p:cNvPr id="35" name="TextBox 34">
            <a:extLst>
              <a:ext uri="{FF2B5EF4-FFF2-40B4-BE49-F238E27FC236}">
                <a16:creationId xmlns:a16="http://schemas.microsoft.com/office/drawing/2014/main" id="{BE044F38-1C37-600A-50E0-537416558C97}"/>
              </a:ext>
            </a:extLst>
          </p:cNvPr>
          <p:cNvSpPr txBox="1"/>
          <p:nvPr/>
        </p:nvSpPr>
        <p:spPr>
          <a:xfrm>
            <a:off x="9394647" y="5608398"/>
            <a:ext cx="2372631" cy="923330"/>
          </a:xfrm>
          <a:prstGeom prst="rect">
            <a:avLst/>
          </a:prstGeom>
          <a:noFill/>
          <a:ln w="41275">
            <a:solidFill>
              <a:srgbClr val="FF0000"/>
            </a:solidFill>
          </a:ln>
        </p:spPr>
        <p:txBody>
          <a:bodyPr wrap="square" rtlCol="0">
            <a:spAutoFit/>
          </a:bodyPr>
          <a:lstStyle/>
          <a:p>
            <a:r>
              <a:rPr lang="en-US" sz="5400" b="1" dirty="0"/>
              <a:t>V</a:t>
            </a:r>
            <a:r>
              <a:rPr lang="en-US" sz="5400" b="1" dirty="0">
                <a:solidFill>
                  <a:srgbClr val="FF0000"/>
                </a:solidFill>
              </a:rPr>
              <a:t> ~ </a:t>
            </a:r>
            <a:r>
              <a:rPr lang="en-US" sz="3200" b="1" dirty="0"/>
              <a:t>9.75 L </a:t>
            </a:r>
            <a:endParaRPr lang="en-US" sz="4000" baseline="-25000" dirty="0"/>
          </a:p>
        </p:txBody>
      </p:sp>
      <p:sp>
        <p:nvSpPr>
          <p:cNvPr id="36" name="TextBox 35">
            <a:extLst>
              <a:ext uri="{FF2B5EF4-FFF2-40B4-BE49-F238E27FC236}">
                <a16:creationId xmlns:a16="http://schemas.microsoft.com/office/drawing/2014/main" id="{5676AD78-4071-28DF-1FDE-572AD087B121}"/>
              </a:ext>
            </a:extLst>
          </p:cNvPr>
          <p:cNvSpPr txBox="1"/>
          <p:nvPr/>
        </p:nvSpPr>
        <p:spPr>
          <a:xfrm>
            <a:off x="4454111" y="-165987"/>
            <a:ext cx="2673668" cy="1015663"/>
          </a:xfrm>
          <a:prstGeom prst="rect">
            <a:avLst/>
          </a:prstGeom>
          <a:noFill/>
        </p:spPr>
        <p:txBody>
          <a:bodyPr wrap="square" rtlCol="0">
            <a:spAutoFit/>
          </a:bodyPr>
          <a:lstStyle/>
          <a:p>
            <a:r>
              <a:rPr lang="en-US" sz="5400" b="1" dirty="0">
                <a:solidFill>
                  <a:srgbClr val="FF0000"/>
                </a:solidFill>
              </a:rPr>
              <a:t>3 sig figs</a:t>
            </a:r>
            <a:endParaRPr lang="en-US" sz="3200" b="1" dirty="0"/>
          </a:p>
        </p:txBody>
      </p:sp>
    </p:spTree>
    <p:extLst>
      <p:ext uri="{BB962C8B-B14F-4D97-AF65-F5344CB8AC3E}">
        <p14:creationId xmlns:p14="http://schemas.microsoft.com/office/powerpoint/2010/main" val="369732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4" grpId="0"/>
      <p:bldP spid="20" grpId="0"/>
      <p:bldP spid="25" grpId="0"/>
      <p:bldP spid="31" grpId="0"/>
      <p:bldP spid="33" grpId="0"/>
      <p:bldP spid="35" grpId="0" animBg="1"/>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5.4</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461665"/>
          </a:xfrm>
          <a:prstGeom prst="rect">
            <a:avLst/>
          </a:prstGeom>
          <a:noFill/>
        </p:spPr>
        <p:txBody>
          <a:bodyPr wrap="square" rtlCol="0">
            <a:spAutoFit/>
          </a:bodyPr>
          <a:lstStyle/>
          <a:p>
            <a:r>
              <a:rPr lang="en-CA" sz="2400" i="1" dirty="0"/>
              <a:t>What is the volume (in liters) occupied by 49.8 g of HCl at STP?</a:t>
            </a:r>
          </a:p>
        </p:txBody>
      </p:sp>
    </p:spTree>
    <p:extLst>
      <p:ext uri="{BB962C8B-B14F-4D97-AF65-F5344CB8AC3E}">
        <p14:creationId xmlns:p14="http://schemas.microsoft.com/office/powerpoint/2010/main" val="959877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5.5</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An inflate helium balloon with a volume of 0.55L at sea level (1.0 atm) is allowed to rise to a height of 6.5 km, where the pressure is about 0.40 atm. Assuming that the temperature remains constant , what is the final volume of the balloon? </a:t>
            </a:r>
          </a:p>
        </p:txBody>
      </p:sp>
      <p:cxnSp>
        <p:nvCxnSpPr>
          <p:cNvPr id="3" name="Straight Connector 2">
            <a:extLst>
              <a:ext uri="{FF2B5EF4-FFF2-40B4-BE49-F238E27FC236}">
                <a16:creationId xmlns:a16="http://schemas.microsoft.com/office/drawing/2014/main" id="{1F7ECA24-81DD-4992-2432-670A0671D412}"/>
              </a:ext>
            </a:extLst>
          </p:cNvPr>
          <p:cNvCxnSpPr>
            <a:cxnSpLocks/>
            <a:endCxn id="4" idx="2"/>
          </p:cNvCxnSpPr>
          <p:nvPr/>
        </p:nvCxnSpPr>
        <p:spPr>
          <a:xfrm>
            <a:off x="1343427" y="1786680"/>
            <a:ext cx="475257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12EBC6-21B1-E51E-B987-5C4B0CCDE7C9}"/>
              </a:ext>
            </a:extLst>
          </p:cNvPr>
          <p:cNvSpPr txBox="1"/>
          <p:nvPr/>
        </p:nvSpPr>
        <p:spPr>
          <a:xfrm>
            <a:off x="0" y="1911366"/>
            <a:ext cx="3158894" cy="923330"/>
          </a:xfrm>
          <a:prstGeom prst="rect">
            <a:avLst/>
          </a:prstGeom>
          <a:noFill/>
          <a:ln w="41275">
            <a:noFill/>
          </a:ln>
        </p:spPr>
        <p:txBody>
          <a:bodyPr wrap="square" rtlCol="0">
            <a:spAutoFit/>
          </a:bodyPr>
          <a:lstStyle/>
          <a:p>
            <a:r>
              <a:rPr lang="en-US" sz="5400" b="1" dirty="0">
                <a:solidFill>
                  <a:srgbClr val="FF0000"/>
                </a:solidFill>
              </a:rPr>
              <a:t>V = ???</a:t>
            </a:r>
            <a:endParaRPr lang="en-US" sz="3200" baseline="-25000" dirty="0"/>
          </a:p>
        </p:txBody>
      </p:sp>
      <p:cxnSp>
        <p:nvCxnSpPr>
          <p:cNvPr id="7" name="Straight Connector 6">
            <a:extLst>
              <a:ext uri="{FF2B5EF4-FFF2-40B4-BE49-F238E27FC236}">
                <a16:creationId xmlns:a16="http://schemas.microsoft.com/office/drawing/2014/main" id="{D37C5C99-BD95-D193-1253-CACC04A1D0E6}"/>
              </a:ext>
            </a:extLst>
          </p:cNvPr>
          <p:cNvCxnSpPr>
            <a:cxnSpLocks/>
          </p:cNvCxnSpPr>
          <p:nvPr/>
        </p:nvCxnSpPr>
        <p:spPr>
          <a:xfrm>
            <a:off x="3553738" y="1371693"/>
            <a:ext cx="326678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B8E5D2-7A1C-8412-02C1-E7C670CFD973}"/>
              </a:ext>
            </a:extLst>
          </p:cNvPr>
          <p:cNvSpPr txBox="1"/>
          <p:nvPr/>
        </p:nvSpPr>
        <p:spPr>
          <a:xfrm>
            <a:off x="0" y="3183959"/>
            <a:ext cx="3806431" cy="923330"/>
          </a:xfrm>
          <a:prstGeom prst="rect">
            <a:avLst/>
          </a:prstGeom>
          <a:noFill/>
          <a:ln w="41275">
            <a:noFill/>
          </a:ln>
        </p:spPr>
        <p:txBody>
          <a:bodyPr wrap="square" rtlCol="0">
            <a:spAutoFit/>
          </a:bodyPr>
          <a:lstStyle/>
          <a:p>
            <a:r>
              <a:rPr lang="en-US" sz="5400" b="1" dirty="0">
                <a:solidFill>
                  <a:srgbClr val="FF0000"/>
                </a:solidFill>
              </a:rPr>
              <a:t>P = 0.40 atm</a:t>
            </a:r>
            <a:endParaRPr lang="en-US" sz="3200" baseline="-25000" dirty="0"/>
          </a:p>
        </p:txBody>
      </p:sp>
      <p:sp>
        <p:nvSpPr>
          <p:cNvPr id="11" name="TextBox 10">
            <a:extLst>
              <a:ext uri="{FF2B5EF4-FFF2-40B4-BE49-F238E27FC236}">
                <a16:creationId xmlns:a16="http://schemas.microsoft.com/office/drawing/2014/main" id="{D7C8CC5B-B219-4DE7-58E1-D22F8E374CBE}"/>
              </a:ext>
            </a:extLst>
          </p:cNvPr>
          <p:cNvSpPr txBox="1"/>
          <p:nvPr/>
        </p:nvSpPr>
        <p:spPr>
          <a:xfrm>
            <a:off x="6820525" y="2834696"/>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5" name="Straight Connector 4">
            <a:extLst>
              <a:ext uri="{FF2B5EF4-FFF2-40B4-BE49-F238E27FC236}">
                <a16:creationId xmlns:a16="http://schemas.microsoft.com/office/drawing/2014/main" id="{1EE4E59A-F9D0-2861-17C1-8D754885E382}"/>
              </a:ext>
            </a:extLst>
          </p:cNvPr>
          <p:cNvCxnSpPr>
            <a:cxnSpLocks/>
          </p:cNvCxnSpPr>
          <p:nvPr/>
        </p:nvCxnSpPr>
        <p:spPr>
          <a:xfrm>
            <a:off x="6820525" y="3922343"/>
            <a:ext cx="2737068" cy="20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2CEB93-2AAD-BE3C-08AB-6B9F51DA31E1}"/>
              </a:ext>
            </a:extLst>
          </p:cNvPr>
          <p:cNvSpPr txBox="1"/>
          <p:nvPr/>
        </p:nvSpPr>
        <p:spPr>
          <a:xfrm>
            <a:off x="6622853" y="3761738"/>
            <a:ext cx="3222351" cy="1107996"/>
          </a:xfrm>
          <a:prstGeom prst="rect">
            <a:avLst/>
          </a:prstGeom>
          <a:noFill/>
          <a:ln w="41275">
            <a:noFill/>
          </a:ln>
        </p:spPr>
        <p:txBody>
          <a:bodyPr wrap="square" rtlCol="0">
            <a:spAutoFit/>
          </a:bodyPr>
          <a:lstStyle/>
          <a:p>
            <a:r>
              <a:rPr lang="en-US" sz="5400" b="1" dirty="0">
                <a:solidFill>
                  <a:srgbClr val="FF0000"/>
                </a:solidFill>
              </a:rPr>
              <a:t>P</a:t>
            </a:r>
            <a:r>
              <a:rPr lang="en-US" sz="5400" b="1" baseline="30000" dirty="0">
                <a:solidFill>
                  <a:srgbClr val="FF0000"/>
                </a:solidFill>
              </a:rPr>
              <a:t>’</a:t>
            </a:r>
            <a:r>
              <a:rPr lang="en-US" sz="5400" b="1" dirty="0">
                <a:solidFill>
                  <a:srgbClr val="FF0000"/>
                </a:solidFill>
              </a:rPr>
              <a:t>V</a:t>
            </a:r>
            <a:r>
              <a:rPr lang="en-US" sz="5400" b="1" baseline="30000" dirty="0">
                <a:solidFill>
                  <a:srgbClr val="FF0000"/>
                </a:solidFill>
              </a:rPr>
              <a:t>’</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5400" b="1" baseline="30000" dirty="0"/>
              <a:t>’</a:t>
            </a:r>
            <a:r>
              <a:rPr lang="en-US" sz="6600" b="1" dirty="0"/>
              <a:t> </a:t>
            </a:r>
            <a:endParaRPr lang="en-US" sz="3200" baseline="-25000" dirty="0"/>
          </a:p>
        </p:txBody>
      </p:sp>
      <p:sp>
        <p:nvSpPr>
          <p:cNvPr id="16" name="TextBox 15">
            <a:extLst>
              <a:ext uri="{FF2B5EF4-FFF2-40B4-BE49-F238E27FC236}">
                <a16:creationId xmlns:a16="http://schemas.microsoft.com/office/drawing/2014/main" id="{C7414372-8012-36BD-4C20-5AF1DFA283BF}"/>
              </a:ext>
            </a:extLst>
          </p:cNvPr>
          <p:cNvSpPr txBox="1"/>
          <p:nvPr/>
        </p:nvSpPr>
        <p:spPr>
          <a:xfrm>
            <a:off x="9845204" y="3388694"/>
            <a:ext cx="1077139" cy="923330"/>
          </a:xfrm>
          <a:prstGeom prst="rect">
            <a:avLst/>
          </a:prstGeom>
          <a:noFill/>
          <a:ln w="41275">
            <a:noFill/>
          </a:ln>
        </p:spPr>
        <p:txBody>
          <a:bodyPr wrap="square" rtlCol="0">
            <a:spAutoFit/>
          </a:bodyPr>
          <a:lstStyle/>
          <a:p>
            <a:r>
              <a:rPr lang="en-US" sz="5400" b="1" dirty="0"/>
              <a:t>=</a:t>
            </a:r>
            <a:r>
              <a:rPr lang="en-US" sz="5400" b="1" dirty="0">
                <a:solidFill>
                  <a:srgbClr val="FF0000"/>
                </a:solidFill>
              </a:rPr>
              <a:t> </a:t>
            </a:r>
            <a:r>
              <a:rPr lang="en-US" sz="5400" b="1" dirty="0"/>
              <a:t>1</a:t>
            </a:r>
            <a:endParaRPr lang="en-US" sz="3200" baseline="-25000" dirty="0"/>
          </a:p>
        </p:txBody>
      </p:sp>
      <p:sp>
        <p:nvSpPr>
          <p:cNvPr id="17" name="TextBox 16">
            <a:extLst>
              <a:ext uri="{FF2B5EF4-FFF2-40B4-BE49-F238E27FC236}">
                <a16:creationId xmlns:a16="http://schemas.microsoft.com/office/drawing/2014/main" id="{BA37450B-2A3E-0408-E641-53CD95DC780F}"/>
              </a:ext>
            </a:extLst>
          </p:cNvPr>
          <p:cNvSpPr txBox="1"/>
          <p:nvPr/>
        </p:nvSpPr>
        <p:spPr>
          <a:xfrm>
            <a:off x="9980915" y="4084903"/>
            <a:ext cx="1406578" cy="646331"/>
          </a:xfrm>
          <a:prstGeom prst="rect">
            <a:avLst/>
          </a:prstGeom>
          <a:noFill/>
          <a:ln w="41275">
            <a:noFill/>
          </a:ln>
        </p:spPr>
        <p:txBody>
          <a:bodyPr wrap="square" rtlCol="0">
            <a:spAutoFit/>
          </a:bodyPr>
          <a:lstStyle/>
          <a:p>
            <a:r>
              <a:rPr lang="en-US" sz="3600" b="1" dirty="0">
                <a:solidFill>
                  <a:srgbClr val="FF0000"/>
                </a:solidFill>
              </a:rPr>
              <a:t>Right?</a:t>
            </a:r>
            <a:endParaRPr lang="en-US" baseline="-25000" dirty="0"/>
          </a:p>
        </p:txBody>
      </p:sp>
      <p:sp>
        <p:nvSpPr>
          <p:cNvPr id="18" name="TextBox 17">
            <a:extLst>
              <a:ext uri="{FF2B5EF4-FFF2-40B4-BE49-F238E27FC236}">
                <a16:creationId xmlns:a16="http://schemas.microsoft.com/office/drawing/2014/main" id="{22C74DAD-32CE-5A6C-7ADD-9AF29B18B27C}"/>
              </a:ext>
            </a:extLst>
          </p:cNvPr>
          <p:cNvSpPr txBox="1"/>
          <p:nvPr/>
        </p:nvSpPr>
        <p:spPr>
          <a:xfrm>
            <a:off x="8903776" y="5008233"/>
            <a:ext cx="1854130" cy="923330"/>
          </a:xfrm>
          <a:prstGeom prst="rect">
            <a:avLst/>
          </a:prstGeom>
          <a:noFill/>
          <a:ln w="41275">
            <a:noFill/>
          </a:ln>
        </p:spPr>
        <p:txBody>
          <a:bodyPr wrap="square" rtlCol="0">
            <a:spAutoFit/>
          </a:bodyPr>
          <a:lstStyle/>
          <a:p>
            <a:r>
              <a:rPr lang="en-US" sz="5400" b="1" dirty="0"/>
              <a:t>1 =</a:t>
            </a:r>
            <a:r>
              <a:rPr lang="en-US" sz="5400" b="1" dirty="0">
                <a:solidFill>
                  <a:srgbClr val="FF0000"/>
                </a:solidFill>
              </a:rPr>
              <a:t> </a:t>
            </a:r>
            <a:r>
              <a:rPr lang="en-US" sz="5400" b="1" dirty="0"/>
              <a:t>1</a:t>
            </a:r>
            <a:endParaRPr lang="en-US" sz="3200" baseline="-25000" dirty="0"/>
          </a:p>
        </p:txBody>
      </p:sp>
      <p:cxnSp>
        <p:nvCxnSpPr>
          <p:cNvPr id="19" name="Straight Connector 18">
            <a:extLst>
              <a:ext uri="{FF2B5EF4-FFF2-40B4-BE49-F238E27FC236}">
                <a16:creationId xmlns:a16="http://schemas.microsoft.com/office/drawing/2014/main" id="{9A929C3E-C6EB-EAC9-D7AB-E093E32106DC}"/>
              </a:ext>
            </a:extLst>
          </p:cNvPr>
          <p:cNvCxnSpPr>
            <a:cxnSpLocks/>
          </p:cNvCxnSpPr>
          <p:nvPr/>
        </p:nvCxnSpPr>
        <p:spPr>
          <a:xfrm>
            <a:off x="8903776" y="5827453"/>
            <a:ext cx="50501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8C3E893-4C5F-CC5C-7A2E-373143224BDB}"/>
              </a:ext>
            </a:extLst>
          </p:cNvPr>
          <p:cNvSpPr txBox="1"/>
          <p:nvPr/>
        </p:nvSpPr>
        <p:spPr>
          <a:xfrm>
            <a:off x="8903776" y="5704442"/>
            <a:ext cx="502517" cy="923330"/>
          </a:xfrm>
          <a:prstGeom prst="rect">
            <a:avLst/>
          </a:prstGeom>
          <a:noFill/>
          <a:ln w="41275">
            <a:noFill/>
          </a:ln>
        </p:spPr>
        <p:txBody>
          <a:bodyPr wrap="square" rtlCol="0">
            <a:spAutoFit/>
          </a:bodyPr>
          <a:lstStyle/>
          <a:p>
            <a:r>
              <a:rPr lang="en-US" sz="5400" b="1" dirty="0"/>
              <a:t>1</a:t>
            </a:r>
            <a:endParaRPr lang="en-US" sz="3200" baseline="-25000" dirty="0"/>
          </a:p>
        </p:txBody>
      </p:sp>
      <p:sp>
        <p:nvSpPr>
          <p:cNvPr id="22" name="Rectangle 21">
            <a:extLst>
              <a:ext uri="{FF2B5EF4-FFF2-40B4-BE49-F238E27FC236}">
                <a16:creationId xmlns:a16="http://schemas.microsoft.com/office/drawing/2014/main" id="{BF390E0A-2250-C0DC-BEF5-C2076649F8B8}"/>
              </a:ext>
            </a:extLst>
          </p:cNvPr>
          <p:cNvSpPr/>
          <p:nvPr/>
        </p:nvSpPr>
        <p:spPr>
          <a:xfrm>
            <a:off x="8764214" y="5139573"/>
            <a:ext cx="1919990" cy="131913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6C057FA-65F9-5B2D-8216-6DE14507E062}"/>
              </a:ext>
            </a:extLst>
          </p:cNvPr>
          <p:cNvSpPr txBox="1"/>
          <p:nvPr/>
        </p:nvSpPr>
        <p:spPr>
          <a:xfrm>
            <a:off x="5384670" y="1955474"/>
            <a:ext cx="5373236" cy="584775"/>
          </a:xfrm>
          <a:prstGeom prst="rect">
            <a:avLst/>
          </a:prstGeom>
          <a:noFill/>
          <a:ln w="41275">
            <a:solidFill>
              <a:srgbClr val="FF0000"/>
            </a:solidFill>
          </a:ln>
        </p:spPr>
        <p:txBody>
          <a:bodyPr wrap="square" rtlCol="0">
            <a:spAutoFit/>
          </a:bodyPr>
          <a:lstStyle/>
          <a:p>
            <a:r>
              <a:rPr lang="en-US" sz="3200" b="1" dirty="0">
                <a:solidFill>
                  <a:srgbClr val="FF0000"/>
                </a:solidFill>
              </a:rPr>
              <a:t>Cross off what doesn’t change.</a:t>
            </a:r>
          </a:p>
        </p:txBody>
      </p:sp>
      <p:cxnSp>
        <p:nvCxnSpPr>
          <p:cNvPr id="25" name="Straight Connector 24">
            <a:extLst>
              <a:ext uri="{FF2B5EF4-FFF2-40B4-BE49-F238E27FC236}">
                <a16:creationId xmlns:a16="http://schemas.microsoft.com/office/drawing/2014/main" id="{5CD91046-C3FE-40EF-3A57-F93673799655}"/>
              </a:ext>
            </a:extLst>
          </p:cNvPr>
          <p:cNvCxnSpPr>
            <a:cxnSpLocks/>
          </p:cNvCxnSpPr>
          <p:nvPr/>
        </p:nvCxnSpPr>
        <p:spPr>
          <a:xfrm>
            <a:off x="8424472" y="2935657"/>
            <a:ext cx="209862" cy="196846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CC1F02E-F7A4-C56F-8E88-CEA2F24AD76B}"/>
              </a:ext>
            </a:extLst>
          </p:cNvPr>
          <p:cNvCxnSpPr>
            <a:cxnSpLocks/>
          </p:cNvCxnSpPr>
          <p:nvPr/>
        </p:nvCxnSpPr>
        <p:spPr>
          <a:xfrm>
            <a:off x="8832006" y="2948283"/>
            <a:ext cx="209862" cy="196846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C8A283-57FC-F0AD-7F61-2B2EFA4B19E3}"/>
              </a:ext>
            </a:extLst>
          </p:cNvPr>
          <p:cNvCxnSpPr>
            <a:cxnSpLocks/>
          </p:cNvCxnSpPr>
          <p:nvPr/>
        </p:nvCxnSpPr>
        <p:spPr>
          <a:xfrm>
            <a:off x="9177579" y="2952696"/>
            <a:ext cx="209862" cy="1968467"/>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B7ACD006-AFD1-6FCE-0269-EFC0F480E418}"/>
              </a:ext>
            </a:extLst>
          </p:cNvPr>
          <p:cNvSpPr/>
          <p:nvPr/>
        </p:nvSpPr>
        <p:spPr>
          <a:xfrm>
            <a:off x="6622852" y="3050742"/>
            <a:ext cx="1181303" cy="168049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80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2"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9" grpId="0" animBg="1"/>
      <p:bldP spid="9" grpId="1"/>
      <p:bldP spid="16" grpId="0"/>
      <p:bldP spid="16" grpId="1"/>
      <p:bldP spid="16" grpId="2"/>
      <p:bldP spid="17" grpId="0"/>
      <p:bldP spid="17" grpId="1"/>
      <p:bldP spid="18" grpId="0"/>
      <p:bldP spid="21" grpId="0"/>
      <p:bldP spid="22" grpId="0" animBg="1"/>
      <p:bldP spid="23" grpId="0" animBg="1"/>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5.5</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An inflate helium balloon with a volume of 0.55L at sea level (1.0 atm) is allowed to rise to a height of 6.5 km, where the pressure is about 0.40 atm. Assuming that the temperature remains constant , what is the final volume of the balloon? </a:t>
            </a:r>
          </a:p>
        </p:txBody>
      </p:sp>
      <p:cxnSp>
        <p:nvCxnSpPr>
          <p:cNvPr id="3" name="Straight Connector 2">
            <a:extLst>
              <a:ext uri="{FF2B5EF4-FFF2-40B4-BE49-F238E27FC236}">
                <a16:creationId xmlns:a16="http://schemas.microsoft.com/office/drawing/2014/main" id="{1F7ECA24-81DD-4992-2432-670A0671D412}"/>
              </a:ext>
            </a:extLst>
          </p:cNvPr>
          <p:cNvCxnSpPr>
            <a:cxnSpLocks/>
            <a:endCxn id="4" idx="2"/>
          </p:cNvCxnSpPr>
          <p:nvPr/>
        </p:nvCxnSpPr>
        <p:spPr>
          <a:xfrm>
            <a:off x="1343427" y="1786680"/>
            <a:ext cx="475257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8012EBC6-21B1-E51E-B987-5C4B0CCDE7C9}"/>
              </a:ext>
            </a:extLst>
          </p:cNvPr>
          <p:cNvSpPr txBox="1"/>
          <p:nvPr/>
        </p:nvSpPr>
        <p:spPr>
          <a:xfrm>
            <a:off x="0" y="1911366"/>
            <a:ext cx="3158894" cy="923330"/>
          </a:xfrm>
          <a:prstGeom prst="rect">
            <a:avLst/>
          </a:prstGeom>
          <a:noFill/>
          <a:ln w="41275">
            <a:noFill/>
          </a:ln>
        </p:spPr>
        <p:txBody>
          <a:bodyPr wrap="square" rtlCol="0">
            <a:spAutoFit/>
          </a:bodyPr>
          <a:lstStyle/>
          <a:p>
            <a:r>
              <a:rPr lang="en-US" sz="5400" b="1" dirty="0">
                <a:solidFill>
                  <a:srgbClr val="FF0000"/>
                </a:solidFill>
              </a:rPr>
              <a:t>V = ???</a:t>
            </a:r>
            <a:endParaRPr lang="en-US" sz="3200" baseline="-25000" dirty="0"/>
          </a:p>
        </p:txBody>
      </p:sp>
      <p:cxnSp>
        <p:nvCxnSpPr>
          <p:cNvPr id="7" name="Straight Connector 6">
            <a:extLst>
              <a:ext uri="{FF2B5EF4-FFF2-40B4-BE49-F238E27FC236}">
                <a16:creationId xmlns:a16="http://schemas.microsoft.com/office/drawing/2014/main" id="{D37C5C99-BD95-D193-1253-CACC04A1D0E6}"/>
              </a:ext>
            </a:extLst>
          </p:cNvPr>
          <p:cNvCxnSpPr>
            <a:cxnSpLocks/>
          </p:cNvCxnSpPr>
          <p:nvPr/>
        </p:nvCxnSpPr>
        <p:spPr>
          <a:xfrm>
            <a:off x="3553738" y="1371693"/>
            <a:ext cx="3266787"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B8E5D2-7A1C-8412-02C1-E7C670CFD973}"/>
              </a:ext>
            </a:extLst>
          </p:cNvPr>
          <p:cNvSpPr txBox="1"/>
          <p:nvPr/>
        </p:nvSpPr>
        <p:spPr>
          <a:xfrm>
            <a:off x="0" y="3183959"/>
            <a:ext cx="3806431" cy="923330"/>
          </a:xfrm>
          <a:prstGeom prst="rect">
            <a:avLst/>
          </a:prstGeom>
          <a:noFill/>
          <a:ln w="41275">
            <a:noFill/>
          </a:ln>
        </p:spPr>
        <p:txBody>
          <a:bodyPr wrap="square" rtlCol="0">
            <a:spAutoFit/>
          </a:bodyPr>
          <a:lstStyle/>
          <a:p>
            <a:r>
              <a:rPr lang="en-US" sz="5400" b="1" dirty="0">
                <a:solidFill>
                  <a:srgbClr val="FF0000"/>
                </a:solidFill>
              </a:rPr>
              <a:t>P = 0.40 atm</a:t>
            </a:r>
            <a:endParaRPr lang="en-US" sz="3200" baseline="-25000" dirty="0"/>
          </a:p>
        </p:txBody>
      </p:sp>
      <p:cxnSp>
        <p:nvCxnSpPr>
          <p:cNvPr id="5" name="Straight Connector 4">
            <a:extLst>
              <a:ext uri="{FF2B5EF4-FFF2-40B4-BE49-F238E27FC236}">
                <a16:creationId xmlns:a16="http://schemas.microsoft.com/office/drawing/2014/main" id="{1EE4E59A-F9D0-2861-17C1-8D754885E382}"/>
              </a:ext>
            </a:extLst>
          </p:cNvPr>
          <p:cNvCxnSpPr>
            <a:cxnSpLocks/>
          </p:cNvCxnSpPr>
          <p:nvPr/>
        </p:nvCxnSpPr>
        <p:spPr>
          <a:xfrm>
            <a:off x="7704945" y="2722943"/>
            <a:ext cx="95937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11323D-4453-3B06-B770-7D378A584EA9}"/>
              </a:ext>
            </a:extLst>
          </p:cNvPr>
          <p:cNvSpPr txBox="1"/>
          <p:nvPr/>
        </p:nvSpPr>
        <p:spPr>
          <a:xfrm>
            <a:off x="7593589" y="1834659"/>
            <a:ext cx="1325559" cy="923330"/>
          </a:xfrm>
          <a:prstGeom prst="rect">
            <a:avLst/>
          </a:prstGeom>
          <a:noFill/>
          <a:ln w="41275">
            <a:noFill/>
          </a:ln>
        </p:spPr>
        <p:txBody>
          <a:bodyPr wrap="square" rtlCol="0">
            <a:spAutoFit/>
          </a:bodyPr>
          <a:lstStyle/>
          <a:p>
            <a:r>
              <a:rPr lang="en-US" sz="5400" b="1" dirty="0" err="1">
                <a:solidFill>
                  <a:srgbClr val="FF0000"/>
                </a:solidFill>
              </a:rPr>
              <a:t>P</a:t>
            </a:r>
            <a:r>
              <a:rPr lang="en-US" sz="5400" b="1" baseline="-25000" dirty="0" err="1">
                <a:solidFill>
                  <a:srgbClr val="FF0000"/>
                </a:solidFill>
              </a:rPr>
              <a:t>i</a:t>
            </a:r>
            <a:r>
              <a:rPr lang="en-US" sz="5400" b="1" dirty="0" err="1">
                <a:solidFill>
                  <a:srgbClr val="FF0000"/>
                </a:solidFill>
              </a:rPr>
              <a:t>V</a:t>
            </a:r>
            <a:r>
              <a:rPr lang="en-US" sz="5400" b="1" baseline="-25000" dirty="0" err="1">
                <a:solidFill>
                  <a:srgbClr val="FF0000"/>
                </a:solidFill>
              </a:rPr>
              <a:t>i</a:t>
            </a:r>
            <a:endParaRPr lang="en-US" sz="3200" baseline="-25000" dirty="0"/>
          </a:p>
        </p:txBody>
      </p:sp>
      <p:sp>
        <p:nvSpPr>
          <p:cNvPr id="13" name="TextBox 12">
            <a:extLst>
              <a:ext uri="{FF2B5EF4-FFF2-40B4-BE49-F238E27FC236}">
                <a16:creationId xmlns:a16="http://schemas.microsoft.com/office/drawing/2014/main" id="{E0623B74-56F0-B89B-A4CE-29F7FE480CC5}"/>
              </a:ext>
            </a:extLst>
          </p:cNvPr>
          <p:cNvSpPr txBox="1"/>
          <p:nvPr/>
        </p:nvSpPr>
        <p:spPr>
          <a:xfrm>
            <a:off x="7504365" y="2511714"/>
            <a:ext cx="1660696" cy="923330"/>
          </a:xfrm>
          <a:prstGeom prst="rect">
            <a:avLst/>
          </a:prstGeom>
          <a:noFill/>
          <a:ln w="41275">
            <a:noFill/>
          </a:ln>
        </p:spPr>
        <p:txBody>
          <a:bodyPr wrap="square" rtlCol="0">
            <a:spAutoFit/>
          </a:bodyPr>
          <a:lstStyle/>
          <a:p>
            <a:r>
              <a:rPr lang="en-US" sz="5400" b="1" dirty="0">
                <a:solidFill>
                  <a:srgbClr val="FF0000"/>
                </a:solidFill>
              </a:rPr>
              <a:t>P</a:t>
            </a:r>
            <a:r>
              <a:rPr lang="en-US" sz="5400" b="1" baseline="-25000" dirty="0">
                <a:solidFill>
                  <a:srgbClr val="FF0000"/>
                </a:solidFill>
              </a:rPr>
              <a:t>2</a:t>
            </a:r>
            <a:r>
              <a:rPr lang="en-US" sz="5400" b="1" dirty="0">
                <a:solidFill>
                  <a:srgbClr val="FF0000"/>
                </a:solidFill>
              </a:rPr>
              <a:t>V</a:t>
            </a:r>
            <a:r>
              <a:rPr lang="en-US" sz="5400" b="1" baseline="-25000" dirty="0">
                <a:solidFill>
                  <a:srgbClr val="FF0000"/>
                </a:solidFill>
              </a:rPr>
              <a:t>2</a:t>
            </a:r>
            <a:endParaRPr lang="en-US" sz="3200" baseline="-25000" dirty="0"/>
          </a:p>
        </p:txBody>
      </p:sp>
      <p:sp>
        <p:nvSpPr>
          <p:cNvPr id="14" name="Rectangle 13">
            <a:extLst>
              <a:ext uri="{FF2B5EF4-FFF2-40B4-BE49-F238E27FC236}">
                <a16:creationId xmlns:a16="http://schemas.microsoft.com/office/drawing/2014/main" id="{E5CF45D5-1D96-20B8-8850-4AB6E8D0C572}"/>
              </a:ext>
            </a:extLst>
          </p:cNvPr>
          <p:cNvSpPr/>
          <p:nvPr/>
        </p:nvSpPr>
        <p:spPr>
          <a:xfrm>
            <a:off x="8201081" y="2752923"/>
            <a:ext cx="718068" cy="647074"/>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16BE284-B6DE-97FB-DCBA-1DCF14D7E4FC}"/>
              </a:ext>
            </a:extLst>
          </p:cNvPr>
          <p:cNvSpPr txBox="1"/>
          <p:nvPr/>
        </p:nvSpPr>
        <p:spPr>
          <a:xfrm>
            <a:off x="9030504" y="2349804"/>
            <a:ext cx="2006353" cy="584775"/>
          </a:xfrm>
          <a:prstGeom prst="rect">
            <a:avLst/>
          </a:prstGeom>
          <a:noFill/>
          <a:ln w="41275">
            <a:solidFill>
              <a:srgbClr val="FF0000"/>
            </a:solidFill>
          </a:ln>
        </p:spPr>
        <p:txBody>
          <a:bodyPr wrap="square" rtlCol="0">
            <a:spAutoFit/>
          </a:bodyPr>
          <a:lstStyle/>
          <a:p>
            <a:r>
              <a:rPr lang="en-US" sz="3200" b="1" dirty="0">
                <a:solidFill>
                  <a:srgbClr val="FF0000"/>
                </a:solidFill>
              </a:rPr>
              <a:t>Want this.</a:t>
            </a:r>
          </a:p>
        </p:txBody>
      </p:sp>
      <p:cxnSp>
        <p:nvCxnSpPr>
          <p:cNvPr id="20" name="Straight Connector 19">
            <a:extLst>
              <a:ext uri="{FF2B5EF4-FFF2-40B4-BE49-F238E27FC236}">
                <a16:creationId xmlns:a16="http://schemas.microsoft.com/office/drawing/2014/main" id="{7F7C4C81-CDFE-485C-D646-13FB69E054BE}"/>
              </a:ext>
            </a:extLst>
          </p:cNvPr>
          <p:cNvCxnSpPr>
            <a:cxnSpLocks/>
          </p:cNvCxnSpPr>
          <p:nvPr/>
        </p:nvCxnSpPr>
        <p:spPr>
          <a:xfrm>
            <a:off x="1066801" y="5386313"/>
            <a:ext cx="95937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4F7741B-8091-F95B-453F-33DCFD98DC0F}"/>
              </a:ext>
            </a:extLst>
          </p:cNvPr>
          <p:cNvSpPr txBox="1"/>
          <p:nvPr/>
        </p:nvSpPr>
        <p:spPr>
          <a:xfrm>
            <a:off x="955445" y="4498029"/>
            <a:ext cx="1325559" cy="923330"/>
          </a:xfrm>
          <a:prstGeom prst="rect">
            <a:avLst/>
          </a:prstGeom>
          <a:noFill/>
          <a:ln w="41275">
            <a:noFill/>
          </a:ln>
        </p:spPr>
        <p:txBody>
          <a:bodyPr wrap="square" rtlCol="0">
            <a:spAutoFit/>
          </a:bodyPr>
          <a:lstStyle/>
          <a:p>
            <a:r>
              <a:rPr lang="en-US" sz="5400" b="1" dirty="0" err="1">
                <a:solidFill>
                  <a:srgbClr val="FF0000"/>
                </a:solidFill>
              </a:rPr>
              <a:t>P</a:t>
            </a:r>
            <a:r>
              <a:rPr lang="en-US" sz="5400" b="1" baseline="-25000" dirty="0" err="1">
                <a:solidFill>
                  <a:srgbClr val="FF0000"/>
                </a:solidFill>
              </a:rPr>
              <a:t>i</a:t>
            </a:r>
            <a:r>
              <a:rPr lang="en-US" sz="5400" b="1" dirty="0" err="1">
                <a:solidFill>
                  <a:srgbClr val="FF0000"/>
                </a:solidFill>
              </a:rPr>
              <a:t>V</a:t>
            </a:r>
            <a:r>
              <a:rPr lang="en-US" sz="5400" b="1" baseline="-25000" dirty="0" err="1">
                <a:solidFill>
                  <a:srgbClr val="FF0000"/>
                </a:solidFill>
              </a:rPr>
              <a:t>i</a:t>
            </a:r>
            <a:endParaRPr lang="en-US" sz="3200" baseline="-25000" dirty="0"/>
          </a:p>
        </p:txBody>
      </p:sp>
      <p:sp>
        <p:nvSpPr>
          <p:cNvPr id="26" name="TextBox 25">
            <a:extLst>
              <a:ext uri="{FF2B5EF4-FFF2-40B4-BE49-F238E27FC236}">
                <a16:creationId xmlns:a16="http://schemas.microsoft.com/office/drawing/2014/main" id="{DB78703A-41CA-9196-E12D-8A31B96219A3}"/>
              </a:ext>
            </a:extLst>
          </p:cNvPr>
          <p:cNvSpPr txBox="1"/>
          <p:nvPr/>
        </p:nvSpPr>
        <p:spPr>
          <a:xfrm>
            <a:off x="1213494" y="5160093"/>
            <a:ext cx="812677" cy="923330"/>
          </a:xfrm>
          <a:prstGeom prst="rect">
            <a:avLst/>
          </a:prstGeom>
          <a:noFill/>
          <a:ln w="41275">
            <a:noFill/>
          </a:ln>
        </p:spPr>
        <p:txBody>
          <a:bodyPr wrap="square" rtlCol="0">
            <a:spAutoFit/>
          </a:bodyPr>
          <a:lstStyle/>
          <a:p>
            <a:r>
              <a:rPr lang="en-US" sz="5400" b="1" dirty="0">
                <a:solidFill>
                  <a:srgbClr val="FF0000"/>
                </a:solidFill>
              </a:rPr>
              <a:t>P</a:t>
            </a:r>
            <a:r>
              <a:rPr lang="en-US" sz="5400" b="1" baseline="-25000" dirty="0">
                <a:solidFill>
                  <a:srgbClr val="FF0000"/>
                </a:solidFill>
              </a:rPr>
              <a:t>2</a:t>
            </a:r>
            <a:endParaRPr lang="en-US" sz="3200" baseline="-25000" dirty="0"/>
          </a:p>
        </p:txBody>
      </p:sp>
      <p:cxnSp>
        <p:nvCxnSpPr>
          <p:cNvPr id="28" name="Straight Connector 27">
            <a:extLst>
              <a:ext uri="{FF2B5EF4-FFF2-40B4-BE49-F238E27FC236}">
                <a16:creationId xmlns:a16="http://schemas.microsoft.com/office/drawing/2014/main" id="{71A67E5C-50D8-042F-F48F-7F90207752CE}"/>
              </a:ext>
            </a:extLst>
          </p:cNvPr>
          <p:cNvCxnSpPr>
            <a:cxnSpLocks/>
          </p:cNvCxnSpPr>
          <p:nvPr/>
        </p:nvCxnSpPr>
        <p:spPr>
          <a:xfrm>
            <a:off x="2763188" y="5351267"/>
            <a:ext cx="1868773"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C13DBCC-2108-DE13-B150-92571F952460}"/>
              </a:ext>
            </a:extLst>
          </p:cNvPr>
          <p:cNvSpPr txBox="1"/>
          <p:nvPr/>
        </p:nvSpPr>
        <p:spPr>
          <a:xfrm>
            <a:off x="2167507" y="4874213"/>
            <a:ext cx="2629345" cy="523220"/>
          </a:xfrm>
          <a:prstGeom prst="rect">
            <a:avLst/>
          </a:prstGeom>
          <a:noFill/>
          <a:ln w="41275">
            <a:noFill/>
          </a:ln>
        </p:spPr>
        <p:txBody>
          <a:bodyPr wrap="square" rtlCol="0">
            <a:spAutoFit/>
          </a:bodyPr>
          <a:lstStyle/>
          <a:p>
            <a:r>
              <a:rPr lang="en-US" sz="2800" b="1" dirty="0"/>
              <a:t>= (1 atm)(0.55 L)</a:t>
            </a:r>
            <a:endParaRPr lang="en-US" sz="1400" baseline="-25000" dirty="0"/>
          </a:p>
        </p:txBody>
      </p:sp>
      <p:sp>
        <p:nvSpPr>
          <p:cNvPr id="33" name="TextBox 32">
            <a:extLst>
              <a:ext uri="{FF2B5EF4-FFF2-40B4-BE49-F238E27FC236}">
                <a16:creationId xmlns:a16="http://schemas.microsoft.com/office/drawing/2014/main" id="{68B109E2-ED12-E31E-1D18-8A2D810EA0E9}"/>
              </a:ext>
            </a:extLst>
          </p:cNvPr>
          <p:cNvSpPr txBox="1"/>
          <p:nvPr/>
        </p:nvSpPr>
        <p:spPr>
          <a:xfrm>
            <a:off x="2942876" y="5306743"/>
            <a:ext cx="1509393" cy="461665"/>
          </a:xfrm>
          <a:prstGeom prst="rect">
            <a:avLst/>
          </a:prstGeom>
          <a:noFill/>
          <a:ln w="41275">
            <a:noFill/>
          </a:ln>
        </p:spPr>
        <p:txBody>
          <a:bodyPr wrap="square" rtlCol="0">
            <a:spAutoFit/>
          </a:bodyPr>
          <a:lstStyle/>
          <a:p>
            <a:r>
              <a:rPr lang="en-US" sz="2400" b="1" dirty="0"/>
              <a:t>(0.40 atm)</a:t>
            </a:r>
            <a:endParaRPr lang="en-US" sz="1200" baseline="-25000" dirty="0"/>
          </a:p>
        </p:txBody>
      </p:sp>
      <p:cxnSp>
        <p:nvCxnSpPr>
          <p:cNvPr id="41" name="Straight Connector 40">
            <a:extLst>
              <a:ext uri="{FF2B5EF4-FFF2-40B4-BE49-F238E27FC236}">
                <a16:creationId xmlns:a16="http://schemas.microsoft.com/office/drawing/2014/main" id="{CB1DA24F-30EC-666B-EBFA-6496EF19E80C}"/>
              </a:ext>
            </a:extLst>
          </p:cNvPr>
          <p:cNvCxnSpPr>
            <a:cxnSpLocks/>
          </p:cNvCxnSpPr>
          <p:nvPr/>
        </p:nvCxnSpPr>
        <p:spPr>
          <a:xfrm>
            <a:off x="5076676" y="5439353"/>
            <a:ext cx="70415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63CF3F8B-88EA-D210-411B-5E9BD6546416}"/>
              </a:ext>
            </a:extLst>
          </p:cNvPr>
          <p:cNvSpPr txBox="1"/>
          <p:nvPr/>
        </p:nvSpPr>
        <p:spPr>
          <a:xfrm>
            <a:off x="4765806" y="4962299"/>
            <a:ext cx="1119952" cy="523220"/>
          </a:xfrm>
          <a:prstGeom prst="rect">
            <a:avLst/>
          </a:prstGeom>
          <a:noFill/>
          <a:ln w="41275">
            <a:noFill/>
          </a:ln>
        </p:spPr>
        <p:txBody>
          <a:bodyPr wrap="square" rtlCol="0">
            <a:spAutoFit/>
          </a:bodyPr>
          <a:lstStyle/>
          <a:p>
            <a:r>
              <a:rPr lang="en-US" sz="2800" b="1" dirty="0"/>
              <a:t>= 0.55 </a:t>
            </a:r>
            <a:endParaRPr lang="en-US" sz="1400" baseline="-25000" dirty="0"/>
          </a:p>
        </p:txBody>
      </p:sp>
      <p:sp>
        <p:nvSpPr>
          <p:cNvPr id="43" name="TextBox 42">
            <a:extLst>
              <a:ext uri="{FF2B5EF4-FFF2-40B4-BE49-F238E27FC236}">
                <a16:creationId xmlns:a16="http://schemas.microsoft.com/office/drawing/2014/main" id="{5C83D6AD-6361-76F4-D3C6-DC12629D5AD1}"/>
              </a:ext>
            </a:extLst>
          </p:cNvPr>
          <p:cNvSpPr txBox="1"/>
          <p:nvPr/>
        </p:nvSpPr>
        <p:spPr>
          <a:xfrm>
            <a:off x="4765806" y="5419656"/>
            <a:ext cx="1509393" cy="461665"/>
          </a:xfrm>
          <a:prstGeom prst="rect">
            <a:avLst/>
          </a:prstGeom>
          <a:noFill/>
          <a:ln w="41275">
            <a:noFill/>
          </a:ln>
        </p:spPr>
        <p:txBody>
          <a:bodyPr wrap="square" rtlCol="0">
            <a:spAutoFit/>
          </a:bodyPr>
          <a:lstStyle/>
          <a:p>
            <a:r>
              <a:rPr lang="en-US" sz="2400" b="1" dirty="0"/>
              <a:t>(0.40 atm)</a:t>
            </a:r>
            <a:endParaRPr lang="en-US" sz="1200" baseline="-25000" dirty="0"/>
          </a:p>
        </p:txBody>
      </p:sp>
      <p:sp>
        <p:nvSpPr>
          <p:cNvPr id="46" name="TextBox 45">
            <a:extLst>
              <a:ext uri="{FF2B5EF4-FFF2-40B4-BE49-F238E27FC236}">
                <a16:creationId xmlns:a16="http://schemas.microsoft.com/office/drawing/2014/main" id="{9E14CBB8-4620-5228-E866-AF6B56162F3D}"/>
              </a:ext>
            </a:extLst>
          </p:cNvPr>
          <p:cNvSpPr txBox="1"/>
          <p:nvPr/>
        </p:nvSpPr>
        <p:spPr>
          <a:xfrm>
            <a:off x="6048507" y="4934013"/>
            <a:ext cx="1656437" cy="523220"/>
          </a:xfrm>
          <a:prstGeom prst="rect">
            <a:avLst/>
          </a:prstGeom>
          <a:noFill/>
          <a:ln w="41275">
            <a:noFill/>
          </a:ln>
        </p:spPr>
        <p:txBody>
          <a:bodyPr wrap="square" rtlCol="0">
            <a:spAutoFit/>
          </a:bodyPr>
          <a:lstStyle/>
          <a:p>
            <a:r>
              <a:rPr lang="en-US" sz="2800" b="1" dirty="0"/>
              <a:t>= 1.375 L </a:t>
            </a:r>
            <a:endParaRPr lang="en-US" sz="1400" baseline="-25000" dirty="0"/>
          </a:p>
        </p:txBody>
      </p:sp>
      <p:sp>
        <p:nvSpPr>
          <p:cNvPr id="47" name="TextBox 46">
            <a:extLst>
              <a:ext uri="{FF2B5EF4-FFF2-40B4-BE49-F238E27FC236}">
                <a16:creationId xmlns:a16="http://schemas.microsoft.com/office/drawing/2014/main" id="{B1D78AE7-5999-F7F9-00DF-3A2E57B9A7F8}"/>
              </a:ext>
            </a:extLst>
          </p:cNvPr>
          <p:cNvSpPr txBox="1"/>
          <p:nvPr/>
        </p:nvSpPr>
        <p:spPr>
          <a:xfrm>
            <a:off x="4454111" y="-165987"/>
            <a:ext cx="2673668" cy="923330"/>
          </a:xfrm>
          <a:prstGeom prst="rect">
            <a:avLst/>
          </a:prstGeom>
          <a:noFill/>
        </p:spPr>
        <p:txBody>
          <a:bodyPr wrap="square" rtlCol="0">
            <a:spAutoFit/>
          </a:bodyPr>
          <a:lstStyle/>
          <a:p>
            <a:r>
              <a:rPr lang="en-US" sz="5400" b="1" dirty="0">
                <a:solidFill>
                  <a:srgbClr val="FF0000"/>
                </a:solidFill>
              </a:rPr>
              <a:t>2 sig figs</a:t>
            </a:r>
            <a:endParaRPr lang="en-US" sz="3200" b="1" dirty="0"/>
          </a:p>
        </p:txBody>
      </p:sp>
      <p:sp>
        <p:nvSpPr>
          <p:cNvPr id="48" name="TextBox 47">
            <a:extLst>
              <a:ext uri="{FF2B5EF4-FFF2-40B4-BE49-F238E27FC236}">
                <a16:creationId xmlns:a16="http://schemas.microsoft.com/office/drawing/2014/main" id="{E9F83F58-42A7-8DB5-5F70-7B0E967A0A38}"/>
              </a:ext>
            </a:extLst>
          </p:cNvPr>
          <p:cNvSpPr txBox="1"/>
          <p:nvPr/>
        </p:nvSpPr>
        <p:spPr>
          <a:xfrm>
            <a:off x="7638559" y="4934013"/>
            <a:ext cx="1175657" cy="523220"/>
          </a:xfrm>
          <a:prstGeom prst="rect">
            <a:avLst/>
          </a:prstGeom>
          <a:noFill/>
          <a:ln w="50800">
            <a:solidFill>
              <a:srgbClr val="FF0000"/>
            </a:solidFill>
          </a:ln>
        </p:spPr>
        <p:txBody>
          <a:bodyPr wrap="square" rtlCol="0">
            <a:spAutoFit/>
          </a:bodyPr>
          <a:lstStyle/>
          <a:p>
            <a:r>
              <a:rPr lang="en-US" sz="2800" b="1" dirty="0"/>
              <a:t>~ 1.4 L </a:t>
            </a:r>
            <a:endParaRPr lang="en-US" sz="1400" baseline="-25000" dirty="0"/>
          </a:p>
        </p:txBody>
      </p:sp>
    </p:spTree>
    <p:extLst>
      <p:ext uri="{BB962C8B-B14F-4D97-AF65-F5344CB8AC3E}">
        <p14:creationId xmlns:p14="http://schemas.microsoft.com/office/powerpoint/2010/main" val="25356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animBg="1"/>
      <p:bldP spid="14" grpId="1" animBg="1"/>
      <p:bldP spid="15" grpId="0" animBg="1"/>
      <p:bldP spid="24" grpId="0"/>
      <p:bldP spid="26" grpId="0"/>
      <p:bldP spid="32" grpId="0"/>
      <p:bldP spid="33" grpId="0"/>
      <p:bldP spid="42" grpId="0"/>
      <p:bldP spid="43" grpId="0"/>
      <p:bldP spid="46" grpId="0"/>
      <p:bldP spid="47" grpId="0"/>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5.5</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A sample of chlorine gas occupies a volume of 946 mL at a pressure of 726 mmHg. Calculate the pressure of the gas (in mmHg) if the volume 	is reduced at a constant temperature to 154 </a:t>
            </a:r>
            <a:r>
              <a:rPr lang="en-CA" sz="2400" i="1" dirty="0" err="1"/>
              <a:t>mL.</a:t>
            </a:r>
            <a:endParaRPr lang="en-CA" sz="2400" i="1" dirty="0"/>
          </a:p>
        </p:txBody>
      </p:sp>
    </p:spTree>
    <p:extLst>
      <p:ext uri="{BB962C8B-B14F-4D97-AF65-F5344CB8AC3E}">
        <p14:creationId xmlns:p14="http://schemas.microsoft.com/office/powerpoint/2010/main" val="8036190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5.6</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Argon is an inert gas use in light bulbs to retard the vaporization of tungsten filament. A certain light bulb containing argon at 1.20 atm and 18</a:t>
            </a:r>
            <a:r>
              <a:rPr lang="en-CA" sz="2400" i="1" baseline="30000" dirty="0"/>
              <a:t>∘</a:t>
            </a:r>
            <a:r>
              <a:rPr lang="en-CA" sz="2400" i="1" dirty="0"/>
              <a:t>C is heated to 85</a:t>
            </a:r>
            <a:r>
              <a:rPr lang="en-CA" sz="2400" i="1" baseline="30000" dirty="0"/>
              <a:t>∘</a:t>
            </a:r>
            <a:r>
              <a:rPr lang="en-CA" sz="2400" i="1" dirty="0"/>
              <a:t>C at a constant volume. Calculate its final pressure (in atm).</a:t>
            </a:r>
          </a:p>
        </p:txBody>
      </p:sp>
      <p:cxnSp>
        <p:nvCxnSpPr>
          <p:cNvPr id="3" name="Straight Connector 2">
            <a:extLst>
              <a:ext uri="{FF2B5EF4-FFF2-40B4-BE49-F238E27FC236}">
                <a16:creationId xmlns:a16="http://schemas.microsoft.com/office/drawing/2014/main" id="{082F1A30-8BBB-F82D-DAB4-254B1DA47133}"/>
              </a:ext>
            </a:extLst>
          </p:cNvPr>
          <p:cNvCxnSpPr>
            <a:cxnSpLocks/>
          </p:cNvCxnSpPr>
          <p:nvPr/>
        </p:nvCxnSpPr>
        <p:spPr>
          <a:xfrm>
            <a:off x="3749681" y="1328150"/>
            <a:ext cx="111623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0FA5DAA-4F59-2E8F-560E-3B1EC101A0D8}"/>
              </a:ext>
            </a:extLst>
          </p:cNvPr>
          <p:cNvSpPr txBox="1"/>
          <p:nvPr/>
        </p:nvSpPr>
        <p:spPr>
          <a:xfrm>
            <a:off x="0" y="2149816"/>
            <a:ext cx="3806431" cy="923330"/>
          </a:xfrm>
          <a:prstGeom prst="rect">
            <a:avLst/>
          </a:prstGeom>
          <a:noFill/>
          <a:ln w="41275">
            <a:noFill/>
          </a:ln>
        </p:spPr>
        <p:txBody>
          <a:bodyPr wrap="square" rtlCol="0">
            <a:spAutoFit/>
          </a:bodyPr>
          <a:lstStyle/>
          <a:p>
            <a:r>
              <a:rPr lang="en-US" sz="5400" b="1" dirty="0">
                <a:solidFill>
                  <a:srgbClr val="FF0000"/>
                </a:solidFill>
              </a:rPr>
              <a:t>P = ???</a:t>
            </a:r>
            <a:endParaRPr lang="en-US" sz="3200" baseline="-25000" dirty="0"/>
          </a:p>
        </p:txBody>
      </p:sp>
      <p:cxnSp>
        <p:nvCxnSpPr>
          <p:cNvPr id="7" name="Straight Connector 6">
            <a:extLst>
              <a:ext uri="{FF2B5EF4-FFF2-40B4-BE49-F238E27FC236}">
                <a16:creationId xmlns:a16="http://schemas.microsoft.com/office/drawing/2014/main" id="{A8490F9B-E59F-83CB-5CF4-F503CB11106B}"/>
              </a:ext>
            </a:extLst>
          </p:cNvPr>
          <p:cNvCxnSpPr>
            <a:cxnSpLocks/>
          </p:cNvCxnSpPr>
          <p:nvPr/>
        </p:nvCxnSpPr>
        <p:spPr>
          <a:xfrm>
            <a:off x="5537883" y="1328150"/>
            <a:ext cx="2691717"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F4D551-8F4E-F45F-BCCD-3E4415B03761}"/>
              </a:ext>
            </a:extLst>
          </p:cNvPr>
          <p:cNvCxnSpPr>
            <a:cxnSpLocks/>
          </p:cNvCxnSpPr>
          <p:nvPr/>
        </p:nvCxnSpPr>
        <p:spPr>
          <a:xfrm>
            <a:off x="0" y="1798989"/>
            <a:ext cx="4321629"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06D947-BD27-5241-436C-5F63ABA80673}"/>
              </a:ext>
            </a:extLst>
          </p:cNvPr>
          <p:cNvSpPr txBox="1"/>
          <p:nvPr/>
        </p:nvSpPr>
        <p:spPr>
          <a:xfrm>
            <a:off x="0" y="3575258"/>
            <a:ext cx="7048210" cy="923330"/>
          </a:xfrm>
          <a:prstGeom prst="rect">
            <a:avLst/>
          </a:prstGeom>
          <a:noFill/>
          <a:ln w="41275">
            <a:noFill/>
          </a:ln>
        </p:spPr>
        <p:txBody>
          <a:bodyPr wrap="square" rtlCol="0">
            <a:spAutoFit/>
          </a:bodyPr>
          <a:lstStyle/>
          <a:p>
            <a:r>
              <a:rPr lang="en-US" sz="5400" b="1" dirty="0">
                <a:solidFill>
                  <a:srgbClr val="FF0000"/>
                </a:solidFill>
              </a:rPr>
              <a:t>P = 358 K – 291 k = 67 K </a:t>
            </a:r>
            <a:endParaRPr lang="en-US" sz="3200" baseline="-25000" dirty="0"/>
          </a:p>
        </p:txBody>
      </p:sp>
      <p:sp>
        <p:nvSpPr>
          <p:cNvPr id="13" name="Rectangle 12">
            <a:extLst>
              <a:ext uri="{FF2B5EF4-FFF2-40B4-BE49-F238E27FC236}">
                <a16:creationId xmlns:a16="http://schemas.microsoft.com/office/drawing/2014/main" id="{FE77B874-01D7-99F7-395B-1DD43C18F958}"/>
              </a:ext>
            </a:extLst>
          </p:cNvPr>
          <p:cNvSpPr/>
          <p:nvPr/>
        </p:nvSpPr>
        <p:spPr>
          <a:xfrm>
            <a:off x="8784236" y="1049311"/>
            <a:ext cx="2263514" cy="278839"/>
          </a:xfrm>
          <a:prstGeom prst="rect">
            <a:avLst/>
          </a:pr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76AF70C-1C80-E003-B5D8-36F4AF721105}"/>
              </a:ext>
            </a:extLst>
          </p:cNvPr>
          <p:cNvSpPr txBox="1"/>
          <p:nvPr/>
        </p:nvSpPr>
        <p:spPr>
          <a:xfrm>
            <a:off x="6480782" y="1595818"/>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15" name="Straight Connector 14">
            <a:extLst>
              <a:ext uri="{FF2B5EF4-FFF2-40B4-BE49-F238E27FC236}">
                <a16:creationId xmlns:a16="http://schemas.microsoft.com/office/drawing/2014/main" id="{44B246A3-7A61-1651-E88E-8D8F91085E0E}"/>
              </a:ext>
            </a:extLst>
          </p:cNvPr>
          <p:cNvCxnSpPr>
            <a:cxnSpLocks/>
          </p:cNvCxnSpPr>
          <p:nvPr/>
        </p:nvCxnSpPr>
        <p:spPr>
          <a:xfrm>
            <a:off x="6480782" y="2683465"/>
            <a:ext cx="2737068" cy="20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095DF0-404A-2E5C-D5C8-CB98CF5A26CD}"/>
              </a:ext>
            </a:extLst>
          </p:cNvPr>
          <p:cNvSpPr txBox="1"/>
          <p:nvPr/>
        </p:nvSpPr>
        <p:spPr>
          <a:xfrm>
            <a:off x="6405832" y="2467262"/>
            <a:ext cx="3222351" cy="1107996"/>
          </a:xfrm>
          <a:prstGeom prst="rect">
            <a:avLst/>
          </a:prstGeom>
          <a:noFill/>
          <a:ln w="41275">
            <a:noFill/>
          </a:ln>
        </p:spPr>
        <p:txBody>
          <a:bodyPr wrap="square" rtlCol="0">
            <a:spAutoFit/>
          </a:bodyPr>
          <a:lstStyle/>
          <a:p>
            <a:r>
              <a:rPr lang="en-US" sz="5400" b="1" dirty="0">
                <a:solidFill>
                  <a:srgbClr val="FF0000"/>
                </a:solidFill>
              </a:rPr>
              <a:t>P</a:t>
            </a:r>
            <a:r>
              <a:rPr lang="en-US" sz="5400" b="1" baseline="30000" dirty="0">
                <a:solidFill>
                  <a:srgbClr val="FF0000"/>
                </a:solidFill>
              </a:rPr>
              <a:t>’</a:t>
            </a:r>
            <a:r>
              <a:rPr lang="en-US" sz="5400" b="1" dirty="0">
                <a:solidFill>
                  <a:srgbClr val="FF0000"/>
                </a:solidFill>
              </a:rPr>
              <a:t>V</a:t>
            </a:r>
            <a:r>
              <a:rPr lang="en-US" sz="5400" b="1" baseline="30000" dirty="0">
                <a:solidFill>
                  <a:srgbClr val="FF0000"/>
                </a:solidFill>
              </a:rPr>
              <a:t>’</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5400" b="1" baseline="30000" dirty="0"/>
              <a:t>’</a:t>
            </a:r>
            <a:r>
              <a:rPr lang="en-US" sz="6600" b="1" dirty="0"/>
              <a:t> </a:t>
            </a:r>
            <a:endParaRPr lang="en-US" sz="3200" baseline="-25000" dirty="0"/>
          </a:p>
        </p:txBody>
      </p:sp>
      <p:cxnSp>
        <p:nvCxnSpPr>
          <p:cNvPr id="23" name="Straight Connector 22">
            <a:extLst>
              <a:ext uri="{FF2B5EF4-FFF2-40B4-BE49-F238E27FC236}">
                <a16:creationId xmlns:a16="http://schemas.microsoft.com/office/drawing/2014/main" id="{51D1DC3D-553F-B7CE-4C37-08FFDA31A2D5}"/>
              </a:ext>
            </a:extLst>
          </p:cNvPr>
          <p:cNvCxnSpPr>
            <a:cxnSpLocks/>
          </p:cNvCxnSpPr>
          <p:nvPr/>
        </p:nvCxnSpPr>
        <p:spPr>
          <a:xfrm>
            <a:off x="7048210" y="1785571"/>
            <a:ext cx="433614" cy="177931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B152EAE-E500-BB34-7A63-F10A484AC73C}"/>
              </a:ext>
            </a:extLst>
          </p:cNvPr>
          <p:cNvCxnSpPr>
            <a:cxnSpLocks/>
          </p:cNvCxnSpPr>
          <p:nvPr/>
        </p:nvCxnSpPr>
        <p:spPr>
          <a:xfrm>
            <a:off x="8421123" y="1752398"/>
            <a:ext cx="433614" cy="177931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05B75C-F574-A367-51C8-8C6EAC5A088F}"/>
              </a:ext>
            </a:extLst>
          </p:cNvPr>
          <p:cNvCxnSpPr>
            <a:cxnSpLocks/>
          </p:cNvCxnSpPr>
          <p:nvPr/>
        </p:nvCxnSpPr>
        <p:spPr>
          <a:xfrm>
            <a:off x="8026109" y="1803981"/>
            <a:ext cx="433614" cy="177931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74C5E66-F241-697E-5E5B-8F5932A84285}"/>
              </a:ext>
            </a:extLst>
          </p:cNvPr>
          <p:cNvSpPr/>
          <p:nvPr/>
        </p:nvSpPr>
        <p:spPr>
          <a:xfrm>
            <a:off x="6449792" y="1595817"/>
            <a:ext cx="546187" cy="193589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4AB53D2-D096-91B5-E5E1-1530FB60CE68}"/>
              </a:ext>
            </a:extLst>
          </p:cNvPr>
          <p:cNvSpPr/>
          <p:nvPr/>
        </p:nvSpPr>
        <p:spPr>
          <a:xfrm>
            <a:off x="8730914" y="1615162"/>
            <a:ext cx="668108" cy="193589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8D8E5184-4B32-C18F-D45C-FC2E629E830F}"/>
              </a:ext>
            </a:extLst>
          </p:cNvPr>
          <p:cNvSpPr txBox="1"/>
          <p:nvPr/>
        </p:nvSpPr>
        <p:spPr>
          <a:xfrm>
            <a:off x="2691049" y="4706946"/>
            <a:ext cx="1543595" cy="1107996"/>
          </a:xfrm>
          <a:prstGeom prst="rect">
            <a:avLst/>
          </a:prstGeom>
          <a:noFill/>
          <a:ln w="41275">
            <a:noFill/>
          </a:ln>
        </p:spPr>
        <p:txBody>
          <a:bodyPr wrap="square" rtlCol="0">
            <a:spAutoFit/>
          </a:bodyPr>
          <a:lstStyle/>
          <a:p>
            <a:r>
              <a:rPr lang="en-US" sz="5400" b="1" dirty="0">
                <a:solidFill>
                  <a:srgbClr val="FF0000"/>
                </a:solidFill>
              </a:rPr>
              <a:t>P = </a:t>
            </a:r>
            <a:r>
              <a:rPr lang="en-US" sz="5400" b="1" dirty="0"/>
              <a:t>T</a:t>
            </a:r>
            <a:r>
              <a:rPr lang="en-US" sz="6600" b="1" dirty="0"/>
              <a:t> </a:t>
            </a:r>
            <a:endParaRPr lang="en-US" sz="3200" baseline="-25000" dirty="0"/>
          </a:p>
        </p:txBody>
      </p:sp>
      <p:sp>
        <p:nvSpPr>
          <p:cNvPr id="30" name="TextBox 29">
            <a:extLst>
              <a:ext uri="{FF2B5EF4-FFF2-40B4-BE49-F238E27FC236}">
                <a16:creationId xmlns:a16="http://schemas.microsoft.com/office/drawing/2014/main" id="{B6E6F3CA-B523-C976-7EAC-D98484F1506C}"/>
              </a:ext>
            </a:extLst>
          </p:cNvPr>
          <p:cNvSpPr txBox="1"/>
          <p:nvPr/>
        </p:nvSpPr>
        <p:spPr>
          <a:xfrm>
            <a:off x="2498462" y="5329332"/>
            <a:ext cx="1928770" cy="1107996"/>
          </a:xfrm>
          <a:prstGeom prst="rect">
            <a:avLst/>
          </a:prstGeom>
          <a:noFill/>
          <a:ln w="41275">
            <a:noFill/>
          </a:ln>
        </p:spPr>
        <p:txBody>
          <a:bodyPr wrap="square" rtlCol="0">
            <a:spAutoFit/>
          </a:bodyPr>
          <a:lstStyle/>
          <a:p>
            <a:r>
              <a:rPr lang="en-US" sz="5400" b="1" dirty="0">
                <a:solidFill>
                  <a:srgbClr val="FF0000"/>
                </a:solidFill>
              </a:rPr>
              <a:t>P’ = </a:t>
            </a:r>
            <a:r>
              <a:rPr lang="en-US" sz="5400" b="1" dirty="0"/>
              <a:t>T’</a:t>
            </a:r>
            <a:r>
              <a:rPr lang="en-US" sz="6600" b="1" dirty="0"/>
              <a:t> </a:t>
            </a:r>
            <a:endParaRPr lang="en-US" sz="3200" baseline="-25000" dirty="0"/>
          </a:p>
        </p:txBody>
      </p:sp>
      <p:cxnSp>
        <p:nvCxnSpPr>
          <p:cNvPr id="32" name="Straight Connector 31">
            <a:extLst>
              <a:ext uri="{FF2B5EF4-FFF2-40B4-BE49-F238E27FC236}">
                <a16:creationId xmlns:a16="http://schemas.microsoft.com/office/drawing/2014/main" id="{BAB86824-A518-6FB8-5151-5813CB67775C}"/>
              </a:ext>
            </a:extLst>
          </p:cNvPr>
          <p:cNvCxnSpPr>
            <a:cxnSpLocks/>
          </p:cNvCxnSpPr>
          <p:nvPr/>
        </p:nvCxnSpPr>
        <p:spPr>
          <a:xfrm>
            <a:off x="2673650" y="5636135"/>
            <a:ext cx="1748818"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C345F26-DFD2-1840-1883-FA537760EDDF}"/>
              </a:ext>
            </a:extLst>
          </p:cNvPr>
          <p:cNvSpPr/>
          <p:nvPr/>
        </p:nvSpPr>
        <p:spPr>
          <a:xfrm>
            <a:off x="2498461" y="5698239"/>
            <a:ext cx="617874" cy="56027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F08C1DE-B675-A386-653C-C0FE9B718AF6}"/>
              </a:ext>
            </a:extLst>
          </p:cNvPr>
          <p:cNvSpPr txBox="1"/>
          <p:nvPr/>
        </p:nvSpPr>
        <p:spPr>
          <a:xfrm>
            <a:off x="376975" y="5698239"/>
            <a:ext cx="2006353" cy="584775"/>
          </a:xfrm>
          <a:prstGeom prst="rect">
            <a:avLst/>
          </a:prstGeom>
          <a:noFill/>
          <a:ln w="41275">
            <a:solidFill>
              <a:srgbClr val="FF0000"/>
            </a:solidFill>
          </a:ln>
        </p:spPr>
        <p:txBody>
          <a:bodyPr wrap="square" rtlCol="0">
            <a:spAutoFit/>
          </a:bodyPr>
          <a:lstStyle/>
          <a:p>
            <a:r>
              <a:rPr lang="en-US" sz="3200" b="1" dirty="0">
                <a:solidFill>
                  <a:srgbClr val="FF0000"/>
                </a:solidFill>
              </a:rPr>
              <a:t>Want this.</a:t>
            </a:r>
          </a:p>
        </p:txBody>
      </p:sp>
      <p:sp>
        <p:nvSpPr>
          <p:cNvPr id="43" name="TextBox 42">
            <a:extLst>
              <a:ext uri="{FF2B5EF4-FFF2-40B4-BE49-F238E27FC236}">
                <a16:creationId xmlns:a16="http://schemas.microsoft.com/office/drawing/2014/main" id="{3FCFFFB6-4F11-5325-720D-467BF6221150}"/>
              </a:ext>
            </a:extLst>
          </p:cNvPr>
          <p:cNvSpPr txBox="1"/>
          <p:nvPr/>
        </p:nvSpPr>
        <p:spPr>
          <a:xfrm>
            <a:off x="4716532" y="5260944"/>
            <a:ext cx="2006353" cy="1569660"/>
          </a:xfrm>
          <a:prstGeom prst="rect">
            <a:avLst/>
          </a:prstGeom>
          <a:noFill/>
          <a:ln w="41275">
            <a:solidFill>
              <a:srgbClr val="FF0000"/>
            </a:solidFill>
          </a:ln>
        </p:spPr>
        <p:txBody>
          <a:bodyPr wrap="square" rtlCol="0">
            <a:spAutoFit/>
          </a:bodyPr>
          <a:lstStyle/>
          <a:p>
            <a:r>
              <a:rPr lang="en-US" sz="3200" b="1" dirty="0">
                <a:solidFill>
                  <a:srgbClr val="FF0000"/>
                </a:solidFill>
              </a:rPr>
              <a:t>Rearrange to isolate variable.</a:t>
            </a:r>
          </a:p>
        </p:txBody>
      </p:sp>
      <p:sp>
        <p:nvSpPr>
          <p:cNvPr id="44" name="TextBox 43">
            <a:extLst>
              <a:ext uri="{FF2B5EF4-FFF2-40B4-BE49-F238E27FC236}">
                <a16:creationId xmlns:a16="http://schemas.microsoft.com/office/drawing/2014/main" id="{25EEA960-B03E-D084-3971-52BD7ED57B00}"/>
              </a:ext>
            </a:extLst>
          </p:cNvPr>
          <p:cNvSpPr txBox="1"/>
          <p:nvPr/>
        </p:nvSpPr>
        <p:spPr>
          <a:xfrm>
            <a:off x="7855426" y="4421854"/>
            <a:ext cx="2620979" cy="1107996"/>
          </a:xfrm>
          <a:prstGeom prst="rect">
            <a:avLst/>
          </a:prstGeom>
          <a:noFill/>
          <a:ln w="41275">
            <a:noFill/>
          </a:ln>
        </p:spPr>
        <p:txBody>
          <a:bodyPr wrap="square" rtlCol="0">
            <a:spAutoFit/>
          </a:bodyPr>
          <a:lstStyle/>
          <a:p>
            <a:r>
              <a:rPr lang="en-US" sz="5400" b="1" dirty="0">
                <a:solidFill>
                  <a:srgbClr val="FF0000"/>
                </a:solidFill>
              </a:rPr>
              <a:t>P’ = P</a:t>
            </a:r>
            <a:r>
              <a:rPr lang="en-US" sz="5400" b="1" dirty="0"/>
              <a:t>T</a:t>
            </a:r>
            <a:r>
              <a:rPr lang="en-US" sz="6600" b="1" dirty="0"/>
              <a:t>‘</a:t>
            </a:r>
            <a:endParaRPr lang="en-US" sz="3200" baseline="-25000" dirty="0"/>
          </a:p>
        </p:txBody>
      </p:sp>
      <p:sp>
        <p:nvSpPr>
          <p:cNvPr id="45" name="TextBox 44">
            <a:extLst>
              <a:ext uri="{FF2B5EF4-FFF2-40B4-BE49-F238E27FC236}">
                <a16:creationId xmlns:a16="http://schemas.microsoft.com/office/drawing/2014/main" id="{F4D1D9CC-D2E5-FE93-CD4B-A49DFE3ABEA9}"/>
              </a:ext>
            </a:extLst>
          </p:cNvPr>
          <p:cNvSpPr txBox="1"/>
          <p:nvPr/>
        </p:nvSpPr>
        <p:spPr>
          <a:xfrm>
            <a:off x="9165915" y="5078231"/>
            <a:ext cx="566760" cy="1107996"/>
          </a:xfrm>
          <a:prstGeom prst="rect">
            <a:avLst/>
          </a:prstGeom>
          <a:noFill/>
          <a:ln w="41275">
            <a:noFill/>
          </a:ln>
        </p:spPr>
        <p:txBody>
          <a:bodyPr wrap="square" rtlCol="0">
            <a:spAutoFit/>
          </a:bodyPr>
          <a:lstStyle/>
          <a:p>
            <a:r>
              <a:rPr lang="en-US" sz="5400" b="1" dirty="0"/>
              <a:t>T</a:t>
            </a:r>
            <a:r>
              <a:rPr lang="en-US" sz="6600" b="1" dirty="0"/>
              <a:t> </a:t>
            </a:r>
            <a:endParaRPr lang="en-US" sz="3200" baseline="-25000" dirty="0"/>
          </a:p>
        </p:txBody>
      </p:sp>
      <p:cxnSp>
        <p:nvCxnSpPr>
          <p:cNvPr id="46" name="Straight Connector 45">
            <a:extLst>
              <a:ext uri="{FF2B5EF4-FFF2-40B4-BE49-F238E27FC236}">
                <a16:creationId xmlns:a16="http://schemas.microsoft.com/office/drawing/2014/main" id="{F1F8B0B0-FD17-98BC-0ACF-6259736C3203}"/>
              </a:ext>
            </a:extLst>
          </p:cNvPr>
          <p:cNvCxnSpPr>
            <a:cxnSpLocks/>
          </p:cNvCxnSpPr>
          <p:nvPr/>
        </p:nvCxnSpPr>
        <p:spPr>
          <a:xfrm>
            <a:off x="8854737" y="5329332"/>
            <a:ext cx="116963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20DABDA2-C8A5-6516-CCC5-D3C9F4C7F3F2}"/>
              </a:ext>
            </a:extLst>
          </p:cNvPr>
          <p:cNvSpPr/>
          <p:nvPr/>
        </p:nvSpPr>
        <p:spPr>
          <a:xfrm>
            <a:off x="7849316" y="4606049"/>
            <a:ext cx="2343995" cy="134504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23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6" grpId="0"/>
      <p:bldP spid="27" grpId="0" animBg="1"/>
      <p:bldP spid="28" grpId="0" animBg="1"/>
      <p:bldP spid="29" grpId="0"/>
      <p:bldP spid="30" grpId="0"/>
      <p:bldP spid="41" grpId="0" animBg="1"/>
      <p:bldP spid="41" grpId="1" animBg="1"/>
      <p:bldP spid="42" grpId="0" animBg="1"/>
      <p:bldP spid="43" grpId="0" animBg="1"/>
      <p:bldP spid="44" grpId="0"/>
      <p:bldP spid="45" grpId="0"/>
      <p:bldP spid="50" grpId="0" animBg="1"/>
      <p:bldP spid="5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5.6</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Argon is an inert gas use in light bulbs to retard the vaporization of tungsten filament. A certain light bulb containing argon at 1.20 atm and 18</a:t>
            </a:r>
            <a:r>
              <a:rPr lang="en-CA" sz="2400" i="1" baseline="30000" dirty="0"/>
              <a:t>∘</a:t>
            </a:r>
            <a:r>
              <a:rPr lang="en-CA" sz="2400" i="1" dirty="0"/>
              <a:t>C is heated to 85</a:t>
            </a:r>
            <a:r>
              <a:rPr lang="en-CA" sz="2400" i="1" baseline="30000" dirty="0"/>
              <a:t>∘</a:t>
            </a:r>
            <a:r>
              <a:rPr lang="en-CA" sz="2400" i="1" dirty="0"/>
              <a:t>C at a constant volume. Calculate its final pressure (in atm).</a:t>
            </a:r>
          </a:p>
        </p:txBody>
      </p:sp>
      <p:cxnSp>
        <p:nvCxnSpPr>
          <p:cNvPr id="3" name="Straight Connector 2">
            <a:extLst>
              <a:ext uri="{FF2B5EF4-FFF2-40B4-BE49-F238E27FC236}">
                <a16:creationId xmlns:a16="http://schemas.microsoft.com/office/drawing/2014/main" id="{082F1A30-8BBB-F82D-DAB4-254B1DA47133}"/>
              </a:ext>
            </a:extLst>
          </p:cNvPr>
          <p:cNvCxnSpPr>
            <a:cxnSpLocks/>
          </p:cNvCxnSpPr>
          <p:nvPr/>
        </p:nvCxnSpPr>
        <p:spPr>
          <a:xfrm>
            <a:off x="3749681" y="1328150"/>
            <a:ext cx="1116233"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8490F9B-E59F-83CB-5CF4-F503CB11106B}"/>
              </a:ext>
            </a:extLst>
          </p:cNvPr>
          <p:cNvCxnSpPr>
            <a:cxnSpLocks/>
          </p:cNvCxnSpPr>
          <p:nvPr/>
        </p:nvCxnSpPr>
        <p:spPr>
          <a:xfrm>
            <a:off x="5537883" y="1328150"/>
            <a:ext cx="2691717"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0F4D551-8F4E-F45F-BCCD-3E4415B03761}"/>
              </a:ext>
            </a:extLst>
          </p:cNvPr>
          <p:cNvCxnSpPr>
            <a:cxnSpLocks/>
          </p:cNvCxnSpPr>
          <p:nvPr/>
        </p:nvCxnSpPr>
        <p:spPr>
          <a:xfrm>
            <a:off x="0" y="1798989"/>
            <a:ext cx="4321629"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FE77B874-01D7-99F7-395B-1DD43C18F958}"/>
              </a:ext>
            </a:extLst>
          </p:cNvPr>
          <p:cNvSpPr/>
          <p:nvPr/>
        </p:nvSpPr>
        <p:spPr>
          <a:xfrm>
            <a:off x="8784236" y="1049311"/>
            <a:ext cx="2263514" cy="278839"/>
          </a:xfrm>
          <a:prstGeom prst="rect">
            <a:avLst/>
          </a:pr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8DC641A-20A3-0D0C-E702-DD2F42A602E0}"/>
              </a:ext>
            </a:extLst>
          </p:cNvPr>
          <p:cNvSpPr txBox="1"/>
          <p:nvPr/>
        </p:nvSpPr>
        <p:spPr>
          <a:xfrm>
            <a:off x="4321629" y="2806905"/>
            <a:ext cx="3280169" cy="523220"/>
          </a:xfrm>
          <a:prstGeom prst="rect">
            <a:avLst/>
          </a:prstGeom>
          <a:noFill/>
          <a:ln w="41275">
            <a:noFill/>
          </a:ln>
        </p:spPr>
        <p:txBody>
          <a:bodyPr wrap="square" rtlCol="0">
            <a:spAutoFit/>
          </a:bodyPr>
          <a:lstStyle/>
          <a:p>
            <a:r>
              <a:rPr lang="en-US" sz="2800" b="1" dirty="0">
                <a:solidFill>
                  <a:srgbClr val="FF0000"/>
                </a:solidFill>
              </a:rPr>
              <a:t>= (1.20 atm)(291 T)</a:t>
            </a:r>
            <a:endParaRPr lang="en-US" sz="2800" baseline="-25000" dirty="0">
              <a:solidFill>
                <a:srgbClr val="FF0000"/>
              </a:solidFill>
            </a:endParaRPr>
          </a:p>
        </p:txBody>
      </p:sp>
      <p:sp>
        <p:nvSpPr>
          <p:cNvPr id="37" name="TextBox 36">
            <a:extLst>
              <a:ext uri="{FF2B5EF4-FFF2-40B4-BE49-F238E27FC236}">
                <a16:creationId xmlns:a16="http://schemas.microsoft.com/office/drawing/2014/main" id="{EB87D9CC-5991-08DF-58AD-6C9B60E644B7}"/>
              </a:ext>
            </a:extLst>
          </p:cNvPr>
          <p:cNvSpPr txBox="1"/>
          <p:nvPr/>
        </p:nvSpPr>
        <p:spPr>
          <a:xfrm>
            <a:off x="5116857" y="3320892"/>
            <a:ext cx="1403864" cy="523220"/>
          </a:xfrm>
          <a:prstGeom prst="rect">
            <a:avLst/>
          </a:prstGeom>
          <a:noFill/>
          <a:ln w="41275">
            <a:noFill/>
          </a:ln>
        </p:spPr>
        <p:txBody>
          <a:bodyPr wrap="square" rtlCol="0">
            <a:spAutoFit/>
          </a:bodyPr>
          <a:lstStyle/>
          <a:p>
            <a:r>
              <a:rPr lang="en-US" sz="2800" b="1" dirty="0">
                <a:solidFill>
                  <a:srgbClr val="FF0000"/>
                </a:solidFill>
              </a:rPr>
              <a:t>(358 K)</a:t>
            </a:r>
            <a:r>
              <a:rPr lang="en-US" sz="2800" b="1" dirty="0"/>
              <a:t> </a:t>
            </a:r>
            <a:endParaRPr lang="en-US" sz="2800" baseline="-25000" dirty="0"/>
          </a:p>
        </p:txBody>
      </p:sp>
      <p:cxnSp>
        <p:nvCxnSpPr>
          <p:cNvPr id="38" name="Straight Connector 37">
            <a:extLst>
              <a:ext uri="{FF2B5EF4-FFF2-40B4-BE49-F238E27FC236}">
                <a16:creationId xmlns:a16="http://schemas.microsoft.com/office/drawing/2014/main" id="{06A4C031-CF2B-3A4A-437C-C1E297C4D5A3}"/>
              </a:ext>
            </a:extLst>
          </p:cNvPr>
          <p:cNvCxnSpPr>
            <a:cxnSpLocks/>
          </p:cNvCxnSpPr>
          <p:nvPr/>
        </p:nvCxnSpPr>
        <p:spPr>
          <a:xfrm flipV="1">
            <a:off x="4321629" y="3320892"/>
            <a:ext cx="3188300" cy="3178"/>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A2C5DFA-E01C-B118-9B22-6F108196AAA6}"/>
              </a:ext>
            </a:extLst>
          </p:cNvPr>
          <p:cNvSpPr txBox="1"/>
          <p:nvPr/>
        </p:nvSpPr>
        <p:spPr>
          <a:xfrm>
            <a:off x="959951" y="2373031"/>
            <a:ext cx="2620979" cy="1107996"/>
          </a:xfrm>
          <a:prstGeom prst="rect">
            <a:avLst/>
          </a:prstGeom>
          <a:noFill/>
          <a:ln w="41275">
            <a:noFill/>
          </a:ln>
        </p:spPr>
        <p:txBody>
          <a:bodyPr wrap="square" rtlCol="0">
            <a:spAutoFit/>
          </a:bodyPr>
          <a:lstStyle/>
          <a:p>
            <a:r>
              <a:rPr lang="en-US" sz="5400" b="1" dirty="0">
                <a:solidFill>
                  <a:srgbClr val="FF0000"/>
                </a:solidFill>
              </a:rPr>
              <a:t>P’ = P</a:t>
            </a:r>
            <a:r>
              <a:rPr lang="en-US" sz="5400" b="1" dirty="0"/>
              <a:t>T</a:t>
            </a:r>
            <a:r>
              <a:rPr lang="en-US" sz="6600" b="1" dirty="0"/>
              <a:t>‘</a:t>
            </a:r>
            <a:endParaRPr lang="en-US" sz="3200" baseline="-25000" dirty="0"/>
          </a:p>
        </p:txBody>
      </p:sp>
      <p:sp>
        <p:nvSpPr>
          <p:cNvPr id="8" name="TextBox 7">
            <a:extLst>
              <a:ext uri="{FF2B5EF4-FFF2-40B4-BE49-F238E27FC236}">
                <a16:creationId xmlns:a16="http://schemas.microsoft.com/office/drawing/2014/main" id="{3EB13254-1A98-B58B-DA97-EF9D91B7E384}"/>
              </a:ext>
            </a:extLst>
          </p:cNvPr>
          <p:cNvSpPr txBox="1"/>
          <p:nvPr/>
        </p:nvSpPr>
        <p:spPr>
          <a:xfrm>
            <a:off x="2270440" y="3029408"/>
            <a:ext cx="566760" cy="1107996"/>
          </a:xfrm>
          <a:prstGeom prst="rect">
            <a:avLst/>
          </a:prstGeom>
          <a:noFill/>
          <a:ln w="41275">
            <a:noFill/>
          </a:ln>
        </p:spPr>
        <p:txBody>
          <a:bodyPr wrap="square" rtlCol="0">
            <a:spAutoFit/>
          </a:bodyPr>
          <a:lstStyle/>
          <a:p>
            <a:r>
              <a:rPr lang="en-US" sz="5400" b="1" dirty="0"/>
              <a:t>T</a:t>
            </a:r>
            <a:r>
              <a:rPr lang="en-US" sz="6600" b="1" dirty="0"/>
              <a:t> </a:t>
            </a:r>
            <a:endParaRPr lang="en-US" sz="3200" baseline="-25000" dirty="0"/>
          </a:p>
        </p:txBody>
      </p:sp>
      <p:cxnSp>
        <p:nvCxnSpPr>
          <p:cNvPr id="9" name="Straight Connector 8">
            <a:extLst>
              <a:ext uri="{FF2B5EF4-FFF2-40B4-BE49-F238E27FC236}">
                <a16:creationId xmlns:a16="http://schemas.microsoft.com/office/drawing/2014/main" id="{68D63AC4-8A7E-B1CF-BC63-3708FE38F787}"/>
              </a:ext>
            </a:extLst>
          </p:cNvPr>
          <p:cNvCxnSpPr>
            <a:cxnSpLocks/>
          </p:cNvCxnSpPr>
          <p:nvPr/>
        </p:nvCxnSpPr>
        <p:spPr>
          <a:xfrm>
            <a:off x="1959262" y="3280509"/>
            <a:ext cx="116963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A8833F-A384-C567-DFD4-5F968C174A6D}"/>
              </a:ext>
            </a:extLst>
          </p:cNvPr>
          <p:cNvSpPr/>
          <p:nvPr/>
        </p:nvSpPr>
        <p:spPr>
          <a:xfrm>
            <a:off x="953841" y="2557226"/>
            <a:ext cx="2343995" cy="1345047"/>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6C2F805-FDB8-79C2-DE96-26CA3575A498}"/>
              </a:ext>
            </a:extLst>
          </p:cNvPr>
          <p:cNvSpPr txBox="1"/>
          <p:nvPr/>
        </p:nvSpPr>
        <p:spPr>
          <a:xfrm>
            <a:off x="7840856" y="2875800"/>
            <a:ext cx="1296870" cy="523220"/>
          </a:xfrm>
          <a:prstGeom prst="rect">
            <a:avLst/>
          </a:prstGeom>
          <a:noFill/>
          <a:ln w="41275">
            <a:noFill/>
          </a:ln>
        </p:spPr>
        <p:txBody>
          <a:bodyPr wrap="square" rtlCol="0">
            <a:spAutoFit/>
          </a:bodyPr>
          <a:lstStyle/>
          <a:p>
            <a:r>
              <a:rPr lang="en-US" sz="2800" b="1" dirty="0">
                <a:solidFill>
                  <a:srgbClr val="FF0000"/>
                </a:solidFill>
              </a:rPr>
              <a:t>= 429.6</a:t>
            </a:r>
            <a:endParaRPr lang="en-US" sz="2800" baseline="-25000" dirty="0">
              <a:solidFill>
                <a:srgbClr val="FF0000"/>
              </a:solidFill>
            </a:endParaRPr>
          </a:p>
        </p:txBody>
      </p:sp>
      <p:cxnSp>
        <p:nvCxnSpPr>
          <p:cNvPr id="18" name="Straight Connector 17">
            <a:extLst>
              <a:ext uri="{FF2B5EF4-FFF2-40B4-BE49-F238E27FC236}">
                <a16:creationId xmlns:a16="http://schemas.microsoft.com/office/drawing/2014/main" id="{4FABAA62-B2D6-0962-E370-17CCA1974FC2}"/>
              </a:ext>
            </a:extLst>
          </p:cNvPr>
          <p:cNvCxnSpPr>
            <a:cxnSpLocks/>
          </p:cNvCxnSpPr>
          <p:nvPr/>
        </p:nvCxnSpPr>
        <p:spPr>
          <a:xfrm>
            <a:off x="7874503" y="3333303"/>
            <a:ext cx="1171353"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71C5493-305C-C55C-24F5-6CC2473BB458}"/>
              </a:ext>
            </a:extLst>
          </p:cNvPr>
          <p:cNvSpPr txBox="1"/>
          <p:nvPr/>
        </p:nvSpPr>
        <p:spPr>
          <a:xfrm>
            <a:off x="7874503" y="3320892"/>
            <a:ext cx="1403864" cy="523220"/>
          </a:xfrm>
          <a:prstGeom prst="rect">
            <a:avLst/>
          </a:prstGeom>
          <a:noFill/>
          <a:ln w="41275">
            <a:noFill/>
          </a:ln>
        </p:spPr>
        <p:txBody>
          <a:bodyPr wrap="square" rtlCol="0">
            <a:spAutoFit/>
          </a:bodyPr>
          <a:lstStyle/>
          <a:p>
            <a:r>
              <a:rPr lang="en-US" sz="2800" b="1" dirty="0">
                <a:solidFill>
                  <a:srgbClr val="FF0000"/>
                </a:solidFill>
              </a:rPr>
              <a:t>(358 K)</a:t>
            </a:r>
            <a:r>
              <a:rPr lang="en-US" sz="2800" b="1" dirty="0"/>
              <a:t> </a:t>
            </a:r>
            <a:endParaRPr lang="en-US" sz="2800" baseline="-25000" dirty="0"/>
          </a:p>
        </p:txBody>
      </p:sp>
      <p:sp>
        <p:nvSpPr>
          <p:cNvPr id="21" name="TextBox 20">
            <a:extLst>
              <a:ext uri="{FF2B5EF4-FFF2-40B4-BE49-F238E27FC236}">
                <a16:creationId xmlns:a16="http://schemas.microsoft.com/office/drawing/2014/main" id="{AFB673F2-6CE3-2EA3-2A64-337DEE6BED10}"/>
              </a:ext>
            </a:extLst>
          </p:cNvPr>
          <p:cNvSpPr txBox="1"/>
          <p:nvPr/>
        </p:nvSpPr>
        <p:spPr>
          <a:xfrm>
            <a:off x="9278367" y="2862205"/>
            <a:ext cx="2913633" cy="523220"/>
          </a:xfrm>
          <a:prstGeom prst="rect">
            <a:avLst/>
          </a:prstGeom>
          <a:noFill/>
          <a:ln w="41275">
            <a:noFill/>
          </a:ln>
        </p:spPr>
        <p:txBody>
          <a:bodyPr wrap="square" rtlCol="0">
            <a:spAutoFit/>
          </a:bodyPr>
          <a:lstStyle/>
          <a:p>
            <a:r>
              <a:rPr lang="en-US" sz="2800" b="1" dirty="0">
                <a:solidFill>
                  <a:srgbClr val="FF0000"/>
                </a:solidFill>
              </a:rPr>
              <a:t>= 1.47628866 atm</a:t>
            </a:r>
            <a:endParaRPr lang="en-US" sz="2800" baseline="-25000" dirty="0">
              <a:solidFill>
                <a:srgbClr val="FF0000"/>
              </a:solidFill>
            </a:endParaRPr>
          </a:p>
        </p:txBody>
      </p:sp>
      <p:sp>
        <p:nvSpPr>
          <p:cNvPr id="22" name="TextBox 21">
            <a:extLst>
              <a:ext uri="{FF2B5EF4-FFF2-40B4-BE49-F238E27FC236}">
                <a16:creationId xmlns:a16="http://schemas.microsoft.com/office/drawing/2014/main" id="{DD757785-242D-1FB5-BB06-BA15A7F3523F}"/>
              </a:ext>
            </a:extLst>
          </p:cNvPr>
          <p:cNvSpPr txBox="1"/>
          <p:nvPr/>
        </p:nvSpPr>
        <p:spPr>
          <a:xfrm>
            <a:off x="9278367" y="4027594"/>
            <a:ext cx="1649463" cy="523220"/>
          </a:xfrm>
          <a:prstGeom prst="rect">
            <a:avLst/>
          </a:prstGeom>
          <a:noFill/>
          <a:ln w="41275">
            <a:solidFill>
              <a:srgbClr val="FF0000"/>
            </a:solidFill>
          </a:ln>
        </p:spPr>
        <p:txBody>
          <a:bodyPr wrap="square" rtlCol="0">
            <a:spAutoFit/>
          </a:bodyPr>
          <a:lstStyle/>
          <a:p>
            <a:r>
              <a:rPr lang="en-US" sz="2800" b="1" dirty="0">
                <a:solidFill>
                  <a:srgbClr val="FF0000"/>
                </a:solidFill>
              </a:rPr>
              <a:t>= 1.5 atm</a:t>
            </a:r>
            <a:endParaRPr lang="en-US" sz="2800" baseline="-25000" dirty="0">
              <a:solidFill>
                <a:srgbClr val="FF0000"/>
              </a:solidFill>
            </a:endParaRPr>
          </a:p>
        </p:txBody>
      </p:sp>
      <p:sp>
        <p:nvSpPr>
          <p:cNvPr id="24" name="TextBox 23">
            <a:extLst>
              <a:ext uri="{FF2B5EF4-FFF2-40B4-BE49-F238E27FC236}">
                <a16:creationId xmlns:a16="http://schemas.microsoft.com/office/drawing/2014/main" id="{9B4923E2-E1CF-ECFD-F464-425276478120}"/>
              </a:ext>
            </a:extLst>
          </p:cNvPr>
          <p:cNvSpPr txBox="1"/>
          <p:nvPr/>
        </p:nvSpPr>
        <p:spPr>
          <a:xfrm>
            <a:off x="4454111" y="-165987"/>
            <a:ext cx="2673668" cy="923330"/>
          </a:xfrm>
          <a:prstGeom prst="rect">
            <a:avLst/>
          </a:prstGeom>
          <a:noFill/>
        </p:spPr>
        <p:txBody>
          <a:bodyPr wrap="square" rtlCol="0">
            <a:spAutoFit/>
          </a:bodyPr>
          <a:lstStyle/>
          <a:p>
            <a:r>
              <a:rPr lang="en-US" sz="5400" b="1" dirty="0">
                <a:solidFill>
                  <a:srgbClr val="FF0000"/>
                </a:solidFill>
              </a:rPr>
              <a:t>2 sig figs</a:t>
            </a:r>
            <a:endParaRPr lang="en-US" sz="3200" b="1" dirty="0"/>
          </a:p>
        </p:txBody>
      </p:sp>
    </p:spTree>
    <p:extLst>
      <p:ext uri="{BB962C8B-B14F-4D97-AF65-F5344CB8AC3E}">
        <p14:creationId xmlns:p14="http://schemas.microsoft.com/office/powerpoint/2010/main" val="204535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 grpId="0"/>
      <p:bldP spid="8" grpId="0"/>
      <p:bldP spid="11" grpId="0" animBg="1"/>
      <p:bldP spid="17" grpId="0"/>
      <p:bldP spid="20" grpId="0"/>
      <p:bldP spid="21" grpId="0"/>
      <p:bldP spid="22"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orell Pneumatic Task Chair &amp; Reviews - Wayfair Canada">
            <a:extLst>
              <a:ext uri="{FF2B5EF4-FFF2-40B4-BE49-F238E27FC236}">
                <a16:creationId xmlns:a16="http://schemas.microsoft.com/office/drawing/2014/main" id="{50AEB9DD-D3FF-AE95-4ED1-0F0B882E1E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7" r="20169"/>
          <a:stretch/>
        </p:blipFill>
        <p:spPr bwMode="auto">
          <a:xfrm>
            <a:off x="7669156" y="3220773"/>
            <a:ext cx="1986453" cy="3432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7C8E3FA-809D-DA67-ED44-9B01EDD3D41F}"/>
              </a:ext>
            </a:extLst>
          </p:cNvPr>
          <p:cNvSpPr/>
          <p:nvPr/>
        </p:nvSpPr>
        <p:spPr>
          <a:xfrm rot="19226775">
            <a:off x="8084469" y="5063255"/>
            <a:ext cx="586473" cy="199693"/>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2623598" y="0"/>
            <a:ext cx="6638390" cy="705310"/>
          </a:xfrm>
        </p:spPr>
        <p:txBody>
          <a:bodyPr>
            <a:normAutofit fontScale="90000"/>
          </a:bodyPr>
          <a:lstStyle/>
          <a:p>
            <a:r>
              <a:rPr lang="en-US" b="1" dirty="0"/>
              <a:t>What do we know about Gases</a:t>
            </a:r>
          </a:p>
        </p:txBody>
      </p:sp>
      <p:sp>
        <p:nvSpPr>
          <p:cNvPr id="3" name="TextBox 2">
            <a:extLst>
              <a:ext uri="{FF2B5EF4-FFF2-40B4-BE49-F238E27FC236}">
                <a16:creationId xmlns:a16="http://schemas.microsoft.com/office/drawing/2014/main" id="{E0519B50-5B77-819A-6121-EB5A0584E678}"/>
              </a:ext>
            </a:extLst>
          </p:cNvPr>
          <p:cNvSpPr txBox="1"/>
          <p:nvPr/>
        </p:nvSpPr>
        <p:spPr>
          <a:xfrm>
            <a:off x="176980" y="825911"/>
            <a:ext cx="10854813" cy="1261884"/>
          </a:xfrm>
          <a:prstGeom prst="rect">
            <a:avLst/>
          </a:prstGeom>
          <a:noFill/>
        </p:spPr>
        <p:txBody>
          <a:bodyPr wrap="square" rtlCol="0">
            <a:spAutoFit/>
          </a:bodyPr>
          <a:lstStyle/>
          <a:p>
            <a:r>
              <a:rPr lang="en-US" sz="3200" dirty="0"/>
              <a:t>We know that </a:t>
            </a:r>
            <a:r>
              <a:rPr lang="en-US" sz="3200" dirty="0">
                <a:solidFill>
                  <a:srgbClr val="FF0000"/>
                </a:solidFill>
              </a:rPr>
              <a:t>gases are composed of particles that </a:t>
            </a:r>
            <a:r>
              <a:rPr lang="en-US" sz="3200" dirty="0"/>
              <a:t>are </a:t>
            </a:r>
            <a:r>
              <a:rPr lang="en-US" sz="4400" dirty="0">
                <a:solidFill>
                  <a:srgbClr val="FF0000"/>
                </a:solidFill>
              </a:rPr>
              <a:t>REALLY SPREAD OUT</a:t>
            </a:r>
            <a:r>
              <a:rPr lang="en-US" sz="3200" dirty="0"/>
              <a:t>.</a:t>
            </a:r>
          </a:p>
        </p:txBody>
      </p:sp>
      <p:pic>
        <p:nvPicPr>
          <p:cNvPr id="5122" name="Picture 2" descr="The Kinetic Molecular Theory - Behavior of Gases">
            <a:extLst>
              <a:ext uri="{FF2B5EF4-FFF2-40B4-BE49-F238E27FC236}">
                <a16:creationId xmlns:a16="http://schemas.microsoft.com/office/drawing/2014/main" id="{2CE01F6A-CCA8-501A-D0A1-5185824EA4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520" y="1293724"/>
            <a:ext cx="3126247" cy="26385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24FCA22-2FDC-16F2-D6F2-AAD3DCDC56DD}"/>
              </a:ext>
            </a:extLst>
          </p:cNvPr>
          <p:cNvSpPr txBox="1"/>
          <p:nvPr/>
        </p:nvSpPr>
        <p:spPr>
          <a:xfrm>
            <a:off x="349376" y="2493356"/>
            <a:ext cx="7157473" cy="1077218"/>
          </a:xfrm>
          <a:prstGeom prst="rect">
            <a:avLst/>
          </a:prstGeom>
          <a:noFill/>
        </p:spPr>
        <p:txBody>
          <a:bodyPr wrap="square" rtlCol="0">
            <a:spAutoFit/>
          </a:bodyPr>
          <a:lstStyle/>
          <a:p>
            <a:r>
              <a:rPr lang="en-US" sz="3200" dirty="0"/>
              <a:t>- Gases </a:t>
            </a:r>
            <a:r>
              <a:rPr lang="en-US" sz="3200" dirty="0">
                <a:solidFill>
                  <a:srgbClr val="FF0000"/>
                </a:solidFill>
              </a:rPr>
              <a:t>take the shape AND volume </a:t>
            </a:r>
            <a:r>
              <a:rPr lang="en-US" sz="3200" dirty="0"/>
              <a:t>of their </a:t>
            </a:r>
            <a:r>
              <a:rPr lang="en-US" sz="3200" dirty="0">
                <a:solidFill>
                  <a:srgbClr val="FF0000"/>
                </a:solidFill>
              </a:rPr>
              <a:t>container</a:t>
            </a:r>
            <a:r>
              <a:rPr lang="en-US" sz="3200" dirty="0"/>
              <a:t>.</a:t>
            </a:r>
          </a:p>
        </p:txBody>
      </p:sp>
      <p:sp>
        <p:nvSpPr>
          <p:cNvPr id="5" name="TextBox 4">
            <a:extLst>
              <a:ext uri="{FF2B5EF4-FFF2-40B4-BE49-F238E27FC236}">
                <a16:creationId xmlns:a16="http://schemas.microsoft.com/office/drawing/2014/main" id="{DCE56E59-153C-2D2E-2B8B-1DC833470531}"/>
              </a:ext>
            </a:extLst>
          </p:cNvPr>
          <p:cNvSpPr txBox="1"/>
          <p:nvPr/>
        </p:nvSpPr>
        <p:spPr>
          <a:xfrm>
            <a:off x="349376" y="3667975"/>
            <a:ext cx="7157473" cy="1077218"/>
          </a:xfrm>
          <a:prstGeom prst="rect">
            <a:avLst/>
          </a:prstGeom>
          <a:noFill/>
        </p:spPr>
        <p:txBody>
          <a:bodyPr wrap="square" rtlCol="0">
            <a:spAutoFit/>
          </a:bodyPr>
          <a:lstStyle/>
          <a:p>
            <a:r>
              <a:rPr lang="en-US" sz="3200" dirty="0"/>
              <a:t>- Gases</a:t>
            </a:r>
            <a:r>
              <a:rPr lang="en-US" sz="3200" dirty="0">
                <a:solidFill>
                  <a:srgbClr val="FF0000"/>
                </a:solidFill>
              </a:rPr>
              <a:t> can be compressed….pushed together. (Pneumatics)</a:t>
            </a:r>
            <a:endParaRPr lang="en-US" sz="3200" dirty="0"/>
          </a:p>
        </p:txBody>
      </p:sp>
      <p:sp>
        <p:nvSpPr>
          <p:cNvPr id="10" name="TextBox 9">
            <a:extLst>
              <a:ext uri="{FF2B5EF4-FFF2-40B4-BE49-F238E27FC236}">
                <a16:creationId xmlns:a16="http://schemas.microsoft.com/office/drawing/2014/main" id="{6FE94872-54B3-7A2A-194A-0BC94C54C1ED}"/>
              </a:ext>
            </a:extLst>
          </p:cNvPr>
          <p:cNvSpPr txBox="1"/>
          <p:nvPr/>
        </p:nvSpPr>
        <p:spPr>
          <a:xfrm>
            <a:off x="349376" y="4842594"/>
            <a:ext cx="7683909" cy="892552"/>
          </a:xfrm>
          <a:prstGeom prst="rect">
            <a:avLst/>
          </a:prstGeom>
          <a:noFill/>
        </p:spPr>
        <p:txBody>
          <a:bodyPr wrap="square" rtlCol="0">
            <a:spAutoFit/>
          </a:bodyPr>
          <a:lstStyle/>
          <a:p>
            <a:pPr marL="457200" indent="-457200">
              <a:buFontTx/>
              <a:buChar char="-"/>
            </a:pPr>
            <a:r>
              <a:rPr lang="en-US" sz="3200" dirty="0"/>
              <a:t>Gases will </a:t>
            </a:r>
            <a:r>
              <a:rPr lang="en-US" sz="3200" dirty="0">
                <a:solidFill>
                  <a:srgbClr val="FF0000"/>
                </a:solidFill>
              </a:rPr>
              <a:t>(eventually) mix evenly.</a:t>
            </a:r>
          </a:p>
          <a:p>
            <a:r>
              <a:rPr lang="en-US" sz="2000" dirty="0"/>
              <a:t> (Fart in the corner and eventually it mixes (spreads to the entire room)</a:t>
            </a:r>
          </a:p>
        </p:txBody>
      </p:sp>
      <p:sp>
        <p:nvSpPr>
          <p:cNvPr id="15" name="TextBox 14">
            <a:extLst>
              <a:ext uri="{FF2B5EF4-FFF2-40B4-BE49-F238E27FC236}">
                <a16:creationId xmlns:a16="http://schemas.microsoft.com/office/drawing/2014/main" id="{7D4FFE8A-B83E-3DD2-A2F5-8689B0753941}"/>
              </a:ext>
            </a:extLst>
          </p:cNvPr>
          <p:cNvSpPr txBox="1"/>
          <p:nvPr/>
        </p:nvSpPr>
        <p:spPr>
          <a:xfrm>
            <a:off x="349376" y="5832547"/>
            <a:ext cx="7157473" cy="584775"/>
          </a:xfrm>
          <a:prstGeom prst="rect">
            <a:avLst/>
          </a:prstGeom>
          <a:noFill/>
        </p:spPr>
        <p:txBody>
          <a:bodyPr wrap="square" rtlCol="0">
            <a:spAutoFit/>
          </a:bodyPr>
          <a:lstStyle/>
          <a:p>
            <a:r>
              <a:rPr lang="en-US" sz="3200" dirty="0"/>
              <a:t>- Gases have </a:t>
            </a:r>
            <a:r>
              <a:rPr lang="en-US" sz="3200" dirty="0">
                <a:solidFill>
                  <a:srgbClr val="FF0000"/>
                </a:solidFill>
              </a:rPr>
              <a:t>low densities.</a:t>
            </a:r>
            <a:endParaRPr lang="en-US" sz="3200" dirty="0"/>
          </a:p>
        </p:txBody>
      </p:sp>
    </p:spTree>
    <p:extLst>
      <p:ext uri="{BB962C8B-B14F-4D97-AF65-F5344CB8AC3E}">
        <p14:creationId xmlns:p14="http://schemas.microsoft.com/office/powerpoint/2010/main" val="296475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P spid="5" grpId="0"/>
      <p:bldP spid="10"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5.6</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A sample of oxygen initially at 0.97 atm is cooled from 21</a:t>
            </a:r>
            <a:r>
              <a:rPr lang="en-CA" sz="2400" i="1" baseline="30000" dirty="0"/>
              <a:t>∘</a:t>
            </a:r>
            <a:r>
              <a:rPr lang="en-CA" sz="2400" i="1" dirty="0"/>
              <a:t>C to -68</a:t>
            </a:r>
            <a:r>
              <a:rPr lang="en-CA" sz="2400" i="1" baseline="30000" dirty="0"/>
              <a:t>∘</a:t>
            </a:r>
            <a:r>
              <a:rPr lang="en-CA" sz="2400" i="1" dirty="0"/>
              <a:t>C at a constant volume. What is the final pressure (in atm)? </a:t>
            </a:r>
          </a:p>
        </p:txBody>
      </p:sp>
    </p:spTree>
    <p:extLst>
      <p:ext uri="{BB962C8B-B14F-4D97-AF65-F5344CB8AC3E}">
        <p14:creationId xmlns:p14="http://schemas.microsoft.com/office/powerpoint/2010/main" val="1163631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5.7</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 small bubble rises from the bottom of a lake, where the temperature and pressure are 8</a:t>
            </a:r>
            <a:r>
              <a:rPr lang="en-CA" sz="2400" i="1" baseline="30000" dirty="0"/>
              <a:t>∘</a:t>
            </a:r>
            <a:r>
              <a:rPr lang="en-CA" sz="2400" i="1" dirty="0"/>
              <a:t>C and 6.4 atm, to the water’s surface, where the temperature is 25</a:t>
            </a:r>
            <a:r>
              <a:rPr lang="en-CA" sz="2400" i="1" baseline="30000" dirty="0"/>
              <a:t>∘</a:t>
            </a:r>
            <a:r>
              <a:rPr lang="en-CA" sz="2400" i="1" dirty="0"/>
              <a:t>C and the pressure is 1.0 atm. Calculate the final volume (in mL) of the bubble if its initial volume was 2.1 </a:t>
            </a:r>
            <a:r>
              <a:rPr lang="en-CA" sz="2400" i="1" dirty="0" err="1"/>
              <a:t>mL.</a:t>
            </a:r>
            <a:endParaRPr lang="en-CA" sz="2400" i="1" dirty="0"/>
          </a:p>
        </p:txBody>
      </p:sp>
      <p:cxnSp>
        <p:nvCxnSpPr>
          <p:cNvPr id="3" name="Straight Connector 2">
            <a:extLst>
              <a:ext uri="{FF2B5EF4-FFF2-40B4-BE49-F238E27FC236}">
                <a16:creationId xmlns:a16="http://schemas.microsoft.com/office/drawing/2014/main" id="{336DB57C-C2DD-CC31-7FFA-411A06CB461C}"/>
              </a:ext>
            </a:extLst>
          </p:cNvPr>
          <p:cNvCxnSpPr>
            <a:cxnSpLocks/>
          </p:cNvCxnSpPr>
          <p:nvPr/>
        </p:nvCxnSpPr>
        <p:spPr>
          <a:xfrm>
            <a:off x="87086" y="1778640"/>
            <a:ext cx="41148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0E7AEAD-76B9-BB21-2BDC-86046527482F}"/>
              </a:ext>
            </a:extLst>
          </p:cNvPr>
          <p:cNvSpPr txBox="1"/>
          <p:nvPr/>
        </p:nvSpPr>
        <p:spPr>
          <a:xfrm>
            <a:off x="0" y="2149816"/>
            <a:ext cx="3806431" cy="923330"/>
          </a:xfrm>
          <a:prstGeom prst="rect">
            <a:avLst/>
          </a:prstGeom>
          <a:noFill/>
          <a:ln w="41275">
            <a:noFill/>
          </a:ln>
        </p:spPr>
        <p:txBody>
          <a:bodyPr wrap="square" rtlCol="0">
            <a:spAutoFit/>
          </a:bodyPr>
          <a:lstStyle/>
          <a:p>
            <a:r>
              <a:rPr lang="en-US" sz="5400" b="1" dirty="0">
                <a:solidFill>
                  <a:srgbClr val="FF0000"/>
                </a:solidFill>
              </a:rPr>
              <a:t>V = ???</a:t>
            </a:r>
            <a:endParaRPr lang="en-US" sz="3200" baseline="-25000" dirty="0"/>
          </a:p>
        </p:txBody>
      </p:sp>
      <p:cxnSp>
        <p:nvCxnSpPr>
          <p:cNvPr id="7" name="Straight Connector 6">
            <a:extLst>
              <a:ext uri="{FF2B5EF4-FFF2-40B4-BE49-F238E27FC236}">
                <a16:creationId xmlns:a16="http://schemas.microsoft.com/office/drawing/2014/main" id="{7B98CD39-A379-3F0C-1BEC-D84875E97265}"/>
              </a:ext>
            </a:extLst>
          </p:cNvPr>
          <p:cNvCxnSpPr>
            <a:cxnSpLocks/>
          </p:cNvCxnSpPr>
          <p:nvPr/>
        </p:nvCxnSpPr>
        <p:spPr>
          <a:xfrm>
            <a:off x="7254883" y="986660"/>
            <a:ext cx="472225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AA1C37-DE5F-031B-733E-3A505F1FC031}"/>
              </a:ext>
            </a:extLst>
          </p:cNvPr>
          <p:cNvCxnSpPr>
            <a:cxnSpLocks/>
          </p:cNvCxnSpPr>
          <p:nvPr/>
        </p:nvCxnSpPr>
        <p:spPr>
          <a:xfrm>
            <a:off x="0" y="1348923"/>
            <a:ext cx="10493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5EC869-BB2E-34C1-138B-44DDE889C1E9}"/>
              </a:ext>
            </a:extLst>
          </p:cNvPr>
          <p:cNvCxnSpPr>
            <a:cxnSpLocks/>
          </p:cNvCxnSpPr>
          <p:nvPr/>
        </p:nvCxnSpPr>
        <p:spPr>
          <a:xfrm>
            <a:off x="3991408" y="1354954"/>
            <a:ext cx="717814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AE6D6C5-8ACA-E089-BBEC-2FB4168888EB}"/>
              </a:ext>
            </a:extLst>
          </p:cNvPr>
          <p:cNvSpPr txBox="1"/>
          <p:nvPr/>
        </p:nvSpPr>
        <p:spPr>
          <a:xfrm>
            <a:off x="-1" y="3143310"/>
            <a:ext cx="9608696" cy="923330"/>
          </a:xfrm>
          <a:prstGeom prst="rect">
            <a:avLst/>
          </a:prstGeom>
          <a:noFill/>
          <a:ln w="41275">
            <a:noFill/>
          </a:ln>
        </p:spPr>
        <p:txBody>
          <a:bodyPr wrap="square" rtlCol="0">
            <a:spAutoFit/>
          </a:bodyPr>
          <a:lstStyle/>
          <a:p>
            <a:r>
              <a:rPr lang="en-US" sz="5400" b="1" dirty="0">
                <a:solidFill>
                  <a:srgbClr val="FF0000"/>
                </a:solidFill>
              </a:rPr>
              <a:t>P = 6.4 atm </a:t>
            </a:r>
            <a:r>
              <a:rPr lang="en-US" sz="5400" b="1" u="sng" dirty="0">
                <a:solidFill>
                  <a:srgbClr val="FF0000"/>
                </a:solidFill>
              </a:rPr>
              <a:t>to</a:t>
            </a:r>
            <a:r>
              <a:rPr lang="en-US" sz="5400" b="1" dirty="0">
                <a:solidFill>
                  <a:srgbClr val="FF0000"/>
                </a:solidFill>
              </a:rPr>
              <a:t> 1.0 atm = 5.4 atm </a:t>
            </a:r>
            <a:endParaRPr lang="en-US" sz="3200" baseline="-25000" dirty="0"/>
          </a:p>
        </p:txBody>
      </p:sp>
      <p:sp>
        <p:nvSpPr>
          <p:cNvPr id="15" name="TextBox 14">
            <a:extLst>
              <a:ext uri="{FF2B5EF4-FFF2-40B4-BE49-F238E27FC236}">
                <a16:creationId xmlns:a16="http://schemas.microsoft.com/office/drawing/2014/main" id="{49784683-BC7F-1DB7-9C12-BF931FABF223}"/>
              </a:ext>
            </a:extLst>
          </p:cNvPr>
          <p:cNvSpPr txBox="1"/>
          <p:nvPr/>
        </p:nvSpPr>
        <p:spPr>
          <a:xfrm>
            <a:off x="-2" y="3980973"/>
            <a:ext cx="9054059" cy="923330"/>
          </a:xfrm>
          <a:prstGeom prst="rect">
            <a:avLst/>
          </a:prstGeom>
          <a:noFill/>
          <a:ln w="41275">
            <a:noFill/>
          </a:ln>
        </p:spPr>
        <p:txBody>
          <a:bodyPr wrap="square" rtlCol="0">
            <a:spAutoFit/>
          </a:bodyPr>
          <a:lstStyle/>
          <a:p>
            <a:r>
              <a:rPr lang="en-US" sz="5400" b="1" dirty="0">
                <a:solidFill>
                  <a:srgbClr val="FF0000"/>
                </a:solidFill>
              </a:rPr>
              <a:t>T = 281 K </a:t>
            </a:r>
            <a:r>
              <a:rPr lang="en-US" sz="5400" b="1" u="sng" dirty="0">
                <a:solidFill>
                  <a:srgbClr val="FF0000"/>
                </a:solidFill>
              </a:rPr>
              <a:t>to</a:t>
            </a:r>
            <a:r>
              <a:rPr lang="en-US" sz="5400" b="1" dirty="0">
                <a:solidFill>
                  <a:srgbClr val="FF0000"/>
                </a:solidFill>
              </a:rPr>
              <a:t> 298 K = 17 K </a:t>
            </a:r>
            <a:endParaRPr lang="en-US" sz="3200" baseline="-25000" dirty="0"/>
          </a:p>
        </p:txBody>
      </p:sp>
      <p:sp>
        <p:nvSpPr>
          <p:cNvPr id="17" name="TextBox 16">
            <a:extLst>
              <a:ext uri="{FF2B5EF4-FFF2-40B4-BE49-F238E27FC236}">
                <a16:creationId xmlns:a16="http://schemas.microsoft.com/office/drawing/2014/main" id="{EB3A7852-C3BA-5400-6DDF-1FF598A7AB90}"/>
              </a:ext>
            </a:extLst>
          </p:cNvPr>
          <p:cNvSpPr txBox="1"/>
          <p:nvPr/>
        </p:nvSpPr>
        <p:spPr>
          <a:xfrm>
            <a:off x="1124261" y="4753030"/>
            <a:ext cx="2737068" cy="1107996"/>
          </a:xfrm>
          <a:prstGeom prst="rect">
            <a:avLst/>
          </a:prstGeom>
          <a:noFill/>
          <a:ln w="41275">
            <a:no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18" name="Straight Connector 17">
            <a:extLst>
              <a:ext uri="{FF2B5EF4-FFF2-40B4-BE49-F238E27FC236}">
                <a16:creationId xmlns:a16="http://schemas.microsoft.com/office/drawing/2014/main" id="{CE24BF60-9C65-1042-F56F-3421397FB309}"/>
              </a:ext>
            </a:extLst>
          </p:cNvPr>
          <p:cNvCxnSpPr>
            <a:cxnSpLocks/>
          </p:cNvCxnSpPr>
          <p:nvPr/>
        </p:nvCxnSpPr>
        <p:spPr>
          <a:xfrm>
            <a:off x="1124261" y="5840677"/>
            <a:ext cx="2737068" cy="20349"/>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6AA8EDD-458B-7BFB-5447-5487BA67AC93}"/>
              </a:ext>
            </a:extLst>
          </p:cNvPr>
          <p:cNvSpPr txBox="1"/>
          <p:nvPr/>
        </p:nvSpPr>
        <p:spPr>
          <a:xfrm>
            <a:off x="1049311" y="5624474"/>
            <a:ext cx="3222351" cy="1107996"/>
          </a:xfrm>
          <a:prstGeom prst="rect">
            <a:avLst/>
          </a:prstGeom>
          <a:noFill/>
          <a:ln w="41275">
            <a:noFill/>
          </a:ln>
        </p:spPr>
        <p:txBody>
          <a:bodyPr wrap="square" rtlCol="0">
            <a:spAutoFit/>
          </a:bodyPr>
          <a:lstStyle/>
          <a:p>
            <a:r>
              <a:rPr lang="en-US" sz="5400" b="1" dirty="0">
                <a:solidFill>
                  <a:srgbClr val="FF0000"/>
                </a:solidFill>
              </a:rPr>
              <a:t>P</a:t>
            </a:r>
            <a:r>
              <a:rPr lang="en-US" sz="5400" b="1" baseline="30000" dirty="0">
                <a:solidFill>
                  <a:srgbClr val="FF0000"/>
                </a:solidFill>
              </a:rPr>
              <a:t>’</a:t>
            </a:r>
            <a:r>
              <a:rPr lang="en-US" sz="5400" b="1" dirty="0">
                <a:solidFill>
                  <a:srgbClr val="FF0000"/>
                </a:solidFill>
              </a:rPr>
              <a:t>V</a:t>
            </a:r>
            <a:r>
              <a:rPr lang="en-US" sz="5400" b="1" baseline="30000" dirty="0">
                <a:solidFill>
                  <a:srgbClr val="FF0000"/>
                </a:solidFill>
              </a:rPr>
              <a:t>’</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5400" b="1" baseline="30000" dirty="0"/>
              <a:t>’</a:t>
            </a:r>
            <a:r>
              <a:rPr lang="en-US" sz="6600" b="1" dirty="0"/>
              <a:t> </a:t>
            </a:r>
            <a:endParaRPr lang="en-US" sz="3200" baseline="-25000" dirty="0"/>
          </a:p>
        </p:txBody>
      </p:sp>
      <p:cxnSp>
        <p:nvCxnSpPr>
          <p:cNvPr id="20" name="Straight Connector 19">
            <a:extLst>
              <a:ext uri="{FF2B5EF4-FFF2-40B4-BE49-F238E27FC236}">
                <a16:creationId xmlns:a16="http://schemas.microsoft.com/office/drawing/2014/main" id="{72DCEDF3-2199-D513-6FBF-A204445B8663}"/>
              </a:ext>
            </a:extLst>
          </p:cNvPr>
          <p:cNvCxnSpPr>
            <a:cxnSpLocks/>
          </p:cNvCxnSpPr>
          <p:nvPr/>
        </p:nvCxnSpPr>
        <p:spPr>
          <a:xfrm>
            <a:off x="2660486" y="5011035"/>
            <a:ext cx="433614" cy="177931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AB4845E3-7BC6-7FC6-BCAA-44E713B81D96}"/>
              </a:ext>
            </a:extLst>
          </p:cNvPr>
          <p:cNvSpPr/>
          <p:nvPr/>
        </p:nvSpPr>
        <p:spPr>
          <a:xfrm>
            <a:off x="1080384" y="4872731"/>
            <a:ext cx="506117" cy="193589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4DDC8526-5558-B1CD-D869-47820371ACFB}"/>
              </a:ext>
            </a:extLst>
          </p:cNvPr>
          <p:cNvCxnSpPr>
            <a:cxnSpLocks/>
          </p:cNvCxnSpPr>
          <p:nvPr/>
        </p:nvCxnSpPr>
        <p:spPr>
          <a:xfrm>
            <a:off x="3082460" y="4982590"/>
            <a:ext cx="433614" cy="1779315"/>
          </a:xfrm>
          <a:prstGeom prst="line">
            <a:avLst/>
          </a:prstGeom>
          <a:ln w="444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D367A5AE-E759-8519-3DA5-87E4AC72CFAF}"/>
              </a:ext>
            </a:extLst>
          </p:cNvPr>
          <p:cNvSpPr/>
          <p:nvPr/>
        </p:nvSpPr>
        <p:spPr>
          <a:xfrm>
            <a:off x="1577306" y="4872730"/>
            <a:ext cx="546187" cy="193589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9007024-4ED7-36E3-40BA-FC780F41528E}"/>
              </a:ext>
            </a:extLst>
          </p:cNvPr>
          <p:cNvSpPr/>
          <p:nvPr/>
        </p:nvSpPr>
        <p:spPr>
          <a:xfrm>
            <a:off x="3361269" y="4867532"/>
            <a:ext cx="546187" cy="1935891"/>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07B5ABF-3B86-A4EB-771C-789B9D9C2AC4}"/>
              </a:ext>
            </a:extLst>
          </p:cNvPr>
          <p:cNvSpPr txBox="1"/>
          <p:nvPr/>
        </p:nvSpPr>
        <p:spPr>
          <a:xfrm>
            <a:off x="6378238" y="4706552"/>
            <a:ext cx="1952435" cy="1107996"/>
          </a:xfrm>
          <a:prstGeom prst="rect">
            <a:avLst/>
          </a:prstGeom>
          <a:noFill/>
          <a:ln w="41275">
            <a:no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a:t>T</a:t>
            </a:r>
            <a:r>
              <a:rPr lang="en-US" sz="6600" b="1" dirty="0"/>
              <a:t> </a:t>
            </a:r>
            <a:endParaRPr lang="en-US" sz="3200" baseline="-25000" dirty="0"/>
          </a:p>
        </p:txBody>
      </p:sp>
      <p:cxnSp>
        <p:nvCxnSpPr>
          <p:cNvPr id="29" name="Straight Connector 28">
            <a:extLst>
              <a:ext uri="{FF2B5EF4-FFF2-40B4-BE49-F238E27FC236}">
                <a16:creationId xmlns:a16="http://schemas.microsoft.com/office/drawing/2014/main" id="{8B6BA0A8-A18E-4914-0DC7-99A7B8665DA0}"/>
              </a:ext>
            </a:extLst>
          </p:cNvPr>
          <p:cNvCxnSpPr>
            <a:cxnSpLocks/>
          </p:cNvCxnSpPr>
          <p:nvPr/>
        </p:nvCxnSpPr>
        <p:spPr>
          <a:xfrm>
            <a:off x="6378238" y="5719249"/>
            <a:ext cx="195243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4B636B6-742C-26B7-5CD3-E2B5E3E6EDA6}"/>
              </a:ext>
            </a:extLst>
          </p:cNvPr>
          <p:cNvSpPr txBox="1"/>
          <p:nvPr/>
        </p:nvSpPr>
        <p:spPr>
          <a:xfrm>
            <a:off x="6144464" y="5519692"/>
            <a:ext cx="2391007" cy="1107996"/>
          </a:xfrm>
          <a:prstGeom prst="rect">
            <a:avLst/>
          </a:prstGeom>
          <a:noFill/>
          <a:ln w="41275">
            <a:noFill/>
          </a:ln>
        </p:spPr>
        <p:txBody>
          <a:bodyPr wrap="square" rtlCol="0">
            <a:spAutoFit/>
          </a:bodyPr>
          <a:lstStyle/>
          <a:p>
            <a:r>
              <a:rPr lang="en-US" sz="5400" b="1" dirty="0">
                <a:solidFill>
                  <a:srgbClr val="FF0000"/>
                </a:solidFill>
              </a:rPr>
              <a:t>P</a:t>
            </a:r>
            <a:r>
              <a:rPr lang="en-US" sz="5400" b="1" baseline="30000" dirty="0">
                <a:solidFill>
                  <a:srgbClr val="FF0000"/>
                </a:solidFill>
              </a:rPr>
              <a:t>’</a:t>
            </a:r>
            <a:r>
              <a:rPr lang="en-US" sz="5400" b="1" dirty="0">
                <a:solidFill>
                  <a:srgbClr val="FF0000"/>
                </a:solidFill>
              </a:rPr>
              <a:t>V</a:t>
            </a:r>
            <a:r>
              <a:rPr lang="en-US" sz="5400" b="1" baseline="30000" dirty="0">
                <a:solidFill>
                  <a:srgbClr val="FF0000"/>
                </a:solidFill>
              </a:rPr>
              <a:t>’</a:t>
            </a:r>
            <a:r>
              <a:rPr lang="en-US" sz="5400" b="1" dirty="0">
                <a:solidFill>
                  <a:srgbClr val="FF0000"/>
                </a:solidFill>
              </a:rPr>
              <a:t> = </a:t>
            </a:r>
            <a:r>
              <a:rPr lang="en-US" sz="5400" b="1" dirty="0"/>
              <a:t>T</a:t>
            </a:r>
            <a:r>
              <a:rPr lang="en-US" sz="5400" b="1" baseline="30000" dirty="0"/>
              <a:t>’</a:t>
            </a:r>
            <a:r>
              <a:rPr lang="en-US" sz="6600" b="1" dirty="0"/>
              <a:t> </a:t>
            </a:r>
            <a:endParaRPr lang="en-US" sz="3200" baseline="-25000" dirty="0"/>
          </a:p>
        </p:txBody>
      </p:sp>
    </p:spTree>
    <p:extLst>
      <p:ext uri="{BB962C8B-B14F-4D97-AF65-F5344CB8AC3E}">
        <p14:creationId xmlns:p14="http://schemas.microsoft.com/office/powerpoint/2010/main" val="1937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7" grpId="0" animBg="1"/>
      <p:bldP spid="19" grpId="0"/>
      <p:bldP spid="23" grpId="0" animBg="1"/>
      <p:bldP spid="26" grpId="0" animBg="1"/>
      <p:bldP spid="27" grpId="0" animBg="1"/>
      <p:bldP spid="28" grpId="0" animBg="1"/>
      <p:bldP spid="3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5.7</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 small bubble rises from the bottom of a lake, where the temperature and pressure are 8</a:t>
            </a:r>
            <a:r>
              <a:rPr lang="en-CA" sz="2400" i="1" baseline="30000" dirty="0"/>
              <a:t>∘</a:t>
            </a:r>
            <a:r>
              <a:rPr lang="en-CA" sz="2400" i="1" dirty="0"/>
              <a:t>C and 6.4 atm, to the water’s surface, where the temperature is 25</a:t>
            </a:r>
            <a:r>
              <a:rPr lang="en-CA" sz="2400" i="1" baseline="30000" dirty="0"/>
              <a:t>∘</a:t>
            </a:r>
            <a:r>
              <a:rPr lang="en-CA" sz="2400" i="1" dirty="0"/>
              <a:t>C and the pressure is 1.0 atm. Calculate the final volume (in mL) of the bubble if its initial volume was 2.1 </a:t>
            </a:r>
            <a:r>
              <a:rPr lang="en-CA" sz="2400" i="1" dirty="0" err="1"/>
              <a:t>mL.</a:t>
            </a:r>
            <a:endParaRPr lang="en-CA" sz="2400" i="1" dirty="0"/>
          </a:p>
        </p:txBody>
      </p:sp>
      <p:cxnSp>
        <p:nvCxnSpPr>
          <p:cNvPr id="3" name="Straight Connector 2">
            <a:extLst>
              <a:ext uri="{FF2B5EF4-FFF2-40B4-BE49-F238E27FC236}">
                <a16:creationId xmlns:a16="http://schemas.microsoft.com/office/drawing/2014/main" id="{336DB57C-C2DD-CC31-7FFA-411A06CB461C}"/>
              </a:ext>
            </a:extLst>
          </p:cNvPr>
          <p:cNvCxnSpPr>
            <a:cxnSpLocks/>
          </p:cNvCxnSpPr>
          <p:nvPr/>
        </p:nvCxnSpPr>
        <p:spPr>
          <a:xfrm>
            <a:off x="87086" y="1778640"/>
            <a:ext cx="411480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98CD39-A379-3F0C-1BEC-D84875E97265}"/>
              </a:ext>
            </a:extLst>
          </p:cNvPr>
          <p:cNvCxnSpPr>
            <a:cxnSpLocks/>
          </p:cNvCxnSpPr>
          <p:nvPr/>
        </p:nvCxnSpPr>
        <p:spPr>
          <a:xfrm>
            <a:off x="7254883" y="986660"/>
            <a:ext cx="472225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AA1C37-DE5F-031B-733E-3A505F1FC031}"/>
              </a:ext>
            </a:extLst>
          </p:cNvPr>
          <p:cNvCxnSpPr>
            <a:cxnSpLocks/>
          </p:cNvCxnSpPr>
          <p:nvPr/>
        </p:nvCxnSpPr>
        <p:spPr>
          <a:xfrm>
            <a:off x="0" y="1348923"/>
            <a:ext cx="10493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5EC869-BB2E-34C1-138B-44DDE889C1E9}"/>
              </a:ext>
            </a:extLst>
          </p:cNvPr>
          <p:cNvCxnSpPr>
            <a:cxnSpLocks/>
          </p:cNvCxnSpPr>
          <p:nvPr/>
        </p:nvCxnSpPr>
        <p:spPr>
          <a:xfrm>
            <a:off x="3991408" y="1354954"/>
            <a:ext cx="717814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07B5ABF-3B86-A4EB-771C-789B9D9C2AC4}"/>
              </a:ext>
            </a:extLst>
          </p:cNvPr>
          <p:cNvSpPr txBox="1"/>
          <p:nvPr/>
        </p:nvSpPr>
        <p:spPr>
          <a:xfrm>
            <a:off x="2257906" y="1995562"/>
            <a:ext cx="1952435" cy="1107996"/>
          </a:xfrm>
          <a:prstGeom prst="rect">
            <a:avLst/>
          </a:prstGeom>
          <a:noFill/>
          <a:ln w="41275">
            <a:no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a:t>T</a:t>
            </a:r>
            <a:r>
              <a:rPr lang="en-US" sz="6600" b="1" dirty="0"/>
              <a:t> </a:t>
            </a:r>
            <a:endParaRPr lang="en-US" sz="3200" baseline="-25000" dirty="0"/>
          </a:p>
        </p:txBody>
      </p:sp>
      <p:cxnSp>
        <p:nvCxnSpPr>
          <p:cNvPr id="29" name="Straight Connector 28">
            <a:extLst>
              <a:ext uri="{FF2B5EF4-FFF2-40B4-BE49-F238E27FC236}">
                <a16:creationId xmlns:a16="http://schemas.microsoft.com/office/drawing/2014/main" id="{8B6BA0A8-A18E-4914-0DC7-99A7B8665DA0}"/>
              </a:ext>
            </a:extLst>
          </p:cNvPr>
          <p:cNvCxnSpPr>
            <a:cxnSpLocks/>
          </p:cNvCxnSpPr>
          <p:nvPr/>
        </p:nvCxnSpPr>
        <p:spPr>
          <a:xfrm>
            <a:off x="2257906" y="3008259"/>
            <a:ext cx="195243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4B636B6-742C-26B7-5CD3-E2B5E3E6EDA6}"/>
              </a:ext>
            </a:extLst>
          </p:cNvPr>
          <p:cNvSpPr txBox="1"/>
          <p:nvPr/>
        </p:nvSpPr>
        <p:spPr>
          <a:xfrm>
            <a:off x="2024132" y="2808702"/>
            <a:ext cx="2391007" cy="1107996"/>
          </a:xfrm>
          <a:prstGeom prst="rect">
            <a:avLst/>
          </a:prstGeom>
          <a:noFill/>
          <a:ln w="41275">
            <a:noFill/>
          </a:ln>
        </p:spPr>
        <p:txBody>
          <a:bodyPr wrap="square" rtlCol="0">
            <a:spAutoFit/>
          </a:bodyPr>
          <a:lstStyle/>
          <a:p>
            <a:r>
              <a:rPr lang="en-US" sz="5400" b="1" dirty="0">
                <a:solidFill>
                  <a:srgbClr val="FF0000"/>
                </a:solidFill>
              </a:rPr>
              <a:t>P</a:t>
            </a:r>
            <a:r>
              <a:rPr lang="en-US" sz="5400" b="1" baseline="30000" dirty="0">
                <a:solidFill>
                  <a:srgbClr val="FF0000"/>
                </a:solidFill>
              </a:rPr>
              <a:t>’</a:t>
            </a:r>
            <a:r>
              <a:rPr lang="en-US" sz="5400" b="1" dirty="0">
                <a:solidFill>
                  <a:srgbClr val="FF0000"/>
                </a:solidFill>
              </a:rPr>
              <a:t>V</a:t>
            </a:r>
            <a:r>
              <a:rPr lang="en-US" sz="5400" b="1" baseline="30000" dirty="0">
                <a:solidFill>
                  <a:srgbClr val="FF0000"/>
                </a:solidFill>
              </a:rPr>
              <a:t>’</a:t>
            </a:r>
            <a:r>
              <a:rPr lang="en-US" sz="5400" b="1" dirty="0">
                <a:solidFill>
                  <a:srgbClr val="FF0000"/>
                </a:solidFill>
              </a:rPr>
              <a:t> = </a:t>
            </a:r>
            <a:r>
              <a:rPr lang="en-US" sz="5400" b="1" dirty="0"/>
              <a:t>T</a:t>
            </a:r>
            <a:r>
              <a:rPr lang="en-US" sz="5400" b="1" baseline="30000" dirty="0"/>
              <a:t>’</a:t>
            </a:r>
            <a:r>
              <a:rPr lang="en-US" sz="6600" b="1" dirty="0"/>
              <a:t> </a:t>
            </a:r>
            <a:endParaRPr lang="en-US" sz="3200" baseline="-25000" dirty="0"/>
          </a:p>
        </p:txBody>
      </p:sp>
      <p:sp>
        <p:nvSpPr>
          <p:cNvPr id="8" name="Rectangle 7">
            <a:extLst>
              <a:ext uri="{FF2B5EF4-FFF2-40B4-BE49-F238E27FC236}">
                <a16:creationId xmlns:a16="http://schemas.microsoft.com/office/drawing/2014/main" id="{F8220154-09C3-7C70-A92D-4FA95AEAF2A3}"/>
              </a:ext>
            </a:extLst>
          </p:cNvPr>
          <p:cNvSpPr/>
          <p:nvPr/>
        </p:nvSpPr>
        <p:spPr>
          <a:xfrm>
            <a:off x="2595262" y="3103558"/>
            <a:ext cx="509666" cy="657993"/>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7D35145-B4FF-8793-9F29-FE4BF0B38E29}"/>
              </a:ext>
            </a:extLst>
          </p:cNvPr>
          <p:cNvSpPr txBox="1"/>
          <p:nvPr/>
        </p:nvSpPr>
        <p:spPr>
          <a:xfrm>
            <a:off x="1049311" y="1987523"/>
            <a:ext cx="1310934" cy="1107996"/>
          </a:xfrm>
          <a:prstGeom prst="rect">
            <a:avLst/>
          </a:prstGeom>
          <a:noFill/>
          <a:ln w="41275">
            <a:noFill/>
          </a:ln>
        </p:spPr>
        <p:txBody>
          <a:bodyPr wrap="square" rtlCol="0">
            <a:spAutoFit/>
          </a:bodyPr>
          <a:lstStyle/>
          <a:p>
            <a:r>
              <a:rPr lang="en-US" sz="5400" b="1" dirty="0">
                <a:solidFill>
                  <a:srgbClr val="FF0000"/>
                </a:solidFill>
              </a:rPr>
              <a:t>(V</a:t>
            </a:r>
            <a:r>
              <a:rPr lang="en-US" sz="5400" b="1" baseline="30000" dirty="0">
                <a:solidFill>
                  <a:srgbClr val="FF0000"/>
                </a:solidFill>
              </a:rPr>
              <a:t>’</a:t>
            </a:r>
            <a:r>
              <a:rPr lang="en-US" sz="5400" b="1" dirty="0">
                <a:solidFill>
                  <a:srgbClr val="FF0000"/>
                </a:solidFill>
              </a:rPr>
              <a:t>)</a:t>
            </a:r>
            <a:r>
              <a:rPr lang="en-US" sz="6600" b="1" dirty="0"/>
              <a:t> </a:t>
            </a:r>
            <a:endParaRPr lang="en-US" sz="3200" baseline="-25000" dirty="0"/>
          </a:p>
        </p:txBody>
      </p:sp>
      <p:sp>
        <p:nvSpPr>
          <p:cNvPr id="12" name="TextBox 11">
            <a:extLst>
              <a:ext uri="{FF2B5EF4-FFF2-40B4-BE49-F238E27FC236}">
                <a16:creationId xmlns:a16="http://schemas.microsoft.com/office/drawing/2014/main" id="{27C1A2C6-9E31-A09A-E012-2A3B52E67846}"/>
              </a:ext>
            </a:extLst>
          </p:cNvPr>
          <p:cNvSpPr txBox="1"/>
          <p:nvPr/>
        </p:nvSpPr>
        <p:spPr>
          <a:xfrm>
            <a:off x="4107581" y="2003601"/>
            <a:ext cx="1310934" cy="1107996"/>
          </a:xfrm>
          <a:prstGeom prst="rect">
            <a:avLst/>
          </a:prstGeom>
          <a:noFill/>
          <a:ln w="41275">
            <a:noFill/>
          </a:ln>
        </p:spPr>
        <p:txBody>
          <a:bodyPr wrap="square" rtlCol="0">
            <a:spAutoFit/>
          </a:bodyPr>
          <a:lstStyle/>
          <a:p>
            <a:r>
              <a:rPr lang="en-US" sz="5400" b="1" dirty="0">
                <a:solidFill>
                  <a:srgbClr val="FF0000"/>
                </a:solidFill>
              </a:rPr>
              <a:t>(V</a:t>
            </a:r>
            <a:r>
              <a:rPr lang="en-US" sz="5400" b="1" baseline="30000" dirty="0">
                <a:solidFill>
                  <a:srgbClr val="FF0000"/>
                </a:solidFill>
              </a:rPr>
              <a:t>’</a:t>
            </a:r>
            <a:r>
              <a:rPr lang="en-US" sz="5400" b="1" dirty="0">
                <a:solidFill>
                  <a:srgbClr val="FF0000"/>
                </a:solidFill>
              </a:rPr>
              <a:t>)</a:t>
            </a:r>
            <a:r>
              <a:rPr lang="en-US" sz="6600" b="1" dirty="0"/>
              <a:t> </a:t>
            </a:r>
            <a:endParaRPr lang="en-US" sz="3200" baseline="-25000" dirty="0"/>
          </a:p>
        </p:txBody>
      </p:sp>
      <p:cxnSp>
        <p:nvCxnSpPr>
          <p:cNvPr id="16" name="Straight Connector 15">
            <a:extLst>
              <a:ext uri="{FF2B5EF4-FFF2-40B4-BE49-F238E27FC236}">
                <a16:creationId xmlns:a16="http://schemas.microsoft.com/office/drawing/2014/main" id="{BA00E828-3A36-0FA5-1AEB-1CB97131D86A}"/>
              </a:ext>
            </a:extLst>
          </p:cNvPr>
          <p:cNvCxnSpPr/>
          <p:nvPr/>
        </p:nvCxnSpPr>
        <p:spPr>
          <a:xfrm>
            <a:off x="1118071" y="2298265"/>
            <a:ext cx="809469" cy="55399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0D8503-7439-F887-7D60-F3398DAC82A7}"/>
              </a:ext>
            </a:extLst>
          </p:cNvPr>
          <p:cNvCxnSpPr/>
          <p:nvPr/>
        </p:nvCxnSpPr>
        <p:spPr>
          <a:xfrm>
            <a:off x="2445360" y="3111597"/>
            <a:ext cx="809469" cy="55399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9EB61F-8389-CA8B-FD49-C858071FF0BA}"/>
              </a:ext>
            </a:extLst>
          </p:cNvPr>
          <p:cNvSpPr txBox="1"/>
          <p:nvPr/>
        </p:nvSpPr>
        <p:spPr>
          <a:xfrm>
            <a:off x="6108322" y="2024761"/>
            <a:ext cx="2712842" cy="1107996"/>
          </a:xfrm>
          <a:prstGeom prst="rect">
            <a:avLst/>
          </a:prstGeom>
          <a:noFill/>
          <a:ln w="41275">
            <a:no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a:t>T</a:t>
            </a:r>
            <a:r>
              <a:rPr lang="en-US" sz="5400" b="1" dirty="0">
                <a:solidFill>
                  <a:srgbClr val="FF0000"/>
                </a:solidFill>
              </a:rPr>
              <a:t>V’</a:t>
            </a:r>
            <a:r>
              <a:rPr lang="en-US" sz="6600" b="1" dirty="0"/>
              <a:t> </a:t>
            </a:r>
            <a:endParaRPr lang="en-US" sz="3200" baseline="-25000" dirty="0"/>
          </a:p>
        </p:txBody>
      </p:sp>
      <p:cxnSp>
        <p:nvCxnSpPr>
          <p:cNvPr id="24" name="Straight Connector 23">
            <a:extLst>
              <a:ext uri="{FF2B5EF4-FFF2-40B4-BE49-F238E27FC236}">
                <a16:creationId xmlns:a16="http://schemas.microsoft.com/office/drawing/2014/main" id="{422F09F0-92CD-53F5-D02F-F7F4F0A30689}"/>
              </a:ext>
            </a:extLst>
          </p:cNvPr>
          <p:cNvCxnSpPr>
            <a:cxnSpLocks/>
          </p:cNvCxnSpPr>
          <p:nvPr/>
        </p:nvCxnSpPr>
        <p:spPr>
          <a:xfrm>
            <a:off x="6146343" y="2974027"/>
            <a:ext cx="195243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06B4E9A-C423-0A58-0E58-C5DBEEE48AA6}"/>
              </a:ext>
            </a:extLst>
          </p:cNvPr>
          <p:cNvSpPr txBox="1"/>
          <p:nvPr/>
        </p:nvSpPr>
        <p:spPr>
          <a:xfrm>
            <a:off x="6332342" y="2653555"/>
            <a:ext cx="2164252" cy="1107996"/>
          </a:xfrm>
          <a:prstGeom prst="rect">
            <a:avLst/>
          </a:prstGeom>
          <a:noFill/>
          <a:ln w="41275">
            <a:noFill/>
          </a:ln>
        </p:spPr>
        <p:txBody>
          <a:bodyPr wrap="square" rtlCol="0">
            <a:spAutoFit/>
          </a:bodyPr>
          <a:lstStyle/>
          <a:p>
            <a:r>
              <a:rPr lang="en-US" sz="5400" b="1" dirty="0">
                <a:solidFill>
                  <a:srgbClr val="FF0000"/>
                </a:solidFill>
              </a:rPr>
              <a:t>P’ = </a:t>
            </a:r>
            <a:r>
              <a:rPr lang="en-US" sz="5400" b="1" dirty="0"/>
              <a:t>T</a:t>
            </a:r>
            <a:r>
              <a:rPr lang="en-US" sz="5400" b="1" baseline="30000" dirty="0"/>
              <a:t>’</a:t>
            </a:r>
            <a:r>
              <a:rPr lang="en-US" sz="6600" b="1" dirty="0"/>
              <a:t> </a:t>
            </a:r>
            <a:endParaRPr lang="en-US" sz="3200" baseline="-25000" dirty="0"/>
          </a:p>
        </p:txBody>
      </p:sp>
      <p:sp>
        <p:nvSpPr>
          <p:cNvPr id="32" name="TextBox 31">
            <a:extLst>
              <a:ext uri="{FF2B5EF4-FFF2-40B4-BE49-F238E27FC236}">
                <a16:creationId xmlns:a16="http://schemas.microsoft.com/office/drawing/2014/main" id="{E36649CB-2B51-0F2A-4AEF-03E8ED11F31F}"/>
              </a:ext>
            </a:extLst>
          </p:cNvPr>
          <p:cNvSpPr txBox="1"/>
          <p:nvPr/>
        </p:nvSpPr>
        <p:spPr>
          <a:xfrm>
            <a:off x="8306726" y="2198369"/>
            <a:ext cx="1310934" cy="1107996"/>
          </a:xfrm>
          <a:prstGeom prst="rect">
            <a:avLst/>
          </a:prstGeom>
          <a:noFill/>
          <a:ln w="41275">
            <a:noFill/>
          </a:ln>
        </p:spPr>
        <p:txBody>
          <a:bodyPr wrap="square" rtlCol="0">
            <a:spAutoFit/>
          </a:bodyPr>
          <a:lstStyle/>
          <a:p>
            <a:r>
              <a:rPr lang="en-US" sz="5400" b="1" dirty="0">
                <a:solidFill>
                  <a:srgbClr val="FF0000"/>
                </a:solidFill>
              </a:rPr>
              <a:t>(</a:t>
            </a:r>
            <a:r>
              <a:rPr lang="en-US" sz="5400" b="1" dirty="0"/>
              <a:t>T’</a:t>
            </a:r>
            <a:r>
              <a:rPr lang="en-US" sz="5400" b="1" dirty="0">
                <a:solidFill>
                  <a:srgbClr val="FF0000"/>
                </a:solidFill>
              </a:rPr>
              <a:t>)</a:t>
            </a:r>
            <a:r>
              <a:rPr lang="en-US" sz="6600" b="1" dirty="0"/>
              <a:t> </a:t>
            </a:r>
            <a:endParaRPr lang="en-US" sz="3200" baseline="-25000" dirty="0"/>
          </a:p>
        </p:txBody>
      </p:sp>
      <p:sp>
        <p:nvSpPr>
          <p:cNvPr id="33" name="TextBox 32">
            <a:extLst>
              <a:ext uri="{FF2B5EF4-FFF2-40B4-BE49-F238E27FC236}">
                <a16:creationId xmlns:a16="http://schemas.microsoft.com/office/drawing/2014/main" id="{AB32426B-B25C-84FA-A242-152AB0DAEBB9}"/>
              </a:ext>
            </a:extLst>
          </p:cNvPr>
          <p:cNvSpPr txBox="1"/>
          <p:nvPr/>
        </p:nvSpPr>
        <p:spPr>
          <a:xfrm>
            <a:off x="5104504" y="2246267"/>
            <a:ext cx="1310934" cy="1107996"/>
          </a:xfrm>
          <a:prstGeom prst="rect">
            <a:avLst/>
          </a:prstGeom>
          <a:noFill/>
          <a:ln w="41275">
            <a:noFill/>
          </a:ln>
        </p:spPr>
        <p:txBody>
          <a:bodyPr wrap="square" rtlCol="0">
            <a:spAutoFit/>
          </a:bodyPr>
          <a:lstStyle/>
          <a:p>
            <a:r>
              <a:rPr lang="en-US" sz="5400" b="1" dirty="0">
                <a:solidFill>
                  <a:srgbClr val="FF0000"/>
                </a:solidFill>
              </a:rPr>
              <a:t>(</a:t>
            </a:r>
            <a:r>
              <a:rPr lang="en-US" sz="5400" b="1" dirty="0"/>
              <a:t>T’</a:t>
            </a:r>
            <a:r>
              <a:rPr lang="en-US" sz="5400" b="1" dirty="0">
                <a:solidFill>
                  <a:srgbClr val="FF0000"/>
                </a:solidFill>
              </a:rPr>
              <a:t>)</a:t>
            </a:r>
            <a:r>
              <a:rPr lang="en-US" sz="6600" b="1" dirty="0"/>
              <a:t> </a:t>
            </a:r>
            <a:endParaRPr lang="en-US" sz="3200" baseline="-25000" dirty="0"/>
          </a:p>
        </p:txBody>
      </p:sp>
      <p:sp>
        <p:nvSpPr>
          <p:cNvPr id="34" name="TextBox 33">
            <a:extLst>
              <a:ext uri="{FF2B5EF4-FFF2-40B4-BE49-F238E27FC236}">
                <a16:creationId xmlns:a16="http://schemas.microsoft.com/office/drawing/2014/main" id="{9F62F4B0-2673-5F48-5122-A7BDE8A6AA8D}"/>
              </a:ext>
            </a:extLst>
          </p:cNvPr>
          <p:cNvSpPr txBox="1"/>
          <p:nvPr/>
        </p:nvSpPr>
        <p:spPr>
          <a:xfrm>
            <a:off x="1497498" y="4529674"/>
            <a:ext cx="3074501" cy="1107996"/>
          </a:xfrm>
          <a:prstGeom prst="rect">
            <a:avLst/>
          </a:prstGeom>
          <a:noFill/>
          <a:ln w="41275">
            <a:noFill/>
          </a:ln>
        </p:spPr>
        <p:txBody>
          <a:bodyPr wrap="square" rtlCol="0">
            <a:spAutoFit/>
          </a:bodyPr>
          <a:lstStyle/>
          <a:p>
            <a:r>
              <a:rPr lang="en-US" sz="5400" b="1" dirty="0"/>
              <a:t>T’</a:t>
            </a:r>
            <a:r>
              <a:rPr lang="en-US" sz="5400" b="1" dirty="0">
                <a:solidFill>
                  <a:srgbClr val="FF0000"/>
                </a:solidFill>
              </a:rPr>
              <a:t>P</a:t>
            </a:r>
            <a:r>
              <a:rPr lang="en-US" sz="5400" b="1" dirty="0"/>
              <a:t>V</a:t>
            </a:r>
            <a:r>
              <a:rPr lang="en-US" sz="5400" b="1" dirty="0">
                <a:solidFill>
                  <a:srgbClr val="FF0000"/>
                </a:solidFill>
              </a:rPr>
              <a:t> = </a:t>
            </a:r>
            <a:r>
              <a:rPr lang="en-US" sz="5400" b="1" dirty="0"/>
              <a:t>T</a:t>
            </a:r>
            <a:r>
              <a:rPr lang="en-US" sz="5400" b="1" dirty="0">
                <a:solidFill>
                  <a:srgbClr val="FF0000"/>
                </a:solidFill>
              </a:rPr>
              <a:t>V’</a:t>
            </a:r>
            <a:r>
              <a:rPr lang="en-US" sz="6600" b="1" dirty="0"/>
              <a:t> </a:t>
            </a:r>
            <a:endParaRPr lang="en-US" sz="3200" baseline="-25000" dirty="0"/>
          </a:p>
        </p:txBody>
      </p:sp>
      <p:cxnSp>
        <p:nvCxnSpPr>
          <p:cNvPr id="35" name="Straight Connector 34">
            <a:extLst>
              <a:ext uri="{FF2B5EF4-FFF2-40B4-BE49-F238E27FC236}">
                <a16:creationId xmlns:a16="http://schemas.microsoft.com/office/drawing/2014/main" id="{5578EFA7-48F9-E013-1B2E-14D104B6D7B6}"/>
              </a:ext>
            </a:extLst>
          </p:cNvPr>
          <p:cNvCxnSpPr>
            <a:cxnSpLocks/>
          </p:cNvCxnSpPr>
          <p:nvPr/>
        </p:nvCxnSpPr>
        <p:spPr>
          <a:xfrm>
            <a:off x="1535520" y="5478940"/>
            <a:ext cx="2879619"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68630C3-E975-3B88-1F97-6A584AF02337}"/>
              </a:ext>
            </a:extLst>
          </p:cNvPr>
          <p:cNvSpPr txBox="1"/>
          <p:nvPr/>
        </p:nvSpPr>
        <p:spPr>
          <a:xfrm>
            <a:off x="2360245" y="5195706"/>
            <a:ext cx="1631163" cy="1107996"/>
          </a:xfrm>
          <a:prstGeom prst="rect">
            <a:avLst/>
          </a:prstGeom>
          <a:noFill/>
          <a:ln w="41275">
            <a:noFill/>
          </a:ln>
        </p:spPr>
        <p:txBody>
          <a:bodyPr wrap="square" rtlCol="0">
            <a:spAutoFit/>
          </a:bodyPr>
          <a:lstStyle/>
          <a:p>
            <a:r>
              <a:rPr lang="en-US" sz="5400" b="1" dirty="0">
                <a:solidFill>
                  <a:srgbClr val="FF0000"/>
                </a:solidFill>
              </a:rPr>
              <a:t>P’ = </a:t>
            </a:r>
            <a:r>
              <a:rPr lang="en-US" sz="6600" b="1" dirty="0"/>
              <a:t> </a:t>
            </a:r>
            <a:endParaRPr lang="en-US" sz="3200" baseline="-25000" dirty="0"/>
          </a:p>
        </p:txBody>
      </p:sp>
      <p:cxnSp>
        <p:nvCxnSpPr>
          <p:cNvPr id="37" name="Straight Connector 36">
            <a:extLst>
              <a:ext uri="{FF2B5EF4-FFF2-40B4-BE49-F238E27FC236}">
                <a16:creationId xmlns:a16="http://schemas.microsoft.com/office/drawing/2014/main" id="{E905FFAA-2B76-8041-6973-8202AB8D91BE}"/>
              </a:ext>
            </a:extLst>
          </p:cNvPr>
          <p:cNvCxnSpPr/>
          <p:nvPr/>
        </p:nvCxnSpPr>
        <p:spPr>
          <a:xfrm>
            <a:off x="8496594" y="2531703"/>
            <a:ext cx="809469" cy="553998"/>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2576E84-13D5-1A1C-1CB0-933B10E3CB6E}"/>
              </a:ext>
            </a:extLst>
          </p:cNvPr>
          <p:cNvCxnSpPr/>
          <p:nvPr/>
        </p:nvCxnSpPr>
        <p:spPr>
          <a:xfrm>
            <a:off x="7336929" y="2942562"/>
            <a:ext cx="809469" cy="553998"/>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750F5BF-A484-40C3-941E-681803D752AC}"/>
              </a:ext>
            </a:extLst>
          </p:cNvPr>
          <p:cNvSpPr txBox="1"/>
          <p:nvPr/>
        </p:nvSpPr>
        <p:spPr>
          <a:xfrm>
            <a:off x="5792093" y="4436684"/>
            <a:ext cx="3074501" cy="1107996"/>
          </a:xfrm>
          <a:prstGeom prst="rect">
            <a:avLst/>
          </a:prstGeom>
          <a:noFill/>
          <a:ln w="41275">
            <a:noFill/>
          </a:ln>
        </p:spPr>
        <p:txBody>
          <a:bodyPr wrap="square" rtlCol="0">
            <a:spAutoFit/>
          </a:bodyPr>
          <a:lstStyle/>
          <a:p>
            <a:r>
              <a:rPr lang="en-US" sz="5400" b="1" dirty="0"/>
              <a:t>T’</a:t>
            </a:r>
            <a:r>
              <a:rPr lang="en-US" sz="5400" b="1" dirty="0">
                <a:solidFill>
                  <a:srgbClr val="FF0000"/>
                </a:solidFill>
              </a:rPr>
              <a:t>P</a:t>
            </a:r>
            <a:r>
              <a:rPr lang="en-US" sz="5400" b="1" dirty="0"/>
              <a:t>V</a:t>
            </a:r>
            <a:r>
              <a:rPr lang="en-US" sz="5400" b="1" dirty="0">
                <a:solidFill>
                  <a:srgbClr val="FF0000"/>
                </a:solidFill>
              </a:rPr>
              <a:t> = </a:t>
            </a:r>
            <a:r>
              <a:rPr lang="en-US" sz="5400" b="1" dirty="0"/>
              <a:t>V’</a:t>
            </a:r>
            <a:r>
              <a:rPr lang="en-US" sz="6600" b="1" dirty="0"/>
              <a:t> </a:t>
            </a:r>
            <a:endParaRPr lang="en-US" sz="3200" baseline="-25000" dirty="0"/>
          </a:p>
        </p:txBody>
      </p:sp>
      <p:cxnSp>
        <p:nvCxnSpPr>
          <p:cNvPr id="41" name="Straight Connector 40">
            <a:extLst>
              <a:ext uri="{FF2B5EF4-FFF2-40B4-BE49-F238E27FC236}">
                <a16:creationId xmlns:a16="http://schemas.microsoft.com/office/drawing/2014/main" id="{04AD0D3E-C3D2-A382-941C-D0ECFBC90541}"/>
              </a:ext>
            </a:extLst>
          </p:cNvPr>
          <p:cNvCxnSpPr>
            <a:cxnSpLocks/>
            <a:stCxn id="43" idx="1"/>
          </p:cNvCxnSpPr>
          <p:nvPr/>
        </p:nvCxnSpPr>
        <p:spPr>
          <a:xfrm flipV="1">
            <a:off x="5635233" y="5385950"/>
            <a:ext cx="2861361" cy="2096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1E2D0E6-42A2-888B-63E9-435D64AE2047}"/>
              </a:ext>
            </a:extLst>
          </p:cNvPr>
          <p:cNvSpPr txBox="1"/>
          <p:nvPr/>
        </p:nvSpPr>
        <p:spPr>
          <a:xfrm>
            <a:off x="6058769" y="5186776"/>
            <a:ext cx="1651886" cy="1107996"/>
          </a:xfrm>
          <a:prstGeom prst="rect">
            <a:avLst/>
          </a:prstGeom>
          <a:noFill/>
          <a:ln w="41275">
            <a:noFill/>
          </a:ln>
        </p:spPr>
        <p:txBody>
          <a:bodyPr wrap="square" rtlCol="0">
            <a:spAutoFit/>
          </a:bodyPr>
          <a:lstStyle/>
          <a:p>
            <a:r>
              <a:rPr lang="en-US" sz="5400" b="1" dirty="0">
                <a:solidFill>
                  <a:srgbClr val="FF0000"/>
                </a:solidFill>
              </a:rPr>
              <a:t>P’</a:t>
            </a:r>
            <a:r>
              <a:rPr lang="en-US" sz="5400" b="1" dirty="0"/>
              <a:t>T</a:t>
            </a:r>
            <a:r>
              <a:rPr lang="en-US" sz="5400" b="1" dirty="0">
                <a:solidFill>
                  <a:srgbClr val="FF0000"/>
                </a:solidFill>
              </a:rPr>
              <a:t> = </a:t>
            </a:r>
            <a:r>
              <a:rPr lang="en-US" sz="6600" b="1" dirty="0"/>
              <a:t> </a:t>
            </a:r>
            <a:endParaRPr lang="en-US" sz="3200" baseline="-25000" dirty="0"/>
          </a:p>
        </p:txBody>
      </p:sp>
      <p:sp>
        <p:nvSpPr>
          <p:cNvPr id="43" name="Rectangle 42">
            <a:extLst>
              <a:ext uri="{FF2B5EF4-FFF2-40B4-BE49-F238E27FC236}">
                <a16:creationId xmlns:a16="http://schemas.microsoft.com/office/drawing/2014/main" id="{52C1988D-E546-F59D-A6D3-F829ECA2C7F1}"/>
              </a:ext>
            </a:extLst>
          </p:cNvPr>
          <p:cNvSpPr/>
          <p:nvPr/>
        </p:nvSpPr>
        <p:spPr>
          <a:xfrm>
            <a:off x="5635233" y="4713131"/>
            <a:ext cx="2879619" cy="138757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1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22" grpId="0"/>
      <p:bldP spid="31" grpId="0"/>
      <p:bldP spid="32" grpId="0"/>
      <p:bldP spid="33" grpId="0"/>
      <p:bldP spid="34" grpId="0"/>
      <p:bldP spid="36" grpId="0"/>
      <p:bldP spid="40" grpId="0"/>
      <p:bldP spid="42" grpId="0"/>
      <p:bldP spid="4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5.7</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 small bubble rises from the bottom of a lake, where the temperature and pressure are 8</a:t>
            </a:r>
            <a:r>
              <a:rPr lang="en-CA" sz="2400" i="1" baseline="30000" dirty="0"/>
              <a:t>∘</a:t>
            </a:r>
            <a:r>
              <a:rPr lang="en-CA" sz="2400" i="1" dirty="0"/>
              <a:t>C and 6.4 atm, to the water’s surface, where the temperature is 25</a:t>
            </a:r>
            <a:r>
              <a:rPr lang="en-CA" sz="2400" i="1" baseline="30000" dirty="0"/>
              <a:t>∘</a:t>
            </a:r>
            <a:r>
              <a:rPr lang="en-CA" sz="2400" i="1" dirty="0"/>
              <a:t>C and the pressure is 1.0 atm. Calculate the final volume (in mL) of the bubble if its initial volume was 2.1 </a:t>
            </a:r>
            <a:r>
              <a:rPr lang="en-CA" sz="2400" i="1" dirty="0" err="1"/>
              <a:t>mL.</a:t>
            </a:r>
            <a:endParaRPr lang="en-CA" sz="2400" i="1" dirty="0"/>
          </a:p>
        </p:txBody>
      </p:sp>
      <p:cxnSp>
        <p:nvCxnSpPr>
          <p:cNvPr id="3" name="Straight Connector 2">
            <a:extLst>
              <a:ext uri="{FF2B5EF4-FFF2-40B4-BE49-F238E27FC236}">
                <a16:creationId xmlns:a16="http://schemas.microsoft.com/office/drawing/2014/main" id="{336DB57C-C2DD-CC31-7FFA-411A06CB461C}"/>
              </a:ext>
            </a:extLst>
          </p:cNvPr>
          <p:cNvCxnSpPr>
            <a:cxnSpLocks/>
          </p:cNvCxnSpPr>
          <p:nvPr/>
        </p:nvCxnSpPr>
        <p:spPr>
          <a:xfrm>
            <a:off x="87086" y="1778640"/>
            <a:ext cx="4114800"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B98CD39-A379-3F0C-1BEC-D84875E97265}"/>
              </a:ext>
            </a:extLst>
          </p:cNvPr>
          <p:cNvCxnSpPr>
            <a:cxnSpLocks/>
          </p:cNvCxnSpPr>
          <p:nvPr/>
        </p:nvCxnSpPr>
        <p:spPr>
          <a:xfrm>
            <a:off x="7254883" y="986660"/>
            <a:ext cx="472225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AA1C37-DE5F-031B-733E-3A505F1FC031}"/>
              </a:ext>
            </a:extLst>
          </p:cNvPr>
          <p:cNvCxnSpPr>
            <a:cxnSpLocks/>
          </p:cNvCxnSpPr>
          <p:nvPr/>
        </p:nvCxnSpPr>
        <p:spPr>
          <a:xfrm>
            <a:off x="0" y="1348923"/>
            <a:ext cx="104931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5EC869-BB2E-34C1-138B-44DDE889C1E9}"/>
              </a:ext>
            </a:extLst>
          </p:cNvPr>
          <p:cNvCxnSpPr>
            <a:cxnSpLocks/>
          </p:cNvCxnSpPr>
          <p:nvPr/>
        </p:nvCxnSpPr>
        <p:spPr>
          <a:xfrm>
            <a:off x="3991408" y="1354954"/>
            <a:ext cx="7178146"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2750F5BF-A484-40C3-941E-681803D752AC}"/>
              </a:ext>
            </a:extLst>
          </p:cNvPr>
          <p:cNvSpPr txBox="1"/>
          <p:nvPr/>
        </p:nvSpPr>
        <p:spPr>
          <a:xfrm>
            <a:off x="770389" y="2114041"/>
            <a:ext cx="3074501" cy="1107996"/>
          </a:xfrm>
          <a:prstGeom prst="rect">
            <a:avLst/>
          </a:prstGeom>
          <a:noFill/>
          <a:ln w="41275">
            <a:noFill/>
          </a:ln>
        </p:spPr>
        <p:txBody>
          <a:bodyPr wrap="square" rtlCol="0">
            <a:spAutoFit/>
          </a:bodyPr>
          <a:lstStyle/>
          <a:p>
            <a:r>
              <a:rPr lang="en-US" sz="5400" b="1" dirty="0"/>
              <a:t>T’</a:t>
            </a:r>
            <a:r>
              <a:rPr lang="en-US" sz="5400" b="1" dirty="0">
                <a:solidFill>
                  <a:srgbClr val="FF0000"/>
                </a:solidFill>
              </a:rPr>
              <a:t>P</a:t>
            </a:r>
            <a:r>
              <a:rPr lang="en-US" sz="5400" b="1" dirty="0"/>
              <a:t>V</a:t>
            </a:r>
            <a:r>
              <a:rPr lang="en-US" sz="5400" b="1" dirty="0">
                <a:solidFill>
                  <a:srgbClr val="FF0000"/>
                </a:solidFill>
              </a:rPr>
              <a:t> = </a:t>
            </a:r>
            <a:r>
              <a:rPr lang="en-US" sz="5400" b="1" dirty="0"/>
              <a:t>V’</a:t>
            </a:r>
            <a:r>
              <a:rPr lang="en-US" sz="6600" b="1" dirty="0"/>
              <a:t> </a:t>
            </a:r>
            <a:endParaRPr lang="en-US" sz="3200" baseline="-25000" dirty="0"/>
          </a:p>
        </p:txBody>
      </p:sp>
      <p:cxnSp>
        <p:nvCxnSpPr>
          <p:cNvPr id="41" name="Straight Connector 40">
            <a:extLst>
              <a:ext uri="{FF2B5EF4-FFF2-40B4-BE49-F238E27FC236}">
                <a16:creationId xmlns:a16="http://schemas.microsoft.com/office/drawing/2014/main" id="{04AD0D3E-C3D2-A382-941C-D0ECFBC90541}"/>
              </a:ext>
            </a:extLst>
          </p:cNvPr>
          <p:cNvCxnSpPr>
            <a:cxnSpLocks/>
            <a:stCxn id="43" idx="1"/>
          </p:cNvCxnSpPr>
          <p:nvPr/>
        </p:nvCxnSpPr>
        <p:spPr>
          <a:xfrm flipV="1">
            <a:off x="613529" y="3063307"/>
            <a:ext cx="2861361" cy="20966"/>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51E2D0E6-42A2-888B-63E9-435D64AE2047}"/>
              </a:ext>
            </a:extLst>
          </p:cNvPr>
          <p:cNvSpPr txBox="1"/>
          <p:nvPr/>
        </p:nvSpPr>
        <p:spPr>
          <a:xfrm>
            <a:off x="1037065" y="2864133"/>
            <a:ext cx="1651886" cy="1107996"/>
          </a:xfrm>
          <a:prstGeom prst="rect">
            <a:avLst/>
          </a:prstGeom>
          <a:noFill/>
          <a:ln w="41275">
            <a:noFill/>
          </a:ln>
        </p:spPr>
        <p:txBody>
          <a:bodyPr wrap="square" rtlCol="0">
            <a:spAutoFit/>
          </a:bodyPr>
          <a:lstStyle/>
          <a:p>
            <a:r>
              <a:rPr lang="en-US" sz="5400" b="1" dirty="0">
                <a:solidFill>
                  <a:srgbClr val="FF0000"/>
                </a:solidFill>
              </a:rPr>
              <a:t>P’</a:t>
            </a:r>
            <a:r>
              <a:rPr lang="en-US" sz="5400" b="1" dirty="0"/>
              <a:t>T</a:t>
            </a:r>
            <a:r>
              <a:rPr lang="en-US" sz="5400" b="1" dirty="0">
                <a:solidFill>
                  <a:srgbClr val="FF0000"/>
                </a:solidFill>
              </a:rPr>
              <a:t> = </a:t>
            </a:r>
            <a:r>
              <a:rPr lang="en-US" sz="6600" b="1" dirty="0"/>
              <a:t> </a:t>
            </a:r>
            <a:endParaRPr lang="en-US" sz="3200" baseline="-25000" dirty="0"/>
          </a:p>
        </p:txBody>
      </p:sp>
      <p:sp>
        <p:nvSpPr>
          <p:cNvPr id="43" name="Rectangle 42">
            <a:extLst>
              <a:ext uri="{FF2B5EF4-FFF2-40B4-BE49-F238E27FC236}">
                <a16:creationId xmlns:a16="http://schemas.microsoft.com/office/drawing/2014/main" id="{52C1988D-E546-F59D-A6D3-F829ECA2C7F1}"/>
              </a:ext>
            </a:extLst>
          </p:cNvPr>
          <p:cNvSpPr/>
          <p:nvPr/>
        </p:nvSpPr>
        <p:spPr>
          <a:xfrm>
            <a:off x="613529" y="2390488"/>
            <a:ext cx="2879619" cy="138757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B3732F7-935E-7836-6B46-F9A61AEF0325}"/>
              </a:ext>
            </a:extLst>
          </p:cNvPr>
          <p:cNvSpPr txBox="1"/>
          <p:nvPr/>
        </p:nvSpPr>
        <p:spPr>
          <a:xfrm>
            <a:off x="3934021" y="2130793"/>
            <a:ext cx="5397893" cy="1107996"/>
          </a:xfrm>
          <a:prstGeom prst="rect">
            <a:avLst/>
          </a:prstGeom>
          <a:noFill/>
          <a:ln w="41275">
            <a:noFill/>
          </a:ln>
        </p:spPr>
        <p:txBody>
          <a:bodyPr wrap="square" rtlCol="0">
            <a:spAutoFit/>
          </a:bodyPr>
          <a:lstStyle/>
          <a:p>
            <a:r>
              <a:rPr lang="en-US" sz="2800" b="1" dirty="0"/>
              <a:t>(298 K)</a:t>
            </a:r>
            <a:r>
              <a:rPr lang="en-US" sz="2800" b="1" dirty="0">
                <a:solidFill>
                  <a:srgbClr val="FF0000"/>
                </a:solidFill>
              </a:rPr>
              <a:t>(6.4 atm)(0.0021 L)</a:t>
            </a:r>
            <a:r>
              <a:rPr lang="en-US" sz="5400" b="1" dirty="0">
                <a:solidFill>
                  <a:srgbClr val="FF0000"/>
                </a:solidFill>
              </a:rPr>
              <a:t> = </a:t>
            </a:r>
            <a:r>
              <a:rPr lang="en-US" sz="5400" b="1" dirty="0"/>
              <a:t>V’</a:t>
            </a:r>
            <a:r>
              <a:rPr lang="en-US" sz="6600" b="1" dirty="0"/>
              <a:t> </a:t>
            </a:r>
            <a:endParaRPr lang="en-US" sz="3200" baseline="-25000" dirty="0"/>
          </a:p>
        </p:txBody>
      </p:sp>
      <p:cxnSp>
        <p:nvCxnSpPr>
          <p:cNvPr id="13" name="Straight Connector 12">
            <a:extLst>
              <a:ext uri="{FF2B5EF4-FFF2-40B4-BE49-F238E27FC236}">
                <a16:creationId xmlns:a16="http://schemas.microsoft.com/office/drawing/2014/main" id="{B9BBC79E-E9CB-FAFA-2C27-18CA183111D8}"/>
              </a:ext>
            </a:extLst>
          </p:cNvPr>
          <p:cNvCxnSpPr>
            <a:cxnSpLocks/>
          </p:cNvCxnSpPr>
          <p:nvPr/>
        </p:nvCxnSpPr>
        <p:spPr>
          <a:xfrm>
            <a:off x="3934021" y="3086840"/>
            <a:ext cx="3980786"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ACCE487-5F93-C7E7-6CA7-B658036B65CD}"/>
              </a:ext>
            </a:extLst>
          </p:cNvPr>
          <p:cNvSpPr txBox="1"/>
          <p:nvPr/>
        </p:nvSpPr>
        <p:spPr>
          <a:xfrm>
            <a:off x="4491301" y="2684791"/>
            <a:ext cx="3557251" cy="1107996"/>
          </a:xfrm>
          <a:prstGeom prst="rect">
            <a:avLst/>
          </a:prstGeom>
          <a:noFill/>
          <a:ln w="41275">
            <a:noFill/>
          </a:ln>
        </p:spPr>
        <p:txBody>
          <a:bodyPr wrap="square" rtlCol="0">
            <a:spAutoFit/>
          </a:bodyPr>
          <a:lstStyle/>
          <a:p>
            <a:r>
              <a:rPr lang="en-US" sz="2800" b="1" dirty="0">
                <a:solidFill>
                  <a:srgbClr val="FF0000"/>
                </a:solidFill>
              </a:rPr>
              <a:t>(1.0 atm)</a:t>
            </a:r>
            <a:r>
              <a:rPr lang="en-US" sz="2800" b="1" dirty="0"/>
              <a:t>(281 K)</a:t>
            </a:r>
            <a:r>
              <a:rPr lang="en-US" sz="5400" b="1" dirty="0"/>
              <a:t> </a:t>
            </a:r>
            <a:r>
              <a:rPr lang="en-US" sz="5400" b="1" dirty="0">
                <a:solidFill>
                  <a:srgbClr val="FF0000"/>
                </a:solidFill>
              </a:rPr>
              <a:t> </a:t>
            </a:r>
            <a:r>
              <a:rPr lang="en-US" sz="6600" b="1" dirty="0"/>
              <a:t> </a:t>
            </a:r>
            <a:endParaRPr lang="en-US" sz="3200" baseline="-25000" dirty="0"/>
          </a:p>
        </p:txBody>
      </p:sp>
      <p:sp>
        <p:nvSpPr>
          <p:cNvPr id="18" name="TextBox 17">
            <a:extLst>
              <a:ext uri="{FF2B5EF4-FFF2-40B4-BE49-F238E27FC236}">
                <a16:creationId xmlns:a16="http://schemas.microsoft.com/office/drawing/2014/main" id="{A02EC2D5-8105-F20A-1DCC-13973CB15E54}"/>
              </a:ext>
            </a:extLst>
          </p:cNvPr>
          <p:cNvSpPr txBox="1"/>
          <p:nvPr/>
        </p:nvSpPr>
        <p:spPr>
          <a:xfrm>
            <a:off x="1049312" y="4644948"/>
            <a:ext cx="2683240" cy="1107996"/>
          </a:xfrm>
          <a:prstGeom prst="rect">
            <a:avLst/>
          </a:prstGeom>
          <a:noFill/>
          <a:ln w="41275">
            <a:noFill/>
          </a:ln>
        </p:spPr>
        <p:txBody>
          <a:bodyPr wrap="square" rtlCol="0">
            <a:spAutoFit/>
          </a:bodyPr>
          <a:lstStyle/>
          <a:p>
            <a:r>
              <a:rPr lang="en-US" sz="2800" b="1" dirty="0"/>
              <a:t>4.00512</a:t>
            </a:r>
            <a:r>
              <a:rPr lang="en-US" sz="5400" b="1" dirty="0">
                <a:solidFill>
                  <a:srgbClr val="FF0000"/>
                </a:solidFill>
              </a:rPr>
              <a:t>= </a:t>
            </a:r>
            <a:r>
              <a:rPr lang="en-US" sz="5400" b="1" dirty="0"/>
              <a:t>V’</a:t>
            </a:r>
            <a:r>
              <a:rPr lang="en-US" sz="6600" b="1" dirty="0"/>
              <a:t> </a:t>
            </a:r>
            <a:endParaRPr lang="en-US" sz="3200" baseline="-25000" dirty="0"/>
          </a:p>
        </p:txBody>
      </p:sp>
      <p:cxnSp>
        <p:nvCxnSpPr>
          <p:cNvPr id="19" name="Straight Connector 18">
            <a:extLst>
              <a:ext uri="{FF2B5EF4-FFF2-40B4-BE49-F238E27FC236}">
                <a16:creationId xmlns:a16="http://schemas.microsoft.com/office/drawing/2014/main" id="{8F692AFF-06D4-0A38-4259-CA99E6CA27F8}"/>
              </a:ext>
            </a:extLst>
          </p:cNvPr>
          <p:cNvCxnSpPr>
            <a:cxnSpLocks/>
          </p:cNvCxnSpPr>
          <p:nvPr/>
        </p:nvCxnSpPr>
        <p:spPr>
          <a:xfrm>
            <a:off x="1049311" y="5600995"/>
            <a:ext cx="1289155"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B2B15D3-2A67-7DBE-C89E-8FB2A4EE4EE4}"/>
              </a:ext>
            </a:extLst>
          </p:cNvPr>
          <p:cNvSpPr txBox="1"/>
          <p:nvPr/>
        </p:nvSpPr>
        <p:spPr>
          <a:xfrm>
            <a:off x="1246596" y="5599416"/>
            <a:ext cx="762086" cy="523220"/>
          </a:xfrm>
          <a:prstGeom prst="rect">
            <a:avLst/>
          </a:prstGeom>
          <a:noFill/>
          <a:ln w="41275">
            <a:noFill/>
          </a:ln>
        </p:spPr>
        <p:txBody>
          <a:bodyPr wrap="square" rtlCol="0">
            <a:spAutoFit/>
          </a:bodyPr>
          <a:lstStyle/>
          <a:p>
            <a:r>
              <a:rPr lang="en-US" sz="2800" b="1" dirty="0">
                <a:solidFill>
                  <a:srgbClr val="FF0000"/>
                </a:solidFill>
              </a:rPr>
              <a:t>281</a:t>
            </a:r>
            <a:endParaRPr lang="en-US" sz="3200" baseline="-25000" dirty="0"/>
          </a:p>
        </p:txBody>
      </p:sp>
      <p:sp>
        <p:nvSpPr>
          <p:cNvPr id="25" name="TextBox 24">
            <a:extLst>
              <a:ext uri="{FF2B5EF4-FFF2-40B4-BE49-F238E27FC236}">
                <a16:creationId xmlns:a16="http://schemas.microsoft.com/office/drawing/2014/main" id="{CB4A1F33-E7CB-249D-1765-060BAEB3883F}"/>
              </a:ext>
            </a:extLst>
          </p:cNvPr>
          <p:cNvSpPr txBox="1"/>
          <p:nvPr/>
        </p:nvSpPr>
        <p:spPr>
          <a:xfrm>
            <a:off x="4201885" y="4395050"/>
            <a:ext cx="3846667" cy="1107996"/>
          </a:xfrm>
          <a:prstGeom prst="rect">
            <a:avLst/>
          </a:prstGeom>
          <a:noFill/>
          <a:ln w="41275">
            <a:noFill/>
          </a:ln>
        </p:spPr>
        <p:txBody>
          <a:bodyPr wrap="square" rtlCol="0">
            <a:spAutoFit/>
          </a:bodyPr>
          <a:lstStyle/>
          <a:p>
            <a:r>
              <a:rPr lang="en-US" sz="5400" b="1" dirty="0"/>
              <a:t>V’ =</a:t>
            </a:r>
            <a:r>
              <a:rPr lang="en-US" sz="6600" b="1" dirty="0"/>
              <a:t> </a:t>
            </a:r>
            <a:r>
              <a:rPr lang="en-US" sz="3600" b="1" dirty="0"/>
              <a:t>0.0142531 L</a:t>
            </a:r>
            <a:endParaRPr lang="en-US" sz="3200" baseline="-25000" dirty="0"/>
          </a:p>
        </p:txBody>
      </p:sp>
      <p:sp>
        <p:nvSpPr>
          <p:cNvPr id="39" name="TextBox 38">
            <a:extLst>
              <a:ext uri="{FF2B5EF4-FFF2-40B4-BE49-F238E27FC236}">
                <a16:creationId xmlns:a16="http://schemas.microsoft.com/office/drawing/2014/main" id="{5B3D1A34-FAA6-9C2C-E502-454191FA704E}"/>
              </a:ext>
            </a:extLst>
          </p:cNvPr>
          <p:cNvSpPr txBox="1"/>
          <p:nvPr/>
        </p:nvSpPr>
        <p:spPr>
          <a:xfrm>
            <a:off x="4201884" y="5317342"/>
            <a:ext cx="3846667" cy="1107996"/>
          </a:xfrm>
          <a:prstGeom prst="rect">
            <a:avLst/>
          </a:prstGeom>
          <a:noFill/>
          <a:ln w="41275">
            <a:noFill/>
          </a:ln>
        </p:spPr>
        <p:txBody>
          <a:bodyPr wrap="square" rtlCol="0">
            <a:spAutoFit/>
          </a:bodyPr>
          <a:lstStyle/>
          <a:p>
            <a:r>
              <a:rPr lang="en-US" sz="5400" b="1" dirty="0"/>
              <a:t>V’ =</a:t>
            </a:r>
            <a:r>
              <a:rPr lang="en-US" sz="6600" b="1" dirty="0"/>
              <a:t> </a:t>
            </a:r>
            <a:r>
              <a:rPr lang="en-US" sz="3600" b="1" dirty="0"/>
              <a:t>14.2531 mL</a:t>
            </a:r>
            <a:endParaRPr lang="en-US" sz="3200" baseline="-25000" dirty="0"/>
          </a:p>
        </p:txBody>
      </p:sp>
      <p:sp>
        <p:nvSpPr>
          <p:cNvPr id="44" name="TextBox 43">
            <a:extLst>
              <a:ext uri="{FF2B5EF4-FFF2-40B4-BE49-F238E27FC236}">
                <a16:creationId xmlns:a16="http://schemas.microsoft.com/office/drawing/2014/main" id="{0B688A71-121C-6102-7CF3-83C4BE15B3EA}"/>
              </a:ext>
            </a:extLst>
          </p:cNvPr>
          <p:cNvSpPr txBox="1"/>
          <p:nvPr/>
        </p:nvSpPr>
        <p:spPr>
          <a:xfrm>
            <a:off x="7984048" y="4856196"/>
            <a:ext cx="3303545" cy="1107996"/>
          </a:xfrm>
          <a:prstGeom prst="rect">
            <a:avLst/>
          </a:prstGeom>
          <a:noFill/>
          <a:ln w="60325">
            <a:solidFill>
              <a:srgbClr val="FF0000"/>
            </a:solidFill>
          </a:ln>
        </p:spPr>
        <p:txBody>
          <a:bodyPr wrap="square" rtlCol="0">
            <a:spAutoFit/>
          </a:bodyPr>
          <a:lstStyle/>
          <a:p>
            <a:r>
              <a:rPr lang="en-US" sz="5400" b="1" dirty="0"/>
              <a:t>V’ ~</a:t>
            </a:r>
            <a:r>
              <a:rPr lang="en-US" sz="6600" b="1" dirty="0"/>
              <a:t> </a:t>
            </a:r>
            <a:r>
              <a:rPr lang="en-US" sz="3600" b="1" dirty="0"/>
              <a:t>1 x10</a:t>
            </a:r>
            <a:r>
              <a:rPr lang="en-US" sz="3600" b="1" baseline="30000" dirty="0"/>
              <a:t>1</a:t>
            </a:r>
            <a:r>
              <a:rPr lang="en-US" sz="3600" b="1" dirty="0"/>
              <a:t> mL</a:t>
            </a:r>
            <a:endParaRPr lang="en-US" sz="3200" baseline="-25000" dirty="0"/>
          </a:p>
        </p:txBody>
      </p:sp>
      <p:sp>
        <p:nvSpPr>
          <p:cNvPr id="45" name="TextBox 44">
            <a:extLst>
              <a:ext uri="{FF2B5EF4-FFF2-40B4-BE49-F238E27FC236}">
                <a16:creationId xmlns:a16="http://schemas.microsoft.com/office/drawing/2014/main" id="{1A0073E3-8014-72B1-6B78-F5875E9D358E}"/>
              </a:ext>
            </a:extLst>
          </p:cNvPr>
          <p:cNvSpPr txBox="1"/>
          <p:nvPr/>
        </p:nvSpPr>
        <p:spPr>
          <a:xfrm>
            <a:off x="4454111" y="-165987"/>
            <a:ext cx="2673668" cy="923330"/>
          </a:xfrm>
          <a:prstGeom prst="rect">
            <a:avLst/>
          </a:prstGeom>
          <a:noFill/>
        </p:spPr>
        <p:txBody>
          <a:bodyPr wrap="square" rtlCol="0">
            <a:spAutoFit/>
          </a:bodyPr>
          <a:lstStyle/>
          <a:p>
            <a:r>
              <a:rPr lang="en-US" sz="5400" b="1" dirty="0">
                <a:solidFill>
                  <a:srgbClr val="FF0000"/>
                </a:solidFill>
              </a:rPr>
              <a:t>1 sig figs</a:t>
            </a:r>
            <a:endParaRPr lang="en-US" sz="3200" b="1" dirty="0"/>
          </a:p>
        </p:txBody>
      </p:sp>
    </p:spTree>
    <p:extLst>
      <p:ext uri="{BB962C8B-B14F-4D97-AF65-F5344CB8AC3E}">
        <p14:creationId xmlns:p14="http://schemas.microsoft.com/office/powerpoint/2010/main" val="29944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8" grpId="0"/>
      <p:bldP spid="20" grpId="0"/>
      <p:bldP spid="25" grpId="0"/>
      <p:bldP spid="39" grpId="0"/>
      <p:bldP spid="44" grpId="0" animBg="1"/>
      <p:bldP spid="4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5.7</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 gas initially at 4.0 L, 1.2 atm, and 66∘C undergoes a change so that its final volume and temperature are 1.7 L and 42∘C. What is its final pressure? Assume the number of moles remains unchanged.</a:t>
            </a:r>
          </a:p>
        </p:txBody>
      </p:sp>
    </p:spTree>
    <p:extLst>
      <p:ext uri="{BB962C8B-B14F-4D97-AF65-F5344CB8AC3E}">
        <p14:creationId xmlns:p14="http://schemas.microsoft.com/office/powerpoint/2010/main" val="12444007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27764" y="230214"/>
            <a:ext cx="11536471" cy="1325563"/>
          </a:xfrm>
        </p:spPr>
        <p:txBody>
          <a:bodyPr/>
          <a:lstStyle/>
          <a:p>
            <a:r>
              <a:rPr lang="en-US" dirty="0">
                <a:solidFill>
                  <a:srgbClr val="FF0000"/>
                </a:solidFill>
              </a:rPr>
              <a:t>Density Calculations</a:t>
            </a:r>
          </a:p>
        </p:txBody>
      </p:sp>
      <p:sp>
        <p:nvSpPr>
          <p:cNvPr id="3" name="TextBox 2">
            <a:extLst>
              <a:ext uri="{FF2B5EF4-FFF2-40B4-BE49-F238E27FC236}">
                <a16:creationId xmlns:a16="http://schemas.microsoft.com/office/drawing/2014/main" id="{21BD6420-AF38-90A1-D096-4FDCC60FB99F}"/>
              </a:ext>
            </a:extLst>
          </p:cNvPr>
          <p:cNvSpPr txBox="1"/>
          <p:nvPr/>
        </p:nvSpPr>
        <p:spPr>
          <a:xfrm>
            <a:off x="327764" y="1389124"/>
            <a:ext cx="11402421" cy="1754326"/>
          </a:xfrm>
          <a:prstGeom prst="rect">
            <a:avLst/>
          </a:prstGeom>
          <a:noFill/>
          <a:ln w="41275">
            <a:solidFill>
              <a:srgbClr val="FF0000"/>
            </a:solidFill>
          </a:ln>
        </p:spPr>
        <p:txBody>
          <a:bodyPr wrap="square" rtlCol="0">
            <a:spAutoFit/>
          </a:bodyPr>
          <a:lstStyle/>
          <a:p>
            <a:r>
              <a:rPr lang="en-US" sz="3600" dirty="0"/>
              <a:t>If we continue to rearrange the ideal gas equation wen can isolate “n”….and since “n” was part of so many other equations we can rearrange MORE!</a:t>
            </a:r>
          </a:p>
        </p:txBody>
      </p:sp>
      <p:sp>
        <p:nvSpPr>
          <p:cNvPr id="4" name="TextBox 3">
            <a:extLst>
              <a:ext uri="{FF2B5EF4-FFF2-40B4-BE49-F238E27FC236}">
                <a16:creationId xmlns:a16="http://schemas.microsoft.com/office/drawing/2014/main" id="{92207CD7-17EB-0C11-BEFA-98E62E3F6E10}"/>
              </a:ext>
            </a:extLst>
          </p:cNvPr>
          <p:cNvSpPr txBox="1"/>
          <p:nvPr/>
        </p:nvSpPr>
        <p:spPr>
          <a:xfrm>
            <a:off x="588179" y="3571268"/>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sp>
        <p:nvSpPr>
          <p:cNvPr id="5" name="TextBox 4">
            <a:extLst>
              <a:ext uri="{FF2B5EF4-FFF2-40B4-BE49-F238E27FC236}">
                <a16:creationId xmlns:a16="http://schemas.microsoft.com/office/drawing/2014/main" id="{4560DBAB-959B-2E91-D572-21865ED36B1B}"/>
              </a:ext>
            </a:extLst>
          </p:cNvPr>
          <p:cNvSpPr txBox="1"/>
          <p:nvPr/>
        </p:nvSpPr>
        <p:spPr>
          <a:xfrm>
            <a:off x="588179" y="4914878"/>
            <a:ext cx="2737068" cy="923330"/>
          </a:xfrm>
          <a:prstGeom prst="rect">
            <a:avLst/>
          </a:prstGeom>
          <a:noFill/>
          <a:ln w="41275">
            <a:noFill/>
          </a:ln>
        </p:spPr>
        <p:txBody>
          <a:bodyPr wrap="square" rtlCol="0">
            <a:spAutoFit/>
          </a:bodyPr>
          <a:lstStyle/>
          <a:p>
            <a:r>
              <a:rPr lang="en-US" sz="5400" b="1" dirty="0"/>
              <a:t>n = </a:t>
            </a:r>
            <a:r>
              <a:rPr lang="en-US" sz="5400" b="1" dirty="0">
                <a:solidFill>
                  <a:srgbClr val="FF0000"/>
                </a:solidFill>
              </a:rPr>
              <a:t>P</a:t>
            </a:r>
            <a:r>
              <a:rPr lang="en-US" sz="5400" b="1" dirty="0"/>
              <a:t>V  </a:t>
            </a:r>
            <a:endParaRPr lang="en-US" sz="3200" baseline="-25000" dirty="0"/>
          </a:p>
        </p:txBody>
      </p:sp>
      <p:sp>
        <p:nvSpPr>
          <p:cNvPr id="7" name="TextBox 6">
            <a:extLst>
              <a:ext uri="{FF2B5EF4-FFF2-40B4-BE49-F238E27FC236}">
                <a16:creationId xmlns:a16="http://schemas.microsoft.com/office/drawing/2014/main" id="{A6B5DEA1-E318-37B6-F140-56670938E5F7}"/>
              </a:ext>
            </a:extLst>
          </p:cNvPr>
          <p:cNvSpPr txBox="1"/>
          <p:nvPr/>
        </p:nvSpPr>
        <p:spPr>
          <a:xfrm>
            <a:off x="1595556" y="5704456"/>
            <a:ext cx="952772" cy="923330"/>
          </a:xfrm>
          <a:prstGeom prst="rect">
            <a:avLst/>
          </a:prstGeom>
          <a:noFill/>
        </p:spPr>
        <p:txBody>
          <a:bodyPr wrap="square">
            <a:spAutoFit/>
          </a:bodyPr>
          <a:lstStyle/>
          <a:p>
            <a:r>
              <a:rPr lang="en-US" sz="5400" b="1" dirty="0">
                <a:solidFill>
                  <a:srgbClr val="FF0000"/>
                </a:solidFill>
              </a:rPr>
              <a:t>R</a:t>
            </a:r>
            <a:r>
              <a:rPr lang="en-US" sz="5400" b="1" dirty="0"/>
              <a:t>T</a:t>
            </a:r>
            <a:r>
              <a:rPr lang="en-US" sz="2400" b="1" dirty="0"/>
              <a:t> </a:t>
            </a:r>
            <a:endParaRPr lang="en-US" dirty="0"/>
          </a:p>
        </p:txBody>
      </p:sp>
      <p:cxnSp>
        <p:nvCxnSpPr>
          <p:cNvPr id="8" name="Straight Connector 7">
            <a:extLst>
              <a:ext uri="{FF2B5EF4-FFF2-40B4-BE49-F238E27FC236}">
                <a16:creationId xmlns:a16="http://schemas.microsoft.com/office/drawing/2014/main" id="{12E32919-25C5-ACE6-2F47-5DA7C207DD87}"/>
              </a:ext>
            </a:extLst>
          </p:cNvPr>
          <p:cNvCxnSpPr>
            <a:cxnSpLocks/>
          </p:cNvCxnSpPr>
          <p:nvPr/>
        </p:nvCxnSpPr>
        <p:spPr>
          <a:xfrm>
            <a:off x="1595556" y="5837074"/>
            <a:ext cx="95277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1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838200" y="0"/>
            <a:ext cx="10515600" cy="1325563"/>
          </a:xfrm>
        </p:spPr>
        <p:txBody>
          <a:bodyPr/>
          <a:lstStyle/>
          <a:p>
            <a:r>
              <a:rPr lang="en-US" b="1" dirty="0">
                <a:solidFill>
                  <a:srgbClr val="002060"/>
                </a:solidFill>
              </a:rPr>
              <a:t>5.5: Gas Stoichiometry</a:t>
            </a:r>
          </a:p>
        </p:txBody>
      </p:sp>
      <p:sp>
        <p:nvSpPr>
          <p:cNvPr id="3" name="TextBox 2">
            <a:extLst>
              <a:ext uri="{FF2B5EF4-FFF2-40B4-BE49-F238E27FC236}">
                <a16:creationId xmlns:a16="http://schemas.microsoft.com/office/drawing/2014/main" id="{D7114029-9A99-427F-260F-489EA6981BBA}"/>
              </a:ext>
            </a:extLst>
          </p:cNvPr>
          <p:cNvSpPr txBox="1"/>
          <p:nvPr/>
        </p:nvSpPr>
        <p:spPr>
          <a:xfrm>
            <a:off x="192504" y="1119182"/>
            <a:ext cx="11402421" cy="1754326"/>
          </a:xfrm>
          <a:prstGeom prst="rect">
            <a:avLst/>
          </a:prstGeom>
          <a:noFill/>
        </p:spPr>
        <p:txBody>
          <a:bodyPr wrap="square" rtlCol="0">
            <a:spAutoFit/>
          </a:bodyPr>
          <a:lstStyle/>
          <a:p>
            <a:r>
              <a:rPr lang="en-US" sz="3600" dirty="0"/>
              <a:t>As mentioned previously, if</a:t>
            </a:r>
            <a:r>
              <a:rPr lang="en-US" sz="3600" dirty="0">
                <a:solidFill>
                  <a:srgbClr val="FF0000"/>
                </a:solidFill>
              </a:rPr>
              <a:t> you can use the ideal gas formula to get “n” </a:t>
            </a:r>
            <a:r>
              <a:rPr lang="en-US" sz="3600" dirty="0"/>
              <a:t>(mols)</a:t>
            </a:r>
            <a:r>
              <a:rPr lang="en-US" sz="3600" dirty="0">
                <a:solidFill>
                  <a:srgbClr val="FF0000"/>
                </a:solidFill>
              </a:rPr>
              <a:t> </a:t>
            </a:r>
            <a:r>
              <a:rPr lang="en-US" sz="3600" dirty="0"/>
              <a:t>then you can use </a:t>
            </a:r>
            <a:r>
              <a:rPr lang="en-US" sz="3600" dirty="0">
                <a:solidFill>
                  <a:srgbClr val="FF0000"/>
                </a:solidFill>
              </a:rPr>
              <a:t>a balanced chemical equation </a:t>
            </a:r>
            <a:r>
              <a:rPr lang="en-US" sz="3600" dirty="0"/>
              <a:t>(Ratios) to </a:t>
            </a:r>
            <a:r>
              <a:rPr lang="en-US" sz="3600" dirty="0">
                <a:solidFill>
                  <a:srgbClr val="FF0000"/>
                </a:solidFill>
              </a:rPr>
              <a:t>do stoichiometry.</a:t>
            </a:r>
            <a:endParaRPr lang="en-US" sz="3600" dirty="0"/>
          </a:p>
        </p:txBody>
      </p:sp>
      <p:sp>
        <p:nvSpPr>
          <p:cNvPr id="4" name="TextBox 3">
            <a:extLst>
              <a:ext uri="{FF2B5EF4-FFF2-40B4-BE49-F238E27FC236}">
                <a16:creationId xmlns:a16="http://schemas.microsoft.com/office/drawing/2014/main" id="{0053CF71-A2B0-CF92-3232-0EA078227DD6}"/>
              </a:ext>
            </a:extLst>
          </p:cNvPr>
          <p:cNvSpPr txBox="1"/>
          <p:nvPr/>
        </p:nvSpPr>
        <p:spPr>
          <a:xfrm>
            <a:off x="192504" y="3429000"/>
            <a:ext cx="1966080" cy="1815882"/>
          </a:xfrm>
          <a:prstGeom prst="rect">
            <a:avLst/>
          </a:prstGeom>
          <a:noFill/>
          <a:ln w="47625">
            <a:solidFill>
              <a:srgbClr val="FF0000"/>
            </a:solidFill>
          </a:ln>
        </p:spPr>
        <p:txBody>
          <a:bodyPr wrap="square" rtlCol="0">
            <a:spAutoFit/>
          </a:bodyPr>
          <a:lstStyle/>
          <a:p>
            <a:r>
              <a:rPr lang="en-US" sz="2800" b="1" dirty="0"/>
              <a:t>Amount of Reactant(s) (Grams or Volume)</a:t>
            </a:r>
          </a:p>
        </p:txBody>
      </p:sp>
      <p:sp>
        <p:nvSpPr>
          <p:cNvPr id="7" name="TextBox 6">
            <a:extLst>
              <a:ext uri="{FF2B5EF4-FFF2-40B4-BE49-F238E27FC236}">
                <a16:creationId xmlns:a16="http://schemas.microsoft.com/office/drawing/2014/main" id="{A9F5213A-D916-DC14-41FD-AFF315551F28}"/>
              </a:ext>
            </a:extLst>
          </p:cNvPr>
          <p:cNvSpPr txBox="1"/>
          <p:nvPr/>
        </p:nvSpPr>
        <p:spPr>
          <a:xfrm>
            <a:off x="3360097" y="3428999"/>
            <a:ext cx="1966080" cy="1815882"/>
          </a:xfrm>
          <a:prstGeom prst="rect">
            <a:avLst/>
          </a:prstGeom>
          <a:noFill/>
          <a:ln w="47625">
            <a:solidFill>
              <a:srgbClr val="FF0000"/>
            </a:solidFill>
          </a:ln>
        </p:spPr>
        <p:txBody>
          <a:bodyPr wrap="square" rtlCol="0">
            <a:spAutoFit/>
          </a:bodyPr>
          <a:lstStyle/>
          <a:p>
            <a:pPr algn="ctr"/>
            <a:r>
              <a:rPr lang="en-US" sz="2800" b="1" dirty="0"/>
              <a:t>Moles </a:t>
            </a:r>
          </a:p>
          <a:p>
            <a:pPr algn="ctr"/>
            <a:r>
              <a:rPr lang="en-US" sz="2800" b="1" dirty="0"/>
              <a:t>of Reactants</a:t>
            </a:r>
          </a:p>
          <a:p>
            <a:pPr algn="ctr"/>
            <a:endParaRPr lang="en-US" sz="2800" b="1" dirty="0"/>
          </a:p>
        </p:txBody>
      </p:sp>
      <p:sp>
        <p:nvSpPr>
          <p:cNvPr id="8" name="TextBox 7">
            <a:extLst>
              <a:ext uri="{FF2B5EF4-FFF2-40B4-BE49-F238E27FC236}">
                <a16:creationId xmlns:a16="http://schemas.microsoft.com/office/drawing/2014/main" id="{BDBED17D-0FD1-41A9-6C32-ACC8514DB6AD}"/>
              </a:ext>
            </a:extLst>
          </p:cNvPr>
          <p:cNvSpPr txBox="1"/>
          <p:nvPr/>
        </p:nvSpPr>
        <p:spPr>
          <a:xfrm>
            <a:off x="6416250" y="3432743"/>
            <a:ext cx="1966080" cy="1815882"/>
          </a:xfrm>
          <a:prstGeom prst="rect">
            <a:avLst/>
          </a:prstGeom>
          <a:noFill/>
          <a:ln w="47625">
            <a:solidFill>
              <a:srgbClr val="FF0000"/>
            </a:solidFill>
          </a:ln>
        </p:spPr>
        <p:txBody>
          <a:bodyPr wrap="square" rtlCol="0">
            <a:spAutoFit/>
          </a:bodyPr>
          <a:lstStyle/>
          <a:p>
            <a:pPr algn="ctr"/>
            <a:r>
              <a:rPr lang="en-US" sz="2800" b="1" dirty="0"/>
              <a:t>Moles </a:t>
            </a:r>
          </a:p>
          <a:p>
            <a:pPr algn="ctr"/>
            <a:r>
              <a:rPr lang="en-US" sz="2800" b="1" dirty="0"/>
              <a:t>of </a:t>
            </a:r>
          </a:p>
          <a:p>
            <a:pPr algn="ctr"/>
            <a:r>
              <a:rPr lang="en-US" sz="2800" b="1" dirty="0">
                <a:solidFill>
                  <a:srgbClr val="FF0000"/>
                </a:solidFill>
              </a:rPr>
              <a:t>Product</a:t>
            </a:r>
          </a:p>
          <a:p>
            <a:pPr algn="ctr"/>
            <a:endParaRPr lang="en-US" sz="2800" b="1" dirty="0">
              <a:solidFill>
                <a:srgbClr val="FF0000"/>
              </a:solidFill>
            </a:endParaRPr>
          </a:p>
        </p:txBody>
      </p:sp>
      <p:sp>
        <p:nvSpPr>
          <p:cNvPr id="9" name="TextBox 8">
            <a:extLst>
              <a:ext uri="{FF2B5EF4-FFF2-40B4-BE49-F238E27FC236}">
                <a16:creationId xmlns:a16="http://schemas.microsoft.com/office/drawing/2014/main" id="{A918DD67-41A2-41EF-47DA-59BA0E524629}"/>
              </a:ext>
            </a:extLst>
          </p:cNvPr>
          <p:cNvSpPr txBox="1"/>
          <p:nvPr/>
        </p:nvSpPr>
        <p:spPr>
          <a:xfrm>
            <a:off x="9448933" y="3428999"/>
            <a:ext cx="2123475" cy="1815882"/>
          </a:xfrm>
          <a:prstGeom prst="rect">
            <a:avLst/>
          </a:prstGeom>
          <a:noFill/>
          <a:ln w="47625">
            <a:solidFill>
              <a:srgbClr val="FF0000"/>
            </a:solidFill>
          </a:ln>
        </p:spPr>
        <p:txBody>
          <a:bodyPr wrap="square" rtlCol="0">
            <a:spAutoFit/>
          </a:bodyPr>
          <a:lstStyle/>
          <a:p>
            <a:pPr algn="ctr"/>
            <a:r>
              <a:rPr lang="en-US" sz="2800" b="1" dirty="0"/>
              <a:t>Amount of </a:t>
            </a:r>
            <a:r>
              <a:rPr lang="en-US" sz="2800" b="1" dirty="0">
                <a:solidFill>
                  <a:srgbClr val="FF0000"/>
                </a:solidFill>
              </a:rPr>
              <a:t>Product(s) </a:t>
            </a:r>
            <a:r>
              <a:rPr lang="en-US" sz="2800" b="1" dirty="0"/>
              <a:t>(Grams or Volume)</a:t>
            </a:r>
          </a:p>
        </p:txBody>
      </p:sp>
      <p:sp>
        <p:nvSpPr>
          <p:cNvPr id="10" name="Rectangle 9">
            <a:extLst>
              <a:ext uri="{FF2B5EF4-FFF2-40B4-BE49-F238E27FC236}">
                <a16:creationId xmlns:a16="http://schemas.microsoft.com/office/drawing/2014/main" id="{D622D86B-9E22-DC35-CCBB-FECBD8A61CA7}"/>
              </a:ext>
            </a:extLst>
          </p:cNvPr>
          <p:cNvSpPr/>
          <p:nvPr/>
        </p:nvSpPr>
        <p:spPr>
          <a:xfrm>
            <a:off x="14990" y="3339059"/>
            <a:ext cx="2278505" cy="199744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8A8E83A-5629-23D0-75A8-8DAF4C2AE2D5}"/>
              </a:ext>
            </a:extLst>
          </p:cNvPr>
          <p:cNvSpPr txBox="1"/>
          <p:nvPr/>
        </p:nvSpPr>
        <p:spPr>
          <a:xfrm>
            <a:off x="192505" y="5513966"/>
            <a:ext cx="1966080" cy="1200329"/>
          </a:xfrm>
          <a:prstGeom prst="rect">
            <a:avLst/>
          </a:prstGeom>
          <a:noFill/>
          <a:ln w="31750">
            <a:solidFill>
              <a:srgbClr val="FF0000"/>
            </a:solidFill>
          </a:ln>
        </p:spPr>
        <p:txBody>
          <a:bodyPr wrap="square" rtlCol="0">
            <a:spAutoFit/>
          </a:bodyPr>
          <a:lstStyle/>
          <a:p>
            <a:r>
              <a:rPr lang="en-US" b="1" dirty="0"/>
              <a:t>Use </a:t>
            </a:r>
          </a:p>
          <a:p>
            <a:r>
              <a:rPr lang="en-US" b="1" dirty="0"/>
              <a:t>PV = </a:t>
            </a:r>
            <a:r>
              <a:rPr lang="en-US" b="1" dirty="0" err="1">
                <a:solidFill>
                  <a:srgbClr val="FF0000"/>
                </a:solidFill>
              </a:rPr>
              <a:t>n</a:t>
            </a:r>
            <a:r>
              <a:rPr lang="en-US" b="1" dirty="0" err="1"/>
              <a:t>RT</a:t>
            </a:r>
            <a:r>
              <a:rPr lang="en-US" b="1" dirty="0"/>
              <a:t> OR ITS GIVEN TO YOY ALREADY.</a:t>
            </a:r>
          </a:p>
        </p:txBody>
      </p:sp>
      <p:sp>
        <p:nvSpPr>
          <p:cNvPr id="12" name="Rectangle 11">
            <a:extLst>
              <a:ext uri="{FF2B5EF4-FFF2-40B4-BE49-F238E27FC236}">
                <a16:creationId xmlns:a16="http://schemas.microsoft.com/office/drawing/2014/main" id="{57B85E59-37D8-D695-D4C4-A9D83839AAC3}"/>
              </a:ext>
            </a:extLst>
          </p:cNvPr>
          <p:cNvSpPr/>
          <p:nvPr/>
        </p:nvSpPr>
        <p:spPr>
          <a:xfrm>
            <a:off x="3193135" y="3339059"/>
            <a:ext cx="2278505" cy="199744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B8C78F1-DCFD-6D37-F856-D50C71645668}"/>
              </a:ext>
            </a:extLst>
          </p:cNvPr>
          <p:cNvSpPr txBox="1"/>
          <p:nvPr/>
        </p:nvSpPr>
        <p:spPr>
          <a:xfrm>
            <a:off x="3349347" y="5513966"/>
            <a:ext cx="1966080" cy="923330"/>
          </a:xfrm>
          <a:prstGeom prst="rect">
            <a:avLst/>
          </a:prstGeom>
          <a:noFill/>
          <a:ln w="31750">
            <a:solidFill>
              <a:srgbClr val="FF0000"/>
            </a:solidFill>
          </a:ln>
        </p:spPr>
        <p:txBody>
          <a:bodyPr wrap="square" rtlCol="0">
            <a:spAutoFit/>
          </a:bodyPr>
          <a:lstStyle/>
          <a:p>
            <a:r>
              <a:rPr lang="en-US" b="1" dirty="0"/>
              <a:t>n =     mass</a:t>
            </a:r>
          </a:p>
          <a:p>
            <a:r>
              <a:rPr lang="en-US" b="1" dirty="0"/>
              <a:t>      Molar Mass</a:t>
            </a:r>
          </a:p>
          <a:p>
            <a:endParaRPr lang="en-US" b="1" dirty="0"/>
          </a:p>
        </p:txBody>
      </p:sp>
      <p:cxnSp>
        <p:nvCxnSpPr>
          <p:cNvPr id="17" name="Straight Connector 16">
            <a:extLst>
              <a:ext uri="{FF2B5EF4-FFF2-40B4-BE49-F238E27FC236}">
                <a16:creationId xmlns:a16="http://schemas.microsoft.com/office/drawing/2014/main" id="{55F65A4F-EF9B-E6ED-7AF8-736F134DF20A}"/>
              </a:ext>
            </a:extLst>
          </p:cNvPr>
          <p:cNvCxnSpPr/>
          <p:nvPr/>
        </p:nvCxnSpPr>
        <p:spPr>
          <a:xfrm>
            <a:off x="3672590" y="5840721"/>
            <a:ext cx="1229194"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AB5B3C0-F51D-EDEB-F5B7-F48EDBF10C32}"/>
              </a:ext>
            </a:extLst>
          </p:cNvPr>
          <p:cNvSpPr/>
          <p:nvPr/>
        </p:nvSpPr>
        <p:spPr>
          <a:xfrm>
            <a:off x="6245047" y="3337381"/>
            <a:ext cx="2278505" cy="199744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606FC1F-CF73-A12D-237D-D18EFEC2058A}"/>
              </a:ext>
            </a:extLst>
          </p:cNvPr>
          <p:cNvSpPr txBox="1"/>
          <p:nvPr/>
        </p:nvSpPr>
        <p:spPr>
          <a:xfrm>
            <a:off x="6405929" y="5601492"/>
            <a:ext cx="1966080" cy="646331"/>
          </a:xfrm>
          <a:prstGeom prst="rect">
            <a:avLst/>
          </a:prstGeom>
          <a:noFill/>
          <a:ln w="31750">
            <a:solidFill>
              <a:srgbClr val="FF0000"/>
            </a:solidFill>
          </a:ln>
        </p:spPr>
        <p:txBody>
          <a:bodyPr wrap="square" rtlCol="0">
            <a:spAutoFit/>
          </a:bodyPr>
          <a:lstStyle/>
          <a:p>
            <a:r>
              <a:rPr lang="en-US" b="1" dirty="0"/>
              <a:t>Mols x   (N)</a:t>
            </a:r>
          </a:p>
          <a:p>
            <a:r>
              <a:rPr lang="en-US" b="1" dirty="0"/>
              <a:t>                G</a:t>
            </a:r>
          </a:p>
        </p:txBody>
      </p:sp>
      <p:cxnSp>
        <p:nvCxnSpPr>
          <p:cNvPr id="20" name="Straight Connector 19">
            <a:extLst>
              <a:ext uri="{FF2B5EF4-FFF2-40B4-BE49-F238E27FC236}">
                <a16:creationId xmlns:a16="http://schemas.microsoft.com/office/drawing/2014/main" id="{714A5E28-3B31-08A6-0583-07DCAA9690B9}"/>
              </a:ext>
            </a:extLst>
          </p:cNvPr>
          <p:cNvCxnSpPr>
            <a:cxnSpLocks/>
          </p:cNvCxnSpPr>
          <p:nvPr/>
        </p:nvCxnSpPr>
        <p:spPr>
          <a:xfrm>
            <a:off x="7219403" y="5921712"/>
            <a:ext cx="395596" cy="2945"/>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F162F79-00A1-3C76-7077-1508AAC855D0}"/>
              </a:ext>
            </a:extLst>
          </p:cNvPr>
          <p:cNvSpPr/>
          <p:nvPr/>
        </p:nvSpPr>
        <p:spPr>
          <a:xfrm>
            <a:off x="9371417" y="3334230"/>
            <a:ext cx="2278505" cy="1997440"/>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1DB1337-BFEA-6D9F-4D99-BAB6DDC63517}"/>
              </a:ext>
            </a:extLst>
          </p:cNvPr>
          <p:cNvSpPr txBox="1"/>
          <p:nvPr/>
        </p:nvSpPr>
        <p:spPr>
          <a:xfrm>
            <a:off x="9387720" y="5513966"/>
            <a:ext cx="1966080" cy="923330"/>
          </a:xfrm>
          <a:prstGeom prst="rect">
            <a:avLst/>
          </a:prstGeom>
          <a:noFill/>
          <a:ln w="31750">
            <a:solidFill>
              <a:srgbClr val="FF0000"/>
            </a:solidFill>
          </a:ln>
        </p:spPr>
        <p:txBody>
          <a:bodyPr wrap="square" rtlCol="0">
            <a:spAutoFit/>
          </a:bodyPr>
          <a:lstStyle/>
          <a:p>
            <a:r>
              <a:rPr lang="en-US" sz="3600" b="1" dirty="0"/>
              <a:t>m =  </a:t>
            </a:r>
            <a:r>
              <a:rPr lang="en-US" sz="3600" b="1" dirty="0" err="1"/>
              <a:t>nM</a:t>
            </a:r>
            <a:r>
              <a:rPr lang="en-US" sz="3600" b="1" dirty="0"/>
              <a:t>      </a:t>
            </a:r>
          </a:p>
          <a:p>
            <a:endParaRPr lang="en-US" b="1" dirty="0"/>
          </a:p>
        </p:txBody>
      </p:sp>
      <p:cxnSp>
        <p:nvCxnSpPr>
          <p:cNvPr id="25" name="Straight Arrow Connector 24">
            <a:extLst>
              <a:ext uri="{FF2B5EF4-FFF2-40B4-BE49-F238E27FC236}">
                <a16:creationId xmlns:a16="http://schemas.microsoft.com/office/drawing/2014/main" id="{FB769C8C-48E3-5FA4-A412-E5E08A3711B8}"/>
              </a:ext>
            </a:extLst>
          </p:cNvPr>
          <p:cNvCxnSpPr>
            <a:stCxn id="10" idx="3"/>
            <a:endCxn id="12" idx="1"/>
          </p:cNvCxnSpPr>
          <p:nvPr/>
        </p:nvCxnSpPr>
        <p:spPr>
          <a:xfrm>
            <a:off x="2293495" y="4337779"/>
            <a:ext cx="89964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213D3EE-4EB5-0991-D772-0F27B4206F79}"/>
              </a:ext>
            </a:extLst>
          </p:cNvPr>
          <p:cNvCxnSpPr/>
          <p:nvPr/>
        </p:nvCxnSpPr>
        <p:spPr>
          <a:xfrm>
            <a:off x="5471640" y="4337779"/>
            <a:ext cx="89964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2553834-C087-767B-1F66-4A2D24D75EAE}"/>
              </a:ext>
            </a:extLst>
          </p:cNvPr>
          <p:cNvCxnSpPr/>
          <p:nvPr/>
        </p:nvCxnSpPr>
        <p:spPr>
          <a:xfrm>
            <a:off x="8488080" y="4337779"/>
            <a:ext cx="899640" cy="0"/>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23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animBg="1"/>
      <p:bldP spid="8" grpId="0" animBg="1"/>
      <p:bldP spid="9" grpId="0" animBg="1"/>
      <p:bldP spid="10" grpId="0" animBg="1"/>
      <p:bldP spid="10" grpId="1" animBg="1"/>
      <p:bldP spid="11" grpId="0" animBg="1"/>
      <p:bldP spid="12" grpId="0" animBg="1"/>
      <p:bldP spid="12" grpId="1" animBg="1"/>
      <p:bldP spid="15" grpId="0" animBg="1"/>
      <p:bldP spid="18" grpId="0" animBg="1"/>
      <p:bldP spid="18" grpId="1" animBg="1"/>
      <p:bldP spid="19" grpId="0" animBg="1"/>
      <p:bldP spid="22"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5.11</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56371"/>
            <a:ext cx="12192000" cy="830997"/>
          </a:xfrm>
          <a:prstGeom prst="rect">
            <a:avLst/>
          </a:prstGeom>
          <a:noFill/>
        </p:spPr>
        <p:txBody>
          <a:bodyPr wrap="square" rtlCol="0">
            <a:spAutoFit/>
          </a:bodyPr>
          <a:lstStyle/>
          <a:p>
            <a:r>
              <a:rPr lang="en-CA" sz="2400" i="1" dirty="0"/>
              <a:t>Calculate the volume of O</a:t>
            </a:r>
            <a:r>
              <a:rPr lang="en-CA" sz="2400" i="1" baseline="-25000" dirty="0"/>
              <a:t>2</a:t>
            </a:r>
            <a:r>
              <a:rPr lang="en-CA" sz="2400" i="1" dirty="0"/>
              <a:t> (in liters) required for the complete combustion of 7.64 L of </a:t>
            </a:r>
          </a:p>
          <a:p>
            <a:r>
              <a:rPr lang="en-CA" sz="2400" i="1" dirty="0"/>
              <a:t>acetylene (C</a:t>
            </a:r>
            <a:r>
              <a:rPr lang="en-CA" sz="2400" i="1" baseline="-25000" dirty="0"/>
              <a:t>2</a:t>
            </a:r>
            <a:r>
              <a:rPr lang="en-CA" sz="2400" i="1" dirty="0"/>
              <a:t>H</a:t>
            </a:r>
            <a:r>
              <a:rPr lang="en-CA" sz="2400" i="1" baseline="-25000" dirty="0"/>
              <a:t>2</a:t>
            </a:r>
            <a:r>
              <a:rPr lang="en-CA" sz="2400" i="1" dirty="0"/>
              <a:t>) measured at the same temperature and pressure.</a:t>
            </a:r>
          </a:p>
        </p:txBody>
      </p:sp>
      <p:sp>
        <p:nvSpPr>
          <p:cNvPr id="3" name="TextBox 2">
            <a:extLst>
              <a:ext uri="{FF2B5EF4-FFF2-40B4-BE49-F238E27FC236}">
                <a16:creationId xmlns:a16="http://schemas.microsoft.com/office/drawing/2014/main" id="{2751A243-36DF-63FC-A910-82A2BAED29E0}"/>
              </a:ext>
            </a:extLst>
          </p:cNvPr>
          <p:cNvSpPr txBox="1"/>
          <p:nvPr/>
        </p:nvSpPr>
        <p:spPr>
          <a:xfrm>
            <a:off x="1144196" y="1588200"/>
            <a:ext cx="9665321" cy="830997"/>
          </a:xfrm>
          <a:prstGeom prst="rect">
            <a:avLst/>
          </a:prstGeom>
          <a:noFill/>
          <a:ln w="38100">
            <a:solidFill>
              <a:srgbClr val="FF0000"/>
            </a:solidFill>
          </a:ln>
        </p:spPr>
        <p:txBody>
          <a:bodyPr wrap="square" rtlCol="0">
            <a:spAutoFit/>
          </a:bodyPr>
          <a:lstStyle/>
          <a:p>
            <a:r>
              <a:rPr lang="en-US" sz="4800" b="1" u="sng" dirty="0"/>
              <a:t>2</a:t>
            </a:r>
            <a:r>
              <a:rPr lang="en-US" sz="4800" dirty="0"/>
              <a:t> C</a:t>
            </a:r>
            <a:r>
              <a:rPr lang="en-US" sz="4800" baseline="-25000" dirty="0"/>
              <a:t>2</a:t>
            </a:r>
            <a:r>
              <a:rPr lang="en-US" sz="4800" dirty="0"/>
              <a:t>H</a:t>
            </a:r>
            <a:r>
              <a:rPr lang="en-US" sz="4800" baseline="-25000" dirty="0"/>
              <a:t>2(g) </a:t>
            </a:r>
            <a:r>
              <a:rPr lang="en-US" sz="4800" dirty="0"/>
              <a:t>+ </a:t>
            </a:r>
            <a:r>
              <a:rPr lang="en-US" sz="4800" b="1" u="sng" dirty="0"/>
              <a:t>5</a:t>
            </a:r>
            <a:r>
              <a:rPr lang="en-US" sz="4800" dirty="0"/>
              <a:t> O</a:t>
            </a:r>
            <a:r>
              <a:rPr lang="en-US" sz="4800" baseline="-25000" dirty="0"/>
              <a:t>2(g)   </a:t>
            </a:r>
            <a:r>
              <a:rPr lang="en-US" sz="4800" dirty="0">
                <a:sym typeface="Wingdings" pitchFamily="2" charset="2"/>
              </a:rPr>
              <a:t></a:t>
            </a:r>
            <a:r>
              <a:rPr lang="en-US" sz="4800" b="1" u="sng" dirty="0">
                <a:sym typeface="Wingdings" pitchFamily="2" charset="2"/>
              </a:rPr>
              <a:t>4</a:t>
            </a:r>
            <a:r>
              <a:rPr lang="en-US" sz="4800" dirty="0">
                <a:sym typeface="Wingdings" pitchFamily="2" charset="2"/>
              </a:rPr>
              <a:t> CO</a:t>
            </a:r>
            <a:r>
              <a:rPr lang="en-US" sz="4800" baseline="-25000" dirty="0">
                <a:sym typeface="Wingdings" pitchFamily="2" charset="2"/>
              </a:rPr>
              <a:t>2(g)</a:t>
            </a:r>
            <a:r>
              <a:rPr lang="en-US" sz="4800" dirty="0">
                <a:sym typeface="Wingdings" pitchFamily="2" charset="2"/>
              </a:rPr>
              <a:t> +</a:t>
            </a:r>
            <a:r>
              <a:rPr lang="en-US" sz="4800" b="1" dirty="0">
                <a:sym typeface="Wingdings" pitchFamily="2" charset="2"/>
              </a:rPr>
              <a:t> </a:t>
            </a:r>
            <a:r>
              <a:rPr lang="en-US" sz="4800" b="1" u="sng" dirty="0">
                <a:sym typeface="Wingdings" pitchFamily="2" charset="2"/>
              </a:rPr>
              <a:t>4</a:t>
            </a:r>
            <a:r>
              <a:rPr lang="en-US" sz="4800" dirty="0">
                <a:sym typeface="Wingdings" pitchFamily="2" charset="2"/>
              </a:rPr>
              <a:t> H</a:t>
            </a:r>
            <a:r>
              <a:rPr lang="en-US" sz="4800" baseline="-25000" dirty="0">
                <a:sym typeface="Wingdings" pitchFamily="2" charset="2"/>
              </a:rPr>
              <a:t>2</a:t>
            </a:r>
            <a:r>
              <a:rPr lang="en-US" sz="4800" dirty="0">
                <a:sym typeface="Wingdings" pitchFamily="2" charset="2"/>
              </a:rPr>
              <a:t>O</a:t>
            </a:r>
            <a:r>
              <a:rPr lang="en-US" sz="4800" baseline="-25000" dirty="0">
                <a:sym typeface="Wingdings" pitchFamily="2" charset="2"/>
              </a:rPr>
              <a:t>(g) </a:t>
            </a:r>
            <a:endParaRPr lang="en-US" sz="4800" baseline="-25000" dirty="0"/>
          </a:p>
        </p:txBody>
      </p:sp>
      <p:cxnSp>
        <p:nvCxnSpPr>
          <p:cNvPr id="5" name="Straight Connector 4">
            <a:extLst>
              <a:ext uri="{FF2B5EF4-FFF2-40B4-BE49-F238E27FC236}">
                <a16:creationId xmlns:a16="http://schemas.microsoft.com/office/drawing/2014/main" id="{CD29E3FC-CE36-CEEC-A16C-EF520CDC8F14}"/>
              </a:ext>
            </a:extLst>
          </p:cNvPr>
          <p:cNvCxnSpPr>
            <a:cxnSpLocks/>
          </p:cNvCxnSpPr>
          <p:nvPr/>
        </p:nvCxnSpPr>
        <p:spPr>
          <a:xfrm>
            <a:off x="108857" y="993446"/>
            <a:ext cx="4430486"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8C2E8B-F781-546D-1048-51E2CA972AF4}"/>
              </a:ext>
            </a:extLst>
          </p:cNvPr>
          <p:cNvSpPr txBox="1"/>
          <p:nvPr/>
        </p:nvSpPr>
        <p:spPr>
          <a:xfrm>
            <a:off x="4082144" y="2503714"/>
            <a:ext cx="1317171" cy="461665"/>
          </a:xfrm>
          <a:prstGeom prst="rect">
            <a:avLst/>
          </a:prstGeom>
          <a:noFill/>
        </p:spPr>
        <p:txBody>
          <a:bodyPr wrap="square" rtlCol="0">
            <a:spAutoFit/>
          </a:bodyPr>
          <a:lstStyle/>
          <a:p>
            <a:r>
              <a:rPr lang="en-US" sz="2400" dirty="0">
                <a:solidFill>
                  <a:srgbClr val="FF0000"/>
                </a:solidFill>
              </a:rPr>
              <a:t>V = ??? L</a:t>
            </a:r>
          </a:p>
        </p:txBody>
      </p:sp>
      <p:sp>
        <p:nvSpPr>
          <p:cNvPr id="8" name="TextBox 7">
            <a:extLst>
              <a:ext uri="{FF2B5EF4-FFF2-40B4-BE49-F238E27FC236}">
                <a16:creationId xmlns:a16="http://schemas.microsoft.com/office/drawing/2014/main" id="{7ACD0677-D3F6-A378-C389-0A73951A10E1}"/>
              </a:ext>
            </a:extLst>
          </p:cNvPr>
          <p:cNvSpPr txBox="1"/>
          <p:nvPr/>
        </p:nvSpPr>
        <p:spPr>
          <a:xfrm>
            <a:off x="3624944" y="1161221"/>
            <a:ext cx="576942" cy="769441"/>
          </a:xfrm>
          <a:prstGeom prst="rect">
            <a:avLst/>
          </a:prstGeom>
          <a:noFill/>
        </p:spPr>
        <p:txBody>
          <a:bodyPr wrap="square" rtlCol="0">
            <a:spAutoFit/>
          </a:bodyPr>
          <a:lstStyle/>
          <a:p>
            <a:r>
              <a:rPr lang="en-US" sz="4400" b="1" dirty="0">
                <a:solidFill>
                  <a:srgbClr val="FF0000"/>
                </a:solidFill>
              </a:rPr>
              <a:t>N</a:t>
            </a:r>
          </a:p>
        </p:txBody>
      </p:sp>
      <p:cxnSp>
        <p:nvCxnSpPr>
          <p:cNvPr id="9" name="Straight Connector 8">
            <a:extLst>
              <a:ext uri="{FF2B5EF4-FFF2-40B4-BE49-F238E27FC236}">
                <a16:creationId xmlns:a16="http://schemas.microsoft.com/office/drawing/2014/main" id="{77C64947-D34A-3622-59D7-FCFF60BACF4C}"/>
              </a:ext>
            </a:extLst>
          </p:cNvPr>
          <p:cNvCxnSpPr>
            <a:cxnSpLocks/>
          </p:cNvCxnSpPr>
          <p:nvPr/>
        </p:nvCxnSpPr>
        <p:spPr>
          <a:xfrm>
            <a:off x="9668656" y="993446"/>
            <a:ext cx="1095891"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0C81CE-9B7D-46BF-B84C-FA411F603214}"/>
              </a:ext>
            </a:extLst>
          </p:cNvPr>
          <p:cNvCxnSpPr>
            <a:cxnSpLocks/>
          </p:cNvCxnSpPr>
          <p:nvPr/>
        </p:nvCxnSpPr>
        <p:spPr>
          <a:xfrm>
            <a:off x="48305" y="1378971"/>
            <a:ext cx="208029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A06040-636F-3896-442E-0FECE09B63CF}"/>
              </a:ext>
            </a:extLst>
          </p:cNvPr>
          <p:cNvSpPr txBox="1"/>
          <p:nvPr/>
        </p:nvSpPr>
        <p:spPr>
          <a:xfrm>
            <a:off x="1665514" y="2503713"/>
            <a:ext cx="1542381" cy="461665"/>
          </a:xfrm>
          <a:prstGeom prst="rect">
            <a:avLst/>
          </a:prstGeom>
          <a:noFill/>
        </p:spPr>
        <p:txBody>
          <a:bodyPr wrap="square" rtlCol="0">
            <a:spAutoFit/>
          </a:bodyPr>
          <a:lstStyle/>
          <a:p>
            <a:r>
              <a:rPr lang="en-US" sz="2400" b="1" dirty="0"/>
              <a:t>V = 7.64 L</a:t>
            </a:r>
          </a:p>
        </p:txBody>
      </p:sp>
      <p:sp>
        <p:nvSpPr>
          <p:cNvPr id="14" name="TextBox 13">
            <a:extLst>
              <a:ext uri="{FF2B5EF4-FFF2-40B4-BE49-F238E27FC236}">
                <a16:creationId xmlns:a16="http://schemas.microsoft.com/office/drawing/2014/main" id="{874EEB4E-46E1-2D2B-1FED-1FEDAE6BD27E}"/>
              </a:ext>
            </a:extLst>
          </p:cNvPr>
          <p:cNvSpPr txBox="1"/>
          <p:nvPr/>
        </p:nvSpPr>
        <p:spPr>
          <a:xfrm>
            <a:off x="1088454" y="1074886"/>
            <a:ext cx="576942" cy="769441"/>
          </a:xfrm>
          <a:prstGeom prst="rect">
            <a:avLst/>
          </a:prstGeom>
          <a:noFill/>
        </p:spPr>
        <p:txBody>
          <a:bodyPr wrap="square" rtlCol="0">
            <a:spAutoFit/>
          </a:bodyPr>
          <a:lstStyle/>
          <a:p>
            <a:r>
              <a:rPr lang="en-US" sz="4400" b="1" dirty="0">
                <a:solidFill>
                  <a:srgbClr val="FF0000"/>
                </a:solidFill>
              </a:rPr>
              <a:t>G</a:t>
            </a:r>
          </a:p>
        </p:txBody>
      </p:sp>
      <p:sp>
        <p:nvSpPr>
          <p:cNvPr id="25" name="Rectangle 24">
            <a:extLst>
              <a:ext uri="{FF2B5EF4-FFF2-40B4-BE49-F238E27FC236}">
                <a16:creationId xmlns:a16="http://schemas.microsoft.com/office/drawing/2014/main" id="{FB1B9ED9-940B-7486-9797-A526574CD28F}"/>
              </a:ext>
            </a:extLst>
          </p:cNvPr>
          <p:cNvSpPr/>
          <p:nvPr/>
        </p:nvSpPr>
        <p:spPr>
          <a:xfrm>
            <a:off x="2128603" y="1029916"/>
            <a:ext cx="6160958" cy="304085"/>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0630E70-3DD5-A45B-60D4-89DA2BA5BAA4}"/>
              </a:ext>
            </a:extLst>
          </p:cNvPr>
          <p:cNvSpPr txBox="1"/>
          <p:nvPr/>
        </p:nvSpPr>
        <p:spPr>
          <a:xfrm>
            <a:off x="275645" y="2965378"/>
            <a:ext cx="11521565" cy="1200329"/>
          </a:xfrm>
          <a:prstGeom prst="rect">
            <a:avLst/>
          </a:prstGeom>
          <a:noFill/>
        </p:spPr>
        <p:txBody>
          <a:bodyPr wrap="square" rtlCol="0">
            <a:spAutoFit/>
          </a:bodyPr>
          <a:lstStyle/>
          <a:p>
            <a:r>
              <a:rPr lang="en-US" sz="3600" dirty="0"/>
              <a:t>These conditions are an </a:t>
            </a:r>
            <a:r>
              <a:rPr lang="en-US" sz="3600" dirty="0">
                <a:solidFill>
                  <a:srgbClr val="FF0000"/>
                </a:solidFill>
              </a:rPr>
              <a:t>EXCEPTION</a:t>
            </a:r>
            <a:r>
              <a:rPr lang="en-US" sz="3600" dirty="0"/>
              <a:t> to stoichiometry and the ideal gas law.</a:t>
            </a:r>
          </a:p>
        </p:txBody>
      </p:sp>
      <p:sp>
        <p:nvSpPr>
          <p:cNvPr id="30" name="TextBox 29">
            <a:extLst>
              <a:ext uri="{FF2B5EF4-FFF2-40B4-BE49-F238E27FC236}">
                <a16:creationId xmlns:a16="http://schemas.microsoft.com/office/drawing/2014/main" id="{B1238E60-9571-4C66-2EBC-806BBE1AB645}"/>
              </a:ext>
            </a:extLst>
          </p:cNvPr>
          <p:cNvSpPr txBox="1"/>
          <p:nvPr/>
        </p:nvSpPr>
        <p:spPr>
          <a:xfrm>
            <a:off x="275645" y="4878864"/>
            <a:ext cx="11402421" cy="1200329"/>
          </a:xfrm>
          <a:prstGeom prst="rect">
            <a:avLst/>
          </a:prstGeom>
          <a:noFill/>
        </p:spPr>
        <p:txBody>
          <a:bodyPr wrap="square" rtlCol="0">
            <a:spAutoFit/>
          </a:bodyPr>
          <a:lstStyle/>
          <a:p>
            <a:r>
              <a:rPr lang="en-US" sz="3600" dirty="0"/>
              <a:t>Avogadro said that </a:t>
            </a:r>
            <a:r>
              <a:rPr lang="en-US" sz="3600" dirty="0">
                <a:solidFill>
                  <a:srgbClr val="FF0000"/>
                </a:solidFill>
              </a:rPr>
              <a:t>volumes of gases are DIRECTLY related </a:t>
            </a:r>
            <a:r>
              <a:rPr lang="en-US" sz="3600" dirty="0"/>
              <a:t>by a </a:t>
            </a:r>
            <a:r>
              <a:rPr lang="en-US" sz="3600" dirty="0">
                <a:solidFill>
                  <a:srgbClr val="FF0000"/>
                </a:solidFill>
              </a:rPr>
              <a:t>balanced chemical reaction</a:t>
            </a:r>
            <a:r>
              <a:rPr lang="en-US" sz="3600" dirty="0"/>
              <a:t>.</a:t>
            </a:r>
          </a:p>
        </p:txBody>
      </p:sp>
    </p:spTree>
    <p:extLst>
      <p:ext uri="{BB962C8B-B14F-4D97-AF65-F5344CB8AC3E}">
        <p14:creationId xmlns:p14="http://schemas.microsoft.com/office/powerpoint/2010/main" val="31295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25" grpId="0" animBg="1"/>
      <p:bldP spid="26" grpId="0"/>
      <p:bldP spid="3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5.11</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56371"/>
            <a:ext cx="12192000" cy="830997"/>
          </a:xfrm>
          <a:prstGeom prst="rect">
            <a:avLst/>
          </a:prstGeom>
          <a:noFill/>
        </p:spPr>
        <p:txBody>
          <a:bodyPr wrap="square" rtlCol="0">
            <a:spAutoFit/>
          </a:bodyPr>
          <a:lstStyle/>
          <a:p>
            <a:r>
              <a:rPr lang="en-CA" sz="2400" i="1" dirty="0"/>
              <a:t>Calculate the volume of O</a:t>
            </a:r>
            <a:r>
              <a:rPr lang="en-CA" sz="2400" i="1" baseline="-25000" dirty="0"/>
              <a:t>2</a:t>
            </a:r>
            <a:r>
              <a:rPr lang="en-CA" sz="2400" i="1" dirty="0"/>
              <a:t> (in liters) required for the complete combustion of 7.64 L of </a:t>
            </a:r>
          </a:p>
          <a:p>
            <a:r>
              <a:rPr lang="en-CA" sz="2400" i="1" dirty="0"/>
              <a:t>acetylene (C</a:t>
            </a:r>
            <a:r>
              <a:rPr lang="en-CA" sz="2400" i="1" baseline="-25000" dirty="0"/>
              <a:t>2</a:t>
            </a:r>
            <a:r>
              <a:rPr lang="en-CA" sz="2400" i="1" dirty="0"/>
              <a:t>H</a:t>
            </a:r>
            <a:r>
              <a:rPr lang="en-CA" sz="2400" i="1" baseline="-25000" dirty="0"/>
              <a:t>2</a:t>
            </a:r>
            <a:r>
              <a:rPr lang="en-CA" sz="2400" i="1" dirty="0"/>
              <a:t>) measured at the same temperature and pressure.</a:t>
            </a:r>
          </a:p>
        </p:txBody>
      </p:sp>
      <p:sp>
        <p:nvSpPr>
          <p:cNvPr id="3" name="TextBox 2">
            <a:extLst>
              <a:ext uri="{FF2B5EF4-FFF2-40B4-BE49-F238E27FC236}">
                <a16:creationId xmlns:a16="http://schemas.microsoft.com/office/drawing/2014/main" id="{2751A243-36DF-63FC-A910-82A2BAED29E0}"/>
              </a:ext>
            </a:extLst>
          </p:cNvPr>
          <p:cNvSpPr txBox="1"/>
          <p:nvPr/>
        </p:nvSpPr>
        <p:spPr>
          <a:xfrm>
            <a:off x="1144196" y="1588200"/>
            <a:ext cx="9665321" cy="830997"/>
          </a:xfrm>
          <a:prstGeom prst="rect">
            <a:avLst/>
          </a:prstGeom>
          <a:noFill/>
          <a:ln w="38100">
            <a:solidFill>
              <a:srgbClr val="FF0000"/>
            </a:solidFill>
          </a:ln>
        </p:spPr>
        <p:txBody>
          <a:bodyPr wrap="square" rtlCol="0">
            <a:spAutoFit/>
          </a:bodyPr>
          <a:lstStyle/>
          <a:p>
            <a:r>
              <a:rPr lang="en-US" sz="4800" b="1" u="sng" dirty="0"/>
              <a:t>2</a:t>
            </a:r>
            <a:r>
              <a:rPr lang="en-US" sz="4800" dirty="0"/>
              <a:t> C</a:t>
            </a:r>
            <a:r>
              <a:rPr lang="en-US" sz="4800" baseline="-25000" dirty="0"/>
              <a:t>2</a:t>
            </a:r>
            <a:r>
              <a:rPr lang="en-US" sz="4800" dirty="0"/>
              <a:t>H</a:t>
            </a:r>
            <a:r>
              <a:rPr lang="en-US" sz="4800" baseline="-25000" dirty="0"/>
              <a:t>2(g) </a:t>
            </a:r>
            <a:r>
              <a:rPr lang="en-US" sz="4800" dirty="0"/>
              <a:t>+ </a:t>
            </a:r>
            <a:r>
              <a:rPr lang="en-US" sz="4800" b="1" u="sng" dirty="0"/>
              <a:t>5</a:t>
            </a:r>
            <a:r>
              <a:rPr lang="en-US" sz="4800" dirty="0"/>
              <a:t> O</a:t>
            </a:r>
            <a:r>
              <a:rPr lang="en-US" sz="4800" baseline="-25000" dirty="0"/>
              <a:t>2(g)   </a:t>
            </a:r>
            <a:r>
              <a:rPr lang="en-US" sz="4800" dirty="0">
                <a:sym typeface="Wingdings" pitchFamily="2" charset="2"/>
              </a:rPr>
              <a:t></a:t>
            </a:r>
            <a:r>
              <a:rPr lang="en-US" sz="4800" b="1" u="sng" dirty="0">
                <a:sym typeface="Wingdings" pitchFamily="2" charset="2"/>
              </a:rPr>
              <a:t>4</a:t>
            </a:r>
            <a:r>
              <a:rPr lang="en-US" sz="4800" dirty="0">
                <a:sym typeface="Wingdings" pitchFamily="2" charset="2"/>
              </a:rPr>
              <a:t> CO</a:t>
            </a:r>
            <a:r>
              <a:rPr lang="en-US" sz="4800" baseline="-25000" dirty="0">
                <a:sym typeface="Wingdings" pitchFamily="2" charset="2"/>
              </a:rPr>
              <a:t>2(g)</a:t>
            </a:r>
            <a:r>
              <a:rPr lang="en-US" sz="4800" dirty="0">
                <a:sym typeface="Wingdings" pitchFamily="2" charset="2"/>
              </a:rPr>
              <a:t> +</a:t>
            </a:r>
            <a:r>
              <a:rPr lang="en-US" sz="4800" b="1" dirty="0">
                <a:sym typeface="Wingdings" pitchFamily="2" charset="2"/>
              </a:rPr>
              <a:t> </a:t>
            </a:r>
            <a:r>
              <a:rPr lang="en-US" sz="4800" b="1" u="sng" dirty="0">
                <a:sym typeface="Wingdings" pitchFamily="2" charset="2"/>
              </a:rPr>
              <a:t>4</a:t>
            </a:r>
            <a:r>
              <a:rPr lang="en-US" sz="4800" dirty="0">
                <a:sym typeface="Wingdings" pitchFamily="2" charset="2"/>
              </a:rPr>
              <a:t> H</a:t>
            </a:r>
            <a:r>
              <a:rPr lang="en-US" sz="4800" baseline="-25000" dirty="0">
                <a:sym typeface="Wingdings" pitchFamily="2" charset="2"/>
              </a:rPr>
              <a:t>2</a:t>
            </a:r>
            <a:r>
              <a:rPr lang="en-US" sz="4800" dirty="0">
                <a:sym typeface="Wingdings" pitchFamily="2" charset="2"/>
              </a:rPr>
              <a:t>O</a:t>
            </a:r>
            <a:r>
              <a:rPr lang="en-US" sz="4800" baseline="-25000" dirty="0">
                <a:sym typeface="Wingdings" pitchFamily="2" charset="2"/>
              </a:rPr>
              <a:t>(g) </a:t>
            </a:r>
            <a:endParaRPr lang="en-US" sz="4800" baseline="-25000" dirty="0"/>
          </a:p>
        </p:txBody>
      </p:sp>
      <p:cxnSp>
        <p:nvCxnSpPr>
          <p:cNvPr id="5" name="Straight Connector 4">
            <a:extLst>
              <a:ext uri="{FF2B5EF4-FFF2-40B4-BE49-F238E27FC236}">
                <a16:creationId xmlns:a16="http://schemas.microsoft.com/office/drawing/2014/main" id="{CD29E3FC-CE36-CEEC-A16C-EF520CDC8F14}"/>
              </a:ext>
            </a:extLst>
          </p:cNvPr>
          <p:cNvCxnSpPr>
            <a:cxnSpLocks/>
          </p:cNvCxnSpPr>
          <p:nvPr/>
        </p:nvCxnSpPr>
        <p:spPr>
          <a:xfrm>
            <a:off x="108857" y="993446"/>
            <a:ext cx="4430486"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38C2E8B-F781-546D-1048-51E2CA972AF4}"/>
              </a:ext>
            </a:extLst>
          </p:cNvPr>
          <p:cNvSpPr txBox="1"/>
          <p:nvPr/>
        </p:nvSpPr>
        <p:spPr>
          <a:xfrm>
            <a:off x="4082144" y="2503714"/>
            <a:ext cx="1317171" cy="461665"/>
          </a:xfrm>
          <a:prstGeom prst="rect">
            <a:avLst/>
          </a:prstGeom>
          <a:noFill/>
        </p:spPr>
        <p:txBody>
          <a:bodyPr wrap="square" rtlCol="0">
            <a:spAutoFit/>
          </a:bodyPr>
          <a:lstStyle/>
          <a:p>
            <a:r>
              <a:rPr lang="en-US" sz="2400" dirty="0">
                <a:solidFill>
                  <a:srgbClr val="FF0000"/>
                </a:solidFill>
              </a:rPr>
              <a:t>V = ??? L</a:t>
            </a:r>
          </a:p>
        </p:txBody>
      </p:sp>
      <p:sp>
        <p:nvSpPr>
          <p:cNvPr id="8" name="TextBox 7">
            <a:extLst>
              <a:ext uri="{FF2B5EF4-FFF2-40B4-BE49-F238E27FC236}">
                <a16:creationId xmlns:a16="http://schemas.microsoft.com/office/drawing/2014/main" id="{7ACD0677-D3F6-A378-C389-0A73951A10E1}"/>
              </a:ext>
            </a:extLst>
          </p:cNvPr>
          <p:cNvSpPr txBox="1"/>
          <p:nvPr/>
        </p:nvSpPr>
        <p:spPr>
          <a:xfrm>
            <a:off x="3624944" y="1161221"/>
            <a:ext cx="576942" cy="769441"/>
          </a:xfrm>
          <a:prstGeom prst="rect">
            <a:avLst/>
          </a:prstGeom>
          <a:noFill/>
        </p:spPr>
        <p:txBody>
          <a:bodyPr wrap="square" rtlCol="0">
            <a:spAutoFit/>
          </a:bodyPr>
          <a:lstStyle/>
          <a:p>
            <a:r>
              <a:rPr lang="en-US" sz="4400" b="1" dirty="0">
                <a:solidFill>
                  <a:srgbClr val="FF0000"/>
                </a:solidFill>
              </a:rPr>
              <a:t>N</a:t>
            </a:r>
          </a:p>
        </p:txBody>
      </p:sp>
      <p:cxnSp>
        <p:nvCxnSpPr>
          <p:cNvPr id="9" name="Straight Connector 8">
            <a:extLst>
              <a:ext uri="{FF2B5EF4-FFF2-40B4-BE49-F238E27FC236}">
                <a16:creationId xmlns:a16="http://schemas.microsoft.com/office/drawing/2014/main" id="{77C64947-D34A-3622-59D7-FCFF60BACF4C}"/>
              </a:ext>
            </a:extLst>
          </p:cNvPr>
          <p:cNvCxnSpPr>
            <a:cxnSpLocks/>
          </p:cNvCxnSpPr>
          <p:nvPr/>
        </p:nvCxnSpPr>
        <p:spPr>
          <a:xfrm>
            <a:off x="9668656" y="993446"/>
            <a:ext cx="1095891"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10C81CE-9B7D-46BF-B84C-FA411F603214}"/>
              </a:ext>
            </a:extLst>
          </p:cNvPr>
          <p:cNvCxnSpPr>
            <a:cxnSpLocks/>
          </p:cNvCxnSpPr>
          <p:nvPr/>
        </p:nvCxnSpPr>
        <p:spPr>
          <a:xfrm>
            <a:off x="48305" y="1378971"/>
            <a:ext cx="208029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A06040-636F-3896-442E-0FECE09B63CF}"/>
              </a:ext>
            </a:extLst>
          </p:cNvPr>
          <p:cNvSpPr txBox="1"/>
          <p:nvPr/>
        </p:nvSpPr>
        <p:spPr>
          <a:xfrm>
            <a:off x="1665514" y="2503713"/>
            <a:ext cx="1542381" cy="461665"/>
          </a:xfrm>
          <a:prstGeom prst="rect">
            <a:avLst/>
          </a:prstGeom>
          <a:noFill/>
        </p:spPr>
        <p:txBody>
          <a:bodyPr wrap="square" rtlCol="0">
            <a:spAutoFit/>
          </a:bodyPr>
          <a:lstStyle/>
          <a:p>
            <a:r>
              <a:rPr lang="en-US" sz="2400" b="1" dirty="0"/>
              <a:t>V = 7.64 L</a:t>
            </a:r>
          </a:p>
        </p:txBody>
      </p:sp>
      <p:sp>
        <p:nvSpPr>
          <p:cNvPr id="14" name="TextBox 13">
            <a:extLst>
              <a:ext uri="{FF2B5EF4-FFF2-40B4-BE49-F238E27FC236}">
                <a16:creationId xmlns:a16="http://schemas.microsoft.com/office/drawing/2014/main" id="{874EEB4E-46E1-2D2B-1FED-1FEDAE6BD27E}"/>
              </a:ext>
            </a:extLst>
          </p:cNvPr>
          <p:cNvSpPr txBox="1"/>
          <p:nvPr/>
        </p:nvSpPr>
        <p:spPr>
          <a:xfrm>
            <a:off x="1088454" y="1074886"/>
            <a:ext cx="576942" cy="769441"/>
          </a:xfrm>
          <a:prstGeom prst="rect">
            <a:avLst/>
          </a:prstGeom>
          <a:noFill/>
        </p:spPr>
        <p:txBody>
          <a:bodyPr wrap="square" rtlCol="0">
            <a:spAutoFit/>
          </a:bodyPr>
          <a:lstStyle/>
          <a:p>
            <a:r>
              <a:rPr lang="en-US" sz="4400" b="1" dirty="0">
                <a:solidFill>
                  <a:srgbClr val="FF0000"/>
                </a:solidFill>
              </a:rPr>
              <a:t>G</a:t>
            </a:r>
          </a:p>
        </p:txBody>
      </p:sp>
      <p:sp>
        <p:nvSpPr>
          <p:cNvPr id="25" name="Rectangle 24">
            <a:extLst>
              <a:ext uri="{FF2B5EF4-FFF2-40B4-BE49-F238E27FC236}">
                <a16:creationId xmlns:a16="http://schemas.microsoft.com/office/drawing/2014/main" id="{FB1B9ED9-940B-7486-9797-A526574CD28F}"/>
              </a:ext>
            </a:extLst>
          </p:cNvPr>
          <p:cNvSpPr/>
          <p:nvPr/>
        </p:nvSpPr>
        <p:spPr>
          <a:xfrm>
            <a:off x="2128603" y="1029916"/>
            <a:ext cx="6160958" cy="304085"/>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8242D359-4E3B-3224-CBB4-D6CD68154273}"/>
              </a:ext>
            </a:extLst>
          </p:cNvPr>
          <p:cNvSpPr/>
          <p:nvPr/>
        </p:nvSpPr>
        <p:spPr>
          <a:xfrm>
            <a:off x="1873770" y="2908092"/>
            <a:ext cx="2908092" cy="1633928"/>
          </a:xfrm>
          <a:custGeom>
            <a:avLst/>
            <a:gdLst>
              <a:gd name="connsiteX0" fmla="*/ 0 w 2713220"/>
              <a:gd name="connsiteY0" fmla="*/ 0 h 1633928"/>
              <a:gd name="connsiteX1" fmla="*/ 29981 w 2713220"/>
              <a:gd name="connsiteY1" fmla="*/ 1633928 h 1633928"/>
              <a:gd name="connsiteX2" fmla="*/ 2653260 w 2713220"/>
              <a:gd name="connsiteY2" fmla="*/ 1633928 h 1633928"/>
              <a:gd name="connsiteX3" fmla="*/ 2638269 w 2713220"/>
              <a:gd name="connsiteY3" fmla="*/ 119921 h 1633928"/>
              <a:gd name="connsiteX4" fmla="*/ 2563319 w 2713220"/>
              <a:gd name="connsiteY4" fmla="*/ 224852 h 1633928"/>
              <a:gd name="connsiteX5" fmla="*/ 2563319 w 2713220"/>
              <a:gd name="connsiteY5" fmla="*/ 224852 h 1633928"/>
              <a:gd name="connsiteX6" fmla="*/ 2713220 w 2713220"/>
              <a:gd name="connsiteY6" fmla="*/ 209862 h 163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220" h="1633928">
                <a:moveTo>
                  <a:pt x="0" y="0"/>
                </a:moveTo>
                <a:lnTo>
                  <a:pt x="29981" y="1633928"/>
                </a:lnTo>
                <a:lnTo>
                  <a:pt x="2653260" y="1633928"/>
                </a:lnTo>
                <a:lnTo>
                  <a:pt x="2638269" y="119921"/>
                </a:lnTo>
                <a:lnTo>
                  <a:pt x="2563319" y="224852"/>
                </a:lnTo>
                <a:lnTo>
                  <a:pt x="2563319" y="224852"/>
                </a:lnTo>
                <a:lnTo>
                  <a:pt x="2713220" y="209862"/>
                </a:lnTo>
              </a:path>
            </a:pathLst>
          </a:cu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TextBox 9">
            <a:extLst>
              <a:ext uri="{FF2B5EF4-FFF2-40B4-BE49-F238E27FC236}">
                <a16:creationId xmlns:a16="http://schemas.microsoft.com/office/drawing/2014/main" id="{6C56C504-C637-A669-59E4-F34D93A50BEE}"/>
              </a:ext>
            </a:extLst>
          </p:cNvPr>
          <p:cNvSpPr txBox="1"/>
          <p:nvPr/>
        </p:nvSpPr>
        <p:spPr>
          <a:xfrm>
            <a:off x="2685063" y="4023068"/>
            <a:ext cx="1397081" cy="923330"/>
          </a:xfrm>
          <a:prstGeom prst="rect">
            <a:avLst/>
          </a:prstGeom>
          <a:noFill/>
        </p:spPr>
        <p:txBody>
          <a:bodyPr wrap="square" rtlCol="0">
            <a:spAutoFit/>
          </a:bodyPr>
          <a:lstStyle/>
          <a:p>
            <a:r>
              <a:rPr lang="en-US" sz="5400" b="1" dirty="0">
                <a:solidFill>
                  <a:srgbClr val="FF0000"/>
                </a:solidFill>
              </a:rPr>
              <a:t>(    )</a:t>
            </a:r>
          </a:p>
        </p:txBody>
      </p:sp>
      <p:sp>
        <p:nvSpPr>
          <p:cNvPr id="12" name="TextBox 11">
            <a:extLst>
              <a:ext uri="{FF2B5EF4-FFF2-40B4-BE49-F238E27FC236}">
                <a16:creationId xmlns:a16="http://schemas.microsoft.com/office/drawing/2014/main" id="{63C89553-A0B3-FFF3-1D76-937F2D99E5B0}"/>
              </a:ext>
            </a:extLst>
          </p:cNvPr>
          <p:cNvSpPr txBox="1"/>
          <p:nvPr/>
        </p:nvSpPr>
        <p:spPr>
          <a:xfrm>
            <a:off x="3116678" y="3928228"/>
            <a:ext cx="362606" cy="1200329"/>
          </a:xfrm>
          <a:prstGeom prst="rect">
            <a:avLst/>
          </a:prstGeom>
          <a:noFill/>
        </p:spPr>
        <p:txBody>
          <a:bodyPr wrap="square" rtlCol="0">
            <a:spAutoFit/>
          </a:bodyPr>
          <a:lstStyle/>
          <a:p>
            <a:r>
              <a:rPr lang="en-US" sz="3600" b="1" dirty="0">
                <a:solidFill>
                  <a:srgbClr val="FF0000"/>
                </a:solidFill>
              </a:rPr>
              <a:t>5</a:t>
            </a:r>
          </a:p>
          <a:p>
            <a:r>
              <a:rPr lang="en-US" sz="3600" b="1" dirty="0">
                <a:solidFill>
                  <a:srgbClr val="FF0000"/>
                </a:solidFill>
              </a:rPr>
              <a:t>2</a:t>
            </a:r>
          </a:p>
        </p:txBody>
      </p:sp>
      <p:sp>
        <p:nvSpPr>
          <p:cNvPr id="15" name="TextBox 14">
            <a:extLst>
              <a:ext uri="{FF2B5EF4-FFF2-40B4-BE49-F238E27FC236}">
                <a16:creationId xmlns:a16="http://schemas.microsoft.com/office/drawing/2014/main" id="{DEA58B87-7EBF-10AC-FBDF-1DD0596B8CF2}"/>
              </a:ext>
            </a:extLst>
          </p:cNvPr>
          <p:cNvSpPr txBox="1"/>
          <p:nvPr/>
        </p:nvSpPr>
        <p:spPr>
          <a:xfrm>
            <a:off x="4058498" y="2487991"/>
            <a:ext cx="1446728" cy="461665"/>
          </a:xfrm>
          <a:prstGeom prst="rect">
            <a:avLst/>
          </a:prstGeom>
          <a:noFill/>
        </p:spPr>
        <p:txBody>
          <a:bodyPr wrap="square" rtlCol="0">
            <a:spAutoFit/>
          </a:bodyPr>
          <a:lstStyle/>
          <a:p>
            <a:r>
              <a:rPr lang="en-US" sz="2400" dirty="0">
                <a:solidFill>
                  <a:srgbClr val="FF0000"/>
                </a:solidFill>
              </a:rPr>
              <a:t>V = 19.1 L</a:t>
            </a:r>
          </a:p>
        </p:txBody>
      </p:sp>
    </p:spTree>
    <p:extLst>
      <p:ext uri="{BB962C8B-B14F-4D97-AF65-F5344CB8AC3E}">
        <p14:creationId xmlns:p14="http://schemas.microsoft.com/office/powerpoint/2010/main" val="306203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heel(1)">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5.11</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Assume no change in temperature and pressure, calculate the volume of O</a:t>
            </a:r>
            <a:r>
              <a:rPr lang="en-CA" sz="2400" i="1" baseline="-25000" dirty="0"/>
              <a:t>2</a:t>
            </a:r>
            <a:r>
              <a:rPr lang="en-CA" sz="2400" i="1" dirty="0"/>
              <a:t> (in liters) required for the complete combustion 14.9 L of butane (C</a:t>
            </a:r>
            <a:r>
              <a:rPr lang="en-CA" sz="2400" i="1" baseline="-25000" dirty="0"/>
              <a:t>4</a:t>
            </a:r>
            <a:r>
              <a:rPr lang="en-CA" sz="2400" i="1" dirty="0"/>
              <a:t>H</a:t>
            </a:r>
            <a:r>
              <a:rPr lang="en-CA" sz="2400" i="1" baseline="-25000" dirty="0"/>
              <a:t>10</a:t>
            </a:r>
            <a:r>
              <a:rPr lang="en-CA" sz="2400" i="1" dirty="0"/>
              <a:t>)</a:t>
            </a:r>
          </a:p>
        </p:txBody>
      </p:sp>
    </p:spTree>
    <p:extLst>
      <p:ext uri="{BB962C8B-B14F-4D97-AF65-F5344CB8AC3E}">
        <p14:creationId xmlns:p14="http://schemas.microsoft.com/office/powerpoint/2010/main" val="53075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5.2: Pressure of Gases</a:t>
            </a:r>
          </a:p>
        </p:txBody>
      </p:sp>
      <p:sp>
        <p:nvSpPr>
          <p:cNvPr id="3" name="TextBox 2">
            <a:extLst>
              <a:ext uri="{FF2B5EF4-FFF2-40B4-BE49-F238E27FC236}">
                <a16:creationId xmlns:a16="http://schemas.microsoft.com/office/drawing/2014/main" id="{14AD21C2-129E-D01B-8B15-C327A0C7F55F}"/>
              </a:ext>
            </a:extLst>
          </p:cNvPr>
          <p:cNvSpPr txBox="1"/>
          <p:nvPr/>
        </p:nvSpPr>
        <p:spPr>
          <a:xfrm>
            <a:off x="89298" y="1402108"/>
            <a:ext cx="11923162" cy="1077218"/>
          </a:xfrm>
          <a:prstGeom prst="rect">
            <a:avLst/>
          </a:prstGeom>
          <a:noFill/>
        </p:spPr>
        <p:txBody>
          <a:bodyPr wrap="square" rtlCol="0">
            <a:spAutoFit/>
          </a:bodyPr>
          <a:lstStyle/>
          <a:p>
            <a:r>
              <a:rPr lang="en-US" sz="3200" dirty="0">
                <a:solidFill>
                  <a:srgbClr val="FF0000"/>
                </a:solidFill>
              </a:rPr>
              <a:t>Gases are always moving </a:t>
            </a:r>
            <a:r>
              <a:rPr lang="en-US" sz="3200" dirty="0"/>
              <a:t>so we are usually unaware of air pressure changes….(unless you go up or down fast and your ears pop).</a:t>
            </a:r>
          </a:p>
        </p:txBody>
      </p:sp>
      <p:sp>
        <p:nvSpPr>
          <p:cNvPr id="4" name="TextBox 3">
            <a:extLst>
              <a:ext uri="{FF2B5EF4-FFF2-40B4-BE49-F238E27FC236}">
                <a16:creationId xmlns:a16="http://schemas.microsoft.com/office/drawing/2014/main" id="{B10F42C0-346A-A97F-4764-7270247CECDE}"/>
              </a:ext>
            </a:extLst>
          </p:cNvPr>
          <p:cNvSpPr txBox="1"/>
          <p:nvPr/>
        </p:nvSpPr>
        <p:spPr>
          <a:xfrm>
            <a:off x="89298" y="3244241"/>
            <a:ext cx="6624653" cy="1569660"/>
          </a:xfrm>
          <a:prstGeom prst="rect">
            <a:avLst/>
          </a:prstGeom>
          <a:noFill/>
        </p:spPr>
        <p:txBody>
          <a:bodyPr wrap="square" rtlCol="0">
            <a:spAutoFit/>
          </a:bodyPr>
          <a:lstStyle/>
          <a:p>
            <a:r>
              <a:rPr lang="en-US" sz="3200" dirty="0"/>
              <a:t>The time when you </a:t>
            </a:r>
            <a:r>
              <a:rPr lang="en-US" sz="3200" dirty="0">
                <a:solidFill>
                  <a:srgbClr val="FF0000"/>
                </a:solidFill>
              </a:rPr>
              <a:t>really noticed air pressure is when you drink from a straw</a:t>
            </a:r>
            <a:r>
              <a:rPr lang="en-US" sz="3200" dirty="0"/>
              <a:t>.</a:t>
            </a:r>
          </a:p>
        </p:txBody>
      </p:sp>
      <p:pic>
        <p:nvPicPr>
          <p:cNvPr id="1026" name="Picture 2" descr="The Best Reusable Straws of 2021: Glass, Silicone, and Metal Straws for  Iced Coffee, Water, Cocktails, and More | Epicurious">
            <a:extLst>
              <a:ext uri="{FF2B5EF4-FFF2-40B4-BE49-F238E27FC236}">
                <a16:creationId xmlns:a16="http://schemas.microsoft.com/office/drawing/2014/main" id="{3E30C091-C262-4442-9A06-558E54F3C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9094" y="3244241"/>
            <a:ext cx="5223608" cy="348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9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5.12</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Sodium </a:t>
            </a:r>
            <a:r>
              <a:rPr lang="en-CA" sz="2400" i="1" dirty="0" err="1"/>
              <a:t>azide</a:t>
            </a:r>
            <a:r>
              <a:rPr lang="en-CA" sz="2400" i="1" dirty="0"/>
              <a:t> (NaN3) is used in some automobile air bags. The impact of a collision triggers the decomposition of NaN3 as follows:</a:t>
            </a:r>
          </a:p>
        </p:txBody>
      </p:sp>
      <p:sp>
        <p:nvSpPr>
          <p:cNvPr id="3" name="TextBox 2">
            <a:extLst>
              <a:ext uri="{FF2B5EF4-FFF2-40B4-BE49-F238E27FC236}">
                <a16:creationId xmlns:a16="http://schemas.microsoft.com/office/drawing/2014/main" id="{DE6E4CAE-F159-25AB-E2CE-2D9276F05600}"/>
              </a:ext>
            </a:extLst>
          </p:cNvPr>
          <p:cNvSpPr txBox="1"/>
          <p:nvPr/>
        </p:nvSpPr>
        <p:spPr>
          <a:xfrm>
            <a:off x="3071713" y="1524599"/>
            <a:ext cx="6723444" cy="830997"/>
          </a:xfrm>
          <a:prstGeom prst="rect">
            <a:avLst/>
          </a:prstGeom>
          <a:noFill/>
          <a:ln w="38100">
            <a:solidFill>
              <a:srgbClr val="FF0000"/>
            </a:solidFill>
          </a:ln>
        </p:spPr>
        <p:txBody>
          <a:bodyPr wrap="square" rtlCol="0">
            <a:spAutoFit/>
          </a:bodyPr>
          <a:lstStyle/>
          <a:p>
            <a:r>
              <a:rPr lang="en-US" sz="4800" b="1" u="sng" dirty="0"/>
              <a:t>2</a:t>
            </a:r>
            <a:r>
              <a:rPr lang="en-US" sz="4800" dirty="0"/>
              <a:t> NaN</a:t>
            </a:r>
            <a:r>
              <a:rPr lang="en-US" sz="4800" baseline="-25000" dirty="0"/>
              <a:t>3(s) </a:t>
            </a:r>
            <a:r>
              <a:rPr lang="en-US" sz="4800" dirty="0">
                <a:sym typeface="Wingdings" pitchFamily="2" charset="2"/>
              </a:rPr>
              <a:t> </a:t>
            </a:r>
            <a:r>
              <a:rPr lang="en-US" sz="4800" b="1" u="sng" dirty="0">
                <a:sym typeface="Wingdings" pitchFamily="2" charset="2"/>
              </a:rPr>
              <a:t>2</a:t>
            </a:r>
            <a:r>
              <a:rPr lang="en-US" sz="4800" dirty="0">
                <a:sym typeface="Wingdings" pitchFamily="2" charset="2"/>
              </a:rPr>
              <a:t> Na</a:t>
            </a:r>
            <a:r>
              <a:rPr lang="en-US" sz="4800" baseline="-25000" dirty="0">
                <a:sym typeface="Wingdings" pitchFamily="2" charset="2"/>
              </a:rPr>
              <a:t>(s) </a:t>
            </a:r>
            <a:r>
              <a:rPr lang="en-US" sz="4800" dirty="0">
                <a:sym typeface="Wingdings" pitchFamily="2" charset="2"/>
              </a:rPr>
              <a:t>+ </a:t>
            </a:r>
            <a:r>
              <a:rPr lang="en-US" sz="4800" u="sng" dirty="0">
                <a:sym typeface="Wingdings" pitchFamily="2" charset="2"/>
              </a:rPr>
              <a:t>3</a:t>
            </a:r>
            <a:r>
              <a:rPr lang="en-US" sz="4800" dirty="0">
                <a:sym typeface="Wingdings" pitchFamily="2" charset="2"/>
              </a:rPr>
              <a:t> N</a:t>
            </a:r>
            <a:r>
              <a:rPr lang="en-US" sz="4800" baseline="-25000" dirty="0">
                <a:sym typeface="Wingdings" pitchFamily="2" charset="2"/>
              </a:rPr>
              <a:t>2(g)</a:t>
            </a:r>
            <a:endParaRPr lang="en-US" sz="4800" baseline="-25000" dirty="0"/>
          </a:p>
        </p:txBody>
      </p:sp>
      <p:sp>
        <p:nvSpPr>
          <p:cNvPr id="5" name="TextBox 4">
            <a:extLst>
              <a:ext uri="{FF2B5EF4-FFF2-40B4-BE49-F238E27FC236}">
                <a16:creationId xmlns:a16="http://schemas.microsoft.com/office/drawing/2014/main" id="{8F35326A-3DF5-1B7F-42B5-33C1E13E2608}"/>
              </a:ext>
            </a:extLst>
          </p:cNvPr>
          <p:cNvSpPr txBox="1"/>
          <p:nvPr/>
        </p:nvSpPr>
        <p:spPr>
          <a:xfrm>
            <a:off x="0" y="2495016"/>
            <a:ext cx="12192000" cy="1200329"/>
          </a:xfrm>
          <a:prstGeom prst="rect">
            <a:avLst/>
          </a:prstGeom>
          <a:noFill/>
        </p:spPr>
        <p:txBody>
          <a:bodyPr wrap="square" rtlCol="0">
            <a:spAutoFit/>
          </a:bodyPr>
          <a:lstStyle/>
          <a:p>
            <a:r>
              <a:rPr lang="en-CA" sz="2400" i="1" dirty="0"/>
              <a:t>The nitrogen gas quickly inflates the bag between the driver and the windshield and dashboard. Calculate the volume of N</a:t>
            </a:r>
            <a:r>
              <a:rPr lang="en-CA" sz="2400" i="1" baseline="-25000" dirty="0"/>
              <a:t>2</a:t>
            </a:r>
            <a:r>
              <a:rPr lang="en-CA" sz="2400" i="1" dirty="0"/>
              <a:t> generated at 80</a:t>
            </a:r>
            <a:r>
              <a:rPr lang="en-CA" sz="2400" i="1" baseline="30000" dirty="0"/>
              <a:t>∘</a:t>
            </a:r>
            <a:r>
              <a:rPr lang="en-CA" sz="2400" i="1" dirty="0"/>
              <a:t>C and 823 mmHg by the decomposition of 60.0 g of NaN</a:t>
            </a:r>
            <a:r>
              <a:rPr lang="en-CA" sz="2400" i="1" baseline="-25000" dirty="0"/>
              <a:t>3</a:t>
            </a:r>
            <a:r>
              <a:rPr lang="en-CA" sz="2400" i="1" dirty="0"/>
              <a:t>.</a:t>
            </a:r>
          </a:p>
        </p:txBody>
      </p:sp>
    </p:spTree>
    <p:extLst>
      <p:ext uri="{BB962C8B-B14F-4D97-AF65-F5344CB8AC3E}">
        <p14:creationId xmlns:p14="http://schemas.microsoft.com/office/powerpoint/2010/main" val="6427589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5.12</a:t>
            </a:r>
          </a:p>
        </p:txBody>
      </p:sp>
      <p:sp>
        <p:nvSpPr>
          <p:cNvPr id="3" name="TextBox 2">
            <a:extLst>
              <a:ext uri="{FF2B5EF4-FFF2-40B4-BE49-F238E27FC236}">
                <a16:creationId xmlns:a16="http://schemas.microsoft.com/office/drawing/2014/main" id="{DE6E4CAE-F159-25AB-E2CE-2D9276F05600}"/>
              </a:ext>
            </a:extLst>
          </p:cNvPr>
          <p:cNvSpPr txBox="1"/>
          <p:nvPr/>
        </p:nvSpPr>
        <p:spPr>
          <a:xfrm>
            <a:off x="3071713" y="1524599"/>
            <a:ext cx="6723444" cy="830997"/>
          </a:xfrm>
          <a:prstGeom prst="rect">
            <a:avLst/>
          </a:prstGeom>
          <a:noFill/>
          <a:ln w="38100">
            <a:solidFill>
              <a:srgbClr val="FF0000"/>
            </a:solidFill>
          </a:ln>
        </p:spPr>
        <p:txBody>
          <a:bodyPr wrap="square" rtlCol="0">
            <a:spAutoFit/>
          </a:bodyPr>
          <a:lstStyle/>
          <a:p>
            <a:r>
              <a:rPr lang="en-US" sz="4800" b="1" u="sng" dirty="0"/>
              <a:t>2</a:t>
            </a:r>
            <a:r>
              <a:rPr lang="en-US" sz="4800" dirty="0"/>
              <a:t> NaN</a:t>
            </a:r>
            <a:r>
              <a:rPr lang="en-US" sz="4800" baseline="-25000" dirty="0"/>
              <a:t>3(s) </a:t>
            </a:r>
            <a:r>
              <a:rPr lang="en-US" sz="4800" dirty="0">
                <a:sym typeface="Wingdings" pitchFamily="2" charset="2"/>
              </a:rPr>
              <a:t> </a:t>
            </a:r>
            <a:r>
              <a:rPr lang="en-US" sz="4800" b="1" u="sng" dirty="0">
                <a:sym typeface="Wingdings" pitchFamily="2" charset="2"/>
              </a:rPr>
              <a:t>2</a:t>
            </a:r>
            <a:r>
              <a:rPr lang="en-US" sz="4800" dirty="0">
                <a:sym typeface="Wingdings" pitchFamily="2" charset="2"/>
              </a:rPr>
              <a:t> Na</a:t>
            </a:r>
            <a:r>
              <a:rPr lang="en-US" sz="4800" baseline="-25000" dirty="0">
                <a:sym typeface="Wingdings" pitchFamily="2" charset="2"/>
              </a:rPr>
              <a:t>(s) </a:t>
            </a:r>
            <a:r>
              <a:rPr lang="en-US" sz="4800" dirty="0">
                <a:sym typeface="Wingdings" pitchFamily="2" charset="2"/>
              </a:rPr>
              <a:t>+ </a:t>
            </a:r>
            <a:r>
              <a:rPr lang="en-US" sz="4800" u="sng" dirty="0">
                <a:sym typeface="Wingdings" pitchFamily="2" charset="2"/>
              </a:rPr>
              <a:t>3</a:t>
            </a:r>
            <a:r>
              <a:rPr lang="en-US" sz="4800" dirty="0">
                <a:sym typeface="Wingdings" pitchFamily="2" charset="2"/>
              </a:rPr>
              <a:t> N</a:t>
            </a:r>
            <a:r>
              <a:rPr lang="en-US" sz="4800" baseline="-25000" dirty="0">
                <a:sym typeface="Wingdings" pitchFamily="2" charset="2"/>
              </a:rPr>
              <a:t>2(g)</a:t>
            </a:r>
            <a:endParaRPr lang="en-US" sz="4800" baseline="-25000" dirty="0"/>
          </a:p>
        </p:txBody>
      </p:sp>
      <p:sp>
        <p:nvSpPr>
          <p:cNvPr id="5" name="TextBox 4">
            <a:extLst>
              <a:ext uri="{FF2B5EF4-FFF2-40B4-BE49-F238E27FC236}">
                <a16:creationId xmlns:a16="http://schemas.microsoft.com/office/drawing/2014/main" id="{8F35326A-3DF5-1B7F-42B5-33C1E13E2608}"/>
              </a:ext>
            </a:extLst>
          </p:cNvPr>
          <p:cNvSpPr txBox="1"/>
          <p:nvPr/>
        </p:nvSpPr>
        <p:spPr>
          <a:xfrm>
            <a:off x="0" y="596385"/>
            <a:ext cx="12192000" cy="1200329"/>
          </a:xfrm>
          <a:prstGeom prst="rect">
            <a:avLst/>
          </a:prstGeom>
          <a:noFill/>
        </p:spPr>
        <p:txBody>
          <a:bodyPr wrap="square" rtlCol="0">
            <a:spAutoFit/>
          </a:bodyPr>
          <a:lstStyle/>
          <a:p>
            <a:r>
              <a:rPr lang="en-CA" sz="2400" i="1" dirty="0"/>
              <a:t>The nitrogen gas quickly inflates the bag between the driver and the windshield and dashboard. Calculate the volume of N</a:t>
            </a:r>
            <a:r>
              <a:rPr lang="en-CA" sz="2400" i="1" baseline="-25000" dirty="0"/>
              <a:t>2</a:t>
            </a:r>
            <a:r>
              <a:rPr lang="en-CA" sz="2400" i="1" dirty="0"/>
              <a:t> generated at 80</a:t>
            </a:r>
            <a:r>
              <a:rPr lang="en-CA" sz="2400" i="1" baseline="30000" dirty="0"/>
              <a:t>∘</a:t>
            </a:r>
            <a:r>
              <a:rPr lang="en-CA" sz="2400" i="1" dirty="0"/>
              <a:t>C and 823 mmHg by the decomposition of 60.0 g of NaN</a:t>
            </a:r>
            <a:r>
              <a:rPr lang="en-CA" sz="2400" i="1" baseline="-25000" dirty="0"/>
              <a:t>3</a:t>
            </a:r>
            <a:r>
              <a:rPr lang="en-CA" sz="2400" i="1" dirty="0"/>
              <a:t>.</a:t>
            </a:r>
          </a:p>
        </p:txBody>
      </p:sp>
      <p:cxnSp>
        <p:nvCxnSpPr>
          <p:cNvPr id="6" name="Straight Connector 5">
            <a:extLst>
              <a:ext uri="{FF2B5EF4-FFF2-40B4-BE49-F238E27FC236}">
                <a16:creationId xmlns:a16="http://schemas.microsoft.com/office/drawing/2014/main" id="{46EE8F3B-6F43-F3DD-55BE-FFCC66A2618D}"/>
              </a:ext>
            </a:extLst>
          </p:cNvPr>
          <p:cNvCxnSpPr>
            <a:cxnSpLocks/>
          </p:cNvCxnSpPr>
          <p:nvPr/>
        </p:nvCxnSpPr>
        <p:spPr>
          <a:xfrm>
            <a:off x="134912" y="1338220"/>
            <a:ext cx="3237875"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97FF50-F4B5-FD2A-1707-66C639E4798E}"/>
              </a:ext>
            </a:extLst>
          </p:cNvPr>
          <p:cNvSpPr txBox="1"/>
          <p:nvPr/>
        </p:nvSpPr>
        <p:spPr>
          <a:xfrm>
            <a:off x="8594183" y="2393099"/>
            <a:ext cx="1317171" cy="461665"/>
          </a:xfrm>
          <a:prstGeom prst="rect">
            <a:avLst/>
          </a:prstGeom>
          <a:noFill/>
        </p:spPr>
        <p:txBody>
          <a:bodyPr wrap="square" rtlCol="0">
            <a:spAutoFit/>
          </a:bodyPr>
          <a:lstStyle/>
          <a:p>
            <a:r>
              <a:rPr lang="en-US" sz="2400" dirty="0">
                <a:solidFill>
                  <a:srgbClr val="FF0000"/>
                </a:solidFill>
              </a:rPr>
              <a:t>V = ??? L</a:t>
            </a:r>
          </a:p>
        </p:txBody>
      </p:sp>
      <p:cxnSp>
        <p:nvCxnSpPr>
          <p:cNvPr id="10" name="Straight Connector 9">
            <a:extLst>
              <a:ext uri="{FF2B5EF4-FFF2-40B4-BE49-F238E27FC236}">
                <a16:creationId xmlns:a16="http://schemas.microsoft.com/office/drawing/2014/main" id="{FE4247C3-0B74-30CF-8008-3EC1C7B3D1EA}"/>
              </a:ext>
            </a:extLst>
          </p:cNvPr>
          <p:cNvCxnSpPr>
            <a:cxnSpLocks/>
          </p:cNvCxnSpPr>
          <p:nvPr/>
        </p:nvCxnSpPr>
        <p:spPr>
          <a:xfrm>
            <a:off x="8594183" y="1338220"/>
            <a:ext cx="3237875"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01FE24-134A-A3DE-AD3F-4F9BC2E67E33}"/>
              </a:ext>
            </a:extLst>
          </p:cNvPr>
          <p:cNvCxnSpPr>
            <a:cxnSpLocks/>
          </p:cNvCxnSpPr>
          <p:nvPr/>
        </p:nvCxnSpPr>
        <p:spPr>
          <a:xfrm>
            <a:off x="57462" y="1796714"/>
            <a:ext cx="707036"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BF2808-1026-DF42-B2BE-49B7EB5BD72A}"/>
              </a:ext>
            </a:extLst>
          </p:cNvPr>
          <p:cNvSpPr txBox="1"/>
          <p:nvPr/>
        </p:nvSpPr>
        <p:spPr>
          <a:xfrm>
            <a:off x="3597818" y="2355596"/>
            <a:ext cx="1542381" cy="461665"/>
          </a:xfrm>
          <a:prstGeom prst="rect">
            <a:avLst/>
          </a:prstGeom>
          <a:noFill/>
        </p:spPr>
        <p:txBody>
          <a:bodyPr wrap="square" rtlCol="0">
            <a:spAutoFit/>
          </a:bodyPr>
          <a:lstStyle/>
          <a:p>
            <a:r>
              <a:rPr lang="en-US" sz="2400" b="1" dirty="0"/>
              <a:t>m = 60.0 g</a:t>
            </a:r>
          </a:p>
        </p:txBody>
      </p:sp>
      <p:cxnSp>
        <p:nvCxnSpPr>
          <p:cNvPr id="15" name="Straight Arrow Connector 14">
            <a:extLst>
              <a:ext uri="{FF2B5EF4-FFF2-40B4-BE49-F238E27FC236}">
                <a16:creationId xmlns:a16="http://schemas.microsoft.com/office/drawing/2014/main" id="{D5D3DF76-1268-C354-46C6-92FC7526BF13}"/>
              </a:ext>
            </a:extLst>
          </p:cNvPr>
          <p:cNvCxnSpPr/>
          <p:nvPr/>
        </p:nvCxnSpPr>
        <p:spPr>
          <a:xfrm>
            <a:off x="3837482" y="2817261"/>
            <a:ext cx="0" cy="2399316"/>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40A40CD-C430-7A71-6C12-A8DF6CBD4E21}"/>
              </a:ext>
            </a:extLst>
          </p:cNvPr>
          <p:cNvSpPr txBox="1"/>
          <p:nvPr/>
        </p:nvSpPr>
        <p:spPr>
          <a:xfrm>
            <a:off x="464291" y="3053929"/>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17" name="TextBox 16">
            <a:extLst>
              <a:ext uri="{FF2B5EF4-FFF2-40B4-BE49-F238E27FC236}">
                <a16:creationId xmlns:a16="http://schemas.microsoft.com/office/drawing/2014/main" id="{EE5DB6FB-6A82-FABA-5EB4-14AB79063ECD}"/>
              </a:ext>
            </a:extLst>
          </p:cNvPr>
          <p:cNvSpPr txBox="1"/>
          <p:nvPr/>
        </p:nvSpPr>
        <p:spPr>
          <a:xfrm>
            <a:off x="1684807" y="2967335"/>
            <a:ext cx="800333"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cxnSp>
        <p:nvCxnSpPr>
          <p:cNvPr id="18" name="Straight Connector 17">
            <a:extLst>
              <a:ext uri="{FF2B5EF4-FFF2-40B4-BE49-F238E27FC236}">
                <a16:creationId xmlns:a16="http://schemas.microsoft.com/office/drawing/2014/main" id="{F505F988-7F0E-4C31-567F-C31B218FE9EB}"/>
              </a:ext>
            </a:extLst>
          </p:cNvPr>
          <p:cNvCxnSpPr>
            <a:cxnSpLocks/>
          </p:cNvCxnSpPr>
          <p:nvPr/>
        </p:nvCxnSpPr>
        <p:spPr>
          <a:xfrm>
            <a:off x="1648855" y="3817313"/>
            <a:ext cx="7795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3ED53E5-EFC0-F3CB-710B-25E8A34BF1B6}"/>
              </a:ext>
            </a:extLst>
          </p:cNvPr>
          <p:cNvSpPr txBox="1"/>
          <p:nvPr/>
        </p:nvSpPr>
        <p:spPr>
          <a:xfrm>
            <a:off x="1628073" y="3712680"/>
            <a:ext cx="800334" cy="923330"/>
          </a:xfrm>
          <a:prstGeom prst="rect">
            <a:avLst/>
          </a:prstGeom>
          <a:noFill/>
        </p:spPr>
        <p:txBody>
          <a:bodyPr wrap="square" rtlCol="0">
            <a:spAutoFit/>
          </a:bodyPr>
          <a:lstStyle/>
          <a:p>
            <a:r>
              <a:rPr lang="en-US" sz="5400" b="1" dirty="0">
                <a:solidFill>
                  <a:srgbClr val="FF0000"/>
                </a:solidFill>
              </a:rPr>
              <a:t>M </a:t>
            </a:r>
            <a:endParaRPr lang="en-US" sz="3200" baseline="-25000" dirty="0"/>
          </a:p>
        </p:txBody>
      </p:sp>
      <p:sp>
        <p:nvSpPr>
          <p:cNvPr id="27" name="TextBox 26">
            <a:extLst>
              <a:ext uri="{FF2B5EF4-FFF2-40B4-BE49-F238E27FC236}">
                <a16:creationId xmlns:a16="http://schemas.microsoft.com/office/drawing/2014/main" id="{726C15AD-D54F-7ABA-CE00-4A712F53C7B2}"/>
              </a:ext>
            </a:extLst>
          </p:cNvPr>
          <p:cNvSpPr txBox="1"/>
          <p:nvPr/>
        </p:nvSpPr>
        <p:spPr>
          <a:xfrm>
            <a:off x="458208" y="4347533"/>
            <a:ext cx="1184564" cy="923330"/>
          </a:xfrm>
          <a:prstGeom prst="rect">
            <a:avLst/>
          </a:prstGeom>
          <a:noFill/>
        </p:spPr>
        <p:txBody>
          <a:bodyPr wrap="square" rtlCol="0">
            <a:spAutoFit/>
          </a:bodyPr>
          <a:lstStyle/>
          <a:p>
            <a:r>
              <a:rPr lang="en-US" sz="5400" b="1" dirty="0">
                <a:solidFill>
                  <a:srgbClr val="FF0000"/>
                </a:solidFill>
              </a:rPr>
              <a:t>n </a:t>
            </a:r>
            <a:r>
              <a:rPr lang="en-US" sz="5400" b="1" dirty="0"/>
              <a:t>=</a:t>
            </a:r>
            <a:r>
              <a:rPr lang="en-US" sz="3200" dirty="0"/>
              <a:t> </a:t>
            </a:r>
          </a:p>
        </p:txBody>
      </p:sp>
      <p:sp>
        <p:nvSpPr>
          <p:cNvPr id="28" name="TextBox 27">
            <a:extLst>
              <a:ext uri="{FF2B5EF4-FFF2-40B4-BE49-F238E27FC236}">
                <a16:creationId xmlns:a16="http://schemas.microsoft.com/office/drawing/2014/main" id="{A402836B-EABC-C75B-CE31-15F1F9FB77B3}"/>
              </a:ext>
            </a:extLst>
          </p:cNvPr>
          <p:cNvSpPr txBox="1"/>
          <p:nvPr/>
        </p:nvSpPr>
        <p:spPr>
          <a:xfrm>
            <a:off x="1521060" y="4293247"/>
            <a:ext cx="1127825" cy="923330"/>
          </a:xfrm>
          <a:prstGeom prst="rect">
            <a:avLst/>
          </a:prstGeom>
          <a:noFill/>
        </p:spPr>
        <p:txBody>
          <a:bodyPr wrap="square" rtlCol="0">
            <a:spAutoFit/>
          </a:bodyPr>
          <a:lstStyle/>
          <a:p>
            <a:r>
              <a:rPr lang="en-US" sz="2800" b="1" dirty="0"/>
              <a:t>60.0 g</a:t>
            </a:r>
            <a:r>
              <a:rPr lang="en-US" sz="5400" b="1" dirty="0">
                <a:solidFill>
                  <a:srgbClr val="FF0000"/>
                </a:solidFill>
              </a:rPr>
              <a:t> </a:t>
            </a:r>
            <a:endParaRPr lang="en-US" sz="3200" baseline="-25000" dirty="0"/>
          </a:p>
        </p:txBody>
      </p:sp>
      <p:cxnSp>
        <p:nvCxnSpPr>
          <p:cNvPr id="29" name="Straight Connector 28">
            <a:extLst>
              <a:ext uri="{FF2B5EF4-FFF2-40B4-BE49-F238E27FC236}">
                <a16:creationId xmlns:a16="http://schemas.microsoft.com/office/drawing/2014/main" id="{812D7DAE-60E4-C087-43F7-6F3464D9FDF3}"/>
              </a:ext>
            </a:extLst>
          </p:cNvPr>
          <p:cNvCxnSpPr>
            <a:cxnSpLocks/>
          </p:cNvCxnSpPr>
          <p:nvPr/>
        </p:nvCxnSpPr>
        <p:spPr>
          <a:xfrm>
            <a:off x="1642772" y="5110917"/>
            <a:ext cx="77955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A3BB553-339B-BC8B-77EF-638BEE088348}"/>
              </a:ext>
            </a:extLst>
          </p:cNvPr>
          <p:cNvSpPr txBox="1"/>
          <p:nvPr/>
        </p:nvSpPr>
        <p:spPr>
          <a:xfrm>
            <a:off x="1521060" y="4809198"/>
            <a:ext cx="2188725" cy="923330"/>
          </a:xfrm>
          <a:prstGeom prst="rect">
            <a:avLst/>
          </a:prstGeom>
          <a:noFill/>
        </p:spPr>
        <p:txBody>
          <a:bodyPr wrap="square" rtlCol="0">
            <a:spAutoFit/>
          </a:bodyPr>
          <a:lstStyle/>
          <a:p>
            <a:r>
              <a:rPr lang="en-US" sz="2800" b="1" dirty="0"/>
              <a:t>65.02 g/mol</a:t>
            </a:r>
            <a:r>
              <a:rPr lang="en-US" sz="5400" b="1" dirty="0">
                <a:solidFill>
                  <a:srgbClr val="FF0000"/>
                </a:solidFill>
              </a:rPr>
              <a:t> </a:t>
            </a:r>
            <a:endParaRPr lang="en-US" sz="3200" baseline="-25000" dirty="0"/>
          </a:p>
        </p:txBody>
      </p:sp>
      <p:sp>
        <p:nvSpPr>
          <p:cNvPr id="31" name="TextBox 30">
            <a:extLst>
              <a:ext uri="{FF2B5EF4-FFF2-40B4-BE49-F238E27FC236}">
                <a16:creationId xmlns:a16="http://schemas.microsoft.com/office/drawing/2014/main" id="{E666128B-D125-F52C-D79A-8DBC3102F6ED}"/>
              </a:ext>
            </a:extLst>
          </p:cNvPr>
          <p:cNvSpPr txBox="1"/>
          <p:nvPr/>
        </p:nvSpPr>
        <p:spPr>
          <a:xfrm>
            <a:off x="1746183" y="5886887"/>
            <a:ext cx="4654616" cy="923330"/>
          </a:xfrm>
          <a:prstGeom prst="rect">
            <a:avLst/>
          </a:prstGeom>
          <a:noFill/>
        </p:spPr>
        <p:txBody>
          <a:bodyPr wrap="square" rtlCol="0">
            <a:spAutoFit/>
          </a:bodyPr>
          <a:lstStyle/>
          <a:p>
            <a:r>
              <a:rPr lang="en-US" sz="5400" b="1" dirty="0">
                <a:solidFill>
                  <a:srgbClr val="FF0000"/>
                </a:solidFill>
              </a:rPr>
              <a:t>n </a:t>
            </a:r>
            <a:r>
              <a:rPr lang="en-US" sz="5400" b="1" dirty="0"/>
              <a:t>= </a:t>
            </a:r>
            <a:r>
              <a:rPr lang="en-US" sz="3200" b="1" dirty="0"/>
              <a:t>0.92279298677 mol</a:t>
            </a:r>
            <a:r>
              <a:rPr lang="en-US" sz="3200" dirty="0"/>
              <a:t> </a:t>
            </a:r>
          </a:p>
        </p:txBody>
      </p:sp>
      <p:cxnSp>
        <p:nvCxnSpPr>
          <p:cNvPr id="4" name="Straight Arrow Connector 3">
            <a:extLst>
              <a:ext uri="{FF2B5EF4-FFF2-40B4-BE49-F238E27FC236}">
                <a16:creationId xmlns:a16="http://schemas.microsoft.com/office/drawing/2014/main" id="{8E9647F1-4D47-C6EA-740C-20A449DAAAF0}"/>
              </a:ext>
            </a:extLst>
          </p:cNvPr>
          <p:cNvCxnSpPr>
            <a:cxnSpLocks/>
          </p:cNvCxnSpPr>
          <p:nvPr/>
        </p:nvCxnSpPr>
        <p:spPr>
          <a:xfrm>
            <a:off x="6324421" y="6431306"/>
            <a:ext cx="1235440"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46297AE-DBD0-AD4A-72CB-DFF8B38EBAD3}"/>
              </a:ext>
            </a:extLst>
          </p:cNvPr>
          <p:cNvSpPr txBox="1"/>
          <p:nvPr/>
        </p:nvSpPr>
        <p:spPr>
          <a:xfrm>
            <a:off x="6301778" y="5934670"/>
            <a:ext cx="1397081" cy="923330"/>
          </a:xfrm>
          <a:prstGeom prst="rect">
            <a:avLst/>
          </a:prstGeom>
          <a:noFill/>
        </p:spPr>
        <p:txBody>
          <a:bodyPr wrap="square" rtlCol="0">
            <a:spAutoFit/>
          </a:bodyPr>
          <a:lstStyle/>
          <a:p>
            <a:r>
              <a:rPr lang="en-US" sz="5400" b="1" dirty="0">
                <a:solidFill>
                  <a:srgbClr val="FF0000"/>
                </a:solidFill>
              </a:rPr>
              <a:t>(    )</a:t>
            </a:r>
          </a:p>
        </p:txBody>
      </p:sp>
      <p:sp>
        <p:nvSpPr>
          <p:cNvPr id="12" name="TextBox 11">
            <a:extLst>
              <a:ext uri="{FF2B5EF4-FFF2-40B4-BE49-F238E27FC236}">
                <a16:creationId xmlns:a16="http://schemas.microsoft.com/office/drawing/2014/main" id="{F81AE565-22C7-9630-C2F0-84E9E8D18CAC}"/>
              </a:ext>
            </a:extLst>
          </p:cNvPr>
          <p:cNvSpPr txBox="1"/>
          <p:nvPr/>
        </p:nvSpPr>
        <p:spPr>
          <a:xfrm>
            <a:off x="6733393" y="5839830"/>
            <a:ext cx="362606" cy="1200329"/>
          </a:xfrm>
          <a:prstGeom prst="rect">
            <a:avLst/>
          </a:prstGeom>
          <a:noFill/>
        </p:spPr>
        <p:txBody>
          <a:bodyPr wrap="square" rtlCol="0">
            <a:spAutoFit/>
          </a:bodyPr>
          <a:lstStyle/>
          <a:p>
            <a:r>
              <a:rPr lang="en-US" sz="3600" b="1" dirty="0">
                <a:solidFill>
                  <a:srgbClr val="FF0000"/>
                </a:solidFill>
              </a:rPr>
              <a:t>3</a:t>
            </a:r>
          </a:p>
          <a:p>
            <a:r>
              <a:rPr lang="en-US" sz="3600" b="1" dirty="0">
                <a:solidFill>
                  <a:srgbClr val="FF0000"/>
                </a:solidFill>
              </a:rPr>
              <a:t>2</a:t>
            </a:r>
          </a:p>
        </p:txBody>
      </p:sp>
      <p:sp>
        <p:nvSpPr>
          <p:cNvPr id="14" name="TextBox 13">
            <a:extLst>
              <a:ext uri="{FF2B5EF4-FFF2-40B4-BE49-F238E27FC236}">
                <a16:creationId xmlns:a16="http://schemas.microsoft.com/office/drawing/2014/main" id="{39B3C40E-DDD3-1C45-BEFA-EC9A468E9D9F}"/>
              </a:ext>
            </a:extLst>
          </p:cNvPr>
          <p:cNvSpPr txBox="1"/>
          <p:nvPr/>
        </p:nvSpPr>
        <p:spPr>
          <a:xfrm>
            <a:off x="7582504" y="5891077"/>
            <a:ext cx="4654616" cy="923330"/>
          </a:xfrm>
          <a:prstGeom prst="rect">
            <a:avLst/>
          </a:prstGeom>
          <a:noFill/>
        </p:spPr>
        <p:txBody>
          <a:bodyPr wrap="square" rtlCol="0">
            <a:spAutoFit/>
          </a:bodyPr>
          <a:lstStyle/>
          <a:p>
            <a:r>
              <a:rPr lang="en-US" sz="5400" b="1" dirty="0">
                <a:solidFill>
                  <a:srgbClr val="FF0000"/>
                </a:solidFill>
              </a:rPr>
              <a:t>n </a:t>
            </a:r>
            <a:r>
              <a:rPr lang="en-US" sz="5400" b="1" dirty="0"/>
              <a:t>= </a:t>
            </a:r>
            <a:r>
              <a:rPr lang="en-US" sz="3200" b="1" dirty="0"/>
              <a:t>1.38418948015 mol</a:t>
            </a:r>
            <a:r>
              <a:rPr lang="en-US" sz="3200" dirty="0"/>
              <a:t> </a:t>
            </a:r>
          </a:p>
        </p:txBody>
      </p:sp>
      <p:sp>
        <p:nvSpPr>
          <p:cNvPr id="20" name="TextBox 19">
            <a:extLst>
              <a:ext uri="{FF2B5EF4-FFF2-40B4-BE49-F238E27FC236}">
                <a16:creationId xmlns:a16="http://schemas.microsoft.com/office/drawing/2014/main" id="{A037CA31-E9B2-EEB0-0D5A-9E2486FB255C}"/>
              </a:ext>
            </a:extLst>
          </p:cNvPr>
          <p:cNvSpPr txBox="1"/>
          <p:nvPr/>
        </p:nvSpPr>
        <p:spPr>
          <a:xfrm>
            <a:off x="7225649" y="2908923"/>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sp>
        <p:nvSpPr>
          <p:cNvPr id="21" name="TextBox 20">
            <a:extLst>
              <a:ext uri="{FF2B5EF4-FFF2-40B4-BE49-F238E27FC236}">
                <a16:creationId xmlns:a16="http://schemas.microsoft.com/office/drawing/2014/main" id="{EB8D6BDA-78AA-DE0A-C27D-06ACC0302B49}"/>
              </a:ext>
            </a:extLst>
          </p:cNvPr>
          <p:cNvSpPr txBox="1"/>
          <p:nvPr/>
        </p:nvSpPr>
        <p:spPr>
          <a:xfrm>
            <a:off x="7682441" y="3890864"/>
            <a:ext cx="2387296" cy="1107996"/>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22" name="Straight Connector 21">
            <a:extLst>
              <a:ext uri="{FF2B5EF4-FFF2-40B4-BE49-F238E27FC236}">
                <a16:creationId xmlns:a16="http://schemas.microsoft.com/office/drawing/2014/main" id="{751B7B13-3CF7-9809-8E44-45F0776E1A73}"/>
              </a:ext>
            </a:extLst>
          </p:cNvPr>
          <p:cNvCxnSpPr>
            <a:cxnSpLocks/>
          </p:cNvCxnSpPr>
          <p:nvPr/>
        </p:nvCxnSpPr>
        <p:spPr>
          <a:xfrm>
            <a:off x="8604128" y="4827070"/>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5259FA-555E-175E-C4DA-AE36A95D54BD}"/>
              </a:ext>
            </a:extLst>
          </p:cNvPr>
          <p:cNvSpPr txBox="1"/>
          <p:nvPr/>
        </p:nvSpPr>
        <p:spPr>
          <a:xfrm>
            <a:off x="8925092" y="4791371"/>
            <a:ext cx="700903" cy="923330"/>
          </a:xfrm>
          <a:prstGeom prst="rect">
            <a:avLst/>
          </a:prstGeom>
          <a:noFill/>
          <a:ln w="41275">
            <a:noFill/>
          </a:ln>
        </p:spPr>
        <p:txBody>
          <a:bodyPr wrap="square" rtlCol="0">
            <a:spAutoFit/>
          </a:bodyPr>
          <a:lstStyle/>
          <a:p>
            <a:r>
              <a:rPr lang="en-US" sz="5400" b="1" dirty="0">
                <a:solidFill>
                  <a:srgbClr val="FF0000"/>
                </a:solidFill>
              </a:rPr>
              <a:t>P</a:t>
            </a:r>
            <a:endParaRPr lang="en-US" sz="3200" baseline="-25000" dirty="0">
              <a:solidFill>
                <a:srgbClr val="FF0000"/>
              </a:solidFill>
            </a:endParaRPr>
          </a:p>
        </p:txBody>
      </p:sp>
      <p:sp>
        <p:nvSpPr>
          <p:cNvPr id="24" name="TextBox 23">
            <a:extLst>
              <a:ext uri="{FF2B5EF4-FFF2-40B4-BE49-F238E27FC236}">
                <a16:creationId xmlns:a16="http://schemas.microsoft.com/office/drawing/2014/main" id="{E4998BDB-B271-2F23-D523-0C27B33180D6}"/>
              </a:ext>
            </a:extLst>
          </p:cNvPr>
          <p:cNvSpPr txBox="1"/>
          <p:nvPr/>
        </p:nvSpPr>
        <p:spPr>
          <a:xfrm>
            <a:off x="8027186" y="1101676"/>
            <a:ext cx="576942" cy="769441"/>
          </a:xfrm>
          <a:prstGeom prst="rect">
            <a:avLst/>
          </a:prstGeom>
          <a:noFill/>
        </p:spPr>
        <p:txBody>
          <a:bodyPr wrap="square" rtlCol="0">
            <a:spAutoFit/>
          </a:bodyPr>
          <a:lstStyle/>
          <a:p>
            <a:r>
              <a:rPr lang="en-US" sz="4400" b="1" dirty="0">
                <a:solidFill>
                  <a:srgbClr val="FF0000"/>
                </a:solidFill>
              </a:rPr>
              <a:t>N</a:t>
            </a:r>
          </a:p>
        </p:txBody>
      </p:sp>
      <p:sp>
        <p:nvSpPr>
          <p:cNvPr id="25" name="TextBox 24">
            <a:extLst>
              <a:ext uri="{FF2B5EF4-FFF2-40B4-BE49-F238E27FC236}">
                <a16:creationId xmlns:a16="http://schemas.microsoft.com/office/drawing/2014/main" id="{DAEADB3E-D4C3-22D7-4135-3B63258E2646}"/>
              </a:ext>
            </a:extLst>
          </p:cNvPr>
          <p:cNvSpPr txBox="1"/>
          <p:nvPr/>
        </p:nvSpPr>
        <p:spPr>
          <a:xfrm>
            <a:off x="3020876" y="900285"/>
            <a:ext cx="576942" cy="769441"/>
          </a:xfrm>
          <a:prstGeom prst="rect">
            <a:avLst/>
          </a:prstGeom>
          <a:noFill/>
        </p:spPr>
        <p:txBody>
          <a:bodyPr wrap="square" rtlCol="0">
            <a:spAutoFit/>
          </a:bodyPr>
          <a:lstStyle/>
          <a:p>
            <a:r>
              <a:rPr lang="en-US" sz="4400" b="1" dirty="0">
                <a:solidFill>
                  <a:srgbClr val="FF0000"/>
                </a:solidFill>
              </a:rPr>
              <a:t>G</a:t>
            </a:r>
          </a:p>
        </p:txBody>
      </p:sp>
    </p:spTree>
    <p:extLst>
      <p:ext uri="{BB962C8B-B14F-4D97-AF65-F5344CB8AC3E}">
        <p14:creationId xmlns:p14="http://schemas.microsoft.com/office/powerpoint/2010/main" val="34589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9" grpId="0"/>
      <p:bldP spid="27" grpId="0"/>
      <p:bldP spid="28" grpId="0"/>
      <p:bldP spid="30" grpId="0"/>
      <p:bldP spid="31" grpId="0"/>
      <p:bldP spid="8" grpId="0"/>
      <p:bldP spid="12" grpId="0"/>
      <p:bldP spid="14" grpId="0"/>
      <p:bldP spid="20" grpId="0" animBg="1"/>
      <p:bldP spid="21" grpId="0"/>
      <p:bldP spid="23" grpId="0"/>
      <p:bldP spid="24"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5.12</a:t>
            </a:r>
          </a:p>
        </p:txBody>
      </p:sp>
      <p:sp>
        <p:nvSpPr>
          <p:cNvPr id="3" name="TextBox 2">
            <a:extLst>
              <a:ext uri="{FF2B5EF4-FFF2-40B4-BE49-F238E27FC236}">
                <a16:creationId xmlns:a16="http://schemas.microsoft.com/office/drawing/2014/main" id="{DE6E4CAE-F159-25AB-E2CE-2D9276F05600}"/>
              </a:ext>
            </a:extLst>
          </p:cNvPr>
          <p:cNvSpPr txBox="1"/>
          <p:nvPr/>
        </p:nvSpPr>
        <p:spPr>
          <a:xfrm>
            <a:off x="3071713" y="1524599"/>
            <a:ext cx="6723444" cy="830997"/>
          </a:xfrm>
          <a:prstGeom prst="rect">
            <a:avLst/>
          </a:prstGeom>
          <a:noFill/>
          <a:ln w="38100">
            <a:solidFill>
              <a:srgbClr val="FF0000"/>
            </a:solidFill>
          </a:ln>
        </p:spPr>
        <p:txBody>
          <a:bodyPr wrap="square" rtlCol="0">
            <a:spAutoFit/>
          </a:bodyPr>
          <a:lstStyle/>
          <a:p>
            <a:r>
              <a:rPr lang="en-US" sz="4800" b="1" u="sng" dirty="0"/>
              <a:t>2</a:t>
            </a:r>
            <a:r>
              <a:rPr lang="en-US" sz="4800" dirty="0"/>
              <a:t> NaN</a:t>
            </a:r>
            <a:r>
              <a:rPr lang="en-US" sz="4800" baseline="-25000" dirty="0"/>
              <a:t>3(s) </a:t>
            </a:r>
            <a:r>
              <a:rPr lang="en-US" sz="4800" dirty="0">
                <a:sym typeface="Wingdings" pitchFamily="2" charset="2"/>
              </a:rPr>
              <a:t> </a:t>
            </a:r>
            <a:r>
              <a:rPr lang="en-US" sz="4800" b="1" u="sng" dirty="0">
                <a:sym typeface="Wingdings" pitchFamily="2" charset="2"/>
              </a:rPr>
              <a:t>2</a:t>
            </a:r>
            <a:r>
              <a:rPr lang="en-US" sz="4800" dirty="0">
                <a:sym typeface="Wingdings" pitchFamily="2" charset="2"/>
              </a:rPr>
              <a:t> Na</a:t>
            </a:r>
            <a:r>
              <a:rPr lang="en-US" sz="4800" baseline="-25000" dirty="0">
                <a:sym typeface="Wingdings" pitchFamily="2" charset="2"/>
              </a:rPr>
              <a:t>(s) </a:t>
            </a:r>
            <a:r>
              <a:rPr lang="en-US" sz="4800" dirty="0">
                <a:sym typeface="Wingdings" pitchFamily="2" charset="2"/>
              </a:rPr>
              <a:t>+ </a:t>
            </a:r>
            <a:r>
              <a:rPr lang="en-US" sz="4800" u="sng" dirty="0">
                <a:sym typeface="Wingdings" pitchFamily="2" charset="2"/>
              </a:rPr>
              <a:t>3</a:t>
            </a:r>
            <a:r>
              <a:rPr lang="en-US" sz="4800" dirty="0">
                <a:sym typeface="Wingdings" pitchFamily="2" charset="2"/>
              </a:rPr>
              <a:t> N</a:t>
            </a:r>
            <a:r>
              <a:rPr lang="en-US" sz="4800" baseline="-25000" dirty="0">
                <a:sym typeface="Wingdings" pitchFamily="2" charset="2"/>
              </a:rPr>
              <a:t>2(g)</a:t>
            </a:r>
            <a:endParaRPr lang="en-US" sz="4800" baseline="-25000" dirty="0"/>
          </a:p>
        </p:txBody>
      </p:sp>
      <p:sp>
        <p:nvSpPr>
          <p:cNvPr id="5" name="TextBox 4">
            <a:extLst>
              <a:ext uri="{FF2B5EF4-FFF2-40B4-BE49-F238E27FC236}">
                <a16:creationId xmlns:a16="http://schemas.microsoft.com/office/drawing/2014/main" id="{8F35326A-3DF5-1B7F-42B5-33C1E13E2608}"/>
              </a:ext>
            </a:extLst>
          </p:cNvPr>
          <p:cNvSpPr txBox="1"/>
          <p:nvPr/>
        </p:nvSpPr>
        <p:spPr>
          <a:xfrm>
            <a:off x="0" y="596385"/>
            <a:ext cx="12192000" cy="1200329"/>
          </a:xfrm>
          <a:prstGeom prst="rect">
            <a:avLst/>
          </a:prstGeom>
          <a:noFill/>
        </p:spPr>
        <p:txBody>
          <a:bodyPr wrap="square" rtlCol="0">
            <a:spAutoFit/>
          </a:bodyPr>
          <a:lstStyle/>
          <a:p>
            <a:r>
              <a:rPr lang="en-CA" sz="2400" i="1" dirty="0"/>
              <a:t>The nitrogen gas quickly inflates the bag between the driver and the windshield and dashboard. Calculate the volume of N</a:t>
            </a:r>
            <a:r>
              <a:rPr lang="en-CA" sz="2400" i="1" baseline="-25000" dirty="0"/>
              <a:t>2</a:t>
            </a:r>
            <a:r>
              <a:rPr lang="en-CA" sz="2400" i="1" dirty="0"/>
              <a:t> generated at 80</a:t>
            </a:r>
            <a:r>
              <a:rPr lang="en-CA" sz="2400" i="1" baseline="30000" dirty="0"/>
              <a:t>∘</a:t>
            </a:r>
            <a:r>
              <a:rPr lang="en-CA" sz="2400" i="1" dirty="0"/>
              <a:t>C and 823 mmHg by the decomposition of 60.0 g of NaN</a:t>
            </a:r>
            <a:r>
              <a:rPr lang="en-CA" sz="2400" i="1" baseline="-25000" dirty="0"/>
              <a:t>3</a:t>
            </a:r>
            <a:r>
              <a:rPr lang="en-CA" sz="2400" i="1" dirty="0"/>
              <a:t>.</a:t>
            </a:r>
          </a:p>
        </p:txBody>
      </p:sp>
      <p:cxnSp>
        <p:nvCxnSpPr>
          <p:cNvPr id="6" name="Straight Connector 5">
            <a:extLst>
              <a:ext uri="{FF2B5EF4-FFF2-40B4-BE49-F238E27FC236}">
                <a16:creationId xmlns:a16="http://schemas.microsoft.com/office/drawing/2014/main" id="{46EE8F3B-6F43-F3DD-55BE-FFCC66A2618D}"/>
              </a:ext>
            </a:extLst>
          </p:cNvPr>
          <p:cNvCxnSpPr>
            <a:cxnSpLocks/>
          </p:cNvCxnSpPr>
          <p:nvPr/>
        </p:nvCxnSpPr>
        <p:spPr>
          <a:xfrm>
            <a:off x="134912" y="1338220"/>
            <a:ext cx="3237875"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97FF50-F4B5-FD2A-1707-66C639E4798E}"/>
              </a:ext>
            </a:extLst>
          </p:cNvPr>
          <p:cNvSpPr txBox="1"/>
          <p:nvPr/>
        </p:nvSpPr>
        <p:spPr>
          <a:xfrm>
            <a:off x="8594183" y="2393099"/>
            <a:ext cx="1317171" cy="461665"/>
          </a:xfrm>
          <a:prstGeom prst="rect">
            <a:avLst/>
          </a:prstGeom>
          <a:noFill/>
        </p:spPr>
        <p:txBody>
          <a:bodyPr wrap="square" rtlCol="0">
            <a:spAutoFit/>
          </a:bodyPr>
          <a:lstStyle/>
          <a:p>
            <a:r>
              <a:rPr lang="en-US" sz="2400" dirty="0">
                <a:solidFill>
                  <a:srgbClr val="FF0000"/>
                </a:solidFill>
              </a:rPr>
              <a:t>V = ??? L</a:t>
            </a:r>
          </a:p>
        </p:txBody>
      </p:sp>
      <p:cxnSp>
        <p:nvCxnSpPr>
          <p:cNvPr id="10" name="Straight Connector 9">
            <a:extLst>
              <a:ext uri="{FF2B5EF4-FFF2-40B4-BE49-F238E27FC236}">
                <a16:creationId xmlns:a16="http://schemas.microsoft.com/office/drawing/2014/main" id="{FE4247C3-0B74-30CF-8008-3EC1C7B3D1EA}"/>
              </a:ext>
            </a:extLst>
          </p:cNvPr>
          <p:cNvCxnSpPr>
            <a:cxnSpLocks/>
          </p:cNvCxnSpPr>
          <p:nvPr/>
        </p:nvCxnSpPr>
        <p:spPr>
          <a:xfrm>
            <a:off x="8594183" y="1338220"/>
            <a:ext cx="3237875"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01FE24-134A-A3DE-AD3F-4F9BC2E67E33}"/>
              </a:ext>
            </a:extLst>
          </p:cNvPr>
          <p:cNvCxnSpPr>
            <a:cxnSpLocks/>
          </p:cNvCxnSpPr>
          <p:nvPr/>
        </p:nvCxnSpPr>
        <p:spPr>
          <a:xfrm>
            <a:off x="57462" y="1796714"/>
            <a:ext cx="707036"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BF2808-1026-DF42-B2BE-49B7EB5BD72A}"/>
              </a:ext>
            </a:extLst>
          </p:cNvPr>
          <p:cNvSpPr txBox="1"/>
          <p:nvPr/>
        </p:nvSpPr>
        <p:spPr>
          <a:xfrm>
            <a:off x="3597818" y="2355596"/>
            <a:ext cx="1542381" cy="461665"/>
          </a:xfrm>
          <a:prstGeom prst="rect">
            <a:avLst/>
          </a:prstGeom>
          <a:noFill/>
        </p:spPr>
        <p:txBody>
          <a:bodyPr wrap="square" rtlCol="0">
            <a:spAutoFit/>
          </a:bodyPr>
          <a:lstStyle/>
          <a:p>
            <a:r>
              <a:rPr lang="en-US" sz="2400" b="1" dirty="0"/>
              <a:t>m = 60.0 g</a:t>
            </a:r>
          </a:p>
        </p:txBody>
      </p:sp>
      <p:sp>
        <p:nvSpPr>
          <p:cNvPr id="14" name="TextBox 13">
            <a:extLst>
              <a:ext uri="{FF2B5EF4-FFF2-40B4-BE49-F238E27FC236}">
                <a16:creationId xmlns:a16="http://schemas.microsoft.com/office/drawing/2014/main" id="{39B3C40E-DDD3-1C45-BEFA-EC9A468E9D9F}"/>
              </a:ext>
            </a:extLst>
          </p:cNvPr>
          <p:cNvSpPr txBox="1"/>
          <p:nvPr/>
        </p:nvSpPr>
        <p:spPr>
          <a:xfrm>
            <a:off x="491767" y="5645692"/>
            <a:ext cx="4654616" cy="923330"/>
          </a:xfrm>
          <a:prstGeom prst="rect">
            <a:avLst/>
          </a:prstGeom>
          <a:noFill/>
        </p:spPr>
        <p:txBody>
          <a:bodyPr wrap="square" rtlCol="0">
            <a:spAutoFit/>
          </a:bodyPr>
          <a:lstStyle/>
          <a:p>
            <a:r>
              <a:rPr lang="en-US" sz="5400" b="1" dirty="0">
                <a:solidFill>
                  <a:srgbClr val="FF0000"/>
                </a:solidFill>
              </a:rPr>
              <a:t>n </a:t>
            </a:r>
            <a:r>
              <a:rPr lang="en-US" sz="5400" b="1" dirty="0"/>
              <a:t>= </a:t>
            </a:r>
            <a:r>
              <a:rPr lang="en-US" sz="3200" b="1" dirty="0"/>
              <a:t>1.38418948015 mol</a:t>
            </a:r>
            <a:r>
              <a:rPr lang="en-US" sz="3200" dirty="0"/>
              <a:t> </a:t>
            </a:r>
          </a:p>
        </p:txBody>
      </p:sp>
      <p:sp>
        <p:nvSpPr>
          <p:cNvPr id="20" name="TextBox 19">
            <a:extLst>
              <a:ext uri="{FF2B5EF4-FFF2-40B4-BE49-F238E27FC236}">
                <a16:creationId xmlns:a16="http://schemas.microsoft.com/office/drawing/2014/main" id="{A037CA31-E9B2-EEB0-0D5A-9E2486FB255C}"/>
              </a:ext>
            </a:extLst>
          </p:cNvPr>
          <p:cNvSpPr txBox="1"/>
          <p:nvPr/>
        </p:nvSpPr>
        <p:spPr>
          <a:xfrm>
            <a:off x="134912" y="1884049"/>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sp>
        <p:nvSpPr>
          <p:cNvPr id="21" name="TextBox 20">
            <a:extLst>
              <a:ext uri="{FF2B5EF4-FFF2-40B4-BE49-F238E27FC236}">
                <a16:creationId xmlns:a16="http://schemas.microsoft.com/office/drawing/2014/main" id="{EB8D6BDA-78AA-DE0A-C27D-06ACC0302B49}"/>
              </a:ext>
            </a:extLst>
          </p:cNvPr>
          <p:cNvSpPr txBox="1"/>
          <p:nvPr/>
        </p:nvSpPr>
        <p:spPr>
          <a:xfrm>
            <a:off x="591704" y="2865990"/>
            <a:ext cx="2387296" cy="1107996"/>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22" name="Straight Connector 21">
            <a:extLst>
              <a:ext uri="{FF2B5EF4-FFF2-40B4-BE49-F238E27FC236}">
                <a16:creationId xmlns:a16="http://schemas.microsoft.com/office/drawing/2014/main" id="{751B7B13-3CF7-9809-8E44-45F0776E1A73}"/>
              </a:ext>
            </a:extLst>
          </p:cNvPr>
          <p:cNvCxnSpPr>
            <a:cxnSpLocks/>
          </p:cNvCxnSpPr>
          <p:nvPr/>
        </p:nvCxnSpPr>
        <p:spPr>
          <a:xfrm>
            <a:off x="1513391" y="3802196"/>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5259FA-555E-175E-C4DA-AE36A95D54BD}"/>
              </a:ext>
            </a:extLst>
          </p:cNvPr>
          <p:cNvSpPr txBox="1"/>
          <p:nvPr/>
        </p:nvSpPr>
        <p:spPr>
          <a:xfrm>
            <a:off x="1834355" y="3766497"/>
            <a:ext cx="700903" cy="923330"/>
          </a:xfrm>
          <a:prstGeom prst="rect">
            <a:avLst/>
          </a:prstGeom>
          <a:noFill/>
          <a:ln w="41275">
            <a:noFill/>
          </a:ln>
        </p:spPr>
        <p:txBody>
          <a:bodyPr wrap="square" rtlCol="0">
            <a:spAutoFit/>
          </a:bodyPr>
          <a:lstStyle/>
          <a:p>
            <a:r>
              <a:rPr lang="en-US" sz="5400" b="1" dirty="0">
                <a:solidFill>
                  <a:srgbClr val="FF0000"/>
                </a:solidFill>
              </a:rPr>
              <a:t>P</a:t>
            </a:r>
            <a:endParaRPr lang="en-US" sz="3200" baseline="-25000" dirty="0">
              <a:solidFill>
                <a:srgbClr val="FF0000"/>
              </a:solidFill>
            </a:endParaRPr>
          </a:p>
        </p:txBody>
      </p:sp>
      <p:sp>
        <p:nvSpPr>
          <p:cNvPr id="7" name="TextBox 6">
            <a:extLst>
              <a:ext uri="{FF2B5EF4-FFF2-40B4-BE49-F238E27FC236}">
                <a16:creationId xmlns:a16="http://schemas.microsoft.com/office/drawing/2014/main" id="{54AB921B-5136-A375-25DD-9C4C4E98A6B5}"/>
              </a:ext>
            </a:extLst>
          </p:cNvPr>
          <p:cNvSpPr txBox="1"/>
          <p:nvPr/>
        </p:nvSpPr>
        <p:spPr>
          <a:xfrm>
            <a:off x="3242344" y="2865990"/>
            <a:ext cx="7273256" cy="1107996"/>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2800" b="1" dirty="0"/>
              <a:t>(1.38418948015 mol)</a:t>
            </a:r>
            <a:r>
              <a:rPr lang="en-US" sz="2800" b="1" dirty="0">
                <a:solidFill>
                  <a:srgbClr val="FF0000"/>
                </a:solidFill>
              </a:rPr>
              <a:t>(0.0821)</a:t>
            </a:r>
            <a:r>
              <a:rPr lang="en-US" sz="2800" b="1" dirty="0"/>
              <a:t>(353 K)</a:t>
            </a:r>
            <a:r>
              <a:rPr lang="en-US" sz="6600" b="1" dirty="0"/>
              <a:t> </a:t>
            </a:r>
            <a:endParaRPr lang="en-US" sz="3200" baseline="-25000" dirty="0"/>
          </a:p>
        </p:txBody>
      </p:sp>
      <p:cxnSp>
        <p:nvCxnSpPr>
          <p:cNvPr id="24" name="Straight Connector 23">
            <a:extLst>
              <a:ext uri="{FF2B5EF4-FFF2-40B4-BE49-F238E27FC236}">
                <a16:creationId xmlns:a16="http://schemas.microsoft.com/office/drawing/2014/main" id="{F6E6B38C-BC2E-1EF1-CDFD-55AA2CDDCBDA}"/>
              </a:ext>
            </a:extLst>
          </p:cNvPr>
          <p:cNvCxnSpPr>
            <a:cxnSpLocks/>
          </p:cNvCxnSpPr>
          <p:nvPr/>
        </p:nvCxnSpPr>
        <p:spPr>
          <a:xfrm>
            <a:off x="4164031" y="3802196"/>
            <a:ext cx="5747323"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A261C0-9A68-14CA-26BE-8D66ABBDF53A}"/>
              </a:ext>
            </a:extLst>
          </p:cNvPr>
          <p:cNvSpPr txBox="1"/>
          <p:nvPr/>
        </p:nvSpPr>
        <p:spPr>
          <a:xfrm>
            <a:off x="6577703" y="3766497"/>
            <a:ext cx="700903" cy="923330"/>
          </a:xfrm>
          <a:prstGeom prst="rect">
            <a:avLst/>
          </a:prstGeom>
          <a:noFill/>
          <a:ln w="41275">
            <a:noFill/>
          </a:ln>
        </p:spPr>
        <p:txBody>
          <a:bodyPr wrap="square" rtlCol="0">
            <a:spAutoFit/>
          </a:bodyPr>
          <a:lstStyle/>
          <a:p>
            <a:r>
              <a:rPr lang="en-US" sz="5400" b="1" dirty="0">
                <a:solidFill>
                  <a:srgbClr val="FF0000"/>
                </a:solidFill>
              </a:rPr>
              <a:t>P</a:t>
            </a:r>
            <a:endParaRPr lang="en-US" sz="3200" baseline="-25000" dirty="0">
              <a:solidFill>
                <a:srgbClr val="FF0000"/>
              </a:solidFill>
            </a:endParaRPr>
          </a:p>
        </p:txBody>
      </p:sp>
      <p:sp>
        <p:nvSpPr>
          <p:cNvPr id="33" name="TextBox 32">
            <a:extLst>
              <a:ext uri="{FF2B5EF4-FFF2-40B4-BE49-F238E27FC236}">
                <a16:creationId xmlns:a16="http://schemas.microsoft.com/office/drawing/2014/main" id="{7EE1A5C3-5061-BED5-B6DF-91FC9CEDA3AC}"/>
              </a:ext>
            </a:extLst>
          </p:cNvPr>
          <p:cNvSpPr txBox="1"/>
          <p:nvPr/>
        </p:nvSpPr>
        <p:spPr>
          <a:xfrm>
            <a:off x="5110565" y="4565524"/>
            <a:ext cx="6967235" cy="707886"/>
          </a:xfrm>
          <a:prstGeom prst="rect">
            <a:avLst/>
          </a:prstGeom>
          <a:noFill/>
          <a:ln w="38100">
            <a:solidFill>
              <a:srgbClr val="FF0000"/>
            </a:solidFill>
          </a:ln>
        </p:spPr>
        <p:txBody>
          <a:bodyPr wrap="square" rtlCol="0">
            <a:spAutoFit/>
          </a:bodyPr>
          <a:lstStyle/>
          <a:p>
            <a:r>
              <a:rPr lang="en-US" sz="4000" b="1" dirty="0">
                <a:solidFill>
                  <a:srgbClr val="FF0000"/>
                </a:solidFill>
              </a:rPr>
              <a:t>1 atm = 101325 Pa = 760 mmHg</a:t>
            </a:r>
          </a:p>
        </p:txBody>
      </p:sp>
      <p:cxnSp>
        <p:nvCxnSpPr>
          <p:cNvPr id="34" name="Straight Connector 33">
            <a:extLst>
              <a:ext uri="{FF2B5EF4-FFF2-40B4-BE49-F238E27FC236}">
                <a16:creationId xmlns:a16="http://schemas.microsoft.com/office/drawing/2014/main" id="{C7FEBE7A-7339-9F9E-C3FE-B3E905439FC1}"/>
              </a:ext>
            </a:extLst>
          </p:cNvPr>
          <p:cNvCxnSpPr>
            <a:cxnSpLocks/>
          </p:cNvCxnSpPr>
          <p:nvPr/>
        </p:nvCxnSpPr>
        <p:spPr>
          <a:xfrm>
            <a:off x="5641233" y="5890966"/>
            <a:ext cx="159235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22BBCDDC-85D1-B998-B0C7-1A759D59F969}"/>
              </a:ext>
            </a:extLst>
          </p:cNvPr>
          <p:cNvSpPr txBox="1"/>
          <p:nvPr/>
        </p:nvSpPr>
        <p:spPr>
          <a:xfrm>
            <a:off x="5686247" y="5768200"/>
            <a:ext cx="1592359" cy="769441"/>
          </a:xfrm>
          <a:prstGeom prst="rect">
            <a:avLst/>
          </a:prstGeom>
          <a:noFill/>
        </p:spPr>
        <p:txBody>
          <a:bodyPr wrap="square" rtlCol="0">
            <a:spAutoFit/>
          </a:bodyPr>
          <a:lstStyle/>
          <a:p>
            <a:r>
              <a:rPr lang="en-US" sz="4400" b="1" dirty="0">
                <a:solidFill>
                  <a:srgbClr val="FF0000"/>
                </a:solidFill>
              </a:rPr>
              <a:t>1 atm</a:t>
            </a:r>
            <a:endParaRPr lang="en-US" sz="2400" baseline="-25000" dirty="0"/>
          </a:p>
        </p:txBody>
      </p:sp>
      <p:sp>
        <p:nvSpPr>
          <p:cNvPr id="36" name="TextBox 35">
            <a:extLst>
              <a:ext uri="{FF2B5EF4-FFF2-40B4-BE49-F238E27FC236}">
                <a16:creationId xmlns:a16="http://schemas.microsoft.com/office/drawing/2014/main" id="{2907FB17-5EF6-560D-1A7A-A50A88AF24F5}"/>
              </a:ext>
            </a:extLst>
          </p:cNvPr>
          <p:cNvSpPr txBox="1"/>
          <p:nvPr/>
        </p:nvSpPr>
        <p:spPr>
          <a:xfrm>
            <a:off x="5140199" y="5080454"/>
            <a:ext cx="2737384" cy="923330"/>
          </a:xfrm>
          <a:prstGeom prst="rect">
            <a:avLst/>
          </a:prstGeom>
          <a:noFill/>
        </p:spPr>
        <p:txBody>
          <a:bodyPr wrap="square" rtlCol="0">
            <a:spAutoFit/>
          </a:bodyPr>
          <a:lstStyle/>
          <a:p>
            <a:r>
              <a:rPr lang="en-US" sz="4400" b="1" dirty="0">
                <a:solidFill>
                  <a:srgbClr val="FF0000"/>
                </a:solidFill>
              </a:rPr>
              <a:t>760 mmHg</a:t>
            </a:r>
            <a:r>
              <a:rPr lang="en-US" sz="5400" b="1" dirty="0"/>
              <a:t> </a:t>
            </a:r>
            <a:endParaRPr lang="en-US" sz="2400" baseline="-25000" dirty="0"/>
          </a:p>
        </p:txBody>
      </p:sp>
      <p:cxnSp>
        <p:nvCxnSpPr>
          <p:cNvPr id="40" name="Straight Connector 39">
            <a:extLst>
              <a:ext uri="{FF2B5EF4-FFF2-40B4-BE49-F238E27FC236}">
                <a16:creationId xmlns:a16="http://schemas.microsoft.com/office/drawing/2014/main" id="{CBC233F9-D33F-5EBD-0B17-A46921EDA73E}"/>
              </a:ext>
            </a:extLst>
          </p:cNvPr>
          <p:cNvCxnSpPr>
            <a:cxnSpLocks/>
          </p:cNvCxnSpPr>
          <p:nvPr/>
        </p:nvCxnSpPr>
        <p:spPr>
          <a:xfrm>
            <a:off x="8378617" y="5918806"/>
            <a:ext cx="159235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D7C6AD7-983D-3B53-BC15-66A029536ECA}"/>
              </a:ext>
            </a:extLst>
          </p:cNvPr>
          <p:cNvSpPr txBox="1"/>
          <p:nvPr/>
        </p:nvSpPr>
        <p:spPr>
          <a:xfrm>
            <a:off x="8927037" y="5824591"/>
            <a:ext cx="495517" cy="769441"/>
          </a:xfrm>
          <a:prstGeom prst="rect">
            <a:avLst/>
          </a:prstGeom>
          <a:noFill/>
        </p:spPr>
        <p:txBody>
          <a:bodyPr wrap="square" rtlCol="0">
            <a:spAutoFit/>
          </a:bodyPr>
          <a:lstStyle/>
          <a:p>
            <a:r>
              <a:rPr lang="en-US" sz="4400" b="1" dirty="0">
                <a:solidFill>
                  <a:srgbClr val="FF0000"/>
                </a:solidFill>
              </a:rPr>
              <a:t>x</a:t>
            </a:r>
            <a:endParaRPr lang="en-US" sz="2400" baseline="-25000" dirty="0"/>
          </a:p>
        </p:txBody>
      </p:sp>
      <p:sp>
        <p:nvSpPr>
          <p:cNvPr id="42" name="TextBox 41">
            <a:extLst>
              <a:ext uri="{FF2B5EF4-FFF2-40B4-BE49-F238E27FC236}">
                <a16:creationId xmlns:a16="http://schemas.microsoft.com/office/drawing/2014/main" id="{5A6426AD-8795-2E7F-5A33-149A4F348D0A}"/>
              </a:ext>
            </a:extLst>
          </p:cNvPr>
          <p:cNvSpPr txBox="1"/>
          <p:nvPr/>
        </p:nvSpPr>
        <p:spPr>
          <a:xfrm>
            <a:off x="7877583" y="5108294"/>
            <a:ext cx="2737384" cy="923330"/>
          </a:xfrm>
          <a:prstGeom prst="rect">
            <a:avLst/>
          </a:prstGeom>
          <a:noFill/>
        </p:spPr>
        <p:txBody>
          <a:bodyPr wrap="square" rtlCol="0">
            <a:spAutoFit/>
          </a:bodyPr>
          <a:lstStyle/>
          <a:p>
            <a:r>
              <a:rPr lang="en-US" sz="4400" b="1" dirty="0">
                <a:solidFill>
                  <a:srgbClr val="FF0000"/>
                </a:solidFill>
              </a:rPr>
              <a:t>823 mmHg</a:t>
            </a:r>
            <a:r>
              <a:rPr lang="en-US" sz="5400" b="1" dirty="0"/>
              <a:t> </a:t>
            </a:r>
            <a:endParaRPr lang="en-US" sz="2400" baseline="-25000" dirty="0"/>
          </a:p>
        </p:txBody>
      </p:sp>
      <p:sp>
        <p:nvSpPr>
          <p:cNvPr id="43" name="TextBox 42">
            <a:extLst>
              <a:ext uri="{FF2B5EF4-FFF2-40B4-BE49-F238E27FC236}">
                <a16:creationId xmlns:a16="http://schemas.microsoft.com/office/drawing/2014/main" id="{927C0C0F-F859-618B-C1D5-75A25FBB2876}"/>
              </a:ext>
            </a:extLst>
          </p:cNvPr>
          <p:cNvSpPr txBox="1"/>
          <p:nvPr/>
        </p:nvSpPr>
        <p:spPr>
          <a:xfrm>
            <a:off x="5559461" y="3896533"/>
            <a:ext cx="2924971" cy="523220"/>
          </a:xfrm>
          <a:prstGeom prst="rect">
            <a:avLst/>
          </a:prstGeom>
          <a:noFill/>
          <a:ln w="41275">
            <a:noFill/>
          </a:ln>
        </p:spPr>
        <p:txBody>
          <a:bodyPr wrap="square" rtlCol="0">
            <a:spAutoFit/>
          </a:bodyPr>
          <a:lstStyle/>
          <a:p>
            <a:r>
              <a:rPr lang="en-US" sz="2800" b="1" dirty="0">
                <a:solidFill>
                  <a:srgbClr val="FF0000"/>
                </a:solidFill>
              </a:rPr>
              <a:t>(1.08289474 atm)</a:t>
            </a:r>
            <a:endParaRPr lang="en-US" sz="2800" baseline="-25000" dirty="0">
              <a:solidFill>
                <a:srgbClr val="FF0000"/>
              </a:solidFill>
            </a:endParaRPr>
          </a:p>
        </p:txBody>
      </p:sp>
      <p:sp>
        <p:nvSpPr>
          <p:cNvPr id="45" name="TextBox 44">
            <a:extLst>
              <a:ext uri="{FF2B5EF4-FFF2-40B4-BE49-F238E27FC236}">
                <a16:creationId xmlns:a16="http://schemas.microsoft.com/office/drawing/2014/main" id="{371EF04F-665F-93AF-76E1-FCB6EA1D6A09}"/>
              </a:ext>
            </a:extLst>
          </p:cNvPr>
          <p:cNvSpPr txBox="1"/>
          <p:nvPr/>
        </p:nvSpPr>
        <p:spPr>
          <a:xfrm>
            <a:off x="8090146" y="1100158"/>
            <a:ext cx="576942" cy="769441"/>
          </a:xfrm>
          <a:prstGeom prst="rect">
            <a:avLst/>
          </a:prstGeom>
          <a:noFill/>
        </p:spPr>
        <p:txBody>
          <a:bodyPr wrap="square" rtlCol="0">
            <a:spAutoFit/>
          </a:bodyPr>
          <a:lstStyle/>
          <a:p>
            <a:r>
              <a:rPr lang="en-US" sz="4400" b="1" dirty="0">
                <a:solidFill>
                  <a:srgbClr val="FF0000"/>
                </a:solidFill>
              </a:rPr>
              <a:t>N</a:t>
            </a:r>
          </a:p>
        </p:txBody>
      </p:sp>
      <p:sp>
        <p:nvSpPr>
          <p:cNvPr id="46" name="TextBox 45">
            <a:extLst>
              <a:ext uri="{FF2B5EF4-FFF2-40B4-BE49-F238E27FC236}">
                <a16:creationId xmlns:a16="http://schemas.microsoft.com/office/drawing/2014/main" id="{0A5AB0D7-0AAE-C783-4F89-B8678AE7567B}"/>
              </a:ext>
            </a:extLst>
          </p:cNvPr>
          <p:cNvSpPr txBox="1"/>
          <p:nvPr/>
        </p:nvSpPr>
        <p:spPr>
          <a:xfrm>
            <a:off x="3071408" y="924057"/>
            <a:ext cx="576942" cy="769441"/>
          </a:xfrm>
          <a:prstGeom prst="rect">
            <a:avLst/>
          </a:prstGeom>
          <a:noFill/>
        </p:spPr>
        <p:txBody>
          <a:bodyPr wrap="square" rtlCol="0">
            <a:spAutoFit/>
          </a:bodyPr>
          <a:lstStyle/>
          <a:p>
            <a:r>
              <a:rPr lang="en-US" sz="4400" b="1" dirty="0">
                <a:solidFill>
                  <a:srgbClr val="FF0000"/>
                </a:solidFill>
              </a:rPr>
              <a:t>G</a:t>
            </a:r>
          </a:p>
        </p:txBody>
      </p:sp>
    </p:spTree>
    <p:extLst>
      <p:ext uri="{BB962C8B-B14F-4D97-AF65-F5344CB8AC3E}">
        <p14:creationId xmlns:p14="http://schemas.microsoft.com/office/powerpoint/2010/main" val="281491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25"/>
                                        </p:tgtEl>
                                      </p:cBhvr>
                                    </p:animEffect>
                                    <p:set>
                                      <p:cBhvr>
                                        <p:cTn id="35" dur="1" fill="hold">
                                          <p:stCondLst>
                                            <p:cond delay="499"/>
                                          </p:stCondLst>
                                        </p:cTn>
                                        <p:tgtEl>
                                          <p:spTgt spid="25"/>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p:bldP spid="25" grpId="1"/>
      <p:bldP spid="33" grpId="0" animBg="1"/>
      <p:bldP spid="35" grpId="0"/>
      <p:bldP spid="36" grpId="0"/>
      <p:bldP spid="41" grpId="0"/>
      <p:bldP spid="42" grpId="0"/>
      <p:bldP spid="4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5.12</a:t>
            </a:r>
          </a:p>
        </p:txBody>
      </p:sp>
      <p:sp>
        <p:nvSpPr>
          <p:cNvPr id="3" name="TextBox 2">
            <a:extLst>
              <a:ext uri="{FF2B5EF4-FFF2-40B4-BE49-F238E27FC236}">
                <a16:creationId xmlns:a16="http://schemas.microsoft.com/office/drawing/2014/main" id="{DE6E4CAE-F159-25AB-E2CE-2D9276F05600}"/>
              </a:ext>
            </a:extLst>
          </p:cNvPr>
          <p:cNvSpPr txBox="1"/>
          <p:nvPr/>
        </p:nvSpPr>
        <p:spPr>
          <a:xfrm>
            <a:off x="3071713" y="1524599"/>
            <a:ext cx="6723444" cy="830997"/>
          </a:xfrm>
          <a:prstGeom prst="rect">
            <a:avLst/>
          </a:prstGeom>
          <a:noFill/>
          <a:ln w="38100">
            <a:solidFill>
              <a:srgbClr val="FF0000"/>
            </a:solidFill>
          </a:ln>
        </p:spPr>
        <p:txBody>
          <a:bodyPr wrap="square" rtlCol="0">
            <a:spAutoFit/>
          </a:bodyPr>
          <a:lstStyle/>
          <a:p>
            <a:r>
              <a:rPr lang="en-US" sz="4800" b="1" u="sng" dirty="0"/>
              <a:t>2</a:t>
            </a:r>
            <a:r>
              <a:rPr lang="en-US" sz="4800" dirty="0"/>
              <a:t> NaN</a:t>
            </a:r>
            <a:r>
              <a:rPr lang="en-US" sz="4800" baseline="-25000" dirty="0"/>
              <a:t>3(s) </a:t>
            </a:r>
            <a:r>
              <a:rPr lang="en-US" sz="4800" dirty="0">
                <a:sym typeface="Wingdings" pitchFamily="2" charset="2"/>
              </a:rPr>
              <a:t> </a:t>
            </a:r>
            <a:r>
              <a:rPr lang="en-US" sz="4800" b="1" u="sng" dirty="0">
                <a:sym typeface="Wingdings" pitchFamily="2" charset="2"/>
              </a:rPr>
              <a:t>2</a:t>
            </a:r>
            <a:r>
              <a:rPr lang="en-US" sz="4800" dirty="0">
                <a:sym typeface="Wingdings" pitchFamily="2" charset="2"/>
              </a:rPr>
              <a:t> Na</a:t>
            </a:r>
            <a:r>
              <a:rPr lang="en-US" sz="4800" baseline="-25000" dirty="0">
                <a:sym typeface="Wingdings" pitchFamily="2" charset="2"/>
              </a:rPr>
              <a:t>(s) </a:t>
            </a:r>
            <a:r>
              <a:rPr lang="en-US" sz="4800" dirty="0">
                <a:sym typeface="Wingdings" pitchFamily="2" charset="2"/>
              </a:rPr>
              <a:t>+ </a:t>
            </a:r>
            <a:r>
              <a:rPr lang="en-US" sz="4800" u="sng" dirty="0">
                <a:sym typeface="Wingdings" pitchFamily="2" charset="2"/>
              </a:rPr>
              <a:t>3</a:t>
            </a:r>
            <a:r>
              <a:rPr lang="en-US" sz="4800" dirty="0">
                <a:sym typeface="Wingdings" pitchFamily="2" charset="2"/>
              </a:rPr>
              <a:t> N</a:t>
            </a:r>
            <a:r>
              <a:rPr lang="en-US" sz="4800" baseline="-25000" dirty="0">
                <a:sym typeface="Wingdings" pitchFamily="2" charset="2"/>
              </a:rPr>
              <a:t>2(g)</a:t>
            </a:r>
            <a:endParaRPr lang="en-US" sz="4800" baseline="-25000" dirty="0"/>
          </a:p>
        </p:txBody>
      </p:sp>
      <p:sp>
        <p:nvSpPr>
          <p:cNvPr id="5" name="TextBox 4">
            <a:extLst>
              <a:ext uri="{FF2B5EF4-FFF2-40B4-BE49-F238E27FC236}">
                <a16:creationId xmlns:a16="http://schemas.microsoft.com/office/drawing/2014/main" id="{8F35326A-3DF5-1B7F-42B5-33C1E13E2608}"/>
              </a:ext>
            </a:extLst>
          </p:cNvPr>
          <p:cNvSpPr txBox="1"/>
          <p:nvPr/>
        </p:nvSpPr>
        <p:spPr>
          <a:xfrm>
            <a:off x="0" y="596385"/>
            <a:ext cx="12192000" cy="1200329"/>
          </a:xfrm>
          <a:prstGeom prst="rect">
            <a:avLst/>
          </a:prstGeom>
          <a:noFill/>
        </p:spPr>
        <p:txBody>
          <a:bodyPr wrap="square" rtlCol="0">
            <a:spAutoFit/>
          </a:bodyPr>
          <a:lstStyle/>
          <a:p>
            <a:r>
              <a:rPr lang="en-CA" sz="2400" i="1" dirty="0"/>
              <a:t>The nitrogen gas quickly inflates the bag between the driver and the windshield and dashboard. Calculate the volume of N</a:t>
            </a:r>
            <a:r>
              <a:rPr lang="en-CA" sz="2400" i="1" baseline="-25000" dirty="0"/>
              <a:t>2</a:t>
            </a:r>
            <a:r>
              <a:rPr lang="en-CA" sz="2400" i="1" dirty="0"/>
              <a:t> generated at 80</a:t>
            </a:r>
            <a:r>
              <a:rPr lang="en-CA" sz="2400" i="1" baseline="30000" dirty="0"/>
              <a:t>∘</a:t>
            </a:r>
            <a:r>
              <a:rPr lang="en-CA" sz="2400" i="1" dirty="0"/>
              <a:t>C and 823 mmHg by the decomposition of 60.0 g of NaN</a:t>
            </a:r>
            <a:r>
              <a:rPr lang="en-CA" sz="2400" i="1" baseline="-25000" dirty="0"/>
              <a:t>3</a:t>
            </a:r>
            <a:r>
              <a:rPr lang="en-CA" sz="2400" i="1" dirty="0"/>
              <a:t>.</a:t>
            </a:r>
          </a:p>
        </p:txBody>
      </p:sp>
      <p:cxnSp>
        <p:nvCxnSpPr>
          <p:cNvPr id="6" name="Straight Connector 5">
            <a:extLst>
              <a:ext uri="{FF2B5EF4-FFF2-40B4-BE49-F238E27FC236}">
                <a16:creationId xmlns:a16="http://schemas.microsoft.com/office/drawing/2014/main" id="{46EE8F3B-6F43-F3DD-55BE-FFCC66A2618D}"/>
              </a:ext>
            </a:extLst>
          </p:cNvPr>
          <p:cNvCxnSpPr>
            <a:cxnSpLocks/>
          </p:cNvCxnSpPr>
          <p:nvPr/>
        </p:nvCxnSpPr>
        <p:spPr>
          <a:xfrm>
            <a:off x="134912" y="1338220"/>
            <a:ext cx="3237875"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97FF50-F4B5-FD2A-1707-66C639E4798E}"/>
              </a:ext>
            </a:extLst>
          </p:cNvPr>
          <p:cNvSpPr txBox="1"/>
          <p:nvPr/>
        </p:nvSpPr>
        <p:spPr>
          <a:xfrm>
            <a:off x="8594183" y="2393099"/>
            <a:ext cx="1317171" cy="461665"/>
          </a:xfrm>
          <a:prstGeom prst="rect">
            <a:avLst/>
          </a:prstGeom>
          <a:noFill/>
        </p:spPr>
        <p:txBody>
          <a:bodyPr wrap="square" rtlCol="0">
            <a:spAutoFit/>
          </a:bodyPr>
          <a:lstStyle/>
          <a:p>
            <a:r>
              <a:rPr lang="en-US" sz="2400" dirty="0">
                <a:solidFill>
                  <a:srgbClr val="FF0000"/>
                </a:solidFill>
              </a:rPr>
              <a:t>V = ??? L</a:t>
            </a:r>
          </a:p>
        </p:txBody>
      </p:sp>
      <p:cxnSp>
        <p:nvCxnSpPr>
          <p:cNvPr id="10" name="Straight Connector 9">
            <a:extLst>
              <a:ext uri="{FF2B5EF4-FFF2-40B4-BE49-F238E27FC236}">
                <a16:creationId xmlns:a16="http://schemas.microsoft.com/office/drawing/2014/main" id="{FE4247C3-0B74-30CF-8008-3EC1C7B3D1EA}"/>
              </a:ext>
            </a:extLst>
          </p:cNvPr>
          <p:cNvCxnSpPr>
            <a:cxnSpLocks/>
          </p:cNvCxnSpPr>
          <p:nvPr/>
        </p:nvCxnSpPr>
        <p:spPr>
          <a:xfrm>
            <a:off x="8594183" y="1338220"/>
            <a:ext cx="3237875"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01FE24-134A-A3DE-AD3F-4F9BC2E67E33}"/>
              </a:ext>
            </a:extLst>
          </p:cNvPr>
          <p:cNvCxnSpPr>
            <a:cxnSpLocks/>
          </p:cNvCxnSpPr>
          <p:nvPr/>
        </p:nvCxnSpPr>
        <p:spPr>
          <a:xfrm>
            <a:off x="57462" y="1796714"/>
            <a:ext cx="707036"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EBF2808-1026-DF42-B2BE-49B7EB5BD72A}"/>
              </a:ext>
            </a:extLst>
          </p:cNvPr>
          <p:cNvSpPr txBox="1"/>
          <p:nvPr/>
        </p:nvSpPr>
        <p:spPr>
          <a:xfrm>
            <a:off x="3597818" y="2355596"/>
            <a:ext cx="1542381" cy="461665"/>
          </a:xfrm>
          <a:prstGeom prst="rect">
            <a:avLst/>
          </a:prstGeom>
          <a:noFill/>
        </p:spPr>
        <p:txBody>
          <a:bodyPr wrap="square" rtlCol="0">
            <a:spAutoFit/>
          </a:bodyPr>
          <a:lstStyle/>
          <a:p>
            <a:r>
              <a:rPr lang="en-US" sz="2400" b="1" dirty="0"/>
              <a:t>m = 60.0 g</a:t>
            </a:r>
          </a:p>
        </p:txBody>
      </p:sp>
      <p:sp>
        <p:nvSpPr>
          <p:cNvPr id="20" name="TextBox 19">
            <a:extLst>
              <a:ext uri="{FF2B5EF4-FFF2-40B4-BE49-F238E27FC236}">
                <a16:creationId xmlns:a16="http://schemas.microsoft.com/office/drawing/2014/main" id="{A037CA31-E9B2-EEB0-0D5A-9E2486FB255C}"/>
              </a:ext>
            </a:extLst>
          </p:cNvPr>
          <p:cNvSpPr txBox="1"/>
          <p:nvPr/>
        </p:nvSpPr>
        <p:spPr>
          <a:xfrm>
            <a:off x="134912" y="1884049"/>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sp>
        <p:nvSpPr>
          <p:cNvPr id="21" name="TextBox 20">
            <a:extLst>
              <a:ext uri="{FF2B5EF4-FFF2-40B4-BE49-F238E27FC236}">
                <a16:creationId xmlns:a16="http://schemas.microsoft.com/office/drawing/2014/main" id="{EB8D6BDA-78AA-DE0A-C27D-06ACC0302B49}"/>
              </a:ext>
            </a:extLst>
          </p:cNvPr>
          <p:cNvSpPr txBox="1"/>
          <p:nvPr/>
        </p:nvSpPr>
        <p:spPr>
          <a:xfrm>
            <a:off x="591704" y="2865990"/>
            <a:ext cx="2387296" cy="1107996"/>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cxnSp>
        <p:nvCxnSpPr>
          <p:cNvPr id="22" name="Straight Connector 21">
            <a:extLst>
              <a:ext uri="{FF2B5EF4-FFF2-40B4-BE49-F238E27FC236}">
                <a16:creationId xmlns:a16="http://schemas.microsoft.com/office/drawing/2014/main" id="{751B7B13-3CF7-9809-8E44-45F0776E1A73}"/>
              </a:ext>
            </a:extLst>
          </p:cNvPr>
          <p:cNvCxnSpPr>
            <a:cxnSpLocks/>
          </p:cNvCxnSpPr>
          <p:nvPr/>
        </p:nvCxnSpPr>
        <p:spPr>
          <a:xfrm>
            <a:off x="1513391" y="3802196"/>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5259FA-555E-175E-C4DA-AE36A95D54BD}"/>
              </a:ext>
            </a:extLst>
          </p:cNvPr>
          <p:cNvSpPr txBox="1"/>
          <p:nvPr/>
        </p:nvSpPr>
        <p:spPr>
          <a:xfrm>
            <a:off x="1834355" y="3766497"/>
            <a:ext cx="700903" cy="923330"/>
          </a:xfrm>
          <a:prstGeom prst="rect">
            <a:avLst/>
          </a:prstGeom>
          <a:noFill/>
          <a:ln w="41275">
            <a:noFill/>
          </a:ln>
        </p:spPr>
        <p:txBody>
          <a:bodyPr wrap="square" rtlCol="0">
            <a:spAutoFit/>
          </a:bodyPr>
          <a:lstStyle/>
          <a:p>
            <a:r>
              <a:rPr lang="en-US" sz="5400" b="1" dirty="0">
                <a:solidFill>
                  <a:srgbClr val="FF0000"/>
                </a:solidFill>
              </a:rPr>
              <a:t>P</a:t>
            </a:r>
            <a:endParaRPr lang="en-US" sz="3200" baseline="-25000" dirty="0">
              <a:solidFill>
                <a:srgbClr val="FF0000"/>
              </a:solidFill>
            </a:endParaRPr>
          </a:p>
        </p:txBody>
      </p:sp>
      <p:sp>
        <p:nvSpPr>
          <p:cNvPr id="7" name="TextBox 6">
            <a:extLst>
              <a:ext uri="{FF2B5EF4-FFF2-40B4-BE49-F238E27FC236}">
                <a16:creationId xmlns:a16="http://schemas.microsoft.com/office/drawing/2014/main" id="{54AB921B-5136-A375-25DD-9C4C4E98A6B5}"/>
              </a:ext>
            </a:extLst>
          </p:cNvPr>
          <p:cNvSpPr txBox="1"/>
          <p:nvPr/>
        </p:nvSpPr>
        <p:spPr>
          <a:xfrm>
            <a:off x="764498" y="4612348"/>
            <a:ext cx="7273256" cy="1107996"/>
          </a:xfrm>
          <a:prstGeom prst="rect">
            <a:avLst/>
          </a:prstGeom>
          <a:noFill/>
          <a:ln w="41275">
            <a:noFill/>
          </a:ln>
        </p:spPr>
        <p:txBody>
          <a:bodyPr wrap="square" rtlCol="0">
            <a:spAutoFit/>
          </a:bodyPr>
          <a:lstStyle/>
          <a:p>
            <a:r>
              <a:rPr lang="en-US" sz="5400" b="1" dirty="0"/>
              <a:t>V</a:t>
            </a:r>
            <a:r>
              <a:rPr lang="en-US" sz="5400" b="1" dirty="0">
                <a:solidFill>
                  <a:srgbClr val="FF0000"/>
                </a:solidFill>
              </a:rPr>
              <a:t> = </a:t>
            </a:r>
            <a:r>
              <a:rPr lang="en-US" sz="2800" b="1" dirty="0"/>
              <a:t>(1.38418948015 mol)</a:t>
            </a:r>
            <a:r>
              <a:rPr lang="en-US" sz="2800" b="1" dirty="0">
                <a:solidFill>
                  <a:srgbClr val="FF0000"/>
                </a:solidFill>
              </a:rPr>
              <a:t>(0.0821)</a:t>
            </a:r>
            <a:r>
              <a:rPr lang="en-US" sz="2800" b="1" dirty="0"/>
              <a:t>(353 K)</a:t>
            </a:r>
            <a:r>
              <a:rPr lang="en-US" sz="6600" b="1" dirty="0"/>
              <a:t> </a:t>
            </a:r>
            <a:endParaRPr lang="en-US" sz="3200" baseline="-25000" dirty="0"/>
          </a:p>
        </p:txBody>
      </p:sp>
      <p:cxnSp>
        <p:nvCxnSpPr>
          <p:cNvPr id="24" name="Straight Connector 23">
            <a:extLst>
              <a:ext uri="{FF2B5EF4-FFF2-40B4-BE49-F238E27FC236}">
                <a16:creationId xmlns:a16="http://schemas.microsoft.com/office/drawing/2014/main" id="{F6E6B38C-BC2E-1EF1-CDFD-55AA2CDDCBDA}"/>
              </a:ext>
            </a:extLst>
          </p:cNvPr>
          <p:cNvCxnSpPr>
            <a:cxnSpLocks/>
          </p:cNvCxnSpPr>
          <p:nvPr/>
        </p:nvCxnSpPr>
        <p:spPr>
          <a:xfrm>
            <a:off x="1686185" y="5548554"/>
            <a:ext cx="6149202"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27C0C0F-F859-618B-C1D5-75A25FBB2876}"/>
              </a:ext>
            </a:extLst>
          </p:cNvPr>
          <p:cNvSpPr txBox="1"/>
          <p:nvPr/>
        </p:nvSpPr>
        <p:spPr>
          <a:xfrm>
            <a:off x="2938640" y="5684105"/>
            <a:ext cx="2924971" cy="523220"/>
          </a:xfrm>
          <a:prstGeom prst="rect">
            <a:avLst/>
          </a:prstGeom>
          <a:noFill/>
          <a:ln w="41275">
            <a:noFill/>
          </a:ln>
        </p:spPr>
        <p:txBody>
          <a:bodyPr wrap="square" rtlCol="0">
            <a:spAutoFit/>
          </a:bodyPr>
          <a:lstStyle/>
          <a:p>
            <a:r>
              <a:rPr lang="en-US" sz="2800" b="1" dirty="0">
                <a:solidFill>
                  <a:srgbClr val="FF0000"/>
                </a:solidFill>
              </a:rPr>
              <a:t>(1.08289474 atm)</a:t>
            </a:r>
            <a:endParaRPr lang="en-US" sz="2800" baseline="-25000" dirty="0">
              <a:solidFill>
                <a:srgbClr val="FF0000"/>
              </a:solidFill>
            </a:endParaRPr>
          </a:p>
        </p:txBody>
      </p:sp>
      <p:sp>
        <p:nvSpPr>
          <p:cNvPr id="4" name="TextBox 3">
            <a:extLst>
              <a:ext uri="{FF2B5EF4-FFF2-40B4-BE49-F238E27FC236}">
                <a16:creationId xmlns:a16="http://schemas.microsoft.com/office/drawing/2014/main" id="{376C178C-A200-2130-0314-A5AC7A011C48}"/>
              </a:ext>
            </a:extLst>
          </p:cNvPr>
          <p:cNvSpPr txBox="1"/>
          <p:nvPr/>
        </p:nvSpPr>
        <p:spPr>
          <a:xfrm>
            <a:off x="8037754" y="4557518"/>
            <a:ext cx="3157360" cy="1107996"/>
          </a:xfrm>
          <a:prstGeom prst="rect">
            <a:avLst/>
          </a:prstGeom>
          <a:noFill/>
          <a:ln w="41275">
            <a:noFill/>
          </a:ln>
        </p:spPr>
        <p:txBody>
          <a:bodyPr wrap="square" rtlCol="0">
            <a:spAutoFit/>
          </a:bodyPr>
          <a:lstStyle/>
          <a:p>
            <a:r>
              <a:rPr lang="en-US" sz="5400" b="1" dirty="0">
                <a:solidFill>
                  <a:srgbClr val="FF0000"/>
                </a:solidFill>
              </a:rPr>
              <a:t>= </a:t>
            </a:r>
            <a:r>
              <a:rPr lang="en-US" sz="2800" b="1" dirty="0"/>
              <a:t>40.1156105811</a:t>
            </a:r>
            <a:r>
              <a:rPr lang="en-US" sz="6600" b="1" dirty="0"/>
              <a:t> </a:t>
            </a:r>
            <a:endParaRPr lang="en-US" sz="3200" baseline="-25000" dirty="0"/>
          </a:p>
        </p:txBody>
      </p:sp>
      <p:cxnSp>
        <p:nvCxnSpPr>
          <p:cNvPr id="8" name="Straight Connector 7">
            <a:extLst>
              <a:ext uri="{FF2B5EF4-FFF2-40B4-BE49-F238E27FC236}">
                <a16:creationId xmlns:a16="http://schemas.microsoft.com/office/drawing/2014/main" id="{31D5E744-5EB8-F72C-6430-B86B0F40C67B}"/>
              </a:ext>
            </a:extLst>
          </p:cNvPr>
          <p:cNvCxnSpPr>
            <a:cxnSpLocks/>
          </p:cNvCxnSpPr>
          <p:nvPr/>
        </p:nvCxnSpPr>
        <p:spPr>
          <a:xfrm>
            <a:off x="8594183" y="5478295"/>
            <a:ext cx="231580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C7BD455-2D0B-C4E3-D685-4C4161B55961}"/>
              </a:ext>
            </a:extLst>
          </p:cNvPr>
          <p:cNvSpPr txBox="1"/>
          <p:nvPr/>
        </p:nvSpPr>
        <p:spPr>
          <a:xfrm>
            <a:off x="8845309" y="5458734"/>
            <a:ext cx="2064679" cy="523220"/>
          </a:xfrm>
          <a:prstGeom prst="rect">
            <a:avLst/>
          </a:prstGeom>
          <a:noFill/>
          <a:ln w="41275">
            <a:noFill/>
          </a:ln>
        </p:spPr>
        <p:txBody>
          <a:bodyPr wrap="square" rtlCol="0">
            <a:spAutoFit/>
          </a:bodyPr>
          <a:lstStyle/>
          <a:p>
            <a:r>
              <a:rPr lang="en-US" sz="2800" b="1" dirty="0">
                <a:solidFill>
                  <a:srgbClr val="FF0000"/>
                </a:solidFill>
              </a:rPr>
              <a:t>1.08289474 </a:t>
            </a:r>
            <a:endParaRPr lang="en-US" sz="2800" baseline="-25000" dirty="0">
              <a:solidFill>
                <a:srgbClr val="FF0000"/>
              </a:solidFill>
            </a:endParaRPr>
          </a:p>
        </p:txBody>
      </p:sp>
      <p:sp>
        <p:nvSpPr>
          <p:cNvPr id="16" name="TextBox 15">
            <a:extLst>
              <a:ext uri="{FF2B5EF4-FFF2-40B4-BE49-F238E27FC236}">
                <a16:creationId xmlns:a16="http://schemas.microsoft.com/office/drawing/2014/main" id="{87B187C8-6D7B-6B14-0D26-27398921DCE9}"/>
              </a:ext>
            </a:extLst>
          </p:cNvPr>
          <p:cNvSpPr txBox="1"/>
          <p:nvPr/>
        </p:nvSpPr>
        <p:spPr>
          <a:xfrm>
            <a:off x="8037753" y="5750004"/>
            <a:ext cx="3579623" cy="1107996"/>
          </a:xfrm>
          <a:prstGeom prst="rect">
            <a:avLst/>
          </a:prstGeom>
          <a:noFill/>
          <a:ln w="41275">
            <a:noFill/>
          </a:ln>
        </p:spPr>
        <p:txBody>
          <a:bodyPr wrap="square" rtlCol="0">
            <a:spAutoFit/>
          </a:bodyPr>
          <a:lstStyle/>
          <a:p>
            <a:r>
              <a:rPr lang="en-US" sz="5400" b="1" dirty="0">
                <a:solidFill>
                  <a:srgbClr val="FF0000"/>
                </a:solidFill>
              </a:rPr>
              <a:t>= </a:t>
            </a:r>
            <a:r>
              <a:rPr lang="en-US" sz="2800" b="1" dirty="0"/>
              <a:t>37.0447921661 L</a:t>
            </a:r>
            <a:r>
              <a:rPr lang="en-US" sz="6600" b="1" dirty="0"/>
              <a:t> </a:t>
            </a:r>
            <a:endParaRPr lang="en-US" sz="3200" baseline="-25000" dirty="0"/>
          </a:p>
        </p:txBody>
      </p:sp>
      <p:sp>
        <p:nvSpPr>
          <p:cNvPr id="17" name="TextBox 16">
            <a:extLst>
              <a:ext uri="{FF2B5EF4-FFF2-40B4-BE49-F238E27FC236}">
                <a16:creationId xmlns:a16="http://schemas.microsoft.com/office/drawing/2014/main" id="{19B9EA9B-B504-189D-E0DB-CBCC9465B97A}"/>
              </a:ext>
            </a:extLst>
          </p:cNvPr>
          <p:cNvSpPr txBox="1"/>
          <p:nvPr/>
        </p:nvSpPr>
        <p:spPr>
          <a:xfrm>
            <a:off x="4454111" y="-165987"/>
            <a:ext cx="2673668" cy="923330"/>
          </a:xfrm>
          <a:prstGeom prst="rect">
            <a:avLst/>
          </a:prstGeom>
          <a:noFill/>
        </p:spPr>
        <p:txBody>
          <a:bodyPr wrap="square" rtlCol="0">
            <a:spAutoFit/>
          </a:bodyPr>
          <a:lstStyle/>
          <a:p>
            <a:r>
              <a:rPr lang="en-US" sz="5400" b="1" dirty="0">
                <a:solidFill>
                  <a:srgbClr val="FF0000"/>
                </a:solidFill>
              </a:rPr>
              <a:t>2 sig figs</a:t>
            </a:r>
            <a:endParaRPr lang="en-US" sz="3200" b="1" dirty="0"/>
          </a:p>
        </p:txBody>
      </p:sp>
      <p:sp>
        <p:nvSpPr>
          <p:cNvPr id="19" name="TextBox 18">
            <a:extLst>
              <a:ext uri="{FF2B5EF4-FFF2-40B4-BE49-F238E27FC236}">
                <a16:creationId xmlns:a16="http://schemas.microsoft.com/office/drawing/2014/main" id="{08E3F8CC-731F-476B-4220-5E167678F228}"/>
              </a:ext>
            </a:extLst>
          </p:cNvPr>
          <p:cNvSpPr txBox="1"/>
          <p:nvPr/>
        </p:nvSpPr>
        <p:spPr>
          <a:xfrm>
            <a:off x="5444730" y="3270631"/>
            <a:ext cx="1542381" cy="1200329"/>
          </a:xfrm>
          <a:prstGeom prst="rect">
            <a:avLst/>
          </a:prstGeom>
          <a:noFill/>
          <a:ln w="44450">
            <a:solidFill>
              <a:srgbClr val="FF0000"/>
            </a:solidFill>
          </a:ln>
        </p:spPr>
        <p:txBody>
          <a:bodyPr wrap="square" rtlCol="0">
            <a:spAutoFit/>
          </a:bodyPr>
          <a:lstStyle/>
          <a:p>
            <a:r>
              <a:rPr lang="en-US" sz="2400" b="1" dirty="0"/>
              <a:t>~  37 L </a:t>
            </a:r>
          </a:p>
          <a:p>
            <a:r>
              <a:rPr lang="en-US" sz="2400" b="1" dirty="0"/>
              <a:t>OR </a:t>
            </a:r>
          </a:p>
          <a:p>
            <a:r>
              <a:rPr lang="en-US" sz="2400" b="1" dirty="0"/>
              <a:t>3.7 x 10</a:t>
            </a:r>
            <a:r>
              <a:rPr lang="en-US" sz="2400" b="1" baseline="30000" dirty="0"/>
              <a:t>1</a:t>
            </a:r>
            <a:r>
              <a:rPr lang="en-US" sz="2400" b="1" dirty="0"/>
              <a:t> L</a:t>
            </a:r>
          </a:p>
        </p:txBody>
      </p:sp>
      <p:sp>
        <p:nvSpPr>
          <p:cNvPr id="26" name="TextBox 25">
            <a:extLst>
              <a:ext uri="{FF2B5EF4-FFF2-40B4-BE49-F238E27FC236}">
                <a16:creationId xmlns:a16="http://schemas.microsoft.com/office/drawing/2014/main" id="{A6C59343-2535-9522-AF32-0FBAFFB01DCA}"/>
              </a:ext>
            </a:extLst>
          </p:cNvPr>
          <p:cNvSpPr txBox="1"/>
          <p:nvPr/>
        </p:nvSpPr>
        <p:spPr>
          <a:xfrm>
            <a:off x="8037753" y="994983"/>
            <a:ext cx="576942" cy="769441"/>
          </a:xfrm>
          <a:prstGeom prst="rect">
            <a:avLst/>
          </a:prstGeom>
          <a:noFill/>
        </p:spPr>
        <p:txBody>
          <a:bodyPr wrap="square" rtlCol="0">
            <a:spAutoFit/>
          </a:bodyPr>
          <a:lstStyle/>
          <a:p>
            <a:r>
              <a:rPr lang="en-US" sz="4400" b="1" dirty="0">
                <a:solidFill>
                  <a:srgbClr val="FF0000"/>
                </a:solidFill>
              </a:rPr>
              <a:t>N</a:t>
            </a:r>
          </a:p>
        </p:txBody>
      </p:sp>
      <p:sp>
        <p:nvSpPr>
          <p:cNvPr id="27" name="TextBox 26">
            <a:extLst>
              <a:ext uri="{FF2B5EF4-FFF2-40B4-BE49-F238E27FC236}">
                <a16:creationId xmlns:a16="http://schemas.microsoft.com/office/drawing/2014/main" id="{C3DF589A-D863-7475-D78C-8EDF3C537011}"/>
              </a:ext>
            </a:extLst>
          </p:cNvPr>
          <p:cNvSpPr txBox="1"/>
          <p:nvPr/>
        </p:nvSpPr>
        <p:spPr>
          <a:xfrm>
            <a:off x="3032845" y="984645"/>
            <a:ext cx="576942" cy="769441"/>
          </a:xfrm>
          <a:prstGeom prst="rect">
            <a:avLst/>
          </a:prstGeom>
          <a:noFill/>
        </p:spPr>
        <p:txBody>
          <a:bodyPr wrap="square" rtlCol="0">
            <a:spAutoFit/>
          </a:bodyPr>
          <a:lstStyle/>
          <a:p>
            <a:r>
              <a:rPr lang="en-US" sz="4400" b="1" dirty="0">
                <a:solidFill>
                  <a:srgbClr val="FF0000"/>
                </a:solidFill>
              </a:rPr>
              <a:t>G</a:t>
            </a:r>
          </a:p>
        </p:txBody>
      </p:sp>
    </p:spTree>
    <p:extLst>
      <p:ext uri="{BB962C8B-B14F-4D97-AF65-F5344CB8AC3E}">
        <p14:creationId xmlns:p14="http://schemas.microsoft.com/office/powerpoint/2010/main" val="33010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5.12</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830997"/>
          </a:xfrm>
          <a:prstGeom prst="rect">
            <a:avLst/>
          </a:prstGeom>
          <a:noFill/>
        </p:spPr>
        <p:txBody>
          <a:bodyPr wrap="square" rtlCol="0">
            <a:spAutoFit/>
          </a:bodyPr>
          <a:lstStyle/>
          <a:p>
            <a:r>
              <a:rPr lang="en-CA" sz="2400" i="1" dirty="0"/>
              <a:t>The equation for the metabolic break down of glucose (C</a:t>
            </a:r>
            <a:r>
              <a:rPr lang="en-CA" sz="2400" i="1" baseline="-25000" dirty="0"/>
              <a:t>6</a:t>
            </a:r>
            <a:r>
              <a:rPr lang="en-CA" sz="2400" i="1" dirty="0"/>
              <a:t>H</a:t>
            </a:r>
            <a:r>
              <a:rPr lang="en-CA" sz="2400" i="1" baseline="-25000" dirty="0"/>
              <a:t>12</a:t>
            </a:r>
            <a:r>
              <a:rPr lang="en-CA" sz="2400" i="1" dirty="0"/>
              <a:t>O</a:t>
            </a:r>
            <a:r>
              <a:rPr lang="en-CA" sz="2400" i="1" baseline="-25000" dirty="0"/>
              <a:t>6</a:t>
            </a:r>
            <a:r>
              <a:rPr lang="en-CA" sz="2400" i="1" dirty="0"/>
              <a:t>) is the same is the same as the equation for the combustion of glucose in air:</a:t>
            </a:r>
          </a:p>
        </p:txBody>
      </p:sp>
      <p:sp>
        <p:nvSpPr>
          <p:cNvPr id="3" name="TextBox 2">
            <a:extLst>
              <a:ext uri="{FF2B5EF4-FFF2-40B4-BE49-F238E27FC236}">
                <a16:creationId xmlns:a16="http://schemas.microsoft.com/office/drawing/2014/main" id="{9631E559-6216-82A9-2E9B-DA65F469FA67}"/>
              </a:ext>
            </a:extLst>
          </p:cNvPr>
          <p:cNvSpPr txBox="1"/>
          <p:nvPr/>
        </p:nvSpPr>
        <p:spPr>
          <a:xfrm>
            <a:off x="1122236" y="1469179"/>
            <a:ext cx="9947564" cy="830997"/>
          </a:xfrm>
          <a:prstGeom prst="rect">
            <a:avLst/>
          </a:prstGeom>
          <a:noFill/>
          <a:ln w="38100">
            <a:solidFill>
              <a:srgbClr val="FF0000"/>
            </a:solidFill>
          </a:ln>
        </p:spPr>
        <p:txBody>
          <a:bodyPr wrap="square" rtlCol="0">
            <a:spAutoFit/>
          </a:bodyPr>
          <a:lstStyle/>
          <a:p>
            <a:r>
              <a:rPr lang="en-US" sz="4800" b="1" u="sng" dirty="0"/>
              <a:t>1</a:t>
            </a:r>
            <a:r>
              <a:rPr lang="en-US" sz="4800" dirty="0"/>
              <a:t> C</a:t>
            </a:r>
            <a:r>
              <a:rPr lang="en-US" sz="4800" baseline="-25000" dirty="0"/>
              <a:t>3</a:t>
            </a:r>
            <a:r>
              <a:rPr lang="en-US" sz="4800" dirty="0"/>
              <a:t>H</a:t>
            </a:r>
            <a:r>
              <a:rPr lang="en-US" sz="4800" baseline="-25000" dirty="0"/>
              <a:t>12</a:t>
            </a:r>
            <a:r>
              <a:rPr lang="en-US" sz="4800" dirty="0"/>
              <a:t>O</a:t>
            </a:r>
            <a:r>
              <a:rPr lang="en-US" sz="4800" baseline="-25000" dirty="0"/>
              <a:t>6(s) </a:t>
            </a:r>
            <a:r>
              <a:rPr lang="en-US" sz="4800" dirty="0"/>
              <a:t>+ </a:t>
            </a:r>
            <a:r>
              <a:rPr lang="en-US" sz="4800" b="1" u="sng" dirty="0"/>
              <a:t>3</a:t>
            </a:r>
            <a:r>
              <a:rPr lang="en-US" sz="4800" dirty="0"/>
              <a:t> O</a:t>
            </a:r>
            <a:r>
              <a:rPr lang="en-US" sz="4800" baseline="-25000" dirty="0"/>
              <a:t>2(g)</a:t>
            </a:r>
            <a:r>
              <a:rPr lang="en-US" sz="4800" dirty="0">
                <a:sym typeface="Wingdings" pitchFamily="2" charset="2"/>
              </a:rPr>
              <a:t> </a:t>
            </a:r>
            <a:r>
              <a:rPr lang="en-US" sz="4800" b="1" u="sng" dirty="0">
                <a:sym typeface="Wingdings" pitchFamily="2" charset="2"/>
              </a:rPr>
              <a:t>3</a:t>
            </a:r>
            <a:r>
              <a:rPr lang="en-US" sz="4800" dirty="0">
                <a:sym typeface="Wingdings" pitchFamily="2" charset="2"/>
              </a:rPr>
              <a:t> CO</a:t>
            </a:r>
            <a:r>
              <a:rPr lang="en-US" sz="4800" baseline="-25000" dirty="0">
                <a:sym typeface="Wingdings" pitchFamily="2" charset="2"/>
              </a:rPr>
              <a:t>2(g) </a:t>
            </a:r>
            <a:r>
              <a:rPr lang="en-US" sz="4800" dirty="0">
                <a:sym typeface="Wingdings" pitchFamily="2" charset="2"/>
              </a:rPr>
              <a:t>+ </a:t>
            </a:r>
            <a:r>
              <a:rPr lang="en-US" sz="4800" b="1" u="sng" dirty="0">
                <a:sym typeface="Wingdings" pitchFamily="2" charset="2"/>
              </a:rPr>
              <a:t>3</a:t>
            </a:r>
            <a:r>
              <a:rPr lang="en-US" sz="4800" dirty="0">
                <a:sym typeface="Wingdings" pitchFamily="2" charset="2"/>
              </a:rPr>
              <a:t> H</a:t>
            </a:r>
            <a:r>
              <a:rPr lang="en-US" sz="4800" baseline="-25000" dirty="0">
                <a:sym typeface="Wingdings" pitchFamily="2" charset="2"/>
              </a:rPr>
              <a:t>2</a:t>
            </a:r>
            <a:r>
              <a:rPr lang="en-US" sz="4800" dirty="0">
                <a:sym typeface="Wingdings" pitchFamily="2" charset="2"/>
              </a:rPr>
              <a:t>O</a:t>
            </a:r>
            <a:r>
              <a:rPr lang="en-US" sz="4800" baseline="-25000" dirty="0">
                <a:sym typeface="Wingdings" pitchFamily="2" charset="2"/>
              </a:rPr>
              <a:t>(l)</a:t>
            </a:r>
            <a:endParaRPr lang="en-US" sz="4800" baseline="-25000" dirty="0"/>
          </a:p>
        </p:txBody>
      </p:sp>
    </p:spTree>
    <p:extLst>
      <p:ext uri="{BB962C8B-B14F-4D97-AF65-F5344CB8AC3E}">
        <p14:creationId xmlns:p14="http://schemas.microsoft.com/office/powerpoint/2010/main" val="122580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2442860"/>
            <a:ext cx="12192000" cy="1569660"/>
          </a:xfrm>
          <a:prstGeom prst="rect">
            <a:avLst/>
          </a:prstGeom>
          <a:noFill/>
        </p:spPr>
        <p:txBody>
          <a:bodyPr wrap="square" rtlCol="0">
            <a:spAutoFit/>
          </a:bodyPr>
          <a:lstStyle/>
          <a:p>
            <a:r>
              <a:rPr lang="en-CA" sz="2400" i="1" dirty="0"/>
              <a:t>The pressure of carbon dioxide inside the cabin of a submarine having a volume of 2.4 x10</a:t>
            </a:r>
            <a:r>
              <a:rPr lang="en-CA" sz="2400" i="1" baseline="30000" dirty="0"/>
              <a:t>5</a:t>
            </a:r>
            <a:r>
              <a:rPr lang="en-CA" sz="2400" i="1" dirty="0"/>
              <a:t> L is 7.9 x 10</a:t>
            </a:r>
            <a:r>
              <a:rPr lang="en-CA" sz="2400" i="1" baseline="30000" dirty="0"/>
              <a:t>-3 </a:t>
            </a:r>
            <a:r>
              <a:rPr lang="en-CA" sz="2400" i="1" dirty="0"/>
              <a:t>atm at 312 K. A solution of lithium hydroxide (</a:t>
            </a:r>
            <a:r>
              <a:rPr lang="en-CA" sz="2400" i="1" dirty="0" err="1"/>
              <a:t>LiOH</a:t>
            </a:r>
            <a:r>
              <a:rPr lang="en-CA" sz="2400" i="1" dirty="0"/>
              <a:t>) of negligible volume is introduced into the cabin. Eventually the pressure of CO</a:t>
            </a:r>
            <a:r>
              <a:rPr lang="en-CA" sz="2400" i="1" baseline="-25000" dirty="0"/>
              <a:t>2</a:t>
            </a:r>
            <a:r>
              <a:rPr lang="en-CA" sz="2400" i="1" dirty="0"/>
              <a:t> falls to 1.2 x 10</a:t>
            </a:r>
            <a:r>
              <a:rPr lang="en-CA" sz="2400" i="1" baseline="30000" dirty="0"/>
              <a:t>-4</a:t>
            </a:r>
            <a:r>
              <a:rPr lang="en-CA" sz="2400" i="1" dirty="0"/>
              <a:t> atm. How many grams of lithium carbonate (LiCO</a:t>
            </a:r>
            <a:r>
              <a:rPr lang="en-CA" sz="2400" i="1" baseline="-25000" dirty="0"/>
              <a:t>3</a:t>
            </a:r>
            <a:r>
              <a:rPr lang="en-CA" sz="2400" i="1" dirty="0"/>
              <a:t>) are formed by this process?</a:t>
            </a:r>
          </a:p>
        </p:txBody>
      </p:sp>
      <p:sp>
        <p:nvSpPr>
          <p:cNvPr id="3" name="TextBox 2">
            <a:extLst>
              <a:ext uri="{FF2B5EF4-FFF2-40B4-BE49-F238E27FC236}">
                <a16:creationId xmlns:a16="http://schemas.microsoft.com/office/drawing/2014/main" id="{DE6E4CAE-F159-25AB-E2CE-2D9276F05600}"/>
              </a:ext>
            </a:extLst>
          </p:cNvPr>
          <p:cNvSpPr txBox="1"/>
          <p:nvPr/>
        </p:nvSpPr>
        <p:spPr>
          <a:xfrm>
            <a:off x="969818" y="1524599"/>
            <a:ext cx="10307777" cy="830997"/>
          </a:xfrm>
          <a:prstGeom prst="rect">
            <a:avLst/>
          </a:prstGeom>
          <a:noFill/>
          <a:ln w="38100">
            <a:solidFill>
              <a:srgbClr val="FF0000"/>
            </a:solidFill>
          </a:ln>
        </p:spPr>
        <p:txBody>
          <a:bodyPr wrap="square" rtlCol="0">
            <a:spAutoFit/>
          </a:bodyPr>
          <a:lstStyle/>
          <a:p>
            <a:r>
              <a:rPr lang="en-US" sz="4800" b="1" u="sng" dirty="0"/>
              <a:t>2</a:t>
            </a:r>
            <a:r>
              <a:rPr lang="en-US" sz="4800" dirty="0"/>
              <a:t> </a:t>
            </a:r>
            <a:r>
              <a:rPr lang="en-US" sz="4800" dirty="0" err="1"/>
              <a:t>LiOH</a:t>
            </a:r>
            <a:r>
              <a:rPr lang="en-US" sz="4800" baseline="-25000" dirty="0"/>
              <a:t>(</a:t>
            </a:r>
            <a:r>
              <a:rPr lang="en-US" sz="4800" baseline="-25000" dirty="0" err="1"/>
              <a:t>aq</a:t>
            </a:r>
            <a:r>
              <a:rPr lang="en-US" sz="4800" baseline="-25000" dirty="0"/>
              <a:t>) </a:t>
            </a:r>
            <a:r>
              <a:rPr lang="en-US" sz="4800" dirty="0"/>
              <a:t>+ </a:t>
            </a:r>
            <a:r>
              <a:rPr lang="en-US" sz="4800" b="1" u="sng" dirty="0"/>
              <a:t>1</a:t>
            </a:r>
            <a:r>
              <a:rPr lang="en-US" sz="4800" dirty="0"/>
              <a:t> CO</a:t>
            </a:r>
            <a:r>
              <a:rPr lang="en-US" sz="4800" baseline="-25000" dirty="0"/>
              <a:t>2(g)</a:t>
            </a:r>
            <a:r>
              <a:rPr lang="en-US" sz="4800" dirty="0">
                <a:sym typeface="Wingdings" pitchFamily="2" charset="2"/>
              </a:rPr>
              <a:t> </a:t>
            </a:r>
            <a:r>
              <a:rPr lang="en-US" sz="4800" b="1" u="sng" dirty="0">
                <a:sym typeface="Wingdings" pitchFamily="2" charset="2"/>
              </a:rPr>
              <a:t>1</a:t>
            </a:r>
            <a:r>
              <a:rPr lang="en-US" sz="4800" dirty="0">
                <a:sym typeface="Wingdings" pitchFamily="2" charset="2"/>
              </a:rPr>
              <a:t> Li</a:t>
            </a:r>
            <a:r>
              <a:rPr lang="en-US" sz="4800" baseline="-25000" dirty="0">
                <a:sym typeface="Wingdings" pitchFamily="2" charset="2"/>
              </a:rPr>
              <a:t>2</a:t>
            </a:r>
            <a:r>
              <a:rPr lang="en-US" sz="4800" dirty="0">
                <a:sym typeface="Wingdings" pitchFamily="2" charset="2"/>
              </a:rPr>
              <a:t>CO</a:t>
            </a:r>
            <a:r>
              <a:rPr lang="en-US" sz="4800" baseline="-25000" dirty="0">
                <a:sym typeface="Wingdings" pitchFamily="2" charset="2"/>
              </a:rPr>
              <a:t>3(s) </a:t>
            </a:r>
            <a:r>
              <a:rPr lang="en-US" sz="4800" dirty="0">
                <a:sym typeface="Wingdings" pitchFamily="2" charset="2"/>
              </a:rPr>
              <a:t>+ </a:t>
            </a:r>
            <a:r>
              <a:rPr lang="en-US" sz="4800" u="sng" dirty="0">
                <a:sym typeface="Wingdings" pitchFamily="2" charset="2"/>
              </a:rPr>
              <a:t>1</a:t>
            </a:r>
            <a:r>
              <a:rPr lang="en-US" sz="4800" dirty="0">
                <a:sym typeface="Wingdings" pitchFamily="2" charset="2"/>
              </a:rPr>
              <a:t> H</a:t>
            </a:r>
            <a:r>
              <a:rPr lang="en-US" sz="4800" baseline="-25000" dirty="0">
                <a:sym typeface="Wingdings" pitchFamily="2" charset="2"/>
              </a:rPr>
              <a:t>2</a:t>
            </a:r>
            <a:r>
              <a:rPr lang="en-US" sz="4800" dirty="0">
                <a:sym typeface="Wingdings" pitchFamily="2" charset="2"/>
              </a:rPr>
              <a:t>O</a:t>
            </a:r>
            <a:r>
              <a:rPr lang="en-US" sz="4800" baseline="-25000" dirty="0">
                <a:sym typeface="Wingdings" pitchFamily="2" charset="2"/>
              </a:rPr>
              <a:t>(l)</a:t>
            </a:r>
            <a:endParaRPr lang="en-US" sz="4800" baseline="-25000" dirty="0"/>
          </a:p>
        </p:txBody>
      </p:sp>
      <p:sp>
        <p:nvSpPr>
          <p:cNvPr id="6" name="TextBox 5">
            <a:extLst>
              <a:ext uri="{FF2B5EF4-FFF2-40B4-BE49-F238E27FC236}">
                <a16:creationId xmlns:a16="http://schemas.microsoft.com/office/drawing/2014/main" id="{4B0D44EF-3353-28F3-0A98-F2DA396A9FCB}"/>
              </a:ext>
            </a:extLst>
          </p:cNvPr>
          <p:cNvSpPr txBox="1"/>
          <p:nvPr/>
        </p:nvSpPr>
        <p:spPr>
          <a:xfrm>
            <a:off x="27705" y="738751"/>
            <a:ext cx="12192000" cy="830997"/>
          </a:xfrm>
          <a:prstGeom prst="rect">
            <a:avLst/>
          </a:prstGeom>
          <a:noFill/>
        </p:spPr>
        <p:txBody>
          <a:bodyPr wrap="square" rtlCol="0">
            <a:spAutoFit/>
          </a:bodyPr>
          <a:lstStyle/>
          <a:p>
            <a:r>
              <a:rPr lang="en-CA" sz="2400" i="1" dirty="0"/>
              <a:t>Aqueous lithium hydroxide solution is used to purify air in spacecrafts and submarines because it absorbs carbon dioxide, which is an end product of metabolism, according to the equation:</a:t>
            </a:r>
          </a:p>
        </p:txBody>
      </p:sp>
    </p:spTree>
    <p:extLst>
      <p:ext uri="{BB962C8B-B14F-4D97-AF65-F5344CB8AC3E}">
        <p14:creationId xmlns:p14="http://schemas.microsoft.com/office/powerpoint/2010/main" val="16325514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09129"/>
            <a:ext cx="12192000" cy="1569660"/>
          </a:xfrm>
          <a:prstGeom prst="rect">
            <a:avLst/>
          </a:prstGeom>
          <a:noFill/>
        </p:spPr>
        <p:txBody>
          <a:bodyPr wrap="square" rtlCol="0">
            <a:spAutoFit/>
          </a:bodyPr>
          <a:lstStyle/>
          <a:p>
            <a:r>
              <a:rPr lang="en-CA" sz="2400" i="1" dirty="0"/>
              <a:t>The pressure of carbon dioxide inside the cabin of a submarine having a volume of 2.4 x10</a:t>
            </a:r>
            <a:r>
              <a:rPr lang="en-CA" sz="2400" i="1" baseline="30000" dirty="0"/>
              <a:t>5</a:t>
            </a:r>
            <a:r>
              <a:rPr lang="en-CA" sz="2400" i="1" dirty="0"/>
              <a:t> L is 7.9 x 10</a:t>
            </a:r>
            <a:r>
              <a:rPr lang="en-CA" sz="2400" i="1" baseline="30000" dirty="0"/>
              <a:t>-3 </a:t>
            </a:r>
            <a:r>
              <a:rPr lang="en-CA" sz="2400" i="1" dirty="0"/>
              <a:t>atm at 312 K. A solution of lithium hydroxide (</a:t>
            </a:r>
            <a:r>
              <a:rPr lang="en-CA" sz="2400" i="1" dirty="0" err="1"/>
              <a:t>LiOH</a:t>
            </a:r>
            <a:r>
              <a:rPr lang="en-CA" sz="2400" i="1" dirty="0"/>
              <a:t>) of negligible volume is introduced into the cabin. Eventually the pressure of CO</a:t>
            </a:r>
            <a:r>
              <a:rPr lang="en-CA" sz="2400" i="1" baseline="-25000" dirty="0"/>
              <a:t>2</a:t>
            </a:r>
            <a:r>
              <a:rPr lang="en-CA" sz="2400" i="1" dirty="0"/>
              <a:t> falls to 1.2 x 10</a:t>
            </a:r>
            <a:r>
              <a:rPr lang="en-CA" sz="2400" i="1" baseline="30000" dirty="0"/>
              <a:t>-4</a:t>
            </a:r>
            <a:r>
              <a:rPr lang="en-CA" sz="2400" i="1" dirty="0"/>
              <a:t> atm. How many grams of lithium carbonate (LiCO</a:t>
            </a:r>
            <a:r>
              <a:rPr lang="en-CA" sz="2400" i="1" baseline="-25000" dirty="0"/>
              <a:t>3</a:t>
            </a:r>
            <a:r>
              <a:rPr lang="en-CA" sz="2400" i="1" dirty="0"/>
              <a:t>) are formed by this process?</a:t>
            </a:r>
          </a:p>
        </p:txBody>
      </p:sp>
      <p:sp>
        <p:nvSpPr>
          <p:cNvPr id="3" name="TextBox 2">
            <a:extLst>
              <a:ext uri="{FF2B5EF4-FFF2-40B4-BE49-F238E27FC236}">
                <a16:creationId xmlns:a16="http://schemas.microsoft.com/office/drawing/2014/main" id="{DE6E4CAE-F159-25AB-E2CE-2D9276F05600}"/>
              </a:ext>
            </a:extLst>
          </p:cNvPr>
          <p:cNvSpPr txBox="1"/>
          <p:nvPr/>
        </p:nvSpPr>
        <p:spPr>
          <a:xfrm>
            <a:off x="1062033" y="2078789"/>
            <a:ext cx="10307777" cy="830997"/>
          </a:xfrm>
          <a:prstGeom prst="rect">
            <a:avLst/>
          </a:prstGeom>
          <a:noFill/>
          <a:ln w="38100">
            <a:solidFill>
              <a:srgbClr val="FF0000"/>
            </a:solidFill>
          </a:ln>
        </p:spPr>
        <p:txBody>
          <a:bodyPr wrap="square" rtlCol="0">
            <a:spAutoFit/>
          </a:bodyPr>
          <a:lstStyle/>
          <a:p>
            <a:r>
              <a:rPr lang="en-US" sz="4800" b="1" u="sng" dirty="0"/>
              <a:t>2</a:t>
            </a:r>
            <a:r>
              <a:rPr lang="en-US" sz="4800" dirty="0"/>
              <a:t> </a:t>
            </a:r>
            <a:r>
              <a:rPr lang="en-US" sz="4800" dirty="0" err="1"/>
              <a:t>LiOH</a:t>
            </a:r>
            <a:r>
              <a:rPr lang="en-US" sz="4800" baseline="-25000" dirty="0"/>
              <a:t>(</a:t>
            </a:r>
            <a:r>
              <a:rPr lang="en-US" sz="4800" baseline="-25000" dirty="0" err="1"/>
              <a:t>aq</a:t>
            </a:r>
            <a:r>
              <a:rPr lang="en-US" sz="4800" baseline="-25000" dirty="0"/>
              <a:t>) </a:t>
            </a:r>
            <a:r>
              <a:rPr lang="en-US" sz="4800" dirty="0"/>
              <a:t>+ </a:t>
            </a:r>
            <a:r>
              <a:rPr lang="en-US" sz="4800" b="1" u="sng" dirty="0"/>
              <a:t>1</a:t>
            </a:r>
            <a:r>
              <a:rPr lang="en-US" sz="4800" dirty="0"/>
              <a:t> CO</a:t>
            </a:r>
            <a:r>
              <a:rPr lang="en-US" sz="4800" baseline="-25000" dirty="0"/>
              <a:t>2(g)</a:t>
            </a:r>
            <a:r>
              <a:rPr lang="en-US" sz="4800" dirty="0">
                <a:sym typeface="Wingdings" pitchFamily="2" charset="2"/>
              </a:rPr>
              <a:t> </a:t>
            </a:r>
            <a:r>
              <a:rPr lang="en-US" sz="4800" b="1" u="sng" dirty="0">
                <a:sym typeface="Wingdings" pitchFamily="2" charset="2"/>
              </a:rPr>
              <a:t>1</a:t>
            </a:r>
            <a:r>
              <a:rPr lang="en-US" sz="4800" dirty="0">
                <a:sym typeface="Wingdings" pitchFamily="2" charset="2"/>
              </a:rPr>
              <a:t> Li</a:t>
            </a:r>
            <a:r>
              <a:rPr lang="en-US" sz="4800" baseline="-25000" dirty="0">
                <a:sym typeface="Wingdings" pitchFamily="2" charset="2"/>
              </a:rPr>
              <a:t>2</a:t>
            </a:r>
            <a:r>
              <a:rPr lang="en-US" sz="4800" dirty="0">
                <a:sym typeface="Wingdings" pitchFamily="2" charset="2"/>
              </a:rPr>
              <a:t>CO</a:t>
            </a:r>
            <a:r>
              <a:rPr lang="en-US" sz="4800" baseline="-25000" dirty="0">
                <a:sym typeface="Wingdings" pitchFamily="2" charset="2"/>
              </a:rPr>
              <a:t>3(s) </a:t>
            </a:r>
            <a:r>
              <a:rPr lang="en-US" sz="4800" dirty="0">
                <a:sym typeface="Wingdings" pitchFamily="2" charset="2"/>
              </a:rPr>
              <a:t>+ </a:t>
            </a:r>
            <a:r>
              <a:rPr lang="en-US" sz="4800" u="sng" dirty="0">
                <a:sym typeface="Wingdings" pitchFamily="2" charset="2"/>
              </a:rPr>
              <a:t>1</a:t>
            </a:r>
            <a:r>
              <a:rPr lang="en-US" sz="4800" dirty="0">
                <a:sym typeface="Wingdings" pitchFamily="2" charset="2"/>
              </a:rPr>
              <a:t> H</a:t>
            </a:r>
            <a:r>
              <a:rPr lang="en-US" sz="4800" baseline="-25000" dirty="0">
                <a:sym typeface="Wingdings" pitchFamily="2" charset="2"/>
              </a:rPr>
              <a:t>2</a:t>
            </a:r>
            <a:r>
              <a:rPr lang="en-US" sz="4800" dirty="0">
                <a:sym typeface="Wingdings" pitchFamily="2" charset="2"/>
              </a:rPr>
              <a:t>O</a:t>
            </a:r>
            <a:r>
              <a:rPr lang="en-US" sz="4800" baseline="-25000" dirty="0">
                <a:sym typeface="Wingdings" pitchFamily="2" charset="2"/>
              </a:rPr>
              <a:t>(l)</a:t>
            </a:r>
            <a:endParaRPr lang="en-US" sz="4800" baseline="-25000" dirty="0"/>
          </a:p>
        </p:txBody>
      </p:sp>
      <p:cxnSp>
        <p:nvCxnSpPr>
          <p:cNvPr id="5" name="Straight Connector 4">
            <a:extLst>
              <a:ext uri="{FF2B5EF4-FFF2-40B4-BE49-F238E27FC236}">
                <a16:creationId xmlns:a16="http://schemas.microsoft.com/office/drawing/2014/main" id="{3BCFAE62-4DB8-1F64-E099-58EF9F95EDDF}"/>
              </a:ext>
            </a:extLst>
          </p:cNvPr>
          <p:cNvCxnSpPr>
            <a:cxnSpLocks/>
          </p:cNvCxnSpPr>
          <p:nvPr/>
        </p:nvCxnSpPr>
        <p:spPr>
          <a:xfrm>
            <a:off x="8491929" y="1608043"/>
            <a:ext cx="342525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9477EE-2732-5725-308B-C4E60FBAA9CC}"/>
              </a:ext>
            </a:extLst>
          </p:cNvPr>
          <p:cNvCxnSpPr>
            <a:cxnSpLocks/>
          </p:cNvCxnSpPr>
          <p:nvPr/>
        </p:nvCxnSpPr>
        <p:spPr>
          <a:xfrm>
            <a:off x="0" y="2030264"/>
            <a:ext cx="368758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D48A4A-4E6D-80F9-C4F0-6EBE70110D11}"/>
              </a:ext>
            </a:extLst>
          </p:cNvPr>
          <p:cNvSpPr txBox="1"/>
          <p:nvPr/>
        </p:nvSpPr>
        <p:spPr>
          <a:xfrm>
            <a:off x="7012721" y="2947334"/>
            <a:ext cx="1479208" cy="461665"/>
          </a:xfrm>
          <a:prstGeom prst="rect">
            <a:avLst/>
          </a:prstGeom>
          <a:noFill/>
        </p:spPr>
        <p:txBody>
          <a:bodyPr wrap="square" rtlCol="0">
            <a:spAutoFit/>
          </a:bodyPr>
          <a:lstStyle/>
          <a:p>
            <a:r>
              <a:rPr lang="en-US" sz="2400" dirty="0">
                <a:solidFill>
                  <a:srgbClr val="FF0000"/>
                </a:solidFill>
              </a:rPr>
              <a:t>m = ??? g</a:t>
            </a:r>
          </a:p>
        </p:txBody>
      </p:sp>
      <p:sp>
        <p:nvSpPr>
          <p:cNvPr id="11" name="TextBox 10">
            <a:extLst>
              <a:ext uri="{FF2B5EF4-FFF2-40B4-BE49-F238E27FC236}">
                <a16:creationId xmlns:a16="http://schemas.microsoft.com/office/drawing/2014/main" id="{1F52F729-02E1-2E78-89A3-85762A3664E0}"/>
              </a:ext>
            </a:extLst>
          </p:cNvPr>
          <p:cNvSpPr txBox="1"/>
          <p:nvPr/>
        </p:nvSpPr>
        <p:spPr>
          <a:xfrm>
            <a:off x="6892799" y="1458696"/>
            <a:ext cx="576942" cy="769441"/>
          </a:xfrm>
          <a:prstGeom prst="rect">
            <a:avLst/>
          </a:prstGeom>
          <a:noFill/>
        </p:spPr>
        <p:txBody>
          <a:bodyPr wrap="square" rtlCol="0">
            <a:spAutoFit/>
          </a:bodyPr>
          <a:lstStyle/>
          <a:p>
            <a:r>
              <a:rPr lang="en-US" sz="4400" b="1" dirty="0">
                <a:solidFill>
                  <a:srgbClr val="FF0000"/>
                </a:solidFill>
              </a:rPr>
              <a:t>N</a:t>
            </a:r>
          </a:p>
        </p:txBody>
      </p:sp>
      <p:sp>
        <p:nvSpPr>
          <p:cNvPr id="12" name="TextBox 11">
            <a:extLst>
              <a:ext uri="{FF2B5EF4-FFF2-40B4-BE49-F238E27FC236}">
                <a16:creationId xmlns:a16="http://schemas.microsoft.com/office/drawing/2014/main" id="{A9F84129-5F74-7603-385C-1EF7E34F3D87}"/>
              </a:ext>
            </a:extLst>
          </p:cNvPr>
          <p:cNvSpPr txBox="1"/>
          <p:nvPr/>
        </p:nvSpPr>
        <p:spPr>
          <a:xfrm>
            <a:off x="3898831" y="1458695"/>
            <a:ext cx="576942" cy="769441"/>
          </a:xfrm>
          <a:prstGeom prst="rect">
            <a:avLst/>
          </a:prstGeom>
          <a:noFill/>
        </p:spPr>
        <p:txBody>
          <a:bodyPr wrap="square" rtlCol="0">
            <a:spAutoFit/>
          </a:bodyPr>
          <a:lstStyle/>
          <a:p>
            <a:r>
              <a:rPr lang="en-US" sz="4400" b="1" dirty="0">
                <a:solidFill>
                  <a:srgbClr val="FF0000"/>
                </a:solidFill>
              </a:rPr>
              <a:t>G</a:t>
            </a:r>
          </a:p>
        </p:txBody>
      </p:sp>
      <p:cxnSp>
        <p:nvCxnSpPr>
          <p:cNvPr id="14" name="Straight Connector 13">
            <a:extLst>
              <a:ext uri="{FF2B5EF4-FFF2-40B4-BE49-F238E27FC236}">
                <a16:creationId xmlns:a16="http://schemas.microsoft.com/office/drawing/2014/main" id="{4C766B4D-400B-EF84-375C-B6F4C264B83F}"/>
              </a:ext>
            </a:extLst>
          </p:cNvPr>
          <p:cNvCxnSpPr>
            <a:cxnSpLocks/>
          </p:cNvCxnSpPr>
          <p:nvPr/>
        </p:nvCxnSpPr>
        <p:spPr>
          <a:xfrm>
            <a:off x="9024079" y="923490"/>
            <a:ext cx="271571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845EB9-04F8-F8FF-8415-FABD70822D40}"/>
              </a:ext>
            </a:extLst>
          </p:cNvPr>
          <p:cNvSpPr txBox="1"/>
          <p:nvPr/>
        </p:nvSpPr>
        <p:spPr>
          <a:xfrm>
            <a:off x="3898831" y="2967335"/>
            <a:ext cx="2082243" cy="461665"/>
          </a:xfrm>
          <a:prstGeom prst="rect">
            <a:avLst/>
          </a:prstGeom>
          <a:noFill/>
        </p:spPr>
        <p:txBody>
          <a:bodyPr wrap="square" rtlCol="0">
            <a:spAutoFit/>
          </a:bodyPr>
          <a:lstStyle/>
          <a:p>
            <a:r>
              <a:rPr lang="en-US" sz="2400" dirty="0"/>
              <a:t>V  = 2.4 x 10</a:t>
            </a:r>
            <a:r>
              <a:rPr lang="en-US" sz="2400" baseline="30000" dirty="0"/>
              <a:t>5</a:t>
            </a:r>
            <a:r>
              <a:rPr lang="en-US" sz="2400" dirty="0"/>
              <a:t> L</a:t>
            </a:r>
          </a:p>
        </p:txBody>
      </p:sp>
      <p:cxnSp>
        <p:nvCxnSpPr>
          <p:cNvPr id="17" name="Straight Connector 16">
            <a:extLst>
              <a:ext uri="{FF2B5EF4-FFF2-40B4-BE49-F238E27FC236}">
                <a16:creationId xmlns:a16="http://schemas.microsoft.com/office/drawing/2014/main" id="{F42795EA-097F-D78D-C9CC-367ABABC3BA3}"/>
              </a:ext>
            </a:extLst>
          </p:cNvPr>
          <p:cNvCxnSpPr>
            <a:cxnSpLocks/>
          </p:cNvCxnSpPr>
          <p:nvPr/>
        </p:nvCxnSpPr>
        <p:spPr>
          <a:xfrm>
            <a:off x="0" y="1293959"/>
            <a:ext cx="16764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4DD15FB-A885-C32B-B560-F9520A551F15}"/>
              </a:ext>
            </a:extLst>
          </p:cNvPr>
          <p:cNvSpPr txBox="1"/>
          <p:nvPr/>
        </p:nvSpPr>
        <p:spPr>
          <a:xfrm>
            <a:off x="3913872" y="3327513"/>
            <a:ext cx="2546889" cy="461665"/>
          </a:xfrm>
          <a:prstGeom prst="rect">
            <a:avLst/>
          </a:prstGeom>
          <a:noFill/>
        </p:spPr>
        <p:txBody>
          <a:bodyPr wrap="square" rtlCol="0">
            <a:spAutoFit/>
          </a:bodyPr>
          <a:lstStyle/>
          <a:p>
            <a:r>
              <a:rPr lang="en-US" sz="2400" dirty="0"/>
              <a:t>P  = 7.9 x 10</a:t>
            </a:r>
            <a:r>
              <a:rPr lang="en-US" sz="2400" baseline="30000" dirty="0"/>
              <a:t>-3</a:t>
            </a:r>
            <a:r>
              <a:rPr lang="en-US" sz="2400" dirty="0"/>
              <a:t> atm</a:t>
            </a:r>
          </a:p>
        </p:txBody>
      </p:sp>
      <p:cxnSp>
        <p:nvCxnSpPr>
          <p:cNvPr id="20" name="Straight Connector 19">
            <a:extLst>
              <a:ext uri="{FF2B5EF4-FFF2-40B4-BE49-F238E27FC236}">
                <a16:creationId xmlns:a16="http://schemas.microsoft.com/office/drawing/2014/main" id="{DC82D57F-C46E-DB5D-96FA-EFDE391DFDAE}"/>
              </a:ext>
            </a:extLst>
          </p:cNvPr>
          <p:cNvCxnSpPr>
            <a:cxnSpLocks/>
          </p:cNvCxnSpPr>
          <p:nvPr/>
        </p:nvCxnSpPr>
        <p:spPr>
          <a:xfrm>
            <a:off x="1801318" y="1293959"/>
            <a:ext cx="100184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790A364-9935-9C2D-2465-B37D1216517D}"/>
              </a:ext>
            </a:extLst>
          </p:cNvPr>
          <p:cNvSpPr txBox="1"/>
          <p:nvPr/>
        </p:nvSpPr>
        <p:spPr>
          <a:xfrm>
            <a:off x="3898831" y="3745240"/>
            <a:ext cx="1422677" cy="461665"/>
          </a:xfrm>
          <a:prstGeom prst="rect">
            <a:avLst/>
          </a:prstGeom>
          <a:noFill/>
        </p:spPr>
        <p:txBody>
          <a:bodyPr wrap="square" rtlCol="0">
            <a:spAutoFit/>
          </a:bodyPr>
          <a:lstStyle/>
          <a:p>
            <a:r>
              <a:rPr lang="en-US" sz="2400" dirty="0"/>
              <a:t>T  = 312 K</a:t>
            </a:r>
          </a:p>
        </p:txBody>
      </p:sp>
      <p:cxnSp>
        <p:nvCxnSpPr>
          <p:cNvPr id="23" name="Straight Connector 22">
            <a:extLst>
              <a:ext uri="{FF2B5EF4-FFF2-40B4-BE49-F238E27FC236}">
                <a16:creationId xmlns:a16="http://schemas.microsoft.com/office/drawing/2014/main" id="{FCBE8D32-8F06-449B-A770-FC1634BD8E5A}"/>
              </a:ext>
            </a:extLst>
          </p:cNvPr>
          <p:cNvCxnSpPr>
            <a:cxnSpLocks/>
          </p:cNvCxnSpPr>
          <p:nvPr/>
        </p:nvCxnSpPr>
        <p:spPr>
          <a:xfrm>
            <a:off x="6595672" y="1608043"/>
            <a:ext cx="175634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6B22672-E599-AC3B-486F-B90037CF70A4}"/>
              </a:ext>
            </a:extLst>
          </p:cNvPr>
          <p:cNvSpPr txBox="1"/>
          <p:nvPr/>
        </p:nvSpPr>
        <p:spPr>
          <a:xfrm>
            <a:off x="3894767" y="4027875"/>
            <a:ext cx="2850807" cy="461665"/>
          </a:xfrm>
          <a:prstGeom prst="rect">
            <a:avLst/>
          </a:prstGeom>
          <a:noFill/>
        </p:spPr>
        <p:txBody>
          <a:bodyPr wrap="square" rtlCol="0">
            <a:spAutoFit/>
          </a:bodyPr>
          <a:lstStyle/>
          <a:p>
            <a:r>
              <a:rPr lang="en-US" sz="2400" dirty="0" err="1"/>
              <a:t>P</a:t>
            </a:r>
            <a:r>
              <a:rPr lang="en-US" sz="2400" baseline="-25000" dirty="0" err="1"/>
              <a:t>final</a:t>
            </a:r>
            <a:r>
              <a:rPr lang="en-US" sz="2400" dirty="0"/>
              <a:t>  = 1.2 x 10</a:t>
            </a:r>
            <a:r>
              <a:rPr lang="en-US" sz="2400" baseline="30000" dirty="0"/>
              <a:t>-4</a:t>
            </a:r>
            <a:r>
              <a:rPr lang="en-US" sz="2400" dirty="0"/>
              <a:t> atm</a:t>
            </a:r>
          </a:p>
        </p:txBody>
      </p:sp>
      <p:cxnSp>
        <p:nvCxnSpPr>
          <p:cNvPr id="27" name="Straight Arrow Connector 26">
            <a:extLst>
              <a:ext uri="{FF2B5EF4-FFF2-40B4-BE49-F238E27FC236}">
                <a16:creationId xmlns:a16="http://schemas.microsoft.com/office/drawing/2014/main" id="{1CED3BDF-468D-FE7C-4F88-19407DBD61B5}"/>
              </a:ext>
            </a:extLst>
          </p:cNvPr>
          <p:cNvCxnSpPr>
            <a:cxnSpLocks/>
          </p:cNvCxnSpPr>
          <p:nvPr/>
        </p:nvCxnSpPr>
        <p:spPr>
          <a:xfrm>
            <a:off x="4475773" y="4666341"/>
            <a:ext cx="0" cy="8977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875D275-C0C7-5EC0-D6DF-F40C4FBC8FBE}"/>
              </a:ext>
            </a:extLst>
          </p:cNvPr>
          <p:cNvSpPr txBox="1"/>
          <p:nvPr/>
        </p:nvSpPr>
        <p:spPr>
          <a:xfrm>
            <a:off x="3532353" y="5379736"/>
            <a:ext cx="2546889" cy="461665"/>
          </a:xfrm>
          <a:prstGeom prst="rect">
            <a:avLst/>
          </a:prstGeom>
          <a:noFill/>
        </p:spPr>
        <p:txBody>
          <a:bodyPr wrap="square" rtlCol="0">
            <a:spAutoFit/>
          </a:bodyPr>
          <a:lstStyle/>
          <a:p>
            <a:r>
              <a:rPr lang="en-US" sz="2400" dirty="0"/>
              <a:t>n  = </a:t>
            </a:r>
          </a:p>
        </p:txBody>
      </p:sp>
      <p:sp>
        <p:nvSpPr>
          <p:cNvPr id="29" name="TextBox 28">
            <a:extLst>
              <a:ext uri="{FF2B5EF4-FFF2-40B4-BE49-F238E27FC236}">
                <a16:creationId xmlns:a16="http://schemas.microsoft.com/office/drawing/2014/main" id="{18CCEB89-EDFE-347C-94A9-A4773E45A044}"/>
              </a:ext>
            </a:extLst>
          </p:cNvPr>
          <p:cNvSpPr txBox="1"/>
          <p:nvPr/>
        </p:nvSpPr>
        <p:spPr>
          <a:xfrm>
            <a:off x="307866" y="3004347"/>
            <a:ext cx="2737068" cy="1107996"/>
          </a:xfrm>
          <a:prstGeom prst="rect">
            <a:avLst/>
          </a:prstGeom>
          <a:noFill/>
          <a:ln w="41275">
            <a:solidFill>
              <a:srgbClr val="FF0000"/>
            </a:solid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err="1"/>
              <a:t>n</a:t>
            </a:r>
            <a:r>
              <a:rPr lang="en-US" sz="5400" b="1" dirty="0" err="1">
                <a:solidFill>
                  <a:srgbClr val="FF0000"/>
                </a:solidFill>
              </a:rPr>
              <a:t>R</a:t>
            </a:r>
            <a:r>
              <a:rPr lang="en-US" sz="5400" b="1" dirty="0" err="1"/>
              <a:t>T</a:t>
            </a:r>
            <a:r>
              <a:rPr lang="en-US" sz="6600" b="1" dirty="0"/>
              <a:t> </a:t>
            </a:r>
            <a:endParaRPr lang="en-US" sz="3200" baseline="-25000" dirty="0"/>
          </a:p>
        </p:txBody>
      </p:sp>
      <p:sp>
        <p:nvSpPr>
          <p:cNvPr id="30" name="TextBox 29">
            <a:extLst>
              <a:ext uri="{FF2B5EF4-FFF2-40B4-BE49-F238E27FC236}">
                <a16:creationId xmlns:a16="http://schemas.microsoft.com/office/drawing/2014/main" id="{6F783661-374C-E990-5CBF-873A3B34577D}"/>
              </a:ext>
            </a:extLst>
          </p:cNvPr>
          <p:cNvSpPr txBox="1"/>
          <p:nvPr/>
        </p:nvSpPr>
        <p:spPr>
          <a:xfrm>
            <a:off x="363462" y="4112343"/>
            <a:ext cx="1979098" cy="1107996"/>
          </a:xfrm>
          <a:prstGeom prst="rect">
            <a:avLst/>
          </a:prstGeom>
          <a:noFill/>
          <a:ln w="41275">
            <a:noFill/>
          </a:ln>
        </p:spPr>
        <p:txBody>
          <a:bodyPr wrap="square" rtlCol="0">
            <a:spAutoFit/>
          </a:bodyPr>
          <a:lstStyle/>
          <a:p>
            <a:r>
              <a:rPr lang="en-US" sz="5400" b="1" dirty="0">
                <a:solidFill>
                  <a:srgbClr val="FF0000"/>
                </a:solidFill>
              </a:rPr>
              <a:t>P</a:t>
            </a:r>
            <a:r>
              <a:rPr lang="en-US" sz="5400" b="1" dirty="0"/>
              <a:t>V</a:t>
            </a:r>
            <a:r>
              <a:rPr lang="en-US" sz="5400" b="1" dirty="0">
                <a:solidFill>
                  <a:srgbClr val="FF0000"/>
                </a:solidFill>
              </a:rPr>
              <a:t> = </a:t>
            </a:r>
            <a:r>
              <a:rPr lang="en-US" sz="5400" b="1" dirty="0"/>
              <a:t>n</a:t>
            </a:r>
            <a:r>
              <a:rPr lang="en-US" sz="6600" b="1" dirty="0"/>
              <a:t> </a:t>
            </a:r>
            <a:endParaRPr lang="en-US" sz="3200" baseline="-25000" dirty="0"/>
          </a:p>
        </p:txBody>
      </p:sp>
      <p:cxnSp>
        <p:nvCxnSpPr>
          <p:cNvPr id="31" name="Straight Connector 30">
            <a:extLst>
              <a:ext uri="{FF2B5EF4-FFF2-40B4-BE49-F238E27FC236}">
                <a16:creationId xmlns:a16="http://schemas.microsoft.com/office/drawing/2014/main" id="{6C330B7F-2C82-7B3C-0D76-010074EBC70C}"/>
              </a:ext>
            </a:extLst>
          </p:cNvPr>
          <p:cNvCxnSpPr>
            <a:cxnSpLocks/>
          </p:cNvCxnSpPr>
          <p:nvPr/>
        </p:nvCxnSpPr>
        <p:spPr>
          <a:xfrm>
            <a:off x="307866" y="5063539"/>
            <a:ext cx="118079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654A928-01BC-0648-F306-9B8AAC0F681A}"/>
              </a:ext>
            </a:extLst>
          </p:cNvPr>
          <p:cNvSpPr txBox="1"/>
          <p:nvPr/>
        </p:nvSpPr>
        <p:spPr>
          <a:xfrm>
            <a:off x="375453" y="4885473"/>
            <a:ext cx="1008243" cy="923330"/>
          </a:xfrm>
          <a:prstGeom prst="rect">
            <a:avLst/>
          </a:prstGeom>
          <a:noFill/>
          <a:ln w="41275">
            <a:noFill/>
          </a:ln>
        </p:spPr>
        <p:txBody>
          <a:bodyPr wrap="square" rtlCol="0">
            <a:spAutoFit/>
          </a:bodyPr>
          <a:lstStyle/>
          <a:p>
            <a:r>
              <a:rPr lang="en-US" sz="5400" b="1" dirty="0">
                <a:solidFill>
                  <a:srgbClr val="FF0000"/>
                </a:solidFill>
              </a:rPr>
              <a:t>R</a:t>
            </a:r>
            <a:r>
              <a:rPr lang="en-US" sz="5400" b="1" dirty="0"/>
              <a:t>T</a:t>
            </a:r>
            <a:endParaRPr lang="en-US" sz="3200" dirty="0"/>
          </a:p>
        </p:txBody>
      </p:sp>
      <p:sp>
        <p:nvSpPr>
          <p:cNvPr id="33" name="TextBox 32">
            <a:extLst>
              <a:ext uri="{FF2B5EF4-FFF2-40B4-BE49-F238E27FC236}">
                <a16:creationId xmlns:a16="http://schemas.microsoft.com/office/drawing/2014/main" id="{CD1CC914-F2A1-15BA-2C13-EB2416E8FECB}"/>
              </a:ext>
            </a:extLst>
          </p:cNvPr>
          <p:cNvSpPr txBox="1"/>
          <p:nvPr/>
        </p:nvSpPr>
        <p:spPr>
          <a:xfrm>
            <a:off x="307865" y="5359735"/>
            <a:ext cx="5013636" cy="1107996"/>
          </a:xfrm>
          <a:prstGeom prst="rect">
            <a:avLst/>
          </a:prstGeom>
          <a:noFill/>
          <a:ln w="41275">
            <a:noFill/>
          </a:ln>
        </p:spPr>
        <p:txBody>
          <a:bodyPr wrap="square" rtlCol="0">
            <a:spAutoFit/>
          </a:bodyPr>
          <a:lstStyle/>
          <a:p>
            <a:r>
              <a:rPr lang="en-US" sz="2800" b="1" dirty="0">
                <a:solidFill>
                  <a:srgbClr val="FF0000"/>
                </a:solidFill>
              </a:rPr>
              <a:t>(7.8 x 10</a:t>
            </a:r>
            <a:r>
              <a:rPr lang="en-US" sz="2800" b="1" baseline="30000" dirty="0">
                <a:solidFill>
                  <a:srgbClr val="FF0000"/>
                </a:solidFill>
              </a:rPr>
              <a:t>-3</a:t>
            </a:r>
            <a:r>
              <a:rPr lang="en-US" sz="2800" b="1" dirty="0">
                <a:solidFill>
                  <a:srgbClr val="FF0000"/>
                </a:solidFill>
              </a:rPr>
              <a:t> atm</a:t>
            </a:r>
            <a:r>
              <a:rPr lang="en-US" sz="2800" b="1" dirty="0"/>
              <a:t>)(2.4 x 10</a:t>
            </a:r>
            <a:r>
              <a:rPr lang="en-US" sz="2800" b="1" baseline="30000" dirty="0"/>
              <a:t>5</a:t>
            </a:r>
            <a:r>
              <a:rPr lang="en-US" sz="2800" b="1" dirty="0"/>
              <a:t> L)</a:t>
            </a:r>
            <a:r>
              <a:rPr lang="en-US" sz="5400" b="1" dirty="0">
                <a:solidFill>
                  <a:srgbClr val="FF0000"/>
                </a:solidFill>
              </a:rPr>
              <a:t>= </a:t>
            </a:r>
            <a:r>
              <a:rPr lang="en-US" sz="5400" b="1" dirty="0"/>
              <a:t>n</a:t>
            </a:r>
            <a:r>
              <a:rPr lang="en-US" sz="6600" b="1" dirty="0"/>
              <a:t> </a:t>
            </a:r>
            <a:endParaRPr lang="en-US" sz="3200" baseline="-25000" dirty="0"/>
          </a:p>
        </p:txBody>
      </p:sp>
      <p:cxnSp>
        <p:nvCxnSpPr>
          <p:cNvPr id="34" name="Straight Connector 33">
            <a:extLst>
              <a:ext uri="{FF2B5EF4-FFF2-40B4-BE49-F238E27FC236}">
                <a16:creationId xmlns:a16="http://schemas.microsoft.com/office/drawing/2014/main" id="{EFB1BB28-C729-6BBE-8796-6F757C30594E}"/>
              </a:ext>
            </a:extLst>
          </p:cNvPr>
          <p:cNvCxnSpPr>
            <a:cxnSpLocks/>
          </p:cNvCxnSpPr>
          <p:nvPr/>
        </p:nvCxnSpPr>
        <p:spPr>
          <a:xfrm>
            <a:off x="252270" y="6310931"/>
            <a:ext cx="4094878"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D5B3FEA-FD5B-999B-7D41-FF5F969C357F}"/>
              </a:ext>
            </a:extLst>
          </p:cNvPr>
          <p:cNvSpPr txBox="1"/>
          <p:nvPr/>
        </p:nvSpPr>
        <p:spPr>
          <a:xfrm>
            <a:off x="898264" y="6267676"/>
            <a:ext cx="2483304" cy="523220"/>
          </a:xfrm>
          <a:prstGeom prst="rect">
            <a:avLst/>
          </a:prstGeom>
          <a:noFill/>
          <a:ln w="41275">
            <a:noFill/>
          </a:ln>
        </p:spPr>
        <p:txBody>
          <a:bodyPr wrap="square" rtlCol="0">
            <a:spAutoFit/>
          </a:bodyPr>
          <a:lstStyle/>
          <a:p>
            <a:r>
              <a:rPr lang="en-US" sz="2800" b="1" dirty="0">
                <a:solidFill>
                  <a:srgbClr val="FF0000"/>
                </a:solidFill>
              </a:rPr>
              <a:t>(0.0821)</a:t>
            </a:r>
            <a:r>
              <a:rPr lang="en-US" sz="2800" b="1" dirty="0"/>
              <a:t>(312 K)</a:t>
            </a:r>
            <a:endParaRPr lang="en-US" sz="3200" dirty="0"/>
          </a:p>
        </p:txBody>
      </p:sp>
      <p:sp>
        <p:nvSpPr>
          <p:cNvPr id="38" name="TextBox 37">
            <a:extLst>
              <a:ext uri="{FF2B5EF4-FFF2-40B4-BE49-F238E27FC236}">
                <a16:creationId xmlns:a16="http://schemas.microsoft.com/office/drawing/2014/main" id="{17EA9AB6-26A7-6383-A29D-ED94A32B1031}"/>
              </a:ext>
            </a:extLst>
          </p:cNvPr>
          <p:cNvSpPr txBox="1"/>
          <p:nvPr/>
        </p:nvSpPr>
        <p:spPr>
          <a:xfrm>
            <a:off x="5333492" y="5347138"/>
            <a:ext cx="1537006" cy="1107996"/>
          </a:xfrm>
          <a:prstGeom prst="rect">
            <a:avLst/>
          </a:prstGeom>
          <a:noFill/>
          <a:ln w="41275">
            <a:noFill/>
          </a:ln>
        </p:spPr>
        <p:txBody>
          <a:bodyPr wrap="square" rtlCol="0">
            <a:spAutoFit/>
          </a:bodyPr>
          <a:lstStyle/>
          <a:p>
            <a:r>
              <a:rPr lang="en-US" sz="5400" b="1" dirty="0">
                <a:solidFill>
                  <a:srgbClr val="FF0000"/>
                </a:solidFill>
              </a:rPr>
              <a:t>= </a:t>
            </a:r>
            <a:r>
              <a:rPr lang="en-US" sz="2800" b="1" dirty="0">
                <a:solidFill>
                  <a:srgbClr val="FF0000"/>
                </a:solidFill>
              </a:rPr>
              <a:t>1872</a:t>
            </a:r>
            <a:r>
              <a:rPr lang="en-US" sz="5400" b="1" dirty="0">
                <a:solidFill>
                  <a:srgbClr val="FF0000"/>
                </a:solidFill>
              </a:rPr>
              <a:t> </a:t>
            </a:r>
            <a:r>
              <a:rPr lang="en-US" sz="6600" b="1" dirty="0"/>
              <a:t> </a:t>
            </a:r>
            <a:endParaRPr lang="en-US" sz="3200" baseline="-25000" dirty="0"/>
          </a:p>
        </p:txBody>
      </p:sp>
      <p:cxnSp>
        <p:nvCxnSpPr>
          <p:cNvPr id="39" name="Straight Connector 38">
            <a:extLst>
              <a:ext uri="{FF2B5EF4-FFF2-40B4-BE49-F238E27FC236}">
                <a16:creationId xmlns:a16="http://schemas.microsoft.com/office/drawing/2014/main" id="{750FFDE0-4473-CCC3-7AAD-3120E7307A87}"/>
              </a:ext>
            </a:extLst>
          </p:cNvPr>
          <p:cNvCxnSpPr>
            <a:cxnSpLocks/>
          </p:cNvCxnSpPr>
          <p:nvPr/>
        </p:nvCxnSpPr>
        <p:spPr>
          <a:xfrm>
            <a:off x="5886955" y="6267676"/>
            <a:ext cx="858619"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D9EA34D-40DF-50D7-5996-3281F4F4E450}"/>
              </a:ext>
            </a:extLst>
          </p:cNvPr>
          <p:cNvSpPr txBox="1"/>
          <p:nvPr/>
        </p:nvSpPr>
        <p:spPr>
          <a:xfrm>
            <a:off x="5644264" y="6238780"/>
            <a:ext cx="1537006" cy="523220"/>
          </a:xfrm>
          <a:prstGeom prst="rect">
            <a:avLst/>
          </a:prstGeom>
          <a:noFill/>
          <a:ln w="41275">
            <a:noFill/>
          </a:ln>
        </p:spPr>
        <p:txBody>
          <a:bodyPr wrap="square" rtlCol="0">
            <a:spAutoFit/>
          </a:bodyPr>
          <a:lstStyle/>
          <a:p>
            <a:r>
              <a:rPr lang="en-US" sz="2800" b="1" dirty="0"/>
              <a:t>25.6152</a:t>
            </a:r>
            <a:endParaRPr lang="en-US" sz="3200" dirty="0"/>
          </a:p>
        </p:txBody>
      </p:sp>
      <p:sp>
        <p:nvSpPr>
          <p:cNvPr id="42" name="TextBox 41">
            <a:extLst>
              <a:ext uri="{FF2B5EF4-FFF2-40B4-BE49-F238E27FC236}">
                <a16:creationId xmlns:a16="http://schemas.microsoft.com/office/drawing/2014/main" id="{70A244E2-4312-C0F8-DABB-9171B411FB76}"/>
              </a:ext>
            </a:extLst>
          </p:cNvPr>
          <p:cNvSpPr txBox="1"/>
          <p:nvPr/>
        </p:nvSpPr>
        <p:spPr>
          <a:xfrm>
            <a:off x="7012720" y="5319165"/>
            <a:ext cx="3915107" cy="1107996"/>
          </a:xfrm>
          <a:prstGeom prst="rect">
            <a:avLst/>
          </a:prstGeom>
          <a:noFill/>
          <a:ln w="41275">
            <a:noFill/>
          </a:ln>
        </p:spPr>
        <p:txBody>
          <a:bodyPr wrap="square" rtlCol="0">
            <a:spAutoFit/>
          </a:bodyPr>
          <a:lstStyle/>
          <a:p>
            <a:r>
              <a:rPr lang="en-US" sz="5400" b="1" dirty="0">
                <a:solidFill>
                  <a:srgbClr val="FF0000"/>
                </a:solidFill>
              </a:rPr>
              <a:t>= </a:t>
            </a:r>
            <a:r>
              <a:rPr lang="en-US" sz="2800" b="1" dirty="0">
                <a:solidFill>
                  <a:srgbClr val="FF0000"/>
                </a:solidFill>
              </a:rPr>
              <a:t>73.0816077954 mol</a:t>
            </a:r>
            <a:r>
              <a:rPr lang="en-US" sz="5400" b="1" dirty="0">
                <a:solidFill>
                  <a:srgbClr val="FF0000"/>
                </a:solidFill>
              </a:rPr>
              <a:t> </a:t>
            </a:r>
            <a:r>
              <a:rPr lang="en-US" sz="6600" b="1" dirty="0"/>
              <a:t> </a:t>
            </a:r>
            <a:endParaRPr lang="en-US" sz="3200" baseline="-25000" dirty="0"/>
          </a:p>
        </p:txBody>
      </p:sp>
    </p:spTree>
    <p:extLst>
      <p:ext uri="{BB962C8B-B14F-4D97-AF65-F5344CB8AC3E}">
        <p14:creationId xmlns:p14="http://schemas.microsoft.com/office/powerpoint/2010/main" val="276803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9" grpId="0"/>
      <p:bldP spid="22" grpId="0"/>
      <p:bldP spid="25" grpId="0"/>
      <p:bldP spid="28" grpId="0"/>
      <p:bldP spid="29" grpId="0" animBg="1"/>
      <p:bldP spid="30" grpId="0"/>
      <p:bldP spid="32" grpId="0"/>
      <p:bldP spid="33" grpId="0"/>
      <p:bldP spid="35" grpId="0"/>
      <p:bldP spid="38" grpId="0"/>
      <p:bldP spid="41" grpId="0"/>
      <p:bldP spid="4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5.13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09129"/>
            <a:ext cx="12192000" cy="1569660"/>
          </a:xfrm>
          <a:prstGeom prst="rect">
            <a:avLst/>
          </a:prstGeom>
          <a:noFill/>
        </p:spPr>
        <p:txBody>
          <a:bodyPr wrap="square" rtlCol="0">
            <a:spAutoFit/>
          </a:bodyPr>
          <a:lstStyle/>
          <a:p>
            <a:r>
              <a:rPr lang="en-CA" sz="2400" i="1" dirty="0"/>
              <a:t>The pressure of carbon dioxide inside the cabin of a submarine having a volume of 2.4 x10</a:t>
            </a:r>
            <a:r>
              <a:rPr lang="en-CA" sz="2400" i="1" baseline="30000" dirty="0"/>
              <a:t>5</a:t>
            </a:r>
            <a:r>
              <a:rPr lang="en-CA" sz="2400" i="1" dirty="0"/>
              <a:t> L is 7.9 x 10</a:t>
            </a:r>
            <a:r>
              <a:rPr lang="en-CA" sz="2400" i="1" baseline="30000" dirty="0"/>
              <a:t>-3 </a:t>
            </a:r>
            <a:r>
              <a:rPr lang="en-CA" sz="2400" i="1" dirty="0"/>
              <a:t>atm at 312 K. A solution of lithium hydroxide (</a:t>
            </a:r>
            <a:r>
              <a:rPr lang="en-CA" sz="2400" i="1" dirty="0" err="1"/>
              <a:t>LiOH</a:t>
            </a:r>
            <a:r>
              <a:rPr lang="en-CA" sz="2400" i="1" dirty="0"/>
              <a:t>) of negligible volume is introduced into the cabin. Eventually the pressure of CO</a:t>
            </a:r>
            <a:r>
              <a:rPr lang="en-CA" sz="2400" i="1" baseline="-25000" dirty="0"/>
              <a:t>2</a:t>
            </a:r>
            <a:r>
              <a:rPr lang="en-CA" sz="2400" i="1" dirty="0"/>
              <a:t> falls to 1.2 x 10</a:t>
            </a:r>
            <a:r>
              <a:rPr lang="en-CA" sz="2400" i="1" baseline="30000" dirty="0"/>
              <a:t>-4</a:t>
            </a:r>
            <a:r>
              <a:rPr lang="en-CA" sz="2400" i="1" dirty="0"/>
              <a:t> atm. How many grams of lithium carbonate (LiCO</a:t>
            </a:r>
            <a:r>
              <a:rPr lang="en-CA" sz="2400" i="1" baseline="-25000" dirty="0"/>
              <a:t>3</a:t>
            </a:r>
            <a:r>
              <a:rPr lang="en-CA" sz="2400" i="1" dirty="0"/>
              <a:t>) are formed by this process?</a:t>
            </a:r>
          </a:p>
        </p:txBody>
      </p:sp>
      <p:sp>
        <p:nvSpPr>
          <p:cNvPr id="3" name="TextBox 2">
            <a:extLst>
              <a:ext uri="{FF2B5EF4-FFF2-40B4-BE49-F238E27FC236}">
                <a16:creationId xmlns:a16="http://schemas.microsoft.com/office/drawing/2014/main" id="{DE6E4CAE-F159-25AB-E2CE-2D9276F05600}"/>
              </a:ext>
            </a:extLst>
          </p:cNvPr>
          <p:cNvSpPr txBox="1"/>
          <p:nvPr/>
        </p:nvSpPr>
        <p:spPr>
          <a:xfrm>
            <a:off x="1062033" y="2078789"/>
            <a:ext cx="10307777" cy="830997"/>
          </a:xfrm>
          <a:prstGeom prst="rect">
            <a:avLst/>
          </a:prstGeom>
          <a:noFill/>
          <a:ln w="38100">
            <a:solidFill>
              <a:srgbClr val="FF0000"/>
            </a:solidFill>
          </a:ln>
        </p:spPr>
        <p:txBody>
          <a:bodyPr wrap="square" rtlCol="0">
            <a:spAutoFit/>
          </a:bodyPr>
          <a:lstStyle/>
          <a:p>
            <a:r>
              <a:rPr lang="en-US" sz="4800" b="1" u="sng" dirty="0"/>
              <a:t>2</a:t>
            </a:r>
            <a:r>
              <a:rPr lang="en-US" sz="4800" dirty="0"/>
              <a:t> </a:t>
            </a:r>
            <a:r>
              <a:rPr lang="en-US" sz="4800" dirty="0" err="1"/>
              <a:t>LiOH</a:t>
            </a:r>
            <a:r>
              <a:rPr lang="en-US" sz="4800" baseline="-25000" dirty="0"/>
              <a:t>(</a:t>
            </a:r>
            <a:r>
              <a:rPr lang="en-US" sz="4800" baseline="-25000" dirty="0" err="1"/>
              <a:t>aq</a:t>
            </a:r>
            <a:r>
              <a:rPr lang="en-US" sz="4800" baseline="-25000" dirty="0"/>
              <a:t>) </a:t>
            </a:r>
            <a:r>
              <a:rPr lang="en-US" sz="4800" dirty="0"/>
              <a:t>+ </a:t>
            </a:r>
            <a:r>
              <a:rPr lang="en-US" sz="4800" b="1" u="sng" dirty="0"/>
              <a:t>1</a:t>
            </a:r>
            <a:r>
              <a:rPr lang="en-US" sz="4800" dirty="0"/>
              <a:t> CO</a:t>
            </a:r>
            <a:r>
              <a:rPr lang="en-US" sz="4800" baseline="-25000" dirty="0"/>
              <a:t>2(g)</a:t>
            </a:r>
            <a:r>
              <a:rPr lang="en-US" sz="4800" dirty="0">
                <a:sym typeface="Wingdings" pitchFamily="2" charset="2"/>
              </a:rPr>
              <a:t> </a:t>
            </a:r>
            <a:r>
              <a:rPr lang="en-US" sz="4800" b="1" u="sng" dirty="0">
                <a:sym typeface="Wingdings" pitchFamily="2" charset="2"/>
              </a:rPr>
              <a:t>1</a:t>
            </a:r>
            <a:r>
              <a:rPr lang="en-US" sz="4800" dirty="0">
                <a:sym typeface="Wingdings" pitchFamily="2" charset="2"/>
              </a:rPr>
              <a:t> Li</a:t>
            </a:r>
            <a:r>
              <a:rPr lang="en-US" sz="4800" baseline="-25000" dirty="0">
                <a:sym typeface="Wingdings" pitchFamily="2" charset="2"/>
              </a:rPr>
              <a:t>2</a:t>
            </a:r>
            <a:r>
              <a:rPr lang="en-US" sz="4800" dirty="0">
                <a:sym typeface="Wingdings" pitchFamily="2" charset="2"/>
              </a:rPr>
              <a:t>CO</a:t>
            </a:r>
            <a:r>
              <a:rPr lang="en-US" sz="4800" baseline="-25000" dirty="0">
                <a:sym typeface="Wingdings" pitchFamily="2" charset="2"/>
              </a:rPr>
              <a:t>3(s) </a:t>
            </a:r>
            <a:r>
              <a:rPr lang="en-US" sz="4800" dirty="0">
                <a:sym typeface="Wingdings" pitchFamily="2" charset="2"/>
              </a:rPr>
              <a:t>+ </a:t>
            </a:r>
            <a:r>
              <a:rPr lang="en-US" sz="4800" u="sng" dirty="0">
                <a:sym typeface="Wingdings" pitchFamily="2" charset="2"/>
              </a:rPr>
              <a:t>1</a:t>
            </a:r>
            <a:r>
              <a:rPr lang="en-US" sz="4800" dirty="0">
                <a:sym typeface="Wingdings" pitchFamily="2" charset="2"/>
              </a:rPr>
              <a:t> H</a:t>
            </a:r>
            <a:r>
              <a:rPr lang="en-US" sz="4800" baseline="-25000" dirty="0">
                <a:sym typeface="Wingdings" pitchFamily="2" charset="2"/>
              </a:rPr>
              <a:t>2</a:t>
            </a:r>
            <a:r>
              <a:rPr lang="en-US" sz="4800" dirty="0">
                <a:sym typeface="Wingdings" pitchFamily="2" charset="2"/>
              </a:rPr>
              <a:t>O</a:t>
            </a:r>
            <a:r>
              <a:rPr lang="en-US" sz="4800" baseline="-25000" dirty="0">
                <a:sym typeface="Wingdings" pitchFamily="2" charset="2"/>
              </a:rPr>
              <a:t>(l)</a:t>
            </a:r>
            <a:endParaRPr lang="en-US" sz="4800" baseline="-25000" dirty="0"/>
          </a:p>
        </p:txBody>
      </p:sp>
      <p:cxnSp>
        <p:nvCxnSpPr>
          <p:cNvPr id="5" name="Straight Connector 4">
            <a:extLst>
              <a:ext uri="{FF2B5EF4-FFF2-40B4-BE49-F238E27FC236}">
                <a16:creationId xmlns:a16="http://schemas.microsoft.com/office/drawing/2014/main" id="{3BCFAE62-4DB8-1F64-E099-58EF9F95EDDF}"/>
              </a:ext>
            </a:extLst>
          </p:cNvPr>
          <p:cNvCxnSpPr>
            <a:cxnSpLocks/>
          </p:cNvCxnSpPr>
          <p:nvPr/>
        </p:nvCxnSpPr>
        <p:spPr>
          <a:xfrm>
            <a:off x="8491929" y="1608043"/>
            <a:ext cx="3425251"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09477EE-2732-5725-308B-C4E60FBAA9CC}"/>
              </a:ext>
            </a:extLst>
          </p:cNvPr>
          <p:cNvCxnSpPr>
            <a:cxnSpLocks/>
          </p:cNvCxnSpPr>
          <p:nvPr/>
        </p:nvCxnSpPr>
        <p:spPr>
          <a:xfrm>
            <a:off x="0" y="2030264"/>
            <a:ext cx="368758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AD48A4A-4E6D-80F9-C4F0-6EBE70110D11}"/>
              </a:ext>
            </a:extLst>
          </p:cNvPr>
          <p:cNvSpPr txBox="1"/>
          <p:nvPr/>
        </p:nvSpPr>
        <p:spPr>
          <a:xfrm>
            <a:off x="7012721" y="2947334"/>
            <a:ext cx="1479208" cy="461665"/>
          </a:xfrm>
          <a:prstGeom prst="rect">
            <a:avLst/>
          </a:prstGeom>
          <a:noFill/>
        </p:spPr>
        <p:txBody>
          <a:bodyPr wrap="square" rtlCol="0">
            <a:spAutoFit/>
          </a:bodyPr>
          <a:lstStyle/>
          <a:p>
            <a:r>
              <a:rPr lang="en-US" sz="2400" dirty="0">
                <a:solidFill>
                  <a:srgbClr val="FF0000"/>
                </a:solidFill>
              </a:rPr>
              <a:t>m = ??? g</a:t>
            </a:r>
          </a:p>
        </p:txBody>
      </p:sp>
      <p:sp>
        <p:nvSpPr>
          <p:cNvPr id="11" name="TextBox 10">
            <a:extLst>
              <a:ext uri="{FF2B5EF4-FFF2-40B4-BE49-F238E27FC236}">
                <a16:creationId xmlns:a16="http://schemas.microsoft.com/office/drawing/2014/main" id="{1F52F729-02E1-2E78-89A3-85762A3664E0}"/>
              </a:ext>
            </a:extLst>
          </p:cNvPr>
          <p:cNvSpPr txBox="1"/>
          <p:nvPr/>
        </p:nvSpPr>
        <p:spPr>
          <a:xfrm>
            <a:off x="6892799" y="1458696"/>
            <a:ext cx="576942" cy="769441"/>
          </a:xfrm>
          <a:prstGeom prst="rect">
            <a:avLst/>
          </a:prstGeom>
          <a:noFill/>
        </p:spPr>
        <p:txBody>
          <a:bodyPr wrap="square" rtlCol="0">
            <a:spAutoFit/>
          </a:bodyPr>
          <a:lstStyle/>
          <a:p>
            <a:r>
              <a:rPr lang="en-US" sz="4400" b="1" dirty="0">
                <a:solidFill>
                  <a:srgbClr val="FF0000"/>
                </a:solidFill>
              </a:rPr>
              <a:t>N</a:t>
            </a:r>
          </a:p>
        </p:txBody>
      </p:sp>
      <p:sp>
        <p:nvSpPr>
          <p:cNvPr id="12" name="TextBox 11">
            <a:extLst>
              <a:ext uri="{FF2B5EF4-FFF2-40B4-BE49-F238E27FC236}">
                <a16:creationId xmlns:a16="http://schemas.microsoft.com/office/drawing/2014/main" id="{A9F84129-5F74-7603-385C-1EF7E34F3D87}"/>
              </a:ext>
            </a:extLst>
          </p:cNvPr>
          <p:cNvSpPr txBox="1"/>
          <p:nvPr/>
        </p:nvSpPr>
        <p:spPr>
          <a:xfrm>
            <a:off x="3898831" y="1458695"/>
            <a:ext cx="576942" cy="769441"/>
          </a:xfrm>
          <a:prstGeom prst="rect">
            <a:avLst/>
          </a:prstGeom>
          <a:noFill/>
        </p:spPr>
        <p:txBody>
          <a:bodyPr wrap="square" rtlCol="0">
            <a:spAutoFit/>
          </a:bodyPr>
          <a:lstStyle/>
          <a:p>
            <a:r>
              <a:rPr lang="en-US" sz="4400" b="1" dirty="0">
                <a:solidFill>
                  <a:srgbClr val="FF0000"/>
                </a:solidFill>
              </a:rPr>
              <a:t>G</a:t>
            </a:r>
          </a:p>
        </p:txBody>
      </p:sp>
      <p:cxnSp>
        <p:nvCxnSpPr>
          <p:cNvPr id="14" name="Straight Connector 13">
            <a:extLst>
              <a:ext uri="{FF2B5EF4-FFF2-40B4-BE49-F238E27FC236}">
                <a16:creationId xmlns:a16="http://schemas.microsoft.com/office/drawing/2014/main" id="{4C766B4D-400B-EF84-375C-B6F4C264B83F}"/>
              </a:ext>
            </a:extLst>
          </p:cNvPr>
          <p:cNvCxnSpPr>
            <a:cxnSpLocks/>
          </p:cNvCxnSpPr>
          <p:nvPr/>
        </p:nvCxnSpPr>
        <p:spPr>
          <a:xfrm>
            <a:off x="9024079" y="923490"/>
            <a:ext cx="2715718"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845EB9-04F8-F8FF-8415-FABD70822D40}"/>
              </a:ext>
            </a:extLst>
          </p:cNvPr>
          <p:cNvSpPr txBox="1"/>
          <p:nvPr/>
        </p:nvSpPr>
        <p:spPr>
          <a:xfrm>
            <a:off x="3898831" y="2967335"/>
            <a:ext cx="2082243" cy="461665"/>
          </a:xfrm>
          <a:prstGeom prst="rect">
            <a:avLst/>
          </a:prstGeom>
          <a:noFill/>
        </p:spPr>
        <p:txBody>
          <a:bodyPr wrap="square" rtlCol="0">
            <a:spAutoFit/>
          </a:bodyPr>
          <a:lstStyle/>
          <a:p>
            <a:r>
              <a:rPr lang="en-US" sz="2400" dirty="0"/>
              <a:t>V  = 2.4 x 10</a:t>
            </a:r>
            <a:r>
              <a:rPr lang="en-US" sz="2400" baseline="30000" dirty="0"/>
              <a:t>5</a:t>
            </a:r>
            <a:r>
              <a:rPr lang="en-US" sz="2400" dirty="0"/>
              <a:t> L</a:t>
            </a:r>
          </a:p>
        </p:txBody>
      </p:sp>
      <p:cxnSp>
        <p:nvCxnSpPr>
          <p:cNvPr id="17" name="Straight Connector 16">
            <a:extLst>
              <a:ext uri="{FF2B5EF4-FFF2-40B4-BE49-F238E27FC236}">
                <a16:creationId xmlns:a16="http://schemas.microsoft.com/office/drawing/2014/main" id="{F42795EA-097F-D78D-C9CC-367ABABC3BA3}"/>
              </a:ext>
            </a:extLst>
          </p:cNvPr>
          <p:cNvCxnSpPr>
            <a:cxnSpLocks/>
          </p:cNvCxnSpPr>
          <p:nvPr/>
        </p:nvCxnSpPr>
        <p:spPr>
          <a:xfrm>
            <a:off x="0" y="1293959"/>
            <a:ext cx="1676400"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4DD15FB-A885-C32B-B560-F9520A551F15}"/>
              </a:ext>
            </a:extLst>
          </p:cNvPr>
          <p:cNvSpPr txBox="1"/>
          <p:nvPr/>
        </p:nvSpPr>
        <p:spPr>
          <a:xfrm>
            <a:off x="3913872" y="3327513"/>
            <a:ext cx="2546889" cy="461665"/>
          </a:xfrm>
          <a:prstGeom prst="rect">
            <a:avLst/>
          </a:prstGeom>
          <a:noFill/>
        </p:spPr>
        <p:txBody>
          <a:bodyPr wrap="square" rtlCol="0">
            <a:spAutoFit/>
          </a:bodyPr>
          <a:lstStyle/>
          <a:p>
            <a:r>
              <a:rPr lang="en-US" sz="2400" dirty="0"/>
              <a:t>P  = 7.9 x 10</a:t>
            </a:r>
            <a:r>
              <a:rPr lang="en-US" sz="2400" baseline="30000" dirty="0"/>
              <a:t>-3</a:t>
            </a:r>
            <a:r>
              <a:rPr lang="en-US" sz="2400" dirty="0"/>
              <a:t> atm</a:t>
            </a:r>
          </a:p>
        </p:txBody>
      </p:sp>
      <p:cxnSp>
        <p:nvCxnSpPr>
          <p:cNvPr id="20" name="Straight Connector 19">
            <a:extLst>
              <a:ext uri="{FF2B5EF4-FFF2-40B4-BE49-F238E27FC236}">
                <a16:creationId xmlns:a16="http://schemas.microsoft.com/office/drawing/2014/main" id="{DC82D57F-C46E-DB5D-96FA-EFDE391DFDAE}"/>
              </a:ext>
            </a:extLst>
          </p:cNvPr>
          <p:cNvCxnSpPr>
            <a:cxnSpLocks/>
          </p:cNvCxnSpPr>
          <p:nvPr/>
        </p:nvCxnSpPr>
        <p:spPr>
          <a:xfrm>
            <a:off x="1801318" y="1293959"/>
            <a:ext cx="1001843" cy="0"/>
          </a:xfrm>
          <a:prstGeom prst="line">
            <a:avLst/>
          </a:prstGeom>
          <a:ln w="412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790A364-9935-9C2D-2465-B37D1216517D}"/>
              </a:ext>
            </a:extLst>
          </p:cNvPr>
          <p:cNvSpPr txBox="1"/>
          <p:nvPr/>
        </p:nvSpPr>
        <p:spPr>
          <a:xfrm>
            <a:off x="3898831" y="3745240"/>
            <a:ext cx="1422677" cy="461665"/>
          </a:xfrm>
          <a:prstGeom prst="rect">
            <a:avLst/>
          </a:prstGeom>
          <a:noFill/>
        </p:spPr>
        <p:txBody>
          <a:bodyPr wrap="square" rtlCol="0">
            <a:spAutoFit/>
          </a:bodyPr>
          <a:lstStyle/>
          <a:p>
            <a:r>
              <a:rPr lang="en-US" sz="2400" dirty="0"/>
              <a:t>T  = 312 K</a:t>
            </a:r>
          </a:p>
        </p:txBody>
      </p:sp>
      <p:cxnSp>
        <p:nvCxnSpPr>
          <p:cNvPr id="23" name="Straight Connector 22">
            <a:extLst>
              <a:ext uri="{FF2B5EF4-FFF2-40B4-BE49-F238E27FC236}">
                <a16:creationId xmlns:a16="http://schemas.microsoft.com/office/drawing/2014/main" id="{FCBE8D32-8F06-449B-A770-FC1634BD8E5A}"/>
              </a:ext>
            </a:extLst>
          </p:cNvPr>
          <p:cNvCxnSpPr>
            <a:cxnSpLocks/>
          </p:cNvCxnSpPr>
          <p:nvPr/>
        </p:nvCxnSpPr>
        <p:spPr>
          <a:xfrm>
            <a:off x="6595672" y="1608043"/>
            <a:ext cx="1756348"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6B22672-E599-AC3B-486F-B90037CF70A4}"/>
              </a:ext>
            </a:extLst>
          </p:cNvPr>
          <p:cNvSpPr txBox="1"/>
          <p:nvPr/>
        </p:nvSpPr>
        <p:spPr>
          <a:xfrm>
            <a:off x="7012721" y="3367736"/>
            <a:ext cx="2546889" cy="461665"/>
          </a:xfrm>
          <a:prstGeom prst="rect">
            <a:avLst/>
          </a:prstGeom>
          <a:noFill/>
        </p:spPr>
        <p:txBody>
          <a:bodyPr wrap="square" rtlCol="0">
            <a:spAutoFit/>
          </a:bodyPr>
          <a:lstStyle/>
          <a:p>
            <a:r>
              <a:rPr lang="en-US" sz="2400" dirty="0"/>
              <a:t>P  = 1.2 x 10</a:t>
            </a:r>
            <a:r>
              <a:rPr lang="en-US" sz="2400" baseline="30000" dirty="0"/>
              <a:t>-4</a:t>
            </a:r>
            <a:r>
              <a:rPr lang="en-US" sz="2400" dirty="0"/>
              <a:t> atm</a:t>
            </a:r>
          </a:p>
        </p:txBody>
      </p:sp>
      <p:cxnSp>
        <p:nvCxnSpPr>
          <p:cNvPr id="27" name="Straight Arrow Connector 26">
            <a:extLst>
              <a:ext uri="{FF2B5EF4-FFF2-40B4-BE49-F238E27FC236}">
                <a16:creationId xmlns:a16="http://schemas.microsoft.com/office/drawing/2014/main" id="{1CED3BDF-468D-FE7C-4F88-19407DBD61B5}"/>
              </a:ext>
            </a:extLst>
          </p:cNvPr>
          <p:cNvCxnSpPr>
            <a:cxnSpLocks/>
          </p:cNvCxnSpPr>
          <p:nvPr/>
        </p:nvCxnSpPr>
        <p:spPr>
          <a:xfrm>
            <a:off x="4475773" y="4661941"/>
            <a:ext cx="0" cy="90210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875D275-C0C7-5EC0-D6DF-F40C4FBC8FBE}"/>
              </a:ext>
            </a:extLst>
          </p:cNvPr>
          <p:cNvSpPr txBox="1"/>
          <p:nvPr/>
        </p:nvSpPr>
        <p:spPr>
          <a:xfrm>
            <a:off x="3532354" y="5379736"/>
            <a:ext cx="709862" cy="461665"/>
          </a:xfrm>
          <a:prstGeom prst="rect">
            <a:avLst/>
          </a:prstGeom>
          <a:noFill/>
        </p:spPr>
        <p:txBody>
          <a:bodyPr wrap="square" rtlCol="0">
            <a:spAutoFit/>
          </a:bodyPr>
          <a:lstStyle/>
          <a:p>
            <a:r>
              <a:rPr lang="en-US" sz="2400" dirty="0"/>
              <a:t>n  = </a:t>
            </a:r>
          </a:p>
        </p:txBody>
      </p:sp>
      <p:sp>
        <p:nvSpPr>
          <p:cNvPr id="6" name="TextBox 5">
            <a:extLst>
              <a:ext uri="{FF2B5EF4-FFF2-40B4-BE49-F238E27FC236}">
                <a16:creationId xmlns:a16="http://schemas.microsoft.com/office/drawing/2014/main" id="{0B9366FB-69A4-FEBA-62DF-38B5153CAEA1}"/>
              </a:ext>
            </a:extLst>
          </p:cNvPr>
          <p:cNvSpPr txBox="1"/>
          <p:nvPr/>
        </p:nvSpPr>
        <p:spPr>
          <a:xfrm>
            <a:off x="4055915" y="5379736"/>
            <a:ext cx="3042999" cy="461665"/>
          </a:xfrm>
          <a:prstGeom prst="rect">
            <a:avLst/>
          </a:prstGeom>
          <a:noFill/>
        </p:spPr>
        <p:txBody>
          <a:bodyPr wrap="square" rtlCol="0">
            <a:spAutoFit/>
          </a:bodyPr>
          <a:lstStyle/>
          <a:p>
            <a:r>
              <a:rPr lang="en-US" sz="2400" b="1" dirty="0">
                <a:solidFill>
                  <a:srgbClr val="FF0000"/>
                </a:solidFill>
              </a:rPr>
              <a:t>73.0816077954 mol</a:t>
            </a:r>
          </a:p>
        </p:txBody>
      </p:sp>
      <p:cxnSp>
        <p:nvCxnSpPr>
          <p:cNvPr id="7" name="Straight Arrow Connector 6">
            <a:extLst>
              <a:ext uri="{FF2B5EF4-FFF2-40B4-BE49-F238E27FC236}">
                <a16:creationId xmlns:a16="http://schemas.microsoft.com/office/drawing/2014/main" id="{225295B5-0510-C8E7-5162-6F0B28D81C9D}"/>
              </a:ext>
            </a:extLst>
          </p:cNvPr>
          <p:cNvCxnSpPr>
            <a:cxnSpLocks/>
          </p:cNvCxnSpPr>
          <p:nvPr/>
        </p:nvCxnSpPr>
        <p:spPr>
          <a:xfrm>
            <a:off x="6726796" y="5564041"/>
            <a:ext cx="918188"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A7AEF7-7821-EF5F-9330-B42B36FE8F45}"/>
              </a:ext>
            </a:extLst>
          </p:cNvPr>
          <p:cNvSpPr txBox="1"/>
          <p:nvPr/>
        </p:nvSpPr>
        <p:spPr>
          <a:xfrm>
            <a:off x="7644984" y="5333208"/>
            <a:ext cx="3042987" cy="461665"/>
          </a:xfrm>
          <a:prstGeom prst="rect">
            <a:avLst/>
          </a:prstGeom>
          <a:noFill/>
        </p:spPr>
        <p:txBody>
          <a:bodyPr wrap="square" rtlCol="0">
            <a:spAutoFit/>
          </a:bodyPr>
          <a:lstStyle/>
          <a:p>
            <a:r>
              <a:rPr lang="en-US" sz="2400" dirty="0"/>
              <a:t>n</a:t>
            </a:r>
            <a:r>
              <a:rPr lang="en-US" sz="2400" baseline="-25000" dirty="0"/>
              <a:t>Li2CO3  </a:t>
            </a:r>
            <a:r>
              <a:rPr lang="en-US" sz="2400" dirty="0"/>
              <a:t>= </a:t>
            </a:r>
          </a:p>
        </p:txBody>
      </p:sp>
      <p:sp>
        <p:nvSpPr>
          <p:cNvPr id="18" name="TextBox 17">
            <a:extLst>
              <a:ext uri="{FF2B5EF4-FFF2-40B4-BE49-F238E27FC236}">
                <a16:creationId xmlns:a16="http://schemas.microsoft.com/office/drawing/2014/main" id="{27770342-06E0-3CD7-F26B-0D2CB1C2E6AC}"/>
              </a:ext>
            </a:extLst>
          </p:cNvPr>
          <p:cNvSpPr txBox="1"/>
          <p:nvPr/>
        </p:nvSpPr>
        <p:spPr>
          <a:xfrm>
            <a:off x="6587897" y="5070471"/>
            <a:ext cx="1397081" cy="923330"/>
          </a:xfrm>
          <a:prstGeom prst="rect">
            <a:avLst/>
          </a:prstGeom>
          <a:noFill/>
        </p:spPr>
        <p:txBody>
          <a:bodyPr wrap="square" rtlCol="0">
            <a:spAutoFit/>
          </a:bodyPr>
          <a:lstStyle/>
          <a:p>
            <a:r>
              <a:rPr lang="en-US" sz="5400" b="1" dirty="0">
                <a:solidFill>
                  <a:srgbClr val="FF0000"/>
                </a:solidFill>
              </a:rPr>
              <a:t>(    )</a:t>
            </a:r>
          </a:p>
        </p:txBody>
      </p:sp>
      <p:sp>
        <p:nvSpPr>
          <p:cNvPr id="21" name="TextBox 20">
            <a:extLst>
              <a:ext uri="{FF2B5EF4-FFF2-40B4-BE49-F238E27FC236}">
                <a16:creationId xmlns:a16="http://schemas.microsoft.com/office/drawing/2014/main" id="{07FBD077-3912-5FD6-0293-A4AA51736D56}"/>
              </a:ext>
            </a:extLst>
          </p:cNvPr>
          <p:cNvSpPr txBox="1"/>
          <p:nvPr/>
        </p:nvSpPr>
        <p:spPr>
          <a:xfrm>
            <a:off x="7019512" y="4975631"/>
            <a:ext cx="362606" cy="1200329"/>
          </a:xfrm>
          <a:prstGeom prst="rect">
            <a:avLst/>
          </a:prstGeom>
          <a:noFill/>
        </p:spPr>
        <p:txBody>
          <a:bodyPr wrap="square" rtlCol="0">
            <a:spAutoFit/>
          </a:bodyPr>
          <a:lstStyle/>
          <a:p>
            <a:r>
              <a:rPr lang="en-US" sz="3600" b="1" dirty="0">
                <a:solidFill>
                  <a:srgbClr val="FF0000"/>
                </a:solidFill>
              </a:rPr>
              <a:t>1</a:t>
            </a:r>
          </a:p>
          <a:p>
            <a:r>
              <a:rPr lang="en-US" sz="3600" b="1" dirty="0">
                <a:solidFill>
                  <a:srgbClr val="FF0000"/>
                </a:solidFill>
              </a:rPr>
              <a:t>1</a:t>
            </a:r>
          </a:p>
        </p:txBody>
      </p:sp>
      <p:sp>
        <p:nvSpPr>
          <p:cNvPr id="24" name="TextBox 23">
            <a:extLst>
              <a:ext uri="{FF2B5EF4-FFF2-40B4-BE49-F238E27FC236}">
                <a16:creationId xmlns:a16="http://schemas.microsoft.com/office/drawing/2014/main" id="{080AF3A4-2547-6D7F-CA58-CB5BE579422D}"/>
              </a:ext>
            </a:extLst>
          </p:cNvPr>
          <p:cNvSpPr txBox="1"/>
          <p:nvPr/>
        </p:nvSpPr>
        <p:spPr>
          <a:xfrm>
            <a:off x="8696798" y="5333208"/>
            <a:ext cx="3042999" cy="461665"/>
          </a:xfrm>
          <a:prstGeom prst="rect">
            <a:avLst/>
          </a:prstGeom>
          <a:noFill/>
        </p:spPr>
        <p:txBody>
          <a:bodyPr wrap="square" rtlCol="0">
            <a:spAutoFit/>
          </a:bodyPr>
          <a:lstStyle/>
          <a:p>
            <a:r>
              <a:rPr lang="en-US" sz="2400" b="1" dirty="0">
                <a:solidFill>
                  <a:srgbClr val="FF0000"/>
                </a:solidFill>
              </a:rPr>
              <a:t>73.0816077954 mol</a:t>
            </a:r>
          </a:p>
        </p:txBody>
      </p:sp>
      <p:sp>
        <p:nvSpPr>
          <p:cNvPr id="26" name="TextBox 25">
            <a:extLst>
              <a:ext uri="{FF2B5EF4-FFF2-40B4-BE49-F238E27FC236}">
                <a16:creationId xmlns:a16="http://schemas.microsoft.com/office/drawing/2014/main" id="{A379D772-2E6E-A2B9-717B-F8CA7F39FEE2}"/>
              </a:ext>
            </a:extLst>
          </p:cNvPr>
          <p:cNvSpPr txBox="1"/>
          <p:nvPr/>
        </p:nvSpPr>
        <p:spPr>
          <a:xfrm>
            <a:off x="3894767" y="4027875"/>
            <a:ext cx="2850807" cy="461665"/>
          </a:xfrm>
          <a:prstGeom prst="rect">
            <a:avLst/>
          </a:prstGeom>
          <a:noFill/>
        </p:spPr>
        <p:txBody>
          <a:bodyPr wrap="square" rtlCol="0">
            <a:spAutoFit/>
          </a:bodyPr>
          <a:lstStyle/>
          <a:p>
            <a:r>
              <a:rPr lang="en-US" sz="2400" dirty="0" err="1"/>
              <a:t>P</a:t>
            </a:r>
            <a:r>
              <a:rPr lang="en-US" sz="2400" baseline="-25000" dirty="0" err="1"/>
              <a:t>final</a:t>
            </a:r>
            <a:r>
              <a:rPr lang="en-US" sz="2400" dirty="0"/>
              <a:t>  = 1.2 x 10</a:t>
            </a:r>
            <a:r>
              <a:rPr lang="en-US" sz="2400" baseline="30000" dirty="0"/>
              <a:t>-4</a:t>
            </a:r>
            <a:r>
              <a:rPr lang="en-US" sz="2400" dirty="0"/>
              <a:t> atm</a:t>
            </a:r>
          </a:p>
        </p:txBody>
      </p:sp>
      <p:sp>
        <p:nvSpPr>
          <p:cNvPr id="37" name="TextBox 36">
            <a:extLst>
              <a:ext uri="{FF2B5EF4-FFF2-40B4-BE49-F238E27FC236}">
                <a16:creationId xmlns:a16="http://schemas.microsoft.com/office/drawing/2014/main" id="{40C2E8CC-2FD1-825E-E4E5-A19033F5E0A7}"/>
              </a:ext>
            </a:extLst>
          </p:cNvPr>
          <p:cNvSpPr txBox="1"/>
          <p:nvPr/>
        </p:nvSpPr>
        <p:spPr>
          <a:xfrm>
            <a:off x="50501" y="3228161"/>
            <a:ext cx="1625893" cy="923330"/>
          </a:xfrm>
          <a:prstGeom prst="rect">
            <a:avLst/>
          </a:prstGeom>
          <a:noFill/>
        </p:spPr>
        <p:txBody>
          <a:bodyPr wrap="square" rtlCol="0">
            <a:spAutoFit/>
          </a:bodyPr>
          <a:lstStyle/>
          <a:p>
            <a:r>
              <a:rPr lang="en-US" sz="5400" b="1" dirty="0">
                <a:solidFill>
                  <a:srgbClr val="FF0000"/>
                </a:solidFill>
              </a:rPr>
              <a:t>m </a:t>
            </a:r>
            <a:r>
              <a:rPr lang="en-US" sz="5400" b="1" dirty="0"/>
              <a:t>=</a:t>
            </a:r>
            <a:r>
              <a:rPr lang="en-US" sz="3200" dirty="0"/>
              <a:t> </a:t>
            </a:r>
          </a:p>
        </p:txBody>
      </p:sp>
      <p:sp>
        <p:nvSpPr>
          <p:cNvPr id="40" name="TextBox 39">
            <a:extLst>
              <a:ext uri="{FF2B5EF4-FFF2-40B4-BE49-F238E27FC236}">
                <a16:creationId xmlns:a16="http://schemas.microsoft.com/office/drawing/2014/main" id="{894DE889-0A39-BE34-E5A4-1CF43C33802E}"/>
              </a:ext>
            </a:extLst>
          </p:cNvPr>
          <p:cNvSpPr txBox="1"/>
          <p:nvPr/>
        </p:nvSpPr>
        <p:spPr>
          <a:xfrm>
            <a:off x="1262768" y="3221431"/>
            <a:ext cx="1207927" cy="923330"/>
          </a:xfrm>
          <a:prstGeom prst="rect">
            <a:avLst/>
          </a:prstGeom>
          <a:noFill/>
        </p:spPr>
        <p:txBody>
          <a:bodyPr wrap="square" rtlCol="0">
            <a:spAutoFit/>
          </a:bodyPr>
          <a:lstStyle/>
          <a:p>
            <a:r>
              <a:rPr lang="en-US" sz="5400" b="1" dirty="0" err="1">
                <a:solidFill>
                  <a:srgbClr val="FF0000"/>
                </a:solidFill>
              </a:rPr>
              <a:t>nM</a:t>
            </a:r>
            <a:r>
              <a:rPr lang="en-US" sz="5400" b="1" dirty="0">
                <a:solidFill>
                  <a:srgbClr val="FF0000"/>
                </a:solidFill>
              </a:rPr>
              <a:t> </a:t>
            </a:r>
            <a:endParaRPr lang="en-US" sz="3200" baseline="-25000" dirty="0"/>
          </a:p>
        </p:txBody>
      </p:sp>
      <p:sp>
        <p:nvSpPr>
          <p:cNvPr id="45" name="TextBox 44">
            <a:extLst>
              <a:ext uri="{FF2B5EF4-FFF2-40B4-BE49-F238E27FC236}">
                <a16:creationId xmlns:a16="http://schemas.microsoft.com/office/drawing/2014/main" id="{6D5C2EF3-6FED-C31A-385D-0FE1451B535F}"/>
              </a:ext>
            </a:extLst>
          </p:cNvPr>
          <p:cNvSpPr txBox="1"/>
          <p:nvPr/>
        </p:nvSpPr>
        <p:spPr>
          <a:xfrm>
            <a:off x="0" y="4217709"/>
            <a:ext cx="4362135" cy="1415772"/>
          </a:xfrm>
          <a:prstGeom prst="rect">
            <a:avLst/>
          </a:prstGeom>
          <a:noFill/>
        </p:spPr>
        <p:txBody>
          <a:bodyPr wrap="square" rtlCol="0">
            <a:spAutoFit/>
          </a:bodyPr>
          <a:lstStyle/>
          <a:p>
            <a:r>
              <a:rPr lang="en-US" sz="5400" b="1" dirty="0"/>
              <a:t>= </a:t>
            </a:r>
            <a:r>
              <a:rPr lang="en-US" sz="2800" b="1" dirty="0"/>
              <a:t>(</a:t>
            </a:r>
            <a:r>
              <a:rPr lang="en-US" sz="3200" b="1" dirty="0"/>
              <a:t>73.0816077954 mol)</a:t>
            </a:r>
          </a:p>
          <a:p>
            <a:r>
              <a:rPr lang="en-US" sz="3200" b="1" dirty="0"/>
              <a:t>(73.8 g/mol)</a:t>
            </a:r>
          </a:p>
        </p:txBody>
      </p:sp>
      <p:sp>
        <p:nvSpPr>
          <p:cNvPr id="46" name="TextBox 45">
            <a:extLst>
              <a:ext uri="{FF2B5EF4-FFF2-40B4-BE49-F238E27FC236}">
                <a16:creationId xmlns:a16="http://schemas.microsoft.com/office/drawing/2014/main" id="{B801261B-8457-681D-44EB-430EF88C23F1}"/>
              </a:ext>
            </a:extLst>
          </p:cNvPr>
          <p:cNvSpPr txBox="1"/>
          <p:nvPr/>
        </p:nvSpPr>
        <p:spPr>
          <a:xfrm>
            <a:off x="0" y="5467385"/>
            <a:ext cx="4362135" cy="923330"/>
          </a:xfrm>
          <a:prstGeom prst="rect">
            <a:avLst/>
          </a:prstGeom>
          <a:noFill/>
        </p:spPr>
        <p:txBody>
          <a:bodyPr wrap="square" rtlCol="0">
            <a:spAutoFit/>
          </a:bodyPr>
          <a:lstStyle/>
          <a:p>
            <a:r>
              <a:rPr lang="en-US" sz="5400" b="1" dirty="0"/>
              <a:t>= </a:t>
            </a:r>
            <a:r>
              <a:rPr lang="en-US" sz="2800" b="1" dirty="0"/>
              <a:t>5393.4226553 g</a:t>
            </a:r>
            <a:endParaRPr lang="en-US" sz="3200" b="1" dirty="0"/>
          </a:p>
        </p:txBody>
      </p:sp>
      <p:sp>
        <p:nvSpPr>
          <p:cNvPr id="47" name="TextBox 46">
            <a:extLst>
              <a:ext uri="{FF2B5EF4-FFF2-40B4-BE49-F238E27FC236}">
                <a16:creationId xmlns:a16="http://schemas.microsoft.com/office/drawing/2014/main" id="{4CAE6B0B-9608-DEDF-D737-19B6005879DE}"/>
              </a:ext>
            </a:extLst>
          </p:cNvPr>
          <p:cNvSpPr txBox="1"/>
          <p:nvPr/>
        </p:nvSpPr>
        <p:spPr>
          <a:xfrm>
            <a:off x="4454111" y="-165987"/>
            <a:ext cx="2673668" cy="923330"/>
          </a:xfrm>
          <a:prstGeom prst="rect">
            <a:avLst/>
          </a:prstGeom>
          <a:noFill/>
        </p:spPr>
        <p:txBody>
          <a:bodyPr wrap="square" rtlCol="0">
            <a:spAutoFit/>
          </a:bodyPr>
          <a:lstStyle/>
          <a:p>
            <a:r>
              <a:rPr lang="en-US" sz="5400" b="1" dirty="0">
                <a:solidFill>
                  <a:srgbClr val="FF0000"/>
                </a:solidFill>
              </a:rPr>
              <a:t>2 sig figs</a:t>
            </a:r>
            <a:endParaRPr lang="en-US" sz="3200" b="1" dirty="0"/>
          </a:p>
        </p:txBody>
      </p:sp>
      <p:sp>
        <p:nvSpPr>
          <p:cNvPr id="48" name="TextBox 47">
            <a:extLst>
              <a:ext uri="{FF2B5EF4-FFF2-40B4-BE49-F238E27FC236}">
                <a16:creationId xmlns:a16="http://schemas.microsoft.com/office/drawing/2014/main" id="{D05D38FA-6AE2-807C-CC38-D35CCAB4EC38}"/>
              </a:ext>
            </a:extLst>
          </p:cNvPr>
          <p:cNvSpPr txBox="1"/>
          <p:nvPr/>
        </p:nvSpPr>
        <p:spPr>
          <a:xfrm>
            <a:off x="7012721" y="2937975"/>
            <a:ext cx="2318817" cy="461665"/>
          </a:xfrm>
          <a:prstGeom prst="rect">
            <a:avLst/>
          </a:prstGeom>
          <a:noFill/>
          <a:ln w="22225">
            <a:solidFill>
              <a:srgbClr val="FF0000"/>
            </a:solidFill>
          </a:ln>
        </p:spPr>
        <p:txBody>
          <a:bodyPr wrap="square" rtlCol="0">
            <a:spAutoFit/>
          </a:bodyPr>
          <a:lstStyle/>
          <a:p>
            <a:r>
              <a:rPr lang="en-US" sz="2400" dirty="0">
                <a:solidFill>
                  <a:srgbClr val="FF0000"/>
                </a:solidFill>
              </a:rPr>
              <a:t>m ~ 5.4 x 10</a:t>
            </a:r>
            <a:r>
              <a:rPr lang="en-US" sz="2400" baseline="30000" dirty="0">
                <a:solidFill>
                  <a:srgbClr val="FF0000"/>
                </a:solidFill>
              </a:rPr>
              <a:t>3</a:t>
            </a:r>
            <a:r>
              <a:rPr lang="en-US" sz="2400" dirty="0">
                <a:solidFill>
                  <a:srgbClr val="FF0000"/>
                </a:solidFill>
              </a:rPr>
              <a:t> g</a:t>
            </a:r>
          </a:p>
        </p:txBody>
      </p:sp>
    </p:spTree>
    <p:extLst>
      <p:ext uri="{BB962C8B-B14F-4D97-AF65-F5344CB8AC3E}">
        <p14:creationId xmlns:p14="http://schemas.microsoft.com/office/powerpoint/2010/main" val="124175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1" presetClass="entr" presetSubtype="0" fill="hold" grpId="0" nodeType="with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3" grpId="0"/>
      <p:bldP spid="18" grpId="0"/>
      <p:bldP spid="21" grpId="0"/>
      <p:bldP spid="24" grpId="0"/>
      <p:bldP spid="37" grpId="0"/>
      <p:bldP spid="40" grpId="0"/>
      <p:bldP spid="45" grpId="0"/>
      <p:bldP spid="46" grpId="0"/>
      <p:bldP spid="47" grpId="0"/>
      <p:bldP spid="4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9354-11BB-D7E4-E4A5-C501377D0ADF}"/>
              </a:ext>
            </a:extLst>
          </p:cNvPr>
          <p:cNvSpPr>
            <a:spLocks noGrp="1"/>
          </p:cNvSpPr>
          <p:nvPr>
            <p:ph type="title"/>
          </p:nvPr>
        </p:nvSpPr>
        <p:spPr>
          <a:xfrm>
            <a:off x="0" y="0"/>
            <a:ext cx="10515600" cy="748579"/>
          </a:xfrm>
        </p:spPr>
        <p:txBody>
          <a:bodyPr/>
          <a:lstStyle/>
          <a:p>
            <a:r>
              <a:rPr lang="en-US" b="1" i="1" dirty="0">
                <a:solidFill>
                  <a:srgbClr val="FF0000"/>
                </a:solidFill>
              </a:rPr>
              <a:t>Example: Practice Exercise 5.13</a:t>
            </a:r>
          </a:p>
        </p:txBody>
      </p:sp>
      <p:sp>
        <p:nvSpPr>
          <p:cNvPr id="4" name="TextBox 3">
            <a:extLst>
              <a:ext uri="{FF2B5EF4-FFF2-40B4-BE49-F238E27FC236}">
                <a16:creationId xmlns:a16="http://schemas.microsoft.com/office/drawing/2014/main" id="{CBC77BE7-5E50-28F8-2E94-CB0BBF2CFF24}"/>
              </a:ext>
            </a:extLst>
          </p:cNvPr>
          <p:cNvSpPr txBox="1"/>
          <p:nvPr/>
        </p:nvSpPr>
        <p:spPr>
          <a:xfrm>
            <a:off x="0" y="586351"/>
            <a:ext cx="12192000" cy="1200329"/>
          </a:xfrm>
          <a:prstGeom prst="rect">
            <a:avLst/>
          </a:prstGeom>
          <a:noFill/>
        </p:spPr>
        <p:txBody>
          <a:bodyPr wrap="square" rtlCol="0">
            <a:spAutoFit/>
          </a:bodyPr>
          <a:lstStyle/>
          <a:p>
            <a:r>
              <a:rPr lang="en-CA" sz="2400" i="1" dirty="0"/>
              <a:t>A 2.14	L sample of hydrogen chloride (HCl) gas at 6.21 atm and 28∘C is completely dissolved in 668 mL of water to form hydrochloric acid solution. Calculate the molarity of the acid solution. Assume no change in volume.</a:t>
            </a:r>
          </a:p>
        </p:txBody>
      </p:sp>
    </p:spTree>
    <p:extLst>
      <p:ext uri="{BB962C8B-B14F-4D97-AF65-F5344CB8AC3E}">
        <p14:creationId xmlns:p14="http://schemas.microsoft.com/office/powerpoint/2010/main" val="186108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904541" y="0"/>
            <a:ext cx="8382918" cy="820355"/>
          </a:xfrm>
        </p:spPr>
        <p:txBody>
          <a:bodyPr/>
          <a:lstStyle/>
          <a:p>
            <a:r>
              <a:rPr lang="en-US" b="1" dirty="0">
                <a:solidFill>
                  <a:srgbClr val="002060"/>
                </a:solidFill>
              </a:rPr>
              <a:t>5.6: Daltons Law of Partial Pressures</a:t>
            </a:r>
          </a:p>
        </p:txBody>
      </p:sp>
      <p:sp>
        <p:nvSpPr>
          <p:cNvPr id="3" name="TextBox 2">
            <a:extLst>
              <a:ext uri="{FF2B5EF4-FFF2-40B4-BE49-F238E27FC236}">
                <a16:creationId xmlns:a16="http://schemas.microsoft.com/office/drawing/2014/main" id="{BEED0D6B-4849-9062-3D4F-9837272AD310}"/>
              </a:ext>
            </a:extLst>
          </p:cNvPr>
          <p:cNvSpPr txBox="1"/>
          <p:nvPr/>
        </p:nvSpPr>
        <p:spPr>
          <a:xfrm>
            <a:off x="344904" y="1070856"/>
            <a:ext cx="11402421" cy="1200329"/>
          </a:xfrm>
          <a:prstGeom prst="rect">
            <a:avLst/>
          </a:prstGeom>
          <a:noFill/>
        </p:spPr>
        <p:txBody>
          <a:bodyPr wrap="square" rtlCol="0">
            <a:spAutoFit/>
          </a:bodyPr>
          <a:lstStyle/>
          <a:p>
            <a:r>
              <a:rPr lang="en-US" sz="3600" dirty="0">
                <a:solidFill>
                  <a:srgbClr val="FF0000"/>
                </a:solidFill>
              </a:rPr>
              <a:t>Dalton’s Law of Partial Pressures </a:t>
            </a:r>
            <a:r>
              <a:rPr lang="en-US" sz="3600" dirty="0"/>
              <a:t>states that the </a:t>
            </a:r>
            <a:r>
              <a:rPr lang="en-US" sz="3600" dirty="0">
                <a:solidFill>
                  <a:srgbClr val="FF0000"/>
                </a:solidFill>
              </a:rPr>
              <a:t>total is just the individual gases’ pressures added together</a:t>
            </a:r>
            <a:r>
              <a:rPr lang="en-US" sz="3600" dirty="0"/>
              <a:t>.</a:t>
            </a:r>
          </a:p>
        </p:txBody>
      </p:sp>
      <p:sp>
        <p:nvSpPr>
          <p:cNvPr id="4" name="Freeform 3">
            <a:extLst>
              <a:ext uri="{FF2B5EF4-FFF2-40B4-BE49-F238E27FC236}">
                <a16:creationId xmlns:a16="http://schemas.microsoft.com/office/drawing/2014/main" id="{22152799-3E37-EAC9-8123-B6795195DDC9}"/>
              </a:ext>
            </a:extLst>
          </p:cNvPr>
          <p:cNvSpPr/>
          <p:nvPr/>
        </p:nvSpPr>
        <p:spPr>
          <a:xfrm>
            <a:off x="2875402" y="2809301"/>
            <a:ext cx="4131326" cy="3272010"/>
          </a:xfrm>
          <a:custGeom>
            <a:avLst/>
            <a:gdLst>
              <a:gd name="connsiteX0" fmla="*/ 66102 w 4131326"/>
              <a:gd name="connsiteY0" fmla="*/ 0 h 3272010"/>
              <a:gd name="connsiteX1" fmla="*/ 0 w 4131326"/>
              <a:gd name="connsiteY1" fmla="*/ 3238959 h 3272010"/>
              <a:gd name="connsiteX2" fmla="*/ 4109292 w 4131326"/>
              <a:gd name="connsiteY2" fmla="*/ 3272010 h 3272010"/>
              <a:gd name="connsiteX3" fmla="*/ 4131326 w 4131326"/>
              <a:gd name="connsiteY3" fmla="*/ 0 h 3272010"/>
            </a:gdLst>
            <a:ahLst/>
            <a:cxnLst>
              <a:cxn ang="0">
                <a:pos x="connsiteX0" y="connsiteY0"/>
              </a:cxn>
              <a:cxn ang="0">
                <a:pos x="connsiteX1" y="connsiteY1"/>
              </a:cxn>
              <a:cxn ang="0">
                <a:pos x="connsiteX2" y="connsiteY2"/>
              </a:cxn>
              <a:cxn ang="0">
                <a:pos x="connsiteX3" y="connsiteY3"/>
              </a:cxn>
            </a:cxnLst>
            <a:rect l="l" t="t" r="r" b="b"/>
            <a:pathLst>
              <a:path w="4131326" h="3272010">
                <a:moveTo>
                  <a:pt x="66102" y="0"/>
                </a:moveTo>
                <a:lnTo>
                  <a:pt x="0" y="3238959"/>
                </a:lnTo>
                <a:lnTo>
                  <a:pt x="4109292" y="3272010"/>
                </a:lnTo>
                <a:lnTo>
                  <a:pt x="4131326" y="0"/>
                </a:ln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A478B6F-A694-BE4D-AB80-918CDE83248B}"/>
              </a:ext>
            </a:extLst>
          </p:cNvPr>
          <p:cNvSpPr/>
          <p:nvPr/>
        </p:nvSpPr>
        <p:spPr>
          <a:xfrm>
            <a:off x="862149" y="280930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3ED878C-0001-FD35-620A-E824D1953E2C}"/>
              </a:ext>
            </a:extLst>
          </p:cNvPr>
          <p:cNvSpPr/>
          <p:nvPr/>
        </p:nvSpPr>
        <p:spPr>
          <a:xfrm>
            <a:off x="1249681" y="2933398"/>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988882-EFB8-95AB-37D4-0C1743378601}"/>
              </a:ext>
            </a:extLst>
          </p:cNvPr>
          <p:cNvSpPr txBox="1"/>
          <p:nvPr/>
        </p:nvSpPr>
        <p:spPr>
          <a:xfrm>
            <a:off x="820324" y="3320785"/>
            <a:ext cx="731520" cy="646331"/>
          </a:xfrm>
          <a:prstGeom prst="rect">
            <a:avLst/>
          </a:prstGeom>
          <a:noFill/>
        </p:spPr>
        <p:txBody>
          <a:bodyPr wrap="square" rtlCol="0">
            <a:spAutoFit/>
          </a:bodyPr>
          <a:lstStyle/>
          <a:p>
            <a:r>
              <a:rPr lang="en-US" sz="3600" dirty="0"/>
              <a:t>Cl</a:t>
            </a:r>
            <a:r>
              <a:rPr lang="en-US" sz="3600" baseline="-25000" dirty="0"/>
              <a:t>2</a:t>
            </a:r>
          </a:p>
        </p:txBody>
      </p:sp>
      <p:sp>
        <p:nvSpPr>
          <p:cNvPr id="9" name="Oval 8">
            <a:extLst>
              <a:ext uri="{FF2B5EF4-FFF2-40B4-BE49-F238E27FC236}">
                <a16:creationId xmlns:a16="http://schemas.microsoft.com/office/drawing/2014/main" id="{622D521C-10D2-5663-D8AD-6D6230B9D284}"/>
              </a:ext>
            </a:extLst>
          </p:cNvPr>
          <p:cNvSpPr/>
          <p:nvPr/>
        </p:nvSpPr>
        <p:spPr>
          <a:xfrm>
            <a:off x="3271111" y="3057102"/>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6D8F4E-7877-706B-1CD2-60C30D68A0BC}"/>
              </a:ext>
            </a:extLst>
          </p:cNvPr>
          <p:cNvSpPr/>
          <p:nvPr/>
        </p:nvSpPr>
        <p:spPr>
          <a:xfrm>
            <a:off x="3658643" y="318119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8DD204-35D8-5E2E-9E39-12CF022BD1C1}"/>
              </a:ext>
            </a:extLst>
          </p:cNvPr>
          <p:cNvSpPr/>
          <p:nvPr/>
        </p:nvSpPr>
        <p:spPr>
          <a:xfrm>
            <a:off x="3532368" y="4868878"/>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56CEC4-0652-0C01-8D5F-DB1873B1988A}"/>
              </a:ext>
            </a:extLst>
          </p:cNvPr>
          <p:cNvSpPr/>
          <p:nvPr/>
        </p:nvSpPr>
        <p:spPr>
          <a:xfrm>
            <a:off x="3919900" y="4992975"/>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304B322-57E4-A549-2FBC-D281804C49E2}"/>
              </a:ext>
            </a:extLst>
          </p:cNvPr>
          <p:cNvSpPr/>
          <p:nvPr/>
        </p:nvSpPr>
        <p:spPr>
          <a:xfrm>
            <a:off x="5189777" y="3965514"/>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AFBC684-2F88-367F-33F8-4E7355C9EA8D}"/>
              </a:ext>
            </a:extLst>
          </p:cNvPr>
          <p:cNvSpPr/>
          <p:nvPr/>
        </p:nvSpPr>
        <p:spPr>
          <a:xfrm>
            <a:off x="5577309" y="408961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78FE3DB-FD6A-804F-6F58-1282C01AB03D}"/>
              </a:ext>
            </a:extLst>
          </p:cNvPr>
          <p:cNvSpPr txBox="1"/>
          <p:nvPr/>
        </p:nvSpPr>
        <p:spPr>
          <a:xfrm>
            <a:off x="8849627" y="2752831"/>
            <a:ext cx="1861916" cy="646331"/>
          </a:xfrm>
          <a:prstGeom prst="rect">
            <a:avLst/>
          </a:prstGeom>
          <a:noFill/>
        </p:spPr>
        <p:txBody>
          <a:bodyPr wrap="square" rtlCol="0">
            <a:spAutoFit/>
          </a:bodyPr>
          <a:lstStyle/>
          <a:p>
            <a:r>
              <a:rPr lang="en-US" sz="3600" dirty="0"/>
              <a:t>3 molCl</a:t>
            </a:r>
            <a:r>
              <a:rPr lang="en-US" sz="3600" baseline="-25000" dirty="0"/>
              <a:t>2</a:t>
            </a:r>
          </a:p>
        </p:txBody>
      </p:sp>
      <p:sp>
        <p:nvSpPr>
          <p:cNvPr id="16" name="Oval 15">
            <a:extLst>
              <a:ext uri="{FF2B5EF4-FFF2-40B4-BE49-F238E27FC236}">
                <a16:creationId xmlns:a16="http://schemas.microsoft.com/office/drawing/2014/main" id="{AE84879B-EBB9-B77E-83FE-473B48473DE4}"/>
              </a:ext>
            </a:extLst>
          </p:cNvPr>
          <p:cNvSpPr/>
          <p:nvPr/>
        </p:nvSpPr>
        <p:spPr>
          <a:xfrm>
            <a:off x="509989" y="4585213"/>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DA6BA0-F54B-9D70-2A9E-3E563A8D9848}"/>
              </a:ext>
            </a:extLst>
          </p:cNvPr>
          <p:cNvSpPr/>
          <p:nvPr/>
        </p:nvSpPr>
        <p:spPr>
          <a:xfrm>
            <a:off x="703755" y="4664997"/>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ECAC39D-D1EC-1A6A-C17C-016326CC7E60}"/>
              </a:ext>
            </a:extLst>
          </p:cNvPr>
          <p:cNvSpPr txBox="1"/>
          <p:nvPr/>
        </p:nvSpPr>
        <p:spPr>
          <a:xfrm>
            <a:off x="387981" y="4917610"/>
            <a:ext cx="731520" cy="646331"/>
          </a:xfrm>
          <a:prstGeom prst="rect">
            <a:avLst/>
          </a:prstGeom>
          <a:noFill/>
        </p:spPr>
        <p:txBody>
          <a:bodyPr wrap="square" rtlCol="0">
            <a:spAutoFit/>
          </a:bodyPr>
          <a:lstStyle/>
          <a:p>
            <a:r>
              <a:rPr lang="en-US" sz="3600" dirty="0"/>
              <a:t>H</a:t>
            </a:r>
            <a:r>
              <a:rPr lang="en-US" sz="3600" baseline="-25000" dirty="0"/>
              <a:t>2</a:t>
            </a:r>
          </a:p>
        </p:txBody>
      </p:sp>
      <p:sp>
        <p:nvSpPr>
          <p:cNvPr id="19" name="Oval 18">
            <a:extLst>
              <a:ext uri="{FF2B5EF4-FFF2-40B4-BE49-F238E27FC236}">
                <a16:creationId xmlns:a16="http://schemas.microsoft.com/office/drawing/2014/main" id="{A9876171-15B1-037A-D044-93D5C5E9DAF5}"/>
              </a:ext>
            </a:extLst>
          </p:cNvPr>
          <p:cNvSpPr/>
          <p:nvPr/>
        </p:nvSpPr>
        <p:spPr>
          <a:xfrm>
            <a:off x="5054873" y="4947656"/>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10A8E9C-E1A6-0A9D-0A28-0CB3256C3719}"/>
              </a:ext>
            </a:extLst>
          </p:cNvPr>
          <p:cNvSpPr/>
          <p:nvPr/>
        </p:nvSpPr>
        <p:spPr>
          <a:xfrm>
            <a:off x="5248639" y="502744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823F043-3527-F17A-408B-2393ADCB0DB2}"/>
              </a:ext>
            </a:extLst>
          </p:cNvPr>
          <p:cNvSpPr/>
          <p:nvPr/>
        </p:nvSpPr>
        <p:spPr>
          <a:xfrm>
            <a:off x="3880470" y="393125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07D35B-5125-D72D-C741-7CE36C0F6576}"/>
              </a:ext>
            </a:extLst>
          </p:cNvPr>
          <p:cNvSpPr/>
          <p:nvPr/>
        </p:nvSpPr>
        <p:spPr>
          <a:xfrm>
            <a:off x="4074236" y="4011036"/>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9C962E-915B-D611-22A8-A9C05E37D154}"/>
              </a:ext>
            </a:extLst>
          </p:cNvPr>
          <p:cNvSpPr/>
          <p:nvPr/>
        </p:nvSpPr>
        <p:spPr>
          <a:xfrm>
            <a:off x="4757367" y="3077867"/>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C01F8EA-CEDB-E586-1923-C524D4A985E9}"/>
              </a:ext>
            </a:extLst>
          </p:cNvPr>
          <p:cNvSpPr/>
          <p:nvPr/>
        </p:nvSpPr>
        <p:spPr>
          <a:xfrm>
            <a:off x="4951133" y="315765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06C3BE-C083-98E6-67B5-7CAFADD6E57C}"/>
              </a:ext>
            </a:extLst>
          </p:cNvPr>
          <p:cNvSpPr txBox="1"/>
          <p:nvPr/>
        </p:nvSpPr>
        <p:spPr>
          <a:xfrm>
            <a:off x="8782682" y="3814785"/>
            <a:ext cx="1861916" cy="646331"/>
          </a:xfrm>
          <a:prstGeom prst="rect">
            <a:avLst/>
          </a:prstGeom>
          <a:noFill/>
        </p:spPr>
        <p:txBody>
          <a:bodyPr wrap="square" rtlCol="0">
            <a:spAutoFit/>
          </a:bodyPr>
          <a:lstStyle/>
          <a:p>
            <a:r>
              <a:rPr lang="en-US" sz="3600" u="sng" dirty="0"/>
              <a:t>3 mol H</a:t>
            </a:r>
            <a:r>
              <a:rPr lang="en-US" sz="3600" u="sng" baseline="-25000" dirty="0"/>
              <a:t>2</a:t>
            </a:r>
          </a:p>
        </p:txBody>
      </p:sp>
      <p:sp>
        <p:nvSpPr>
          <p:cNvPr id="26" name="TextBox 25">
            <a:extLst>
              <a:ext uri="{FF2B5EF4-FFF2-40B4-BE49-F238E27FC236}">
                <a16:creationId xmlns:a16="http://schemas.microsoft.com/office/drawing/2014/main" id="{9D4AE5BA-4997-97BA-68C8-A6D25A24F1A4}"/>
              </a:ext>
            </a:extLst>
          </p:cNvPr>
          <p:cNvSpPr txBox="1"/>
          <p:nvPr/>
        </p:nvSpPr>
        <p:spPr>
          <a:xfrm>
            <a:off x="9316598" y="3091039"/>
            <a:ext cx="652694" cy="923330"/>
          </a:xfrm>
          <a:prstGeom prst="rect">
            <a:avLst/>
          </a:prstGeom>
          <a:noFill/>
        </p:spPr>
        <p:txBody>
          <a:bodyPr wrap="square" rtlCol="0">
            <a:spAutoFit/>
          </a:bodyPr>
          <a:lstStyle/>
          <a:p>
            <a:r>
              <a:rPr lang="en-US" sz="5400" dirty="0"/>
              <a:t>+</a:t>
            </a:r>
            <a:endParaRPr lang="en-US" sz="5400" baseline="-25000" dirty="0"/>
          </a:p>
        </p:txBody>
      </p:sp>
      <p:sp>
        <p:nvSpPr>
          <p:cNvPr id="27" name="Oval 26">
            <a:extLst>
              <a:ext uri="{FF2B5EF4-FFF2-40B4-BE49-F238E27FC236}">
                <a16:creationId xmlns:a16="http://schemas.microsoft.com/office/drawing/2014/main" id="{ADDBA712-C09E-C9D4-950C-1B8C6F6B2002}"/>
              </a:ext>
            </a:extLst>
          </p:cNvPr>
          <p:cNvSpPr/>
          <p:nvPr/>
        </p:nvSpPr>
        <p:spPr>
          <a:xfrm>
            <a:off x="7578880" y="5435202"/>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3C7CED9-D638-5019-9997-4C2562B78BCF}"/>
              </a:ext>
            </a:extLst>
          </p:cNvPr>
          <p:cNvSpPr/>
          <p:nvPr/>
        </p:nvSpPr>
        <p:spPr>
          <a:xfrm>
            <a:off x="7925314" y="5622853"/>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CAA9392-91CB-049B-5191-01CD38BACBFE}"/>
              </a:ext>
            </a:extLst>
          </p:cNvPr>
          <p:cNvSpPr txBox="1"/>
          <p:nvPr/>
        </p:nvSpPr>
        <p:spPr>
          <a:xfrm>
            <a:off x="7578880" y="5930804"/>
            <a:ext cx="898916" cy="646331"/>
          </a:xfrm>
          <a:prstGeom prst="rect">
            <a:avLst/>
          </a:prstGeom>
          <a:noFill/>
        </p:spPr>
        <p:txBody>
          <a:bodyPr wrap="square" rtlCol="0">
            <a:spAutoFit/>
          </a:bodyPr>
          <a:lstStyle/>
          <a:p>
            <a:r>
              <a:rPr lang="en-US" sz="3600" dirty="0"/>
              <a:t>HCl</a:t>
            </a:r>
            <a:endParaRPr lang="en-US" sz="3600" baseline="-25000" dirty="0"/>
          </a:p>
        </p:txBody>
      </p:sp>
      <p:sp>
        <p:nvSpPr>
          <p:cNvPr id="30" name="Oval 29">
            <a:extLst>
              <a:ext uri="{FF2B5EF4-FFF2-40B4-BE49-F238E27FC236}">
                <a16:creationId xmlns:a16="http://schemas.microsoft.com/office/drawing/2014/main" id="{592C70A3-012B-6135-23E5-0428C2309BC6}"/>
              </a:ext>
            </a:extLst>
          </p:cNvPr>
          <p:cNvSpPr/>
          <p:nvPr/>
        </p:nvSpPr>
        <p:spPr>
          <a:xfrm>
            <a:off x="4634660" y="527289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32FA937-9F97-1EB2-7CBD-2E1ABF492210}"/>
              </a:ext>
            </a:extLst>
          </p:cNvPr>
          <p:cNvSpPr/>
          <p:nvPr/>
        </p:nvSpPr>
        <p:spPr>
          <a:xfrm>
            <a:off x="4981094" y="546055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0198B62-20DB-6264-9EB9-640D8D1831DD}"/>
              </a:ext>
            </a:extLst>
          </p:cNvPr>
          <p:cNvSpPr/>
          <p:nvPr/>
        </p:nvSpPr>
        <p:spPr>
          <a:xfrm>
            <a:off x="5677622" y="309405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5FA76C-BEFE-8379-AE45-C4F88C5B6EA7}"/>
              </a:ext>
            </a:extLst>
          </p:cNvPr>
          <p:cNvSpPr/>
          <p:nvPr/>
        </p:nvSpPr>
        <p:spPr>
          <a:xfrm>
            <a:off x="6024056" y="328170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8233819-5A5F-745A-5E18-82FC1C7FCD59}"/>
              </a:ext>
            </a:extLst>
          </p:cNvPr>
          <p:cNvSpPr/>
          <p:nvPr/>
        </p:nvSpPr>
        <p:spPr>
          <a:xfrm>
            <a:off x="3095031" y="401150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89B5B39-0803-8694-77AF-C97687610481}"/>
              </a:ext>
            </a:extLst>
          </p:cNvPr>
          <p:cNvSpPr/>
          <p:nvPr/>
        </p:nvSpPr>
        <p:spPr>
          <a:xfrm>
            <a:off x="3441465" y="419915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A74926F-D15B-0451-0B40-9BA7951E24EE}"/>
              </a:ext>
            </a:extLst>
          </p:cNvPr>
          <p:cNvSpPr/>
          <p:nvPr/>
        </p:nvSpPr>
        <p:spPr>
          <a:xfrm>
            <a:off x="4466026" y="4348590"/>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EC02950-2E23-5A62-4BAE-1736A8566E9C}"/>
              </a:ext>
            </a:extLst>
          </p:cNvPr>
          <p:cNvSpPr/>
          <p:nvPr/>
        </p:nvSpPr>
        <p:spPr>
          <a:xfrm>
            <a:off x="4812460" y="453624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F4DE2CC-156C-BA0A-C62D-ECC6C874A566}"/>
              </a:ext>
            </a:extLst>
          </p:cNvPr>
          <p:cNvSpPr/>
          <p:nvPr/>
        </p:nvSpPr>
        <p:spPr>
          <a:xfrm>
            <a:off x="5939862" y="488128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0443E0-A223-7C5B-9230-B3D183FDA817}"/>
              </a:ext>
            </a:extLst>
          </p:cNvPr>
          <p:cNvSpPr/>
          <p:nvPr/>
        </p:nvSpPr>
        <p:spPr>
          <a:xfrm>
            <a:off x="6286296" y="506894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CB6B1F0-0C93-570C-57A5-EDF3442D45DD}"/>
              </a:ext>
            </a:extLst>
          </p:cNvPr>
          <p:cNvSpPr/>
          <p:nvPr/>
        </p:nvSpPr>
        <p:spPr>
          <a:xfrm>
            <a:off x="3042084" y="5316140"/>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159F229-8E5C-D0F7-E81C-48552D76067B}"/>
              </a:ext>
            </a:extLst>
          </p:cNvPr>
          <p:cNvSpPr/>
          <p:nvPr/>
        </p:nvSpPr>
        <p:spPr>
          <a:xfrm>
            <a:off x="3388518" y="550379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89B1072-68F2-9EC8-2E82-6CCA34B39921}"/>
              </a:ext>
            </a:extLst>
          </p:cNvPr>
          <p:cNvSpPr txBox="1"/>
          <p:nvPr/>
        </p:nvSpPr>
        <p:spPr>
          <a:xfrm>
            <a:off x="8782682" y="4445306"/>
            <a:ext cx="2072552" cy="646331"/>
          </a:xfrm>
          <a:prstGeom prst="rect">
            <a:avLst/>
          </a:prstGeom>
          <a:noFill/>
        </p:spPr>
        <p:txBody>
          <a:bodyPr wrap="square" rtlCol="0">
            <a:spAutoFit/>
          </a:bodyPr>
          <a:lstStyle/>
          <a:p>
            <a:r>
              <a:rPr lang="en-US" sz="3600" dirty="0">
                <a:solidFill>
                  <a:srgbClr val="FF0000"/>
                </a:solidFill>
              </a:rPr>
              <a:t>6 mol HCl</a:t>
            </a:r>
            <a:endParaRPr lang="en-US" sz="3600" baseline="-25000" dirty="0">
              <a:solidFill>
                <a:srgbClr val="FF0000"/>
              </a:solidFill>
            </a:endParaRPr>
          </a:p>
        </p:txBody>
      </p:sp>
    </p:spTree>
    <p:extLst>
      <p:ext uri="{BB962C8B-B14F-4D97-AF65-F5344CB8AC3E}">
        <p14:creationId xmlns:p14="http://schemas.microsoft.com/office/powerpoint/2010/main" val="11159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2"/>
                                        </p:tgtEl>
                                      </p:cBhvr>
                                    </p:animEffect>
                                    <p:set>
                                      <p:cBhvr>
                                        <p:cTn id="78" dur="1" fill="hold">
                                          <p:stCondLst>
                                            <p:cond delay="499"/>
                                          </p:stCondLst>
                                        </p:cTn>
                                        <p:tgtEl>
                                          <p:spTgt spid="12"/>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0"/>
                                        </p:tgtEl>
                                      </p:cBhvr>
                                    </p:animEffect>
                                    <p:set>
                                      <p:cBhvr>
                                        <p:cTn id="84" dur="1" fill="hold">
                                          <p:stCondLst>
                                            <p:cond delay="499"/>
                                          </p:stCondLst>
                                        </p:cTn>
                                        <p:tgtEl>
                                          <p:spTgt spid="20"/>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3"/>
                                        </p:tgtEl>
                                      </p:cBhvr>
                                    </p:animEffect>
                                    <p:set>
                                      <p:cBhvr>
                                        <p:cTn id="87" dur="1" fill="hold">
                                          <p:stCondLst>
                                            <p:cond delay="499"/>
                                          </p:stCondLst>
                                        </p:cTn>
                                        <p:tgtEl>
                                          <p:spTgt spid="1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3"/>
                                        </p:tgtEl>
                                      </p:cBhvr>
                                    </p:animEffect>
                                    <p:set>
                                      <p:cBhvr>
                                        <p:cTn id="93" dur="1" fill="hold">
                                          <p:stCondLst>
                                            <p:cond delay="499"/>
                                          </p:stCondLst>
                                        </p:cTn>
                                        <p:tgtEl>
                                          <p:spTgt spid="23"/>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4"/>
                                        </p:tgtEl>
                                      </p:cBhvr>
                                    </p:animEffect>
                                    <p:set>
                                      <p:cBhvr>
                                        <p:cTn id="96" dur="1" fill="hold">
                                          <p:stCondLst>
                                            <p:cond delay="499"/>
                                          </p:stCondLst>
                                        </p:cTn>
                                        <p:tgtEl>
                                          <p:spTgt spid="24"/>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1"/>
                                        </p:tgtEl>
                                      </p:cBhvr>
                                    </p:animEffect>
                                    <p:set>
                                      <p:cBhvr>
                                        <p:cTn id="99" dur="1" fill="hold">
                                          <p:stCondLst>
                                            <p:cond delay="499"/>
                                          </p:stCondLst>
                                        </p:cTn>
                                        <p:tgtEl>
                                          <p:spTgt spid="21"/>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2"/>
                                        </p:tgtEl>
                                      </p:cBhvr>
                                    </p:animEffect>
                                    <p:set>
                                      <p:cBhvr>
                                        <p:cTn id="102" dur="1" fill="hold">
                                          <p:stCondLst>
                                            <p:cond delay="499"/>
                                          </p:stCondLst>
                                        </p:cTn>
                                        <p:tgtEl>
                                          <p:spTgt spid="22"/>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9"/>
                                        </p:tgtEl>
                                      </p:cBhvr>
                                    </p:animEffect>
                                    <p:set>
                                      <p:cBhvr>
                                        <p:cTn id="105" dur="1" fill="hold">
                                          <p:stCondLst>
                                            <p:cond delay="499"/>
                                          </p:stCondLst>
                                        </p:cTn>
                                        <p:tgtEl>
                                          <p:spTgt spid="9"/>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0"/>
                                        </p:tgtEl>
                                      </p:cBhvr>
                                    </p:animEffect>
                                    <p:set>
                                      <p:cBhvr>
                                        <p:cTn id="108" dur="1" fill="hold">
                                          <p:stCondLst>
                                            <p:cond delay="499"/>
                                          </p:stCondLst>
                                        </p:cTn>
                                        <p:tgtEl>
                                          <p:spTgt spid="1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7"/>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p:bldP spid="16" grpId="0" animBg="1"/>
      <p:bldP spid="17" grpId="0" animBg="1"/>
      <p:bldP spid="18"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p:bldP spid="26" grpId="0"/>
      <p:bldP spid="27" grpId="0" animBg="1"/>
      <p:bldP spid="28" grpId="0" animBg="1"/>
      <p:bldP spid="29"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27764" y="526093"/>
            <a:ext cx="11536471" cy="676080"/>
          </a:xfrm>
        </p:spPr>
        <p:txBody>
          <a:bodyPr>
            <a:normAutofit fontScale="90000"/>
          </a:bodyPr>
          <a:lstStyle/>
          <a:p>
            <a:r>
              <a:rPr lang="en-US" dirty="0">
                <a:solidFill>
                  <a:srgbClr val="FF0000"/>
                </a:solidFill>
              </a:rPr>
              <a:t>SI Unit of Pressure</a:t>
            </a:r>
          </a:p>
        </p:txBody>
      </p:sp>
      <p:sp>
        <p:nvSpPr>
          <p:cNvPr id="3" name="TextBox 2">
            <a:extLst>
              <a:ext uri="{FF2B5EF4-FFF2-40B4-BE49-F238E27FC236}">
                <a16:creationId xmlns:a16="http://schemas.microsoft.com/office/drawing/2014/main" id="{8468AC48-7998-DC99-D99C-CB16C462EE18}"/>
              </a:ext>
            </a:extLst>
          </p:cNvPr>
          <p:cNvSpPr txBox="1"/>
          <p:nvPr/>
        </p:nvSpPr>
        <p:spPr>
          <a:xfrm>
            <a:off x="89298" y="1402108"/>
            <a:ext cx="11923162" cy="584775"/>
          </a:xfrm>
          <a:prstGeom prst="rect">
            <a:avLst/>
          </a:prstGeom>
          <a:noFill/>
        </p:spPr>
        <p:txBody>
          <a:bodyPr wrap="square" rtlCol="0">
            <a:spAutoFit/>
          </a:bodyPr>
          <a:lstStyle/>
          <a:p>
            <a:r>
              <a:rPr lang="en-US" sz="3200" dirty="0"/>
              <a:t>The</a:t>
            </a:r>
            <a:r>
              <a:rPr lang="en-US" sz="3200" dirty="0">
                <a:solidFill>
                  <a:srgbClr val="FF0000"/>
                </a:solidFill>
              </a:rPr>
              <a:t> most measurable property </a:t>
            </a:r>
            <a:r>
              <a:rPr lang="en-US" sz="3200" dirty="0"/>
              <a:t>of a</a:t>
            </a:r>
            <a:r>
              <a:rPr lang="en-US" sz="3200" dirty="0">
                <a:solidFill>
                  <a:srgbClr val="FF0000"/>
                </a:solidFill>
              </a:rPr>
              <a:t> gas is its pressure.</a:t>
            </a:r>
            <a:endParaRPr lang="en-US" sz="3200" dirty="0"/>
          </a:p>
        </p:txBody>
      </p:sp>
      <p:sp>
        <p:nvSpPr>
          <p:cNvPr id="4" name="TextBox 3">
            <a:extLst>
              <a:ext uri="{FF2B5EF4-FFF2-40B4-BE49-F238E27FC236}">
                <a16:creationId xmlns:a16="http://schemas.microsoft.com/office/drawing/2014/main" id="{EF02FD56-D4A0-290A-B59D-EB23C1BB203C}"/>
              </a:ext>
            </a:extLst>
          </p:cNvPr>
          <p:cNvSpPr txBox="1"/>
          <p:nvPr/>
        </p:nvSpPr>
        <p:spPr>
          <a:xfrm>
            <a:off x="327764" y="2480637"/>
            <a:ext cx="3242154" cy="923330"/>
          </a:xfrm>
          <a:prstGeom prst="rect">
            <a:avLst/>
          </a:prstGeom>
          <a:noFill/>
        </p:spPr>
        <p:txBody>
          <a:bodyPr wrap="square" rtlCol="0">
            <a:spAutoFit/>
          </a:bodyPr>
          <a:lstStyle/>
          <a:p>
            <a:r>
              <a:rPr lang="en-US" sz="5400" b="1" dirty="0">
                <a:solidFill>
                  <a:srgbClr val="FF0000"/>
                </a:solidFill>
              </a:rPr>
              <a:t>Pressure </a:t>
            </a:r>
            <a:r>
              <a:rPr lang="en-US" sz="5400" b="1" dirty="0"/>
              <a:t>=</a:t>
            </a:r>
            <a:r>
              <a:rPr lang="en-US" sz="3200" dirty="0"/>
              <a:t> </a:t>
            </a:r>
          </a:p>
        </p:txBody>
      </p:sp>
      <p:cxnSp>
        <p:nvCxnSpPr>
          <p:cNvPr id="5" name="Straight Connector 4">
            <a:extLst>
              <a:ext uri="{FF2B5EF4-FFF2-40B4-BE49-F238E27FC236}">
                <a16:creationId xmlns:a16="http://schemas.microsoft.com/office/drawing/2014/main" id="{178BFC85-BACB-6AF6-58C6-9CE05A61691F}"/>
              </a:ext>
            </a:extLst>
          </p:cNvPr>
          <p:cNvCxnSpPr>
            <a:cxnSpLocks/>
          </p:cNvCxnSpPr>
          <p:nvPr/>
        </p:nvCxnSpPr>
        <p:spPr>
          <a:xfrm>
            <a:off x="3555838" y="3030661"/>
            <a:ext cx="1592359"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7F3DA39-C487-7AB0-37FD-D3234ABEAF4F}"/>
              </a:ext>
            </a:extLst>
          </p:cNvPr>
          <p:cNvSpPr txBox="1"/>
          <p:nvPr/>
        </p:nvSpPr>
        <p:spPr>
          <a:xfrm>
            <a:off x="3572633" y="2838346"/>
            <a:ext cx="1613142" cy="923330"/>
          </a:xfrm>
          <a:prstGeom prst="rect">
            <a:avLst/>
          </a:prstGeom>
          <a:noFill/>
        </p:spPr>
        <p:txBody>
          <a:bodyPr wrap="square" rtlCol="0">
            <a:spAutoFit/>
          </a:bodyPr>
          <a:lstStyle/>
          <a:p>
            <a:r>
              <a:rPr lang="en-US" sz="5400" b="1" dirty="0">
                <a:solidFill>
                  <a:srgbClr val="FF0000"/>
                </a:solidFill>
              </a:rPr>
              <a:t>Area</a:t>
            </a:r>
            <a:r>
              <a:rPr lang="en-US" sz="2000" b="1" dirty="0"/>
              <a:t> </a:t>
            </a:r>
            <a:endParaRPr lang="en-US" sz="3200" baseline="-25000" dirty="0"/>
          </a:p>
        </p:txBody>
      </p:sp>
      <p:sp>
        <p:nvSpPr>
          <p:cNvPr id="7" name="TextBox 6">
            <a:extLst>
              <a:ext uri="{FF2B5EF4-FFF2-40B4-BE49-F238E27FC236}">
                <a16:creationId xmlns:a16="http://schemas.microsoft.com/office/drawing/2014/main" id="{9F829A23-5D3E-0A3E-2D45-360A63A06912}"/>
              </a:ext>
            </a:extLst>
          </p:cNvPr>
          <p:cNvSpPr txBox="1"/>
          <p:nvPr/>
        </p:nvSpPr>
        <p:spPr>
          <a:xfrm>
            <a:off x="3469769" y="2098732"/>
            <a:ext cx="1741058" cy="1107996"/>
          </a:xfrm>
          <a:prstGeom prst="rect">
            <a:avLst/>
          </a:prstGeom>
          <a:noFill/>
        </p:spPr>
        <p:txBody>
          <a:bodyPr wrap="square" rtlCol="0">
            <a:spAutoFit/>
          </a:bodyPr>
          <a:lstStyle/>
          <a:p>
            <a:r>
              <a:rPr lang="en-US" sz="5400" b="1" dirty="0">
                <a:solidFill>
                  <a:srgbClr val="FF0000"/>
                </a:solidFill>
              </a:rPr>
              <a:t>Force</a:t>
            </a:r>
            <a:r>
              <a:rPr lang="en-US" sz="6600" b="1" dirty="0"/>
              <a:t> </a:t>
            </a:r>
            <a:endParaRPr lang="en-US" sz="3200" baseline="-25000" dirty="0"/>
          </a:p>
        </p:txBody>
      </p:sp>
      <p:sp>
        <p:nvSpPr>
          <p:cNvPr id="9" name="Rectangle 8">
            <a:extLst>
              <a:ext uri="{FF2B5EF4-FFF2-40B4-BE49-F238E27FC236}">
                <a16:creationId xmlns:a16="http://schemas.microsoft.com/office/drawing/2014/main" id="{3A6079C8-A044-8655-8BFE-4FD98439770A}"/>
              </a:ext>
            </a:extLst>
          </p:cNvPr>
          <p:cNvSpPr/>
          <p:nvPr/>
        </p:nvSpPr>
        <p:spPr>
          <a:xfrm>
            <a:off x="327764" y="2281554"/>
            <a:ext cx="4970746" cy="1352811"/>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0461942-7BCB-00AF-F860-E797DA72A4E7}"/>
              </a:ext>
            </a:extLst>
          </p:cNvPr>
          <p:cNvSpPr txBox="1"/>
          <p:nvPr/>
        </p:nvSpPr>
        <p:spPr>
          <a:xfrm>
            <a:off x="89298" y="4054652"/>
            <a:ext cx="5365046" cy="584775"/>
          </a:xfrm>
          <a:prstGeom prst="rect">
            <a:avLst/>
          </a:prstGeom>
          <a:noFill/>
        </p:spPr>
        <p:txBody>
          <a:bodyPr wrap="square" rtlCol="0">
            <a:spAutoFit/>
          </a:bodyPr>
          <a:lstStyle/>
          <a:p>
            <a:r>
              <a:rPr lang="en-US" sz="3200" dirty="0"/>
              <a:t>Pressure is measured 1 Pascals</a:t>
            </a:r>
            <a:r>
              <a:rPr lang="en-US" sz="3200" dirty="0">
                <a:solidFill>
                  <a:srgbClr val="FF0000"/>
                </a:solidFill>
              </a:rPr>
              <a:t>.</a:t>
            </a:r>
            <a:endParaRPr lang="en-US" sz="3200" dirty="0"/>
          </a:p>
        </p:txBody>
      </p:sp>
      <p:sp>
        <p:nvSpPr>
          <p:cNvPr id="13" name="TextBox 12">
            <a:extLst>
              <a:ext uri="{FF2B5EF4-FFF2-40B4-BE49-F238E27FC236}">
                <a16:creationId xmlns:a16="http://schemas.microsoft.com/office/drawing/2014/main" id="{68653F0A-3496-CC2D-CD40-D44E6899E78F}"/>
              </a:ext>
            </a:extLst>
          </p:cNvPr>
          <p:cNvSpPr txBox="1"/>
          <p:nvPr/>
        </p:nvSpPr>
        <p:spPr>
          <a:xfrm>
            <a:off x="2567261" y="5216387"/>
            <a:ext cx="6967235" cy="707886"/>
          </a:xfrm>
          <a:prstGeom prst="rect">
            <a:avLst/>
          </a:prstGeom>
          <a:noFill/>
          <a:ln w="38100">
            <a:solidFill>
              <a:srgbClr val="FF0000"/>
            </a:solidFill>
          </a:ln>
        </p:spPr>
        <p:txBody>
          <a:bodyPr wrap="square" rtlCol="0">
            <a:spAutoFit/>
          </a:bodyPr>
          <a:lstStyle/>
          <a:p>
            <a:r>
              <a:rPr lang="en-US" sz="4000" b="1" dirty="0">
                <a:solidFill>
                  <a:srgbClr val="FF0000"/>
                </a:solidFill>
              </a:rPr>
              <a:t>1 atm = 101325 Pa = 760 mmHg</a:t>
            </a:r>
          </a:p>
        </p:txBody>
      </p:sp>
    </p:spTree>
    <p:extLst>
      <p:ext uri="{BB962C8B-B14F-4D97-AF65-F5344CB8AC3E}">
        <p14:creationId xmlns:p14="http://schemas.microsoft.com/office/powerpoint/2010/main" val="232698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9" grpId="0" animBg="1"/>
      <p:bldP spid="10" grpId="0"/>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904541" y="0"/>
            <a:ext cx="8382918" cy="820355"/>
          </a:xfrm>
        </p:spPr>
        <p:txBody>
          <a:bodyPr/>
          <a:lstStyle/>
          <a:p>
            <a:r>
              <a:rPr lang="en-US" b="1" dirty="0">
                <a:solidFill>
                  <a:srgbClr val="002060"/>
                </a:solidFill>
              </a:rPr>
              <a:t>5.6: Daltons Law of Partial Pressures</a:t>
            </a:r>
          </a:p>
        </p:txBody>
      </p:sp>
      <p:sp>
        <p:nvSpPr>
          <p:cNvPr id="3" name="TextBox 2">
            <a:extLst>
              <a:ext uri="{FF2B5EF4-FFF2-40B4-BE49-F238E27FC236}">
                <a16:creationId xmlns:a16="http://schemas.microsoft.com/office/drawing/2014/main" id="{BEED0D6B-4849-9062-3D4F-9837272AD310}"/>
              </a:ext>
            </a:extLst>
          </p:cNvPr>
          <p:cNvSpPr txBox="1"/>
          <p:nvPr/>
        </p:nvSpPr>
        <p:spPr>
          <a:xfrm>
            <a:off x="237668" y="808144"/>
            <a:ext cx="11402421" cy="1200329"/>
          </a:xfrm>
          <a:prstGeom prst="rect">
            <a:avLst/>
          </a:prstGeom>
          <a:noFill/>
        </p:spPr>
        <p:txBody>
          <a:bodyPr wrap="square" rtlCol="0">
            <a:spAutoFit/>
          </a:bodyPr>
          <a:lstStyle/>
          <a:p>
            <a:r>
              <a:rPr lang="en-US" sz="3600" dirty="0">
                <a:solidFill>
                  <a:srgbClr val="FF0000"/>
                </a:solidFill>
              </a:rPr>
              <a:t>Each element’s quantity (mol) divided by the total gives its </a:t>
            </a:r>
            <a:r>
              <a:rPr lang="en-US" sz="3600" u="sng" dirty="0">
                <a:solidFill>
                  <a:srgbClr val="FF0000"/>
                </a:solidFill>
              </a:rPr>
              <a:t>decima</a:t>
            </a:r>
            <a:r>
              <a:rPr lang="en-US" sz="3600" dirty="0">
                <a:solidFill>
                  <a:srgbClr val="FF0000"/>
                </a:solidFill>
              </a:rPr>
              <a:t>l contribution.</a:t>
            </a:r>
            <a:endParaRPr lang="en-US" sz="3600" dirty="0"/>
          </a:p>
        </p:txBody>
      </p:sp>
      <p:sp>
        <p:nvSpPr>
          <p:cNvPr id="4" name="Freeform 3">
            <a:extLst>
              <a:ext uri="{FF2B5EF4-FFF2-40B4-BE49-F238E27FC236}">
                <a16:creationId xmlns:a16="http://schemas.microsoft.com/office/drawing/2014/main" id="{22152799-3E37-EAC9-8123-B6795195DDC9}"/>
              </a:ext>
            </a:extLst>
          </p:cNvPr>
          <p:cNvSpPr/>
          <p:nvPr/>
        </p:nvSpPr>
        <p:spPr>
          <a:xfrm>
            <a:off x="2875402" y="2809301"/>
            <a:ext cx="4131326" cy="3272010"/>
          </a:xfrm>
          <a:custGeom>
            <a:avLst/>
            <a:gdLst>
              <a:gd name="connsiteX0" fmla="*/ 66102 w 4131326"/>
              <a:gd name="connsiteY0" fmla="*/ 0 h 3272010"/>
              <a:gd name="connsiteX1" fmla="*/ 0 w 4131326"/>
              <a:gd name="connsiteY1" fmla="*/ 3238959 h 3272010"/>
              <a:gd name="connsiteX2" fmla="*/ 4109292 w 4131326"/>
              <a:gd name="connsiteY2" fmla="*/ 3272010 h 3272010"/>
              <a:gd name="connsiteX3" fmla="*/ 4131326 w 4131326"/>
              <a:gd name="connsiteY3" fmla="*/ 0 h 3272010"/>
            </a:gdLst>
            <a:ahLst/>
            <a:cxnLst>
              <a:cxn ang="0">
                <a:pos x="connsiteX0" y="connsiteY0"/>
              </a:cxn>
              <a:cxn ang="0">
                <a:pos x="connsiteX1" y="connsiteY1"/>
              </a:cxn>
              <a:cxn ang="0">
                <a:pos x="connsiteX2" y="connsiteY2"/>
              </a:cxn>
              <a:cxn ang="0">
                <a:pos x="connsiteX3" y="connsiteY3"/>
              </a:cxn>
            </a:cxnLst>
            <a:rect l="l" t="t" r="r" b="b"/>
            <a:pathLst>
              <a:path w="4131326" h="3272010">
                <a:moveTo>
                  <a:pt x="66102" y="0"/>
                </a:moveTo>
                <a:lnTo>
                  <a:pt x="0" y="3238959"/>
                </a:lnTo>
                <a:lnTo>
                  <a:pt x="4109292" y="3272010"/>
                </a:lnTo>
                <a:lnTo>
                  <a:pt x="4131326" y="0"/>
                </a:ln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2D521C-10D2-5663-D8AD-6D6230B9D284}"/>
              </a:ext>
            </a:extLst>
          </p:cNvPr>
          <p:cNvSpPr/>
          <p:nvPr/>
        </p:nvSpPr>
        <p:spPr>
          <a:xfrm>
            <a:off x="3271111" y="3057102"/>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6D8F4E-7877-706B-1CD2-60C30D68A0BC}"/>
              </a:ext>
            </a:extLst>
          </p:cNvPr>
          <p:cNvSpPr/>
          <p:nvPr/>
        </p:nvSpPr>
        <p:spPr>
          <a:xfrm>
            <a:off x="3658643" y="318119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8DD204-35D8-5E2E-9E39-12CF022BD1C1}"/>
              </a:ext>
            </a:extLst>
          </p:cNvPr>
          <p:cNvSpPr/>
          <p:nvPr/>
        </p:nvSpPr>
        <p:spPr>
          <a:xfrm>
            <a:off x="3532368" y="4868878"/>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56CEC4-0652-0C01-8D5F-DB1873B1988A}"/>
              </a:ext>
            </a:extLst>
          </p:cNvPr>
          <p:cNvSpPr/>
          <p:nvPr/>
        </p:nvSpPr>
        <p:spPr>
          <a:xfrm>
            <a:off x="3919900" y="4992975"/>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304B322-57E4-A549-2FBC-D281804C49E2}"/>
              </a:ext>
            </a:extLst>
          </p:cNvPr>
          <p:cNvSpPr/>
          <p:nvPr/>
        </p:nvSpPr>
        <p:spPr>
          <a:xfrm>
            <a:off x="5189777" y="3965514"/>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AFBC684-2F88-367F-33F8-4E7355C9EA8D}"/>
              </a:ext>
            </a:extLst>
          </p:cNvPr>
          <p:cNvSpPr/>
          <p:nvPr/>
        </p:nvSpPr>
        <p:spPr>
          <a:xfrm>
            <a:off x="5577309" y="408961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78FE3DB-FD6A-804F-6F58-1282C01AB03D}"/>
              </a:ext>
            </a:extLst>
          </p:cNvPr>
          <p:cNvSpPr txBox="1"/>
          <p:nvPr/>
        </p:nvSpPr>
        <p:spPr>
          <a:xfrm>
            <a:off x="9344348" y="1429822"/>
            <a:ext cx="1861916" cy="646331"/>
          </a:xfrm>
          <a:prstGeom prst="rect">
            <a:avLst/>
          </a:prstGeom>
          <a:noFill/>
        </p:spPr>
        <p:txBody>
          <a:bodyPr wrap="square" rtlCol="0">
            <a:spAutoFit/>
          </a:bodyPr>
          <a:lstStyle/>
          <a:p>
            <a:r>
              <a:rPr lang="en-US" sz="3600" dirty="0"/>
              <a:t>3 molCl</a:t>
            </a:r>
            <a:r>
              <a:rPr lang="en-US" sz="3600" baseline="-25000" dirty="0"/>
              <a:t>2</a:t>
            </a:r>
          </a:p>
        </p:txBody>
      </p:sp>
      <p:sp>
        <p:nvSpPr>
          <p:cNvPr id="19" name="Oval 18">
            <a:extLst>
              <a:ext uri="{FF2B5EF4-FFF2-40B4-BE49-F238E27FC236}">
                <a16:creationId xmlns:a16="http://schemas.microsoft.com/office/drawing/2014/main" id="{A9876171-15B1-037A-D044-93D5C5E9DAF5}"/>
              </a:ext>
            </a:extLst>
          </p:cNvPr>
          <p:cNvSpPr/>
          <p:nvPr/>
        </p:nvSpPr>
        <p:spPr>
          <a:xfrm>
            <a:off x="5054873" y="4947656"/>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10A8E9C-E1A6-0A9D-0A28-0CB3256C3719}"/>
              </a:ext>
            </a:extLst>
          </p:cNvPr>
          <p:cNvSpPr/>
          <p:nvPr/>
        </p:nvSpPr>
        <p:spPr>
          <a:xfrm>
            <a:off x="5248639" y="502744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823F043-3527-F17A-408B-2393ADCB0DB2}"/>
              </a:ext>
            </a:extLst>
          </p:cNvPr>
          <p:cNvSpPr/>
          <p:nvPr/>
        </p:nvSpPr>
        <p:spPr>
          <a:xfrm>
            <a:off x="3880470" y="393125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07D35B-5125-D72D-C741-7CE36C0F6576}"/>
              </a:ext>
            </a:extLst>
          </p:cNvPr>
          <p:cNvSpPr/>
          <p:nvPr/>
        </p:nvSpPr>
        <p:spPr>
          <a:xfrm>
            <a:off x="4074236" y="4011036"/>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9C962E-915B-D611-22A8-A9C05E37D154}"/>
              </a:ext>
            </a:extLst>
          </p:cNvPr>
          <p:cNvSpPr/>
          <p:nvPr/>
        </p:nvSpPr>
        <p:spPr>
          <a:xfrm>
            <a:off x="4757367" y="3077867"/>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C01F8EA-CEDB-E586-1923-C524D4A985E9}"/>
              </a:ext>
            </a:extLst>
          </p:cNvPr>
          <p:cNvSpPr/>
          <p:nvPr/>
        </p:nvSpPr>
        <p:spPr>
          <a:xfrm>
            <a:off x="4951133" y="315765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906C3BE-C083-98E6-67B5-7CAFADD6E57C}"/>
              </a:ext>
            </a:extLst>
          </p:cNvPr>
          <p:cNvSpPr txBox="1"/>
          <p:nvPr/>
        </p:nvSpPr>
        <p:spPr>
          <a:xfrm>
            <a:off x="9277403" y="2491776"/>
            <a:ext cx="1861916" cy="646331"/>
          </a:xfrm>
          <a:prstGeom prst="rect">
            <a:avLst/>
          </a:prstGeom>
          <a:noFill/>
        </p:spPr>
        <p:txBody>
          <a:bodyPr wrap="square" rtlCol="0">
            <a:spAutoFit/>
          </a:bodyPr>
          <a:lstStyle/>
          <a:p>
            <a:r>
              <a:rPr lang="en-US" sz="3600" u="sng" dirty="0"/>
              <a:t>3 mol H</a:t>
            </a:r>
            <a:r>
              <a:rPr lang="en-US" sz="3600" u="sng" baseline="-25000" dirty="0"/>
              <a:t>2</a:t>
            </a:r>
          </a:p>
        </p:txBody>
      </p:sp>
      <p:sp>
        <p:nvSpPr>
          <p:cNvPr id="26" name="TextBox 25">
            <a:extLst>
              <a:ext uri="{FF2B5EF4-FFF2-40B4-BE49-F238E27FC236}">
                <a16:creationId xmlns:a16="http://schemas.microsoft.com/office/drawing/2014/main" id="{9D4AE5BA-4997-97BA-68C8-A6D25A24F1A4}"/>
              </a:ext>
            </a:extLst>
          </p:cNvPr>
          <p:cNvSpPr txBox="1"/>
          <p:nvPr/>
        </p:nvSpPr>
        <p:spPr>
          <a:xfrm>
            <a:off x="9811319" y="1768030"/>
            <a:ext cx="652694" cy="923330"/>
          </a:xfrm>
          <a:prstGeom prst="rect">
            <a:avLst/>
          </a:prstGeom>
          <a:noFill/>
        </p:spPr>
        <p:txBody>
          <a:bodyPr wrap="square" rtlCol="0">
            <a:spAutoFit/>
          </a:bodyPr>
          <a:lstStyle/>
          <a:p>
            <a:r>
              <a:rPr lang="en-US" sz="5400" dirty="0"/>
              <a:t>+</a:t>
            </a:r>
            <a:endParaRPr lang="en-US" sz="5400" baseline="-25000" dirty="0"/>
          </a:p>
        </p:txBody>
      </p:sp>
      <p:sp>
        <p:nvSpPr>
          <p:cNvPr id="30" name="Oval 29">
            <a:extLst>
              <a:ext uri="{FF2B5EF4-FFF2-40B4-BE49-F238E27FC236}">
                <a16:creationId xmlns:a16="http://schemas.microsoft.com/office/drawing/2014/main" id="{592C70A3-012B-6135-23E5-0428C2309BC6}"/>
              </a:ext>
            </a:extLst>
          </p:cNvPr>
          <p:cNvSpPr/>
          <p:nvPr/>
        </p:nvSpPr>
        <p:spPr>
          <a:xfrm>
            <a:off x="4634660" y="527289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32FA937-9F97-1EB2-7CBD-2E1ABF492210}"/>
              </a:ext>
            </a:extLst>
          </p:cNvPr>
          <p:cNvSpPr/>
          <p:nvPr/>
        </p:nvSpPr>
        <p:spPr>
          <a:xfrm>
            <a:off x="4981094" y="546055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0198B62-20DB-6264-9EB9-640D8D1831DD}"/>
              </a:ext>
            </a:extLst>
          </p:cNvPr>
          <p:cNvSpPr/>
          <p:nvPr/>
        </p:nvSpPr>
        <p:spPr>
          <a:xfrm>
            <a:off x="5677622" y="309405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5FA76C-BEFE-8379-AE45-C4F88C5B6EA7}"/>
              </a:ext>
            </a:extLst>
          </p:cNvPr>
          <p:cNvSpPr/>
          <p:nvPr/>
        </p:nvSpPr>
        <p:spPr>
          <a:xfrm>
            <a:off x="6024056" y="328170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8233819-5A5F-745A-5E18-82FC1C7FCD59}"/>
              </a:ext>
            </a:extLst>
          </p:cNvPr>
          <p:cNvSpPr/>
          <p:nvPr/>
        </p:nvSpPr>
        <p:spPr>
          <a:xfrm>
            <a:off x="3095031" y="401150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89B5B39-0803-8694-77AF-C97687610481}"/>
              </a:ext>
            </a:extLst>
          </p:cNvPr>
          <p:cNvSpPr/>
          <p:nvPr/>
        </p:nvSpPr>
        <p:spPr>
          <a:xfrm>
            <a:off x="3441465" y="419915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A74926F-D15B-0451-0B40-9BA7951E24EE}"/>
              </a:ext>
            </a:extLst>
          </p:cNvPr>
          <p:cNvSpPr/>
          <p:nvPr/>
        </p:nvSpPr>
        <p:spPr>
          <a:xfrm>
            <a:off x="4466026" y="4348590"/>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EC02950-2E23-5A62-4BAE-1736A8566E9C}"/>
              </a:ext>
            </a:extLst>
          </p:cNvPr>
          <p:cNvSpPr/>
          <p:nvPr/>
        </p:nvSpPr>
        <p:spPr>
          <a:xfrm>
            <a:off x="4812460" y="453624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F4DE2CC-156C-BA0A-C62D-ECC6C874A566}"/>
              </a:ext>
            </a:extLst>
          </p:cNvPr>
          <p:cNvSpPr/>
          <p:nvPr/>
        </p:nvSpPr>
        <p:spPr>
          <a:xfrm>
            <a:off x="5939862" y="488128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0443E0-A223-7C5B-9230-B3D183FDA817}"/>
              </a:ext>
            </a:extLst>
          </p:cNvPr>
          <p:cNvSpPr/>
          <p:nvPr/>
        </p:nvSpPr>
        <p:spPr>
          <a:xfrm>
            <a:off x="6286296" y="506894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CB6B1F0-0C93-570C-57A5-EDF3442D45DD}"/>
              </a:ext>
            </a:extLst>
          </p:cNvPr>
          <p:cNvSpPr/>
          <p:nvPr/>
        </p:nvSpPr>
        <p:spPr>
          <a:xfrm>
            <a:off x="3042084" y="5316140"/>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159F229-8E5C-D0F7-E81C-48552D76067B}"/>
              </a:ext>
            </a:extLst>
          </p:cNvPr>
          <p:cNvSpPr/>
          <p:nvPr/>
        </p:nvSpPr>
        <p:spPr>
          <a:xfrm>
            <a:off x="3388518" y="550379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589B1072-68F2-9EC8-2E82-6CCA34B39921}"/>
              </a:ext>
            </a:extLst>
          </p:cNvPr>
          <p:cNvSpPr txBox="1"/>
          <p:nvPr/>
        </p:nvSpPr>
        <p:spPr>
          <a:xfrm>
            <a:off x="9277403" y="3122297"/>
            <a:ext cx="2072552" cy="646331"/>
          </a:xfrm>
          <a:prstGeom prst="rect">
            <a:avLst/>
          </a:prstGeom>
          <a:noFill/>
        </p:spPr>
        <p:txBody>
          <a:bodyPr wrap="square" rtlCol="0">
            <a:spAutoFit/>
          </a:bodyPr>
          <a:lstStyle/>
          <a:p>
            <a:r>
              <a:rPr lang="en-US" sz="3600" dirty="0">
                <a:solidFill>
                  <a:srgbClr val="FF0000"/>
                </a:solidFill>
              </a:rPr>
              <a:t>6 mol HCl</a:t>
            </a:r>
            <a:endParaRPr lang="en-US" sz="3600" baseline="-25000" dirty="0">
              <a:solidFill>
                <a:srgbClr val="FF0000"/>
              </a:solidFill>
            </a:endParaRPr>
          </a:p>
        </p:txBody>
      </p:sp>
      <p:sp>
        <p:nvSpPr>
          <p:cNvPr id="7" name="TextBox 6">
            <a:extLst>
              <a:ext uri="{FF2B5EF4-FFF2-40B4-BE49-F238E27FC236}">
                <a16:creationId xmlns:a16="http://schemas.microsoft.com/office/drawing/2014/main" id="{E4FCCC45-55D7-29C7-058F-5ABEE99CE3E9}"/>
              </a:ext>
            </a:extLst>
          </p:cNvPr>
          <p:cNvSpPr txBox="1"/>
          <p:nvPr/>
        </p:nvSpPr>
        <p:spPr>
          <a:xfrm>
            <a:off x="7345790" y="4349346"/>
            <a:ext cx="4846210" cy="646331"/>
          </a:xfrm>
          <a:prstGeom prst="rect">
            <a:avLst/>
          </a:prstGeom>
          <a:noFill/>
        </p:spPr>
        <p:txBody>
          <a:bodyPr wrap="square" rtlCol="0">
            <a:spAutoFit/>
          </a:bodyPr>
          <a:lstStyle/>
          <a:p>
            <a:r>
              <a:rPr lang="en-US" sz="3600" dirty="0"/>
              <a:t>Pressure</a:t>
            </a:r>
            <a:r>
              <a:rPr lang="en-US" sz="3600" baseline="-25000" dirty="0"/>
              <a:t>Cl2 </a:t>
            </a:r>
            <a:r>
              <a:rPr lang="en-US" sz="3600" dirty="0"/>
              <a:t>=       3 mol </a:t>
            </a:r>
            <a:r>
              <a:rPr lang="en-US" sz="3600" baseline="-25000" dirty="0"/>
              <a:t> </a:t>
            </a:r>
          </a:p>
        </p:txBody>
      </p:sp>
      <p:sp>
        <p:nvSpPr>
          <p:cNvPr id="43" name="TextBox 42">
            <a:extLst>
              <a:ext uri="{FF2B5EF4-FFF2-40B4-BE49-F238E27FC236}">
                <a16:creationId xmlns:a16="http://schemas.microsoft.com/office/drawing/2014/main" id="{952540BC-EA7C-1ED9-C8F9-AC88AC533058}"/>
              </a:ext>
            </a:extLst>
          </p:cNvPr>
          <p:cNvSpPr txBox="1"/>
          <p:nvPr/>
        </p:nvSpPr>
        <p:spPr>
          <a:xfrm>
            <a:off x="9517379" y="4857412"/>
            <a:ext cx="2773611" cy="646331"/>
          </a:xfrm>
          <a:prstGeom prst="rect">
            <a:avLst/>
          </a:prstGeom>
          <a:noFill/>
        </p:spPr>
        <p:txBody>
          <a:bodyPr wrap="square" rtlCol="0">
            <a:spAutoFit/>
          </a:bodyPr>
          <a:lstStyle/>
          <a:p>
            <a:r>
              <a:rPr lang="en-US" sz="3600" dirty="0"/>
              <a:t>3 mol + 3 mol </a:t>
            </a:r>
            <a:r>
              <a:rPr lang="en-US" sz="3600" baseline="-25000" dirty="0"/>
              <a:t> </a:t>
            </a:r>
          </a:p>
        </p:txBody>
      </p:sp>
      <p:cxnSp>
        <p:nvCxnSpPr>
          <p:cNvPr id="45" name="Straight Connector 44">
            <a:extLst>
              <a:ext uri="{FF2B5EF4-FFF2-40B4-BE49-F238E27FC236}">
                <a16:creationId xmlns:a16="http://schemas.microsoft.com/office/drawing/2014/main" id="{CCA8FB0F-D79A-8144-B0FA-F70D38A04D6B}"/>
              </a:ext>
            </a:extLst>
          </p:cNvPr>
          <p:cNvCxnSpPr>
            <a:cxnSpLocks/>
          </p:cNvCxnSpPr>
          <p:nvPr/>
        </p:nvCxnSpPr>
        <p:spPr>
          <a:xfrm flipV="1">
            <a:off x="9768895" y="4927615"/>
            <a:ext cx="2288122" cy="1581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A8ABF91-FC4E-D4E0-2DDE-57FCE28D9096}"/>
              </a:ext>
            </a:extLst>
          </p:cNvPr>
          <p:cNvSpPr txBox="1"/>
          <p:nvPr/>
        </p:nvSpPr>
        <p:spPr>
          <a:xfrm>
            <a:off x="6737311" y="6151514"/>
            <a:ext cx="5080183" cy="646331"/>
          </a:xfrm>
          <a:prstGeom prst="rect">
            <a:avLst/>
          </a:prstGeom>
          <a:noFill/>
          <a:ln w="34925">
            <a:solidFill>
              <a:srgbClr val="FF0000"/>
            </a:solidFill>
          </a:ln>
        </p:spPr>
        <p:txBody>
          <a:bodyPr wrap="square" rtlCol="0">
            <a:spAutoFit/>
          </a:bodyPr>
          <a:lstStyle/>
          <a:p>
            <a:r>
              <a:rPr lang="en-US" sz="3600" dirty="0"/>
              <a:t>Pressure</a:t>
            </a:r>
            <a:r>
              <a:rPr lang="en-US" sz="3600" baseline="-25000" dirty="0"/>
              <a:t>Cl2 </a:t>
            </a:r>
            <a:r>
              <a:rPr lang="en-US" sz="3600" dirty="0"/>
              <a:t>= 3 mol / 6 mol </a:t>
            </a:r>
            <a:r>
              <a:rPr lang="en-US" sz="3600" baseline="-25000" dirty="0"/>
              <a:t> </a:t>
            </a:r>
          </a:p>
        </p:txBody>
      </p:sp>
    </p:spTree>
    <p:extLst>
      <p:ext uri="{BB962C8B-B14F-4D97-AF65-F5344CB8AC3E}">
        <p14:creationId xmlns:p14="http://schemas.microsoft.com/office/powerpoint/2010/main" val="387820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3" grpId="0"/>
      <p:bldP spid="4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a:xfrm>
            <a:off x="1904541" y="0"/>
            <a:ext cx="8382918" cy="820355"/>
          </a:xfrm>
        </p:spPr>
        <p:txBody>
          <a:bodyPr/>
          <a:lstStyle/>
          <a:p>
            <a:r>
              <a:rPr lang="en-US" b="1" dirty="0">
                <a:solidFill>
                  <a:srgbClr val="002060"/>
                </a:solidFill>
              </a:rPr>
              <a:t>5.6: Daltons Law of Partial Pressures</a:t>
            </a:r>
          </a:p>
        </p:txBody>
      </p:sp>
      <p:sp>
        <p:nvSpPr>
          <p:cNvPr id="3" name="TextBox 2">
            <a:extLst>
              <a:ext uri="{FF2B5EF4-FFF2-40B4-BE49-F238E27FC236}">
                <a16:creationId xmlns:a16="http://schemas.microsoft.com/office/drawing/2014/main" id="{BEED0D6B-4849-9062-3D4F-9837272AD310}"/>
              </a:ext>
            </a:extLst>
          </p:cNvPr>
          <p:cNvSpPr txBox="1"/>
          <p:nvPr/>
        </p:nvSpPr>
        <p:spPr>
          <a:xfrm>
            <a:off x="237668" y="808144"/>
            <a:ext cx="11793223" cy="1200329"/>
          </a:xfrm>
          <a:prstGeom prst="rect">
            <a:avLst/>
          </a:prstGeom>
          <a:noFill/>
        </p:spPr>
        <p:txBody>
          <a:bodyPr wrap="square" rtlCol="0">
            <a:spAutoFit/>
          </a:bodyPr>
          <a:lstStyle/>
          <a:p>
            <a:r>
              <a:rPr lang="en-US" sz="3600" dirty="0">
                <a:solidFill>
                  <a:srgbClr val="FF0000"/>
                </a:solidFill>
              </a:rPr>
              <a:t>The decimal multiplied (x) the </a:t>
            </a:r>
            <a:r>
              <a:rPr lang="en-US" sz="3600" u="sng" dirty="0">
                <a:solidFill>
                  <a:srgbClr val="FF0000"/>
                </a:solidFill>
              </a:rPr>
              <a:t>total pressure </a:t>
            </a:r>
            <a:r>
              <a:rPr lang="en-US" sz="3600" dirty="0">
                <a:solidFill>
                  <a:srgbClr val="FF0000"/>
                </a:solidFill>
              </a:rPr>
              <a:t>equals (=) the gases pressure.</a:t>
            </a:r>
            <a:endParaRPr lang="en-US" sz="3600" dirty="0"/>
          </a:p>
        </p:txBody>
      </p:sp>
      <p:sp>
        <p:nvSpPr>
          <p:cNvPr id="4" name="Freeform 3">
            <a:extLst>
              <a:ext uri="{FF2B5EF4-FFF2-40B4-BE49-F238E27FC236}">
                <a16:creationId xmlns:a16="http://schemas.microsoft.com/office/drawing/2014/main" id="{22152799-3E37-EAC9-8123-B6795195DDC9}"/>
              </a:ext>
            </a:extLst>
          </p:cNvPr>
          <p:cNvSpPr/>
          <p:nvPr/>
        </p:nvSpPr>
        <p:spPr>
          <a:xfrm>
            <a:off x="2875402" y="2809301"/>
            <a:ext cx="4131326" cy="3272010"/>
          </a:xfrm>
          <a:custGeom>
            <a:avLst/>
            <a:gdLst>
              <a:gd name="connsiteX0" fmla="*/ 66102 w 4131326"/>
              <a:gd name="connsiteY0" fmla="*/ 0 h 3272010"/>
              <a:gd name="connsiteX1" fmla="*/ 0 w 4131326"/>
              <a:gd name="connsiteY1" fmla="*/ 3238959 h 3272010"/>
              <a:gd name="connsiteX2" fmla="*/ 4109292 w 4131326"/>
              <a:gd name="connsiteY2" fmla="*/ 3272010 h 3272010"/>
              <a:gd name="connsiteX3" fmla="*/ 4131326 w 4131326"/>
              <a:gd name="connsiteY3" fmla="*/ 0 h 3272010"/>
            </a:gdLst>
            <a:ahLst/>
            <a:cxnLst>
              <a:cxn ang="0">
                <a:pos x="connsiteX0" y="connsiteY0"/>
              </a:cxn>
              <a:cxn ang="0">
                <a:pos x="connsiteX1" y="connsiteY1"/>
              </a:cxn>
              <a:cxn ang="0">
                <a:pos x="connsiteX2" y="connsiteY2"/>
              </a:cxn>
              <a:cxn ang="0">
                <a:pos x="connsiteX3" y="connsiteY3"/>
              </a:cxn>
            </a:cxnLst>
            <a:rect l="l" t="t" r="r" b="b"/>
            <a:pathLst>
              <a:path w="4131326" h="3272010">
                <a:moveTo>
                  <a:pt x="66102" y="0"/>
                </a:moveTo>
                <a:lnTo>
                  <a:pt x="0" y="3238959"/>
                </a:lnTo>
                <a:lnTo>
                  <a:pt x="4109292" y="3272010"/>
                </a:lnTo>
                <a:lnTo>
                  <a:pt x="4131326" y="0"/>
                </a:ln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22D521C-10D2-5663-D8AD-6D6230B9D284}"/>
              </a:ext>
            </a:extLst>
          </p:cNvPr>
          <p:cNvSpPr/>
          <p:nvPr/>
        </p:nvSpPr>
        <p:spPr>
          <a:xfrm>
            <a:off x="3271111" y="3057102"/>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6D8F4E-7877-706B-1CD2-60C30D68A0BC}"/>
              </a:ext>
            </a:extLst>
          </p:cNvPr>
          <p:cNvSpPr/>
          <p:nvPr/>
        </p:nvSpPr>
        <p:spPr>
          <a:xfrm>
            <a:off x="3658643" y="318119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8DD204-35D8-5E2E-9E39-12CF022BD1C1}"/>
              </a:ext>
            </a:extLst>
          </p:cNvPr>
          <p:cNvSpPr/>
          <p:nvPr/>
        </p:nvSpPr>
        <p:spPr>
          <a:xfrm>
            <a:off x="3532368" y="4868878"/>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56CEC4-0652-0C01-8D5F-DB1873B1988A}"/>
              </a:ext>
            </a:extLst>
          </p:cNvPr>
          <p:cNvSpPr/>
          <p:nvPr/>
        </p:nvSpPr>
        <p:spPr>
          <a:xfrm>
            <a:off x="3919900" y="4992975"/>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304B322-57E4-A549-2FBC-D281804C49E2}"/>
              </a:ext>
            </a:extLst>
          </p:cNvPr>
          <p:cNvSpPr/>
          <p:nvPr/>
        </p:nvSpPr>
        <p:spPr>
          <a:xfrm>
            <a:off x="5189777" y="3965514"/>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AFBC684-2F88-367F-33F8-4E7355C9EA8D}"/>
              </a:ext>
            </a:extLst>
          </p:cNvPr>
          <p:cNvSpPr/>
          <p:nvPr/>
        </p:nvSpPr>
        <p:spPr>
          <a:xfrm>
            <a:off x="5577309" y="408961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9876171-15B1-037A-D044-93D5C5E9DAF5}"/>
              </a:ext>
            </a:extLst>
          </p:cNvPr>
          <p:cNvSpPr/>
          <p:nvPr/>
        </p:nvSpPr>
        <p:spPr>
          <a:xfrm>
            <a:off x="5054873" y="4947656"/>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10A8E9C-E1A6-0A9D-0A28-0CB3256C3719}"/>
              </a:ext>
            </a:extLst>
          </p:cNvPr>
          <p:cNvSpPr/>
          <p:nvPr/>
        </p:nvSpPr>
        <p:spPr>
          <a:xfrm>
            <a:off x="5248639" y="502744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823F043-3527-F17A-408B-2393ADCB0DB2}"/>
              </a:ext>
            </a:extLst>
          </p:cNvPr>
          <p:cNvSpPr/>
          <p:nvPr/>
        </p:nvSpPr>
        <p:spPr>
          <a:xfrm>
            <a:off x="3880470" y="393125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107D35B-5125-D72D-C741-7CE36C0F6576}"/>
              </a:ext>
            </a:extLst>
          </p:cNvPr>
          <p:cNvSpPr/>
          <p:nvPr/>
        </p:nvSpPr>
        <p:spPr>
          <a:xfrm>
            <a:off x="4074236" y="4011036"/>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9C962E-915B-D611-22A8-A9C05E37D154}"/>
              </a:ext>
            </a:extLst>
          </p:cNvPr>
          <p:cNvSpPr/>
          <p:nvPr/>
        </p:nvSpPr>
        <p:spPr>
          <a:xfrm>
            <a:off x="4757367" y="3077867"/>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C01F8EA-CEDB-E586-1923-C524D4A985E9}"/>
              </a:ext>
            </a:extLst>
          </p:cNvPr>
          <p:cNvSpPr/>
          <p:nvPr/>
        </p:nvSpPr>
        <p:spPr>
          <a:xfrm>
            <a:off x="4951133" y="315765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92C70A3-012B-6135-23E5-0428C2309BC6}"/>
              </a:ext>
            </a:extLst>
          </p:cNvPr>
          <p:cNvSpPr/>
          <p:nvPr/>
        </p:nvSpPr>
        <p:spPr>
          <a:xfrm>
            <a:off x="4634660" y="527289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32FA937-9F97-1EB2-7CBD-2E1ABF492210}"/>
              </a:ext>
            </a:extLst>
          </p:cNvPr>
          <p:cNvSpPr/>
          <p:nvPr/>
        </p:nvSpPr>
        <p:spPr>
          <a:xfrm>
            <a:off x="4981094" y="546055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0198B62-20DB-6264-9EB9-640D8D1831DD}"/>
              </a:ext>
            </a:extLst>
          </p:cNvPr>
          <p:cNvSpPr/>
          <p:nvPr/>
        </p:nvSpPr>
        <p:spPr>
          <a:xfrm>
            <a:off x="5677622" y="309405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05FA76C-BEFE-8379-AE45-C4F88C5B6EA7}"/>
              </a:ext>
            </a:extLst>
          </p:cNvPr>
          <p:cNvSpPr/>
          <p:nvPr/>
        </p:nvSpPr>
        <p:spPr>
          <a:xfrm>
            <a:off x="6024056" y="328170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8233819-5A5F-745A-5E18-82FC1C7FCD59}"/>
              </a:ext>
            </a:extLst>
          </p:cNvPr>
          <p:cNvSpPr/>
          <p:nvPr/>
        </p:nvSpPr>
        <p:spPr>
          <a:xfrm>
            <a:off x="3095031" y="4011501"/>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89B5B39-0803-8694-77AF-C97687610481}"/>
              </a:ext>
            </a:extLst>
          </p:cNvPr>
          <p:cNvSpPr/>
          <p:nvPr/>
        </p:nvSpPr>
        <p:spPr>
          <a:xfrm>
            <a:off x="3441465" y="4199152"/>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A74926F-D15B-0451-0B40-9BA7951E24EE}"/>
              </a:ext>
            </a:extLst>
          </p:cNvPr>
          <p:cNvSpPr/>
          <p:nvPr/>
        </p:nvSpPr>
        <p:spPr>
          <a:xfrm>
            <a:off x="4466026" y="4348590"/>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EC02950-2E23-5A62-4BAE-1736A8566E9C}"/>
              </a:ext>
            </a:extLst>
          </p:cNvPr>
          <p:cNvSpPr/>
          <p:nvPr/>
        </p:nvSpPr>
        <p:spPr>
          <a:xfrm>
            <a:off x="4812460" y="453624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FF4DE2CC-156C-BA0A-C62D-ECC6C874A566}"/>
              </a:ext>
            </a:extLst>
          </p:cNvPr>
          <p:cNvSpPr/>
          <p:nvPr/>
        </p:nvSpPr>
        <p:spPr>
          <a:xfrm>
            <a:off x="5939862" y="4881289"/>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C0443E0-A223-7C5B-9230-B3D183FDA817}"/>
              </a:ext>
            </a:extLst>
          </p:cNvPr>
          <p:cNvSpPr/>
          <p:nvPr/>
        </p:nvSpPr>
        <p:spPr>
          <a:xfrm>
            <a:off x="6286296" y="5068940"/>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CB6B1F0-0C93-570C-57A5-EDF3442D45DD}"/>
              </a:ext>
            </a:extLst>
          </p:cNvPr>
          <p:cNvSpPr/>
          <p:nvPr/>
        </p:nvSpPr>
        <p:spPr>
          <a:xfrm>
            <a:off x="3042084" y="5316140"/>
            <a:ext cx="522514" cy="49560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C159F229-8E5C-D0F7-E81C-48552D76067B}"/>
              </a:ext>
            </a:extLst>
          </p:cNvPr>
          <p:cNvSpPr/>
          <p:nvPr/>
        </p:nvSpPr>
        <p:spPr>
          <a:xfrm>
            <a:off x="3388518" y="5503791"/>
            <a:ext cx="352160" cy="407762"/>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4A8ABF91-FC4E-D4E0-2DDE-57FCE28D9096}"/>
              </a:ext>
            </a:extLst>
          </p:cNvPr>
          <p:cNvSpPr txBox="1"/>
          <p:nvPr/>
        </p:nvSpPr>
        <p:spPr>
          <a:xfrm>
            <a:off x="6737311" y="6151514"/>
            <a:ext cx="5080183" cy="646331"/>
          </a:xfrm>
          <a:prstGeom prst="rect">
            <a:avLst/>
          </a:prstGeom>
          <a:noFill/>
          <a:ln w="34925">
            <a:solidFill>
              <a:srgbClr val="FF0000"/>
            </a:solidFill>
          </a:ln>
        </p:spPr>
        <p:txBody>
          <a:bodyPr wrap="square" rtlCol="0">
            <a:spAutoFit/>
          </a:bodyPr>
          <a:lstStyle/>
          <a:p>
            <a:r>
              <a:rPr lang="en-US" sz="3600" dirty="0"/>
              <a:t>Pressure</a:t>
            </a:r>
            <a:r>
              <a:rPr lang="en-US" sz="3600" baseline="-25000" dirty="0"/>
              <a:t>Cl2 </a:t>
            </a:r>
            <a:r>
              <a:rPr lang="en-US" sz="3600" dirty="0"/>
              <a:t>= 3 mol / 6 mol </a:t>
            </a:r>
            <a:r>
              <a:rPr lang="en-US" sz="3600" baseline="-25000" dirty="0"/>
              <a:t> </a:t>
            </a:r>
          </a:p>
        </p:txBody>
      </p:sp>
      <p:sp>
        <p:nvSpPr>
          <p:cNvPr id="5" name="TextBox 4">
            <a:extLst>
              <a:ext uri="{FF2B5EF4-FFF2-40B4-BE49-F238E27FC236}">
                <a16:creationId xmlns:a16="http://schemas.microsoft.com/office/drawing/2014/main" id="{B0E54E78-CB43-0420-EBCE-360BFF4924A4}"/>
              </a:ext>
            </a:extLst>
          </p:cNvPr>
          <p:cNvSpPr txBox="1"/>
          <p:nvPr/>
        </p:nvSpPr>
        <p:spPr>
          <a:xfrm>
            <a:off x="569639" y="2089509"/>
            <a:ext cx="4944889" cy="646331"/>
          </a:xfrm>
          <a:prstGeom prst="rect">
            <a:avLst/>
          </a:prstGeom>
          <a:noFill/>
          <a:ln w="34925">
            <a:solidFill>
              <a:srgbClr val="FF0000"/>
            </a:solidFill>
          </a:ln>
        </p:spPr>
        <p:txBody>
          <a:bodyPr wrap="square" rtlCol="0">
            <a:spAutoFit/>
          </a:bodyPr>
          <a:lstStyle/>
          <a:p>
            <a:r>
              <a:rPr lang="en-US" sz="3600" dirty="0"/>
              <a:t>Total Pressure = 1.23 atm</a:t>
            </a:r>
            <a:endParaRPr lang="en-US" sz="3600" baseline="-25000" dirty="0"/>
          </a:p>
        </p:txBody>
      </p:sp>
      <p:sp>
        <p:nvSpPr>
          <p:cNvPr id="8" name="TextBox 7">
            <a:extLst>
              <a:ext uri="{FF2B5EF4-FFF2-40B4-BE49-F238E27FC236}">
                <a16:creationId xmlns:a16="http://schemas.microsoft.com/office/drawing/2014/main" id="{50F4E685-9138-149F-E8F3-76096A64C9CF}"/>
              </a:ext>
            </a:extLst>
          </p:cNvPr>
          <p:cNvSpPr txBox="1"/>
          <p:nvPr/>
        </p:nvSpPr>
        <p:spPr>
          <a:xfrm>
            <a:off x="7083675" y="2078676"/>
            <a:ext cx="4413732" cy="646331"/>
          </a:xfrm>
          <a:prstGeom prst="rect">
            <a:avLst/>
          </a:prstGeom>
          <a:noFill/>
          <a:ln w="34925">
            <a:noFill/>
          </a:ln>
        </p:spPr>
        <p:txBody>
          <a:bodyPr wrap="square" rtlCol="0">
            <a:spAutoFit/>
          </a:bodyPr>
          <a:lstStyle/>
          <a:p>
            <a:r>
              <a:rPr lang="en-US" sz="3600" dirty="0"/>
              <a:t>Pressure</a:t>
            </a:r>
            <a:r>
              <a:rPr lang="en-US" sz="3600" baseline="-25000" dirty="0"/>
              <a:t>Cl2 </a:t>
            </a:r>
            <a:r>
              <a:rPr lang="en-US" sz="3600" dirty="0"/>
              <a:t>= 0.5 x 1.23</a:t>
            </a:r>
            <a:endParaRPr lang="en-US" sz="3600" baseline="-25000" dirty="0"/>
          </a:p>
        </p:txBody>
      </p:sp>
      <p:sp>
        <p:nvSpPr>
          <p:cNvPr id="16" name="TextBox 15">
            <a:extLst>
              <a:ext uri="{FF2B5EF4-FFF2-40B4-BE49-F238E27FC236}">
                <a16:creationId xmlns:a16="http://schemas.microsoft.com/office/drawing/2014/main" id="{1D405200-9EE6-6F13-A68F-479A3BF190B8}"/>
              </a:ext>
            </a:extLst>
          </p:cNvPr>
          <p:cNvSpPr txBox="1"/>
          <p:nvPr/>
        </p:nvSpPr>
        <p:spPr>
          <a:xfrm>
            <a:off x="7106457" y="2652468"/>
            <a:ext cx="4568353" cy="646331"/>
          </a:xfrm>
          <a:prstGeom prst="rect">
            <a:avLst/>
          </a:prstGeom>
          <a:solidFill>
            <a:srgbClr val="FFFF00"/>
          </a:solidFill>
          <a:ln w="34925">
            <a:noFill/>
          </a:ln>
        </p:spPr>
        <p:txBody>
          <a:bodyPr wrap="square" rtlCol="0">
            <a:spAutoFit/>
          </a:bodyPr>
          <a:lstStyle/>
          <a:p>
            <a:r>
              <a:rPr lang="en-US" sz="3600" dirty="0"/>
              <a:t>Pressure</a:t>
            </a:r>
            <a:r>
              <a:rPr lang="en-US" sz="3600" baseline="-25000" dirty="0"/>
              <a:t>Cl2 </a:t>
            </a:r>
            <a:r>
              <a:rPr lang="en-US" sz="3600" dirty="0"/>
              <a:t>= 0.615 atm</a:t>
            </a:r>
            <a:endParaRPr lang="en-US" sz="3600" baseline="-25000" dirty="0"/>
          </a:p>
        </p:txBody>
      </p:sp>
      <p:sp>
        <p:nvSpPr>
          <p:cNvPr id="17" name="TextBox 16">
            <a:extLst>
              <a:ext uri="{FF2B5EF4-FFF2-40B4-BE49-F238E27FC236}">
                <a16:creationId xmlns:a16="http://schemas.microsoft.com/office/drawing/2014/main" id="{3356A2CD-56D3-9A70-5AB8-AAD874F40ACA}"/>
              </a:ext>
            </a:extLst>
          </p:cNvPr>
          <p:cNvSpPr txBox="1"/>
          <p:nvPr/>
        </p:nvSpPr>
        <p:spPr>
          <a:xfrm>
            <a:off x="7070536" y="3833954"/>
            <a:ext cx="4413732" cy="646331"/>
          </a:xfrm>
          <a:prstGeom prst="rect">
            <a:avLst/>
          </a:prstGeom>
          <a:noFill/>
          <a:ln w="34925">
            <a:noFill/>
          </a:ln>
        </p:spPr>
        <p:txBody>
          <a:bodyPr wrap="square" rtlCol="0">
            <a:spAutoFit/>
          </a:bodyPr>
          <a:lstStyle/>
          <a:p>
            <a:r>
              <a:rPr lang="en-US" sz="3600" dirty="0"/>
              <a:t>Pressure</a:t>
            </a:r>
            <a:r>
              <a:rPr lang="en-US" sz="3600" baseline="-25000" dirty="0"/>
              <a:t>H2 </a:t>
            </a:r>
            <a:r>
              <a:rPr lang="en-US" sz="3600" dirty="0"/>
              <a:t>= 0.5 x 1.23</a:t>
            </a:r>
            <a:endParaRPr lang="en-US" sz="3600" baseline="-25000" dirty="0"/>
          </a:p>
        </p:txBody>
      </p:sp>
      <p:sp>
        <p:nvSpPr>
          <p:cNvPr id="28" name="TextBox 27">
            <a:extLst>
              <a:ext uri="{FF2B5EF4-FFF2-40B4-BE49-F238E27FC236}">
                <a16:creationId xmlns:a16="http://schemas.microsoft.com/office/drawing/2014/main" id="{9BA88626-C04C-22E4-5D87-A7712D31D990}"/>
              </a:ext>
            </a:extLst>
          </p:cNvPr>
          <p:cNvSpPr txBox="1"/>
          <p:nvPr/>
        </p:nvSpPr>
        <p:spPr>
          <a:xfrm>
            <a:off x="7106457" y="4608073"/>
            <a:ext cx="4568353" cy="646331"/>
          </a:xfrm>
          <a:prstGeom prst="rect">
            <a:avLst/>
          </a:prstGeom>
          <a:solidFill>
            <a:srgbClr val="0070C0"/>
          </a:solidFill>
          <a:ln w="34925">
            <a:noFill/>
          </a:ln>
        </p:spPr>
        <p:txBody>
          <a:bodyPr wrap="square" rtlCol="0">
            <a:spAutoFit/>
          </a:bodyPr>
          <a:lstStyle/>
          <a:p>
            <a:r>
              <a:rPr lang="en-US" sz="3600" dirty="0"/>
              <a:t>Pressure</a:t>
            </a:r>
            <a:r>
              <a:rPr lang="en-US" sz="3600" baseline="-25000" dirty="0"/>
              <a:t>H2 </a:t>
            </a:r>
            <a:r>
              <a:rPr lang="en-US" sz="3600" dirty="0"/>
              <a:t>= 0.615 atm</a:t>
            </a:r>
            <a:endParaRPr lang="en-US" sz="3600" baseline="-25000" dirty="0"/>
          </a:p>
        </p:txBody>
      </p:sp>
    </p:spTree>
    <p:extLst>
      <p:ext uri="{BB962C8B-B14F-4D97-AF65-F5344CB8AC3E}">
        <p14:creationId xmlns:p14="http://schemas.microsoft.com/office/powerpoint/2010/main" val="219424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P spid="16" grpId="0" animBg="1"/>
      <p:bldP spid="17" grpId="0"/>
      <p:bldP spid="2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C007-0080-0286-DC54-5E7883672657}"/>
              </a:ext>
            </a:extLst>
          </p:cNvPr>
          <p:cNvSpPr>
            <a:spLocks noGrp="1"/>
          </p:cNvSpPr>
          <p:nvPr>
            <p:ph type="title"/>
          </p:nvPr>
        </p:nvSpPr>
        <p:spPr/>
        <p:txBody>
          <a:bodyPr/>
          <a:lstStyle/>
          <a:p>
            <a:r>
              <a:rPr lang="en-US" b="1" dirty="0">
                <a:solidFill>
                  <a:srgbClr val="002060"/>
                </a:solidFill>
              </a:rPr>
              <a:t>5.7: Kinetic Molecular Theory of Gases</a:t>
            </a:r>
          </a:p>
        </p:txBody>
      </p:sp>
      <p:pic>
        <p:nvPicPr>
          <p:cNvPr id="1026" name="Picture 2" descr="Kinetic Theory Of Gases - Explanation, Assumptions, Postulates, Formula">
            <a:extLst>
              <a:ext uri="{FF2B5EF4-FFF2-40B4-BE49-F238E27FC236}">
                <a16:creationId xmlns:a16="http://schemas.microsoft.com/office/drawing/2014/main" id="{3D826E12-D579-98A4-E472-6CC14CBFE8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48" r="13942"/>
          <a:stretch/>
        </p:blipFill>
        <p:spPr bwMode="auto">
          <a:xfrm>
            <a:off x="4323805" y="2831736"/>
            <a:ext cx="4503571" cy="26546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9E0DC85-7AB9-9D09-A666-BFDE607D5AFD}"/>
              </a:ext>
            </a:extLst>
          </p:cNvPr>
          <p:cNvSpPr txBox="1"/>
          <p:nvPr/>
        </p:nvSpPr>
        <p:spPr>
          <a:xfrm>
            <a:off x="199388" y="1631407"/>
            <a:ext cx="11793223" cy="646331"/>
          </a:xfrm>
          <a:prstGeom prst="rect">
            <a:avLst/>
          </a:prstGeom>
          <a:noFill/>
        </p:spPr>
        <p:txBody>
          <a:bodyPr wrap="square" rtlCol="0">
            <a:spAutoFit/>
          </a:bodyPr>
          <a:lstStyle/>
          <a:p>
            <a:r>
              <a:rPr lang="en-US" sz="3600" dirty="0"/>
              <a:t>1. </a:t>
            </a:r>
            <a:r>
              <a:rPr lang="en-US" sz="3600" dirty="0">
                <a:solidFill>
                  <a:srgbClr val="FF0000"/>
                </a:solidFill>
              </a:rPr>
              <a:t>Gases </a:t>
            </a:r>
            <a:r>
              <a:rPr lang="en-US" sz="3600" dirty="0"/>
              <a:t>are composed of molecules that </a:t>
            </a:r>
            <a:r>
              <a:rPr lang="en-US" sz="3600" dirty="0">
                <a:solidFill>
                  <a:srgbClr val="FF0000"/>
                </a:solidFill>
              </a:rPr>
              <a:t>are very spread out</a:t>
            </a:r>
            <a:r>
              <a:rPr lang="en-US" sz="3600" dirty="0"/>
              <a:t>.</a:t>
            </a:r>
          </a:p>
        </p:txBody>
      </p:sp>
      <p:sp>
        <p:nvSpPr>
          <p:cNvPr id="4" name="TextBox 3">
            <a:extLst>
              <a:ext uri="{FF2B5EF4-FFF2-40B4-BE49-F238E27FC236}">
                <a16:creationId xmlns:a16="http://schemas.microsoft.com/office/drawing/2014/main" id="{0039A1A7-0047-1F72-52E6-2094EB6BE62B}"/>
              </a:ext>
            </a:extLst>
          </p:cNvPr>
          <p:cNvSpPr txBox="1"/>
          <p:nvPr/>
        </p:nvSpPr>
        <p:spPr>
          <a:xfrm>
            <a:off x="199388" y="2600903"/>
            <a:ext cx="5353113" cy="2862322"/>
          </a:xfrm>
          <a:prstGeom prst="rect">
            <a:avLst/>
          </a:prstGeom>
          <a:noFill/>
        </p:spPr>
        <p:txBody>
          <a:bodyPr wrap="square" rtlCol="0">
            <a:spAutoFit/>
          </a:bodyPr>
          <a:lstStyle/>
          <a:p>
            <a:r>
              <a:rPr lang="en-US" sz="3600" dirty="0"/>
              <a:t>2. </a:t>
            </a:r>
            <a:r>
              <a:rPr lang="en-US" sz="3600" dirty="0">
                <a:solidFill>
                  <a:srgbClr val="FF0000"/>
                </a:solidFill>
              </a:rPr>
              <a:t>Gases are in constant motion</a:t>
            </a:r>
            <a:r>
              <a:rPr lang="en-US" sz="3600" dirty="0"/>
              <a:t>, bouncing around and </a:t>
            </a:r>
            <a:r>
              <a:rPr lang="en-US" sz="3600" dirty="0">
                <a:solidFill>
                  <a:srgbClr val="FF0000"/>
                </a:solidFill>
              </a:rPr>
              <a:t>hitting into one another and the sides of whatever container their in</a:t>
            </a:r>
            <a:r>
              <a:rPr lang="en-US" sz="3600" dirty="0"/>
              <a:t>.</a:t>
            </a:r>
          </a:p>
        </p:txBody>
      </p:sp>
      <p:sp>
        <p:nvSpPr>
          <p:cNvPr id="5" name="TextBox 4">
            <a:extLst>
              <a:ext uri="{FF2B5EF4-FFF2-40B4-BE49-F238E27FC236}">
                <a16:creationId xmlns:a16="http://schemas.microsoft.com/office/drawing/2014/main" id="{E8BE7231-C2E5-30EA-9D9E-370F0A4B8C20}"/>
              </a:ext>
            </a:extLst>
          </p:cNvPr>
          <p:cNvSpPr txBox="1"/>
          <p:nvPr/>
        </p:nvSpPr>
        <p:spPr>
          <a:xfrm>
            <a:off x="8012128" y="2277738"/>
            <a:ext cx="3980483" cy="2308324"/>
          </a:xfrm>
          <a:prstGeom prst="rect">
            <a:avLst/>
          </a:prstGeom>
          <a:noFill/>
        </p:spPr>
        <p:txBody>
          <a:bodyPr wrap="square" rtlCol="0">
            <a:spAutoFit/>
          </a:bodyPr>
          <a:lstStyle/>
          <a:p>
            <a:r>
              <a:rPr lang="en-US" sz="3600" dirty="0"/>
              <a:t>3. </a:t>
            </a:r>
            <a:r>
              <a:rPr lang="en-US" sz="3600" dirty="0">
                <a:solidFill>
                  <a:srgbClr val="FF0000"/>
                </a:solidFill>
              </a:rPr>
              <a:t>Gases</a:t>
            </a:r>
            <a:r>
              <a:rPr lang="en-US" sz="3600" dirty="0"/>
              <a:t> have </a:t>
            </a:r>
            <a:r>
              <a:rPr lang="en-US" sz="3600" dirty="0">
                <a:solidFill>
                  <a:srgbClr val="FF0000"/>
                </a:solidFill>
              </a:rPr>
              <a:t>low density</a:t>
            </a:r>
            <a:r>
              <a:rPr lang="en-US" sz="3600" dirty="0"/>
              <a:t> and can </a:t>
            </a:r>
            <a:r>
              <a:rPr lang="en-US" sz="3600" dirty="0">
                <a:solidFill>
                  <a:srgbClr val="FF0000"/>
                </a:solidFill>
              </a:rPr>
              <a:t>be compressed </a:t>
            </a:r>
            <a:r>
              <a:rPr lang="en-US" sz="3600" dirty="0"/>
              <a:t>(Pneumatics).</a:t>
            </a:r>
          </a:p>
        </p:txBody>
      </p:sp>
      <p:sp>
        <p:nvSpPr>
          <p:cNvPr id="6" name="TextBox 5">
            <a:extLst>
              <a:ext uri="{FF2B5EF4-FFF2-40B4-BE49-F238E27FC236}">
                <a16:creationId xmlns:a16="http://schemas.microsoft.com/office/drawing/2014/main" id="{3C21B2AF-28AC-DC7F-B223-CD0303D0B1D6}"/>
              </a:ext>
            </a:extLst>
          </p:cNvPr>
          <p:cNvSpPr txBox="1"/>
          <p:nvPr/>
        </p:nvSpPr>
        <p:spPr>
          <a:xfrm>
            <a:off x="88136" y="5672032"/>
            <a:ext cx="11904475" cy="1200329"/>
          </a:xfrm>
          <a:prstGeom prst="rect">
            <a:avLst/>
          </a:prstGeom>
          <a:noFill/>
        </p:spPr>
        <p:txBody>
          <a:bodyPr wrap="square" rtlCol="0">
            <a:spAutoFit/>
          </a:bodyPr>
          <a:lstStyle/>
          <a:p>
            <a:r>
              <a:rPr lang="en-US" sz="3600" dirty="0"/>
              <a:t>4. The </a:t>
            </a:r>
            <a:r>
              <a:rPr lang="en-US" sz="3600" dirty="0">
                <a:solidFill>
                  <a:srgbClr val="FF0000"/>
                </a:solidFill>
              </a:rPr>
              <a:t>amount of K</a:t>
            </a:r>
            <a:r>
              <a:rPr lang="en-US" sz="3600" baseline="-25000" dirty="0">
                <a:solidFill>
                  <a:srgbClr val="FF0000"/>
                </a:solidFill>
              </a:rPr>
              <a:t>E</a:t>
            </a:r>
            <a:r>
              <a:rPr lang="en-US" sz="3600" dirty="0">
                <a:solidFill>
                  <a:srgbClr val="FF0000"/>
                </a:solidFill>
              </a:rPr>
              <a:t> (speed) </a:t>
            </a:r>
            <a:r>
              <a:rPr lang="en-US" sz="3600" dirty="0"/>
              <a:t>the gas molecules have </a:t>
            </a:r>
            <a:r>
              <a:rPr lang="en-US" sz="3600" dirty="0">
                <a:solidFill>
                  <a:srgbClr val="FF0000"/>
                </a:solidFill>
              </a:rPr>
              <a:t>depends/determines temperature</a:t>
            </a:r>
            <a:r>
              <a:rPr lang="en-US" sz="3600" dirty="0"/>
              <a:t>.</a:t>
            </a:r>
          </a:p>
        </p:txBody>
      </p:sp>
    </p:spTree>
    <p:extLst>
      <p:ext uri="{BB962C8B-B14F-4D97-AF65-F5344CB8AC3E}">
        <p14:creationId xmlns:p14="http://schemas.microsoft.com/office/powerpoint/2010/main" val="111570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solidFill>
                  <a:srgbClr val="FF0000"/>
                </a:solidFill>
              </a:rPr>
              <a:t>Gas Diffusion and Effusion (BASIC DEFINITION) </a:t>
            </a:r>
          </a:p>
        </p:txBody>
      </p:sp>
      <p:sp>
        <p:nvSpPr>
          <p:cNvPr id="3" name="TextBox 2">
            <a:extLst>
              <a:ext uri="{FF2B5EF4-FFF2-40B4-BE49-F238E27FC236}">
                <a16:creationId xmlns:a16="http://schemas.microsoft.com/office/drawing/2014/main" id="{AEDF134E-DDB1-40FC-C200-45CE9659760C}"/>
              </a:ext>
            </a:extLst>
          </p:cNvPr>
          <p:cNvSpPr txBox="1"/>
          <p:nvPr/>
        </p:nvSpPr>
        <p:spPr>
          <a:xfrm>
            <a:off x="185833" y="2441910"/>
            <a:ext cx="2147933" cy="646331"/>
          </a:xfrm>
          <a:prstGeom prst="rect">
            <a:avLst/>
          </a:prstGeom>
          <a:noFill/>
        </p:spPr>
        <p:txBody>
          <a:bodyPr wrap="square" rtlCol="0">
            <a:spAutoFit/>
          </a:bodyPr>
          <a:lstStyle/>
          <a:p>
            <a:r>
              <a:rPr lang="en-US" sz="3600" u="sng" dirty="0"/>
              <a:t>Diffusion:</a:t>
            </a:r>
            <a:endParaRPr lang="en-US" sz="3600" u="sng" baseline="-25000" dirty="0"/>
          </a:p>
        </p:txBody>
      </p:sp>
      <p:sp>
        <p:nvSpPr>
          <p:cNvPr id="4" name="TextBox 3">
            <a:extLst>
              <a:ext uri="{FF2B5EF4-FFF2-40B4-BE49-F238E27FC236}">
                <a16:creationId xmlns:a16="http://schemas.microsoft.com/office/drawing/2014/main" id="{3419EB6A-82D3-59C6-8240-7A48B65FEEC8}"/>
              </a:ext>
            </a:extLst>
          </p:cNvPr>
          <p:cNvSpPr txBox="1"/>
          <p:nvPr/>
        </p:nvSpPr>
        <p:spPr>
          <a:xfrm>
            <a:off x="185833" y="4518644"/>
            <a:ext cx="2147933" cy="646331"/>
          </a:xfrm>
          <a:prstGeom prst="rect">
            <a:avLst/>
          </a:prstGeom>
          <a:noFill/>
        </p:spPr>
        <p:txBody>
          <a:bodyPr wrap="square" rtlCol="0">
            <a:spAutoFit/>
          </a:bodyPr>
          <a:lstStyle/>
          <a:p>
            <a:r>
              <a:rPr lang="en-US" sz="3600" u="sng" dirty="0"/>
              <a:t>Effusion:</a:t>
            </a:r>
            <a:endParaRPr lang="en-US" sz="3600" u="sng" baseline="-25000" dirty="0"/>
          </a:p>
        </p:txBody>
      </p:sp>
      <p:sp>
        <p:nvSpPr>
          <p:cNvPr id="5" name="TextBox 4">
            <a:extLst>
              <a:ext uri="{FF2B5EF4-FFF2-40B4-BE49-F238E27FC236}">
                <a16:creationId xmlns:a16="http://schemas.microsoft.com/office/drawing/2014/main" id="{631C3477-254D-5135-3A4D-AA8A4A69AE76}"/>
              </a:ext>
            </a:extLst>
          </p:cNvPr>
          <p:cNvSpPr txBox="1"/>
          <p:nvPr/>
        </p:nvSpPr>
        <p:spPr>
          <a:xfrm>
            <a:off x="363255" y="3088241"/>
            <a:ext cx="11536471" cy="1200329"/>
          </a:xfrm>
          <a:prstGeom prst="rect">
            <a:avLst/>
          </a:prstGeom>
          <a:noFill/>
        </p:spPr>
        <p:txBody>
          <a:bodyPr wrap="square" rtlCol="0">
            <a:spAutoFit/>
          </a:bodyPr>
          <a:lstStyle/>
          <a:p>
            <a:r>
              <a:rPr lang="en-US" sz="3600" dirty="0"/>
              <a:t>Because</a:t>
            </a:r>
            <a:r>
              <a:rPr lang="en-US" sz="3600" dirty="0">
                <a:solidFill>
                  <a:srgbClr val="FF0000"/>
                </a:solidFill>
              </a:rPr>
              <a:t> gas molecules are always moving and bouncing around,</a:t>
            </a:r>
            <a:r>
              <a:rPr lang="en-US" sz="3600" dirty="0"/>
              <a:t> they </a:t>
            </a:r>
            <a:r>
              <a:rPr lang="en-US" sz="3600" dirty="0">
                <a:solidFill>
                  <a:srgbClr val="FF0000"/>
                </a:solidFill>
              </a:rPr>
              <a:t>spread out over time.</a:t>
            </a:r>
            <a:endParaRPr lang="en-US" sz="3600" baseline="-25000" dirty="0">
              <a:solidFill>
                <a:srgbClr val="FF0000"/>
              </a:solidFill>
            </a:endParaRPr>
          </a:p>
        </p:txBody>
      </p:sp>
      <p:pic>
        <p:nvPicPr>
          <p:cNvPr id="1026" name="Picture 2" descr="What's the World's Worst Smell? - The New York Times">
            <a:extLst>
              <a:ext uri="{FF2B5EF4-FFF2-40B4-BE49-F238E27FC236}">
                <a16:creationId xmlns:a16="http://schemas.microsoft.com/office/drawing/2014/main" id="{521CD6B2-02E6-65C0-1462-A2F5E067B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021" y="3778417"/>
            <a:ext cx="3599146" cy="29165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6E189D4-1F3F-4E24-FBA3-982C2353C2BD}"/>
              </a:ext>
            </a:extLst>
          </p:cNvPr>
          <p:cNvSpPr/>
          <p:nvPr/>
        </p:nvSpPr>
        <p:spPr>
          <a:xfrm>
            <a:off x="9184943" y="4708478"/>
            <a:ext cx="614150" cy="23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A032099-EBA1-0E20-CB4B-ACD034E125AD}"/>
              </a:ext>
            </a:extLst>
          </p:cNvPr>
          <p:cNvSpPr/>
          <p:nvPr/>
        </p:nvSpPr>
        <p:spPr>
          <a:xfrm>
            <a:off x="8877867" y="5107037"/>
            <a:ext cx="921225" cy="23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AC5FF8-94C2-AFED-BE4E-154687D29E2C}"/>
              </a:ext>
            </a:extLst>
          </p:cNvPr>
          <p:cNvSpPr/>
          <p:nvPr/>
        </p:nvSpPr>
        <p:spPr>
          <a:xfrm rot="1420769">
            <a:off x="10094793" y="5300700"/>
            <a:ext cx="921225" cy="23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9915C24-37AC-D8F8-A095-D90D23188363}"/>
              </a:ext>
            </a:extLst>
          </p:cNvPr>
          <p:cNvSpPr txBox="1"/>
          <p:nvPr/>
        </p:nvSpPr>
        <p:spPr>
          <a:xfrm>
            <a:off x="185834" y="5147381"/>
            <a:ext cx="6815467" cy="1200329"/>
          </a:xfrm>
          <a:prstGeom prst="rect">
            <a:avLst/>
          </a:prstGeom>
          <a:noFill/>
        </p:spPr>
        <p:txBody>
          <a:bodyPr wrap="square" rtlCol="0">
            <a:spAutoFit/>
          </a:bodyPr>
          <a:lstStyle/>
          <a:p>
            <a:r>
              <a:rPr lang="en-US" sz="3600" dirty="0"/>
              <a:t>Gases </a:t>
            </a:r>
            <a:r>
              <a:rPr lang="en-US" sz="3600" dirty="0">
                <a:solidFill>
                  <a:srgbClr val="FF0000"/>
                </a:solidFill>
              </a:rPr>
              <a:t>slowly leak</a:t>
            </a:r>
            <a:r>
              <a:rPr lang="en-US" sz="3600" dirty="0"/>
              <a:t> through a porous barrier…. </a:t>
            </a:r>
            <a:r>
              <a:rPr lang="en-US" sz="3600" dirty="0">
                <a:solidFill>
                  <a:srgbClr val="FF0000"/>
                </a:solidFill>
              </a:rPr>
              <a:t>Gas size affects this</a:t>
            </a:r>
            <a:r>
              <a:rPr lang="en-US" sz="3600" dirty="0"/>
              <a:t>.</a:t>
            </a:r>
            <a:endParaRPr lang="en-US" sz="3600" baseline="-25000" dirty="0">
              <a:solidFill>
                <a:srgbClr val="FF0000"/>
              </a:solidFill>
            </a:endParaRPr>
          </a:p>
        </p:txBody>
      </p:sp>
    </p:spTree>
    <p:extLst>
      <p:ext uri="{BB962C8B-B14F-4D97-AF65-F5344CB8AC3E}">
        <p14:creationId xmlns:p14="http://schemas.microsoft.com/office/powerpoint/2010/main" val="78884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A403-6FBC-A4F7-3044-50A13F437E3E}"/>
              </a:ext>
            </a:extLst>
          </p:cNvPr>
          <p:cNvSpPr>
            <a:spLocks noGrp="1"/>
          </p:cNvSpPr>
          <p:nvPr>
            <p:ph type="title"/>
          </p:nvPr>
        </p:nvSpPr>
        <p:spPr>
          <a:xfrm>
            <a:off x="187890" y="365125"/>
            <a:ext cx="11165910" cy="1325563"/>
          </a:xfrm>
        </p:spPr>
        <p:txBody>
          <a:bodyPr/>
          <a:lstStyle/>
          <a:p>
            <a:r>
              <a:rPr lang="en-US" b="1" i="1" dirty="0">
                <a:solidFill>
                  <a:srgbClr val="00B0F0"/>
                </a:solidFill>
              </a:rPr>
              <a:t>Key Words</a:t>
            </a:r>
          </a:p>
        </p:txBody>
      </p:sp>
      <p:sp>
        <p:nvSpPr>
          <p:cNvPr id="7" name="TextBox 6">
            <a:extLst>
              <a:ext uri="{FF2B5EF4-FFF2-40B4-BE49-F238E27FC236}">
                <a16:creationId xmlns:a16="http://schemas.microsoft.com/office/drawing/2014/main" id="{5D3A479A-32D9-7597-006F-5558C8880232}"/>
              </a:ext>
            </a:extLst>
          </p:cNvPr>
          <p:cNvSpPr txBox="1"/>
          <p:nvPr/>
        </p:nvSpPr>
        <p:spPr>
          <a:xfrm>
            <a:off x="3144033" y="1885080"/>
            <a:ext cx="3171173" cy="954107"/>
          </a:xfrm>
          <a:prstGeom prst="rect">
            <a:avLst/>
          </a:prstGeom>
          <a:noFill/>
        </p:spPr>
        <p:txBody>
          <a:bodyPr wrap="square" rtlCol="0">
            <a:spAutoFit/>
          </a:bodyPr>
          <a:lstStyle/>
          <a:p>
            <a:endParaRPr lang="en-US" sz="2000" dirty="0"/>
          </a:p>
          <a:p>
            <a:endParaRPr lang="en-US" dirty="0"/>
          </a:p>
          <a:p>
            <a:endParaRPr lang="en-US" dirty="0"/>
          </a:p>
        </p:txBody>
      </p:sp>
      <p:sp>
        <p:nvSpPr>
          <p:cNvPr id="3" name="TextBox 2">
            <a:extLst>
              <a:ext uri="{FF2B5EF4-FFF2-40B4-BE49-F238E27FC236}">
                <a16:creationId xmlns:a16="http://schemas.microsoft.com/office/drawing/2014/main" id="{3BB2B460-FC1E-CCC5-220A-EC607F055AE6}"/>
              </a:ext>
            </a:extLst>
          </p:cNvPr>
          <p:cNvSpPr txBox="1"/>
          <p:nvPr/>
        </p:nvSpPr>
        <p:spPr>
          <a:xfrm>
            <a:off x="21626" y="1266934"/>
            <a:ext cx="2964183" cy="5109091"/>
          </a:xfrm>
          <a:prstGeom prst="rect">
            <a:avLst/>
          </a:prstGeom>
          <a:noFill/>
          <a:ln>
            <a:noFill/>
          </a:ln>
        </p:spPr>
        <p:txBody>
          <a:bodyPr wrap="square" rtlCol="0">
            <a:spAutoFit/>
          </a:bodyPr>
          <a:lstStyle/>
          <a:p>
            <a:r>
              <a:rPr lang="en-US" dirty="0"/>
              <a:t>Absoluter Temperature Scale (P.179)</a:t>
            </a:r>
          </a:p>
          <a:p>
            <a:endParaRPr lang="en-US" dirty="0"/>
          </a:p>
          <a:p>
            <a:r>
              <a:rPr lang="en-US" dirty="0"/>
              <a:t>Absolute Zero (P. 179)</a:t>
            </a:r>
          </a:p>
          <a:p>
            <a:endParaRPr lang="en-US" dirty="0"/>
          </a:p>
          <a:p>
            <a:r>
              <a:rPr lang="en-US" dirty="0"/>
              <a:t>Atmospheric pressure (P. 172)</a:t>
            </a:r>
          </a:p>
          <a:p>
            <a:endParaRPr lang="en-US" dirty="0"/>
          </a:p>
          <a:p>
            <a:r>
              <a:rPr lang="en-US" sz="2000" dirty="0" err="1"/>
              <a:t>Avagadros</a:t>
            </a:r>
            <a:r>
              <a:rPr lang="en-US" sz="2000" dirty="0"/>
              <a:t> Law (P. 180)</a:t>
            </a:r>
          </a:p>
          <a:p>
            <a:endParaRPr lang="en-US" sz="2000" dirty="0"/>
          </a:p>
          <a:p>
            <a:r>
              <a:rPr lang="en-US" sz="2000" dirty="0"/>
              <a:t>Barometer (P. 173)</a:t>
            </a:r>
          </a:p>
          <a:p>
            <a:endParaRPr lang="en-US" sz="2000" dirty="0"/>
          </a:p>
          <a:p>
            <a:r>
              <a:rPr lang="en-US" sz="2000" dirty="0"/>
              <a:t>Boyle’s law (P. 175)</a:t>
            </a:r>
          </a:p>
          <a:p>
            <a:endParaRPr lang="en-US" sz="2000" dirty="0"/>
          </a:p>
          <a:p>
            <a:r>
              <a:rPr lang="en-US" sz="2000" dirty="0" err="1"/>
              <a:t>Charle’s</a:t>
            </a:r>
            <a:r>
              <a:rPr lang="en-US" sz="2000" dirty="0"/>
              <a:t> and Gay-Lussac’s law (P. 179)</a:t>
            </a:r>
          </a:p>
          <a:p>
            <a:endParaRPr lang="en-US" sz="2000" dirty="0">
              <a:highlight>
                <a:srgbClr val="FFFF00"/>
              </a:highlight>
            </a:endParaRPr>
          </a:p>
          <a:p>
            <a:r>
              <a:rPr lang="en-US" sz="2000" dirty="0"/>
              <a:t>Charles law (P. 179)</a:t>
            </a:r>
          </a:p>
        </p:txBody>
      </p:sp>
      <p:sp>
        <p:nvSpPr>
          <p:cNvPr id="6" name="TextBox 5">
            <a:extLst>
              <a:ext uri="{FF2B5EF4-FFF2-40B4-BE49-F238E27FC236}">
                <a16:creationId xmlns:a16="http://schemas.microsoft.com/office/drawing/2014/main" id="{1E6D5F97-EF8F-56A5-3707-670F90F7AC16}"/>
              </a:ext>
            </a:extLst>
          </p:cNvPr>
          <p:cNvSpPr txBox="1"/>
          <p:nvPr/>
        </p:nvSpPr>
        <p:spPr>
          <a:xfrm>
            <a:off x="2905171" y="1266934"/>
            <a:ext cx="3011567" cy="3447098"/>
          </a:xfrm>
          <a:prstGeom prst="rect">
            <a:avLst/>
          </a:prstGeom>
          <a:noFill/>
          <a:ln>
            <a:noFill/>
          </a:ln>
        </p:spPr>
        <p:txBody>
          <a:bodyPr wrap="square" rtlCol="0">
            <a:spAutoFit/>
          </a:bodyPr>
          <a:lstStyle/>
          <a:p>
            <a:r>
              <a:rPr lang="en-US" dirty="0"/>
              <a:t>Diffusion (P. 203)</a:t>
            </a:r>
          </a:p>
          <a:p>
            <a:endParaRPr lang="en-US" sz="2000" dirty="0"/>
          </a:p>
          <a:p>
            <a:r>
              <a:rPr lang="en-US" sz="2000" dirty="0"/>
              <a:t>Effusion (P. 204)</a:t>
            </a:r>
          </a:p>
          <a:p>
            <a:endParaRPr lang="en-US" sz="2000" dirty="0"/>
          </a:p>
          <a:p>
            <a:r>
              <a:rPr lang="en-US" sz="2000" dirty="0"/>
              <a:t>Gas constant (R) (P. 181)</a:t>
            </a:r>
          </a:p>
          <a:p>
            <a:endParaRPr lang="en-US" sz="2000" dirty="0"/>
          </a:p>
          <a:p>
            <a:r>
              <a:rPr lang="en-US" sz="2000" dirty="0"/>
              <a:t>Ideal gas (P. 181)</a:t>
            </a:r>
          </a:p>
          <a:p>
            <a:endParaRPr lang="en-US" sz="2000" dirty="0"/>
          </a:p>
          <a:p>
            <a:r>
              <a:rPr lang="en-US" sz="2000" dirty="0"/>
              <a:t>Ideal gas equation (P. 181)</a:t>
            </a:r>
          </a:p>
          <a:p>
            <a:endParaRPr lang="en-US" sz="2000" dirty="0"/>
          </a:p>
          <a:p>
            <a:r>
              <a:rPr lang="en-US" sz="2000" dirty="0"/>
              <a:t>Joule (J)</a:t>
            </a:r>
          </a:p>
        </p:txBody>
      </p:sp>
      <p:sp>
        <p:nvSpPr>
          <p:cNvPr id="8" name="TextBox 7">
            <a:extLst>
              <a:ext uri="{FF2B5EF4-FFF2-40B4-BE49-F238E27FC236}">
                <a16:creationId xmlns:a16="http://schemas.microsoft.com/office/drawing/2014/main" id="{C47AA39D-7B49-313D-ACEE-7C4463BDA9B6}"/>
              </a:ext>
            </a:extLst>
          </p:cNvPr>
          <p:cNvSpPr txBox="1"/>
          <p:nvPr/>
        </p:nvSpPr>
        <p:spPr>
          <a:xfrm>
            <a:off x="5664021" y="1266934"/>
            <a:ext cx="3011567" cy="4001095"/>
          </a:xfrm>
          <a:prstGeom prst="rect">
            <a:avLst/>
          </a:prstGeom>
          <a:noFill/>
          <a:ln>
            <a:noFill/>
          </a:ln>
        </p:spPr>
        <p:txBody>
          <a:bodyPr wrap="square" rtlCol="0">
            <a:spAutoFit/>
          </a:bodyPr>
          <a:lstStyle/>
          <a:p>
            <a:r>
              <a:rPr lang="en-US" dirty="0"/>
              <a:t>Kelvin temperature </a:t>
            </a:r>
          </a:p>
          <a:p>
            <a:r>
              <a:rPr lang="en-US" dirty="0"/>
              <a:t>scale (P. 179</a:t>
            </a:r>
          </a:p>
          <a:p>
            <a:endParaRPr lang="en-US" dirty="0"/>
          </a:p>
          <a:p>
            <a:r>
              <a:rPr lang="en-US" sz="2000" dirty="0"/>
              <a:t>Kinetic energy (KE) (P. 179)</a:t>
            </a:r>
          </a:p>
          <a:p>
            <a:endParaRPr lang="en-US" sz="2000" dirty="0"/>
          </a:p>
          <a:p>
            <a:r>
              <a:rPr lang="en-US" sz="2000" dirty="0"/>
              <a:t>Kinetic molecular theory of gases (P. 197)</a:t>
            </a:r>
          </a:p>
          <a:p>
            <a:endParaRPr lang="en-US" sz="2000" dirty="0">
              <a:highlight>
                <a:srgbClr val="FFFF00"/>
              </a:highlight>
            </a:endParaRPr>
          </a:p>
          <a:p>
            <a:r>
              <a:rPr lang="en-US" sz="2000" dirty="0"/>
              <a:t>Mole fraction (P. 193)</a:t>
            </a:r>
          </a:p>
          <a:p>
            <a:endParaRPr lang="en-US" sz="2000" dirty="0"/>
          </a:p>
          <a:p>
            <a:r>
              <a:rPr lang="en-US" sz="2000" dirty="0"/>
              <a:t>Partial pressures (P. 192)</a:t>
            </a:r>
          </a:p>
          <a:p>
            <a:endParaRPr lang="en-US" sz="2000" dirty="0"/>
          </a:p>
          <a:p>
            <a:r>
              <a:rPr lang="en-US" sz="2000" dirty="0"/>
              <a:t>Pascal (Pa) (P. 172)</a:t>
            </a:r>
          </a:p>
        </p:txBody>
      </p:sp>
      <p:sp>
        <p:nvSpPr>
          <p:cNvPr id="9" name="TextBox 8">
            <a:extLst>
              <a:ext uri="{FF2B5EF4-FFF2-40B4-BE49-F238E27FC236}">
                <a16:creationId xmlns:a16="http://schemas.microsoft.com/office/drawing/2014/main" id="{02807BED-E077-7639-4B82-2EDD1F914146}"/>
              </a:ext>
            </a:extLst>
          </p:cNvPr>
          <p:cNvSpPr txBox="1"/>
          <p:nvPr/>
        </p:nvSpPr>
        <p:spPr>
          <a:xfrm>
            <a:off x="8550893" y="1266934"/>
            <a:ext cx="3605625" cy="2708434"/>
          </a:xfrm>
          <a:prstGeom prst="rect">
            <a:avLst/>
          </a:prstGeom>
          <a:noFill/>
          <a:ln>
            <a:noFill/>
          </a:ln>
        </p:spPr>
        <p:txBody>
          <a:bodyPr wrap="square" rtlCol="0">
            <a:spAutoFit/>
          </a:bodyPr>
          <a:lstStyle/>
          <a:p>
            <a:r>
              <a:rPr lang="en-US" dirty="0"/>
              <a:t>Pressure (P. 172)</a:t>
            </a:r>
          </a:p>
          <a:p>
            <a:endParaRPr lang="en-US" i="1" dirty="0"/>
          </a:p>
          <a:p>
            <a:r>
              <a:rPr lang="en-US" dirty="0"/>
              <a:t>Standard atmospheric pressure</a:t>
            </a:r>
          </a:p>
          <a:p>
            <a:r>
              <a:rPr lang="en-US" dirty="0"/>
              <a:t> (1 atm) (P. 173)</a:t>
            </a:r>
          </a:p>
          <a:p>
            <a:endParaRPr lang="en-US" dirty="0"/>
          </a:p>
          <a:p>
            <a:r>
              <a:rPr lang="en-US" sz="2000" dirty="0"/>
              <a:t>Standard temperature and pressure (STP) (P. 182)</a:t>
            </a:r>
          </a:p>
          <a:p>
            <a:r>
              <a:rPr lang="en-US" sz="2000" dirty="0">
                <a:highlight>
                  <a:srgbClr val="FFFF00"/>
                </a:highlight>
              </a:rPr>
              <a:t> </a:t>
            </a:r>
          </a:p>
          <a:p>
            <a:endParaRPr lang="en-US" sz="2000" dirty="0"/>
          </a:p>
        </p:txBody>
      </p:sp>
    </p:spTree>
    <p:extLst>
      <p:ext uri="{BB962C8B-B14F-4D97-AF65-F5344CB8AC3E}">
        <p14:creationId xmlns:p14="http://schemas.microsoft.com/office/powerpoint/2010/main" val="10838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solidFill>
                  <a:srgbClr val="FF0000"/>
                </a:solidFill>
              </a:rPr>
              <a:t>Atmospheric Pressure</a:t>
            </a:r>
          </a:p>
        </p:txBody>
      </p:sp>
      <p:sp>
        <p:nvSpPr>
          <p:cNvPr id="3" name="TextBox 2">
            <a:extLst>
              <a:ext uri="{FF2B5EF4-FFF2-40B4-BE49-F238E27FC236}">
                <a16:creationId xmlns:a16="http://schemas.microsoft.com/office/drawing/2014/main" id="{096C0369-91A6-C6F6-B4BD-DD0C4DBCBAC1}"/>
              </a:ext>
            </a:extLst>
          </p:cNvPr>
          <p:cNvSpPr txBox="1"/>
          <p:nvPr/>
        </p:nvSpPr>
        <p:spPr>
          <a:xfrm>
            <a:off x="134419" y="1815063"/>
            <a:ext cx="11923162" cy="584775"/>
          </a:xfrm>
          <a:prstGeom prst="rect">
            <a:avLst/>
          </a:prstGeom>
          <a:noFill/>
        </p:spPr>
        <p:txBody>
          <a:bodyPr wrap="square" rtlCol="0">
            <a:spAutoFit/>
          </a:bodyPr>
          <a:lstStyle/>
          <a:p>
            <a:r>
              <a:rPr lang="en-US" sz="3200" dirty="0"/>
              <a:t>Another measure of pressure is </a:t>
            </a:r>
            <a:r>
              <a:rPr lang="en-US" sz="3200" b="1" u="sng" dirty="0">
                <a:solidFill>
                  <a:srgbClr val="FF0000"/>
                </a:solidFill>
              </a:rPr>
              <a:t>atm</a:t>
            </a:r>
            <a:r>
              <a:rPr lang="en-US" sz="3200" dirty="0">
                <a:solidFill>
                  <a:srgbClr val="FF0000"/>
                </a:solidFill>
              </a:rPr>
              <a:t>.</a:t>
            </a:r>
            <a:endParaRPr lang="en-US" sz="3200" dirty="0"/>
          </a:p>
        </p:txBody>
      </p:sp>
      <p:sp>
        <p:nvSpPr>
          <p:cNvPr id="4" name="TextBox 3">
            <a:extLst>
              <a:ext uri="{FF2B5EF4-FFF2-40B4-BE49-F238E27FC236}">
                <a16:creationId xmlns:a16="http://schemas.microsoft.com/office/drawing/2014/main" id="{8641B9E1-E3BC-43F3-CBA6-CE93CF71235D}"/>
              </a:ext>
            </a:extLst>
          </p:cNvPr>
          <p:cNvSpPr txBox="1"/>
          <p:nvPr/>
        </p:nvSpPr>
        <p:spPr>
          <a:xfrm>
            <a:off x="0" y="2844225"/>
            <a:ext cx="7359445" cy="584775"/>
          </a:xfrm>
          <a:prstGeom prst="rect">
            <a:avLst/>
          </a:prstGeom>
          <a:noFill/>
        </p:spPr>
        <p:txBody>
          <a:bodyPr wrap="square" rtlCol="0">
            <a:spAutoFit/>
          </a:bodyPr>
          <a:lstStyle/>
          <a:p>
            <a:r>
              <a:rPr lang="en-US" sz="3200" b="1" u="sng" dirty="0">
                <a:solidFill>
                  <a:srgbClr val="FF0000"/>
                </a:solidFill>
              </a:rPr>
              <a:t>Atm</a:t>
            </a:r>
            <a:r>
              <a:rPr lang="en-US" sz="3200" dirty="0">
                <a:solidFill>
                  <a:srgbClr val="FF0000"/>
                </a:solidFill>
              </a:rPr>
              <a:t> </a:t>
            </a:r>
            <a:r>
              <a:rPr lang="en-US" sz="3200" dirty="0"/>
              <a:t>is the pressure of ALL the air above us.</a:t>
            </a:r>
          </a:p>
        </p:txBody>
      </p:sp>
      <p:pic>
        <p:nvPicPr>
          <p:cNvPr id="4098" name="Picture 2" descr="What is Atmospheric Pressure - A Plus Topper">
            <a:extLst>
              <a:ext uri="{FF2B5EF4-FFF2-40B4-BE49-F238E27FC236}">
                <a16:creationId xmlns:a16="http://schemas.microsoft.com/office/drawing/2014/main" id="{93B72590-B84C-8E66-1F39-FD568B2D5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95" r="4737" b="4900"/>
          <a:stretch/>
        </p:blipFill>
        <p:spPr bwMode="auto">
          <a:xfrm>
            <a:off x="7419608" y="838112"/>
            <a:ext cx="4637973" cy="36642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DD902D-DD3F-DD1E-9F6F-6B60B85C7102}"/>
              </a:ext>
            </a:extLst>
          </p:cNvPr>
          <p:cNvSpPr txBox="1"/>
          <p:nvPr/>
        </p:nvSpPr>
        <p:spPr>
          <a:xfrm>
            <a:off x="134419" y="4894583"/>
            <a:ext cx="10690897" cy="1077218"/>
          </a:xfrm>
          <a:prstGeom prst="rect">
            <a:avLst/>
          </a:prstGeom>
          <a:noFill/>
        </p:spPr>
        <p:txBody>
          <a:bodyPr wrap="square" rtlCol="0">
            <a:spAutoFit/>
          </a:bodyPr>
          <a:lstStyle/>
          <a:p>
            <a:pPr algn="ctr"/>
            <a:r>
              <a:rPr lang="en-US" sz="3200" dirty="0"/>
              <a:t>Air pressure changes wherever you are….here in Maple Ridge its pretty much sea level so 1 atm.</a:t>
            </a:r>
          </a:p>
        </p:txBody>
      </p:sp>
    </p:spTree>
    <p:extLst>
      <p:ext uri="{BB962C8B-B14F-4D97-AF65-F5344CB8AC3E}">
        <p14:creationId xmlns:p14="http://schemas.microsoft.com/office/powerpoint/2010/main" val="17911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Barometer</a:t>
            </a:r>
          </a:p>
        </p:txBody>
      </p:sp>
      <p:pic>
        <p:nvPicPr>
          <p:cNvPr id="5122" name="Picture 2" descr="Liquid Barometer with Glass Capillary | Manufactum">
            <a:extLst>
              <a:ext uri="{FF2B5EF4-FFF2-40B4-BE49-F238E27FC236}">
                <a16:creationId xmlns:a16="http://schemas.microsoft.com/office/drawing/2014/main" id="{964630E0-B30E-E1AF-0C5E-CB8ACF6D8C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72" r="22287"/>
          <a:stretch/>
        </p:blipFill>
        <p:spPr bwMode="auto">
          <a:xfrm>
            <a:off x="9461326" y="365125"/>
            <a:ext cx="2475507" cy="63597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96E286-924F-D434-43D7-2DDC7B35C528}"/>
              </a:ext>
            </a:extLst>
          </p:cNvPr>
          <p:cNvSpPr txBox="1"/>
          <p:nvPr/>
        </p:nvSpPr>
        <p:spPr>
          <a:xfrm>
            <a:off x="134419" y="1815063"/>
            <a:ext cx="9098071" cy="1077218"/>
          </a:xfrm>
          <a:prstGeom prst="rect">
            <a:avLst/>
          </a:prstGeom>
          <a:noFill/>
        </p:spPr>
        <p:txBody>
          <a:bodyPr wrap="square" rtlCol="0">
            <a:spAutoFit/>
          </a:bodyPr>
          <a:lstStyle/>
          <a:p>
            <a:r>
              <a:rPr lang="en-US" sz="3200" dirty="0"/>
              <a:t>A </a:t>
            </a:r>
            <a:r>
              <a:rPr lang="en-US" sz="3200" dirty="0">
                <a:solidFill>
                  <a:srgbClr val="FF0000"/>
                </a:solidFill>
              </a:rPr>
              <a:t>barometer</a:t>
            </a:r>
            <a:r>
              <a:rPr lang="en-US" sz="3200" dirty="0"/>
              <a:t> is an instrument that measures pressure by</a:t>
            </a:r>
            <a:r>
              <a:rPr lang="en-US" sz="3200" dirty="0">
                <a:solidFill>
                  <a:srgbClr val="FF0000"/>
                </a:solidFill>
              </a:rPr>
              <a:t>:</a:t>
            </a:r>
            <a:endParaRPr lang="en-US" sz="3200" dirty="0"/>
          </a:p>
        </p:txBody>
      </p:sp>
      <p:sp>
        <p:nvSpPr>
          <p:cNvPr id="4" name="TextBox 3">
            <a:extLst>
              <a:ext uri="{FF2B5EF4-FFF2-40B4-BE49-F238E27FC236}">
                <a16:creationId xmlns:a16="http://schemas.microsoft.com/office/drawing/2014/main" id="{4EAAA64A-0657-EB19-6B06-1113C149213B}"/>
              </a:ext>
            </a:extLst>
          </p:cNvPr>
          <p:cNvSpPr txBox="1"/>
          <p:nvPr/>
        </p:nvSpPr>
        <p:spPr>
          <a:xfrm>
            <a:off x="363255" y="3449676"/>
            <a:ext cx="9098071" cy="1077218"/>
          </a:xfrm>
          <a:prstGeom prst="rect">
            <a:avLst/>
          </a:prstGeom>
          <a:noFill/>
        </p:spPr>
        <p:txBody>
          <a:bodyPr wrap="square" rtlCol="0">
            <a:spAutoFit/>
          </a:bodyPr>
          <a:lstStyle/>
          <a:p>
            <a:r>
              <a:rPr lang="en-US" sz="3200" dirty="0"/>
              <a:t>- The air pressure around us </a:t>
            </a:r>
            <a:r>
              <a:rPr lang="en-US" sz="3200" dirty="0">
                <a:solidFill>
                  <a:srgbClr val="FF0000"/>
                </a:solidFill>
              </a:rPr>
              <a:t>pushes down on the liquid reservoir</a:t>
            </a:r>
            <a:r>
              <a:rPr lang="en-US" sz="3200" dirty="0"/>
              <a:t>.</a:t>
            </a:r>
          </a:p>
        </p:txBody>
      </p:sp>
      <p:sp>
        <p:nvSpPr>
          <p:cNvPr id="5" name="TextBox 4">
            <a:extLst>
              <a:ext uri="{FF2B5EF4-FFF2-40B4-BE49-F238E27FC236}">
                <a16:creationId xmlns:a16="http://schemas.microsoft.com/office/drawing/2014/main" id="{D36A7B0E-8045-67A7-B464-3B9777245711}"/>
              </a:ext>
            </a:extLst>
          </p:cNvPr>
          <p:cNvSpPr txBox="1"/>
          <p:nvPr/>
        </p:nvSpPr>
        <p:spPr>
          <a:xfrm>
            <a:off x="363255" y="4781947"/>
            <a:ext cx="9098071" cy="584775"/>
          </a:xfrm>
          <a:prstGeom prst="rect">
            <a:avLst/>
          </a:prstGeom>
          <a:noFill/>
        </p:spPr>
        <p:txBody>
          <a:bodyPr wrap="square" rtlCol="0">
            <a:spAutoFit/>
          </a:bodyPr>
          <a:lstStyle/>
          <a:p>
            <a:r>
              <a:rPr lang="en-US" sz="3200" dirty="0"/>
              <a:t>-The liquid (reservoir) then is forced </a:t>
            </a:r>
            <a:r>
              <a:rPr lang="en-US" sz="3200" dirty="0">
                <a:solidFill>
                  <a:srgbClr val="FF0000"/>
                </a:solidFill>
              </a:rPr>
              <a:t>up the scale</a:t>
            </a:r>
            <a:r>
              <a:rPr lang="en-US" sz="3200" dirty="0"/>
              <a:t>.</a:t>
            </a:r>
          </a:p>
        </p:txBody>
      </p:sp>
      <p:cxnSp>
        <p:nvCxnSpPr>
          <p:cNvPr id="7" name="Straight Arrow Connector 6">
            <a:extLst>
              <a:ext uri="{FF2B5EF4-FFF2-40B4-BE49-F238E27FC236}">
                <a16:creationId xmlns:a16="http://schemas.microsoft.com/office/drawing/2014/main" id="{5D1D7C9E-F02D-F834-4B12-F25E333C2D50}"/>
              </a:ext>
            </a:extLst>
          </p:cNvPr>
          <p:cNvCxnSpPr/>
          <p:nvPr/>
        </p:nvCxnSpPr>
        <p:spPr>
          <a:xfrm>
            <a:off x="10869561" y="191729"/>
            <a:ext cx="0" cy="560439"/>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E9668EC-3BA5-99A6-9034-AE73F02757F2}"/>
              </a:ext>
            </a:extLst>
          </p:cNvPr>
          <p:cNvSpPr/>
          <p:nvPr/>
        </p:nvSpPr>
        <p:spPr>
          <a:xfrm>
            <a:off x="10640087" y="634181"/>
            <a:ext cx="450702" cy="194678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Turn Arrow 11">
            <a:extLst>
              <a:ext uri="{FF2B5EF4-FFF2-40B4-BE49-F238E27FC236}">
                <a16:creationId xmlns:a16="http://schemas.microsoft.com/office/drawing/2014/main" id="{8170C794-7435-92F3-6C3E-C89D15E6C22E}"/>
              </a:ext>
            </a:extLst>
          </p:cNvPr>
          <p:cNvSpPr/>
          <p:nvPr/>
        </p:nvSpPr>
        <p:spPr>
          <a:xfrm rot="10800000">
            <a:off x="9955159" y="2580966"/>
            <a:ext cx="1165123" cy="3976687"/>
          </a:xfrm>
          <a:prstGeom prst="uturnArrow">
            <a:avLst>
              <a:gd name="adj1" fmla="val 7143"/>
              <a:gd name="adj2" fmla="val 6736"/>
              <a:gd name="adj3" fmla="val 23734"/>
              <a:gd name="adj4" fmla="val 43750"/>
              <a:gd name="adj5" fmla="val 72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195CE815-A8EF-1BD9-E90C-2218E7C44EEF}"/>
              </a:ext>
            </a:extLst>
          </p:cNvPr>
          <p:cNvSpPr txBox="1"/>
          <p:nvPr/>
        </p:nvSpPr>
        <p:spPr>
          <a:xfrm>
            <a:off x="134419" y="5621775"/>
            <a:ext cx="9212489" cy="1077218"/>
          </a:xfrm>
          <a:prstGeom prst="rect">
            <a:avLst/>
          </a:prstGeom>
          <a:noFill/>
        </p:spPr>
        <p:txBody>
          <a:bodyPr wrap="square" rtlCol="0">
            <a:spAutoFit/>
          </a:bodyPr>
          <a:lstStyle/>
          <a:p>
            <a:r>
              <a:rPr lang="en-US" sz="3200" dirty="0"/>
              <a:t>The first Barometer has Mercury (</a:t>
            </a:r>
            <a:r>
              <a:rPr lang="en-US" sz="3200" dirty="0">
                <a:solidFill>
                  <a:srgbClr val="FF0000"/>
                </a:solidFill>
              </a:rPr>
              <a:t>Hg</a:t>
            </a:r>
            <a:r>
              <a:rPr lang="en-US" sz="3200" dirty="0"/>
              <a:t>) as the </a:t>
            </a:r>
            <a:r>
              <a:rPr lang="en-US" sz="3200" dirty="0">
                <a:solidFill>
                  <a:srgbClr val="FF0000"/>
                </a:solidFill>
              </a:rPr>
              <a:t>liquid that moved mm up the scale</a:t>
            </a:r>
            <a:r>
              <a:rPr lang="en-US" sz="3200" dirty="0"/>
              <a:t>….hence </a:t>
            </a:r>
            <a:r>
              <a:rPr lang="en-US" sz="3200" dirty="0">
                <a:solidFill>
                  <a:srgbClr val="FF0000"/>
                </a:solidFill>
              </a:rPr>
              <a:t>mm Hg</a:t>
            </a:r>
          </a:p>
        </p:txBody>
      </p:sp>
    </p:spTree>
    <p:extLst>
      <p:ext uri="{BB962C8B-B14F-4D97-AF65-F5344CB8AC3E}">
        <p14:creationId xmlns:p14="http://schemas.microsoft.com/office/powerpoint/2010/main" val="5272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animBg="1"/>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4A9B-13CE-230E-EC8A-10A45DD88613}"/>
              </a:ext>
            </a:extLst>
          </p:cNvPr>
          <p:cNvSpPr>
            <a:spLocks noGrp="1"/>
          </p:cNvSpPr>
          <p:nvPr>
            <p:ph type="title"/>
          </p:nvPr>
        </p:nvSpPr>
        <p:spPr>
          <a:xfrm>
            <a:off x="363255" y="365125"/>
            <a:ext cx="11536471" cy="1325563"/>
          </a:xfrm>
        </p:spPr>
        <p:txBody>
          <a:bodyPr/>
          <a:lstStyle/>
          <a:p>
            <a:r>
              <a:rPr lang="en-US" dirty="0"/>
              <a:t>Different Units of Pressure</a:t>
            </a:r>
          </a:p>
        </p:txBody>
      </p:sp>
      <p:sp>
        <p:nvSpPr>
          <p:cNvPr id="3" name="TextBox 2">
            <a:extLst>
              <a:ext uri="{FF2B5EF4-FFF2-40B4-BE49-F238E27FC236}">
                <a16:creationId xmlns:a16="http://schemas.microsoft.com/office/drawing/2014/main" id="{94302F33-E216-6121-CDDB-824E8C3EBBCD}"/>
              </a:ext>
            </a:extLst>
          </p:cNvPr>
          <p:cNvSpPr txBox="1"/>
          <p:nvPr/>
        </p:nvSpPr>
        <p:spPr>
          <a:xfrm>
            <a:off x="251531" y="2480667"/>
            <a:ext cx="5365046" cy="584775"/>
          </a:xfrm>
          <a:prstGeom prst="rect">
            <a:avLst/>
          </a:prstGeom>
          <a:noFill/>
        </p:spPr>
        <p:txBody>
          <a:bodyPr wrap="square" rtlCol="0">
            <a:spAutoFit/>
          </a:bodyPr>
          <a:lstStyle/>
          <a:p>
            <a:r>
              <a:rPr lang="en-US" sz="3200" dirty="0"/>
              <a:t>Pressure is measured 1 Pascals</a:t>
            </a:r>
            <a:r>
              <a:rPr lang="en-US" sz="3200" dirty="0">
                <a:solidFill>
                  <a:srgbClr val="FF0000"/>
                </a:solidFill>
              </a:rPr>
              <a:t>.</a:t>
            </a:r>
            <a:endParaRPr lang="en-US" sz="3200" dirty="0"/>
          </a:p>
        </p:txBody>
      </p:sp>
      <p:sp>
        <p:nvSpPr>
          <p:cNvPr id="4" name="TextBox 3">
            <a:extLst>
              <a:ext uri="{FF2B5EF4-FFF2-40B4-BE49-F238E27FC236}">
                <a16:creationId xmlns:a16="http://schemas.microsoft.com/office/drawing/2014/main" id="{A03FE063-44AA-F1D9-63EC-EE5E6C72AC71}"/>
              </a:ext>
            </a:extLst>
          </p:cNvPr>
          <p:cNvSpPr txBox="1"/>
          <p:nvPr/>
        </p:nvSpPr>
        <p:spPr>
          <a:xfrm>
            <a:off x="489997" y="3587483"/>
            <a:ext cx="5365046" cy="584775"/>
          </a:xfrm>
          <a:prstGeom prst="rect">
            <a:avLst/>
          </a:prstGeom>
          <a:noFill/>
        </p:spPr>
        <p:txBody>
          <a:bodyPr wrap="square" rtlCol="0">
            <a:spAutoFit/>
          </a:bodyPr>
          <a:lstStyle/>
          <a:p>
            <a:r>
              <a:rPr lang="en-US" sz="3200" dirty="0"/>
              <a:t>And </a:t>
            </a:r>
            <a:r>
              <a:rPr lang="en-US" sz="3200" dirty="0">
                <a:solidFill>
                  <a:srgbClr val="FF0000"/>
                </a:solidFill>
              </a:rPr>
              <a:t>Atm</a:t>
            </a:r>
            <a:r>
              <a:rPr lang="en-US" sz="3200" dirty="0"/>
              <a:t> (Atmospheres)</a:t>
            </a:r>
            <a:r>
              <a:rPr lang="en-US" sz="3200" dirty="0">
                <a:solidFill>
                  <a:srgbClr val="FF0000"/>
                </a:solidFill>
              </a:rPr>
              <a:t>.</a:t>
            </a:r>
            <a:endParaRPr lang="en-US" sz="3200" dirty="0"/>
          </a:p>
        </p:txBody>
      </p:sp>
      <p:sp>
        <p:nvSpPr>
          <p:cNvPr id="5" name="TextBox 4">
            <a:extLst>
              <a:ext uri="{FF2B5EF4-FFF2-40B4-BE49-F238E27FC236}">
                <a16:creationId xmlns:a16="http://schemas.microsoft.com/office/drawing/2014/main" id="{F9739FFC-AF96-B788-5F20-DF7D2FBF44DB}"/>
              </a:ext>
            </a:extLst>
          </p:cNvPr>
          <p:cNvSpPr txBox="1"/>
          <p:nvPr/>
        </p:nvSpPr>
        <p:spPr>
          <a:xfrm>
            <a:off x="5310430" y="3096479"/>
            <a:ext cx="6419385" cy="584775"/>
          </a:xfrm>
          <a:prstGeom prst="rect">
            <a:avLst/>
          </a:prstGeom>
          <a:noFill/>
        </p:spPr>
        <p:txBody>
          <a:bodyPr wrap="square" rtlCol="0">
            <a:spAutoFit/>
          </a:bodyPr>
          <a:lstStyle/>
          <a:p>
            <a:r>
              <a:rPr lang="en-US" sz="3200" dirty="0"/>
              <a:t>And </a:t>
            </a:r>
            <a:r>
              <a:rPr lang="en-US" sz="3200" dirty="0">
                <a:solidFill>
                  <a:srgbClr val="FF0000"/>
                </a:solidFill>
              </a:rPr>
              <a:t>mmHg</a:t>
            </a:r>
            <a:r>
              <a:rPr lang="en-US" sz="3200" dirty="0"/>
              <a:t> (Millimeters of Mercury)</a:t>
            </a:r>
            <a:r>
              <a:rPr lang="en-US" sz="3200" dirty="0">
                <a:solidFill>
                  <a:srgbClr val="FF0000"/>
                </a:solidFill>
              </a:rPr>
              <a:t>.</a:t>
            </a:r>
            <a:endParaRPr lang="en-US" sz="3200" dirty="0"/>
          </a:p>
        </p:txBody>
      </p:sp>
      <p:sp>
        <p:nvSpPr>
          <p:cNvPr id="6" name="TextBox 5">
            <a:extLst>
              <a:ext uri="{FF2B5EF4-FFF2-40B4-BE49-F238E27FC236}">
                <a16:creationId xmlns:a16="http://schemas.microsoft.com/office/drawing/2014/main" id="{226F77AC-2EAC-0DA0-1B99-5DE028368050}"/>
              </a:ext>
            </a:extLst>
          </p:cNvPr>
          <p:cNvSpPr txBox="1"/>
          <p:nvPr/>
        </p:nvSpPr>
        <p:spPr>
          <a:xfrm>
            <a:off x="2612382" y="4897746"/>
            <a:ext cx="6967235" cy="707886"/>
          </a:xfrm>
          <a:prstGeom prst="rect">
            <a:avLst/>
          </a:prstGeom>
          <a:noFill/>
          <a:ln w="38100">
            <a:solidFill>
              <a:srgbClr val="FF0000"/>
            </a:solidFill>
          </a:ln>
        </p:spPr>
        <p:txBody>
          <a:bodyPr wrap="square" rtlCol="0">
            <a:spAutoFit/>
          </a:bodyPr>
          <a:lstStyle/>
          <a:p>
            <a:r>
              <a:rPr lang="en-US" sz="4000" b="1" dirty="0">
                <a:solidFill>
                  <a:srgbClr val="FF0000"/>
                </a:solidFill>
              </a:rPr>
              <a:t>1 atm = 101325 Pa = 760 mmHg</a:t>
            </a:r>
          </a:p>
        </p:txBody>
      </p:sp>
      <p:sp>
        <p:nvSpPr>
          <p:cNvPr id="7" name="TextBox 6">
            <a:extLst>
              <a:ext uri="{FF2B5EF4-FFF2-40B4-BE49-F238E27FC236}">
                <a16:creationId xmlns:a16="http://schemas.microsoft.com/office/drawing/2014/main" id="{8A2422AF-0B27-F34F-855F-D91B628791D6}"/>
              </a:ext>
            </a:extLst>
          </p:cNvPr>
          <p:cNvSpPr txBox="1"/>
          <p:nvPr/>
        </p:nvSpPr>
        <p:spPr>
          <a:xfrm>
            <a:off x="4336983" y="5667038"/>
            <a:ext cx="3518031" cy="707886"/>
          </a:xfrm>
          <a:prstGeom prst="rect">
            <a:avLst/>
          </a:prstGeom>
          <a:noFill/>
          <a:ln w="38100">
            <a:solidFill>
              <a:srgbClr val="FF0000"/>
            </a:solidFill>
          </a:ln>
        </p:spPr>
        <p:txBody>
          <a:bodyPr wrap="square" rtlCol="0">
            <a:spAutoFit/>
          </a:bodyPr>
          <a:lstStyle/>
          <a:p>
            <a:r>
              <a:rPr lang="en-US" sz="4000" b="1" dirty="0">
                <a:solidFill>
                  <a:srgbClr val="FF0000"/>
                </a:solidFill>
              </a:rPr>
              <a:t>1000 Pa = 1 kPa</a:t>
            </a:r>
          </a:p>
        </p:txBody>
      </p:sp>
    </p:spTree>
    <p:extLst>
      <p:ext uri="{BB962C8B-B14F-4D97-AF65-F5344CB8AC3E}">
        <p14:creationId xmlns:p14="http://schemas.microsoft.com/office/powerpoint/2010/main" val="130830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9023</TotalTime>
  <Words>4227</Words>
  <Application>Microsoft Macintosh PowerPoint</Application>
  <PresentationFormat>Widescreen</PresentationFormat>
  <Paragraphs>558</Paragraphs>
  <Slides>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Calibri Light</vt:lpstr>
      <vt:lpstr>Office Theme</vt:lpstr>
      <vt:lpstr>Chapter 5</vt:lpstr>
      <vt:lpstr>5.1: Substances that Exist as Gases</vt:lpstr>
      <vt:lpstr>5.1: Substances that Exist as Gases</vt:lpstr>
      <vt:lpstr>What do we know about Gases</vt:lpstr>
      <vt:lpstr>5.2: Pressure of Gases</vt:lpstr>
      <vt:lpstr>SI Unit of Pressure</vt:lpstr>
      <vt:lpstr>Atmospheric Pressure</vt:lpstr>
      <vt:lpstr>Barometer</vt:lpstr>
      <vt:lpstr>Different Units of Pressure</vt:lpstr>
      <vt:lpstr>Standard Temperature Atmospheric Pressure</vt:lpstr>
      <vt:lpstr>Example 5.1</vt:lpstr>
      <vt:lpstr>Example: Practice Exercise 5.1</vt:lpstr>
      <vt:lpstr>Example 5.2</vt:lpstr>
      <vt:lpstr>Example: Practice Exercise 5.2</vt:lpstr>
      <vt:lpstr>5.3: The Gas Laws</vt:lpstr>
      <vt:lpstr>Boyles Law </vt:lpstr>
      <vt:lpstr>Boyles Law </vt:lpstr>
      <vt:lpstr>Charles Law </vt:lpstr>
      <vt:lpstr>Charles Law </vt:lpstr>
      <vt:lpstr>Absolute Zero </vt:lpstr>
      <vt:lpstr>Absolute Zero </vt:lpstr>
      <vt:lpstr>Gay-Lussac’s Law </vt:lpstr>
      <vt:lpstr>Avogadro’s Law </vt:lpstr>
      <vt:lpstr>Avogadro’s Law </vt:lpstr>
      <vt:lpstr>5.4: The Ideal Gas Law</vt:lpstr>
      <vt:lpstr>5.4: The Ideal Gas Law</vt:lpstr>
      <vt:lpstr>5.4: The Ideal Gas Law</vt:lpstr>
      <vt:lpstr>Example 5.3</vt:lpstr>
      <vt:lpstr>Example 5.3</vt:lpstr>
      <vt:lpstr>Example 5.3</vt:lpstr>
      <vt:lpstr>Example: Practice Exercise 5.3</vt:lpstr>
      <vt:lpstr>Example 5.4</vt:lpstr>
      <vt:lpstr>Example 5.4</vt:lpstr>
      <vt:lpstr>Example: Practice Exercise 5.4</vt:lpstr>
      <vt:lpstr>Example 5.5</vt:lpstr>
      <vt:lpstr>Example 5.5</vt:lpstr>
      <vt:lpstr>Example: Practice Exercise 5.5</vt:lpstr>
      <vt:lpstr>Example 5.6</vt:lpstr>
      <vt:lpstr>Example 5.6</vt:lpstr>
      <vt:lpstr>Example: Practice Exercise 5.6</vt:lpstr>
      <vt:lpstr>Example 5.7</vt:lpstr>
      <vt:lpstr>Example 5.7</vt:lpstr>
      <vt:lpstr>Example 5.7</vt:lpstr>
      <vt:lpstr>Example: Practice Exercise 5.7</vt:lpstr>
      <vt:lpstr>Density Calculations</vt:lpstr>
      <vt:lpstr>5.5: Gas Stoichiometry</vt:lpstr>
      <vt:lpstr>Example 5.11</vt:lpstr>
      <vt:lpstr>Example 5.11</vt:lpstr>
      <vt:lpstr>Example: Practice Exercise 5.11</vt:lpstr>
      <vt:lpstr>Example 5.12</vt:lpstr>
      <vt:lpstr>Example 5.12</vt:lpstr>
      <vt:lpstr>Example 5.12</vt:lpstr>
      <vt:lpstr>Example 5.12</vt:lpstr>
      <vt:lpstr>Example: Practice Exercise 5.12</vt:lpstr>
      <vt:lpstr>Example 5.13</vt:lpstr>
      <vt:lpstr>Example 5.13</vt:lpstr>
      <vt:lpstr>Example 5.13</vt:lpstr>
      <vt:lpstr>Example: Practice Exercise 5.13</vt:lpstr>
      <vt:lpstr>5.6: Daltons Law of Partial Pressures</vt:lpstr>
      <vt:lpstr>5.6: Daltons Law of Partial Pressures</vt:lpstr>
      <vt:lpstr>5.6: Daltons Law of Partial Pressures</vt:lpstr>
      <vt:lpstr>5.7: Kinetic Molecular Theory of Gases</vt:lpstr>
      <vt:lpstr>Gas Diffusion and Effusion (BASIC DEFINITION) </vt:lpstr>
      <vt:lpstr>Key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Lani Knowles</dc:creator>
  <cp:lastModifiedBy>Lani Knowles</cp:lastModifiedBy>
  <cp:revision>46</cp:revision>
  <dcterms:created xsi:type="dcterms:W3CDTF">2022-05-12T22:47:37Z</dcterms:created>
  <dcterms:modified xsi:type="dcterms:W3CDTF">2022-11-19T17:38:55Z</dcterms:modified>
</cp:coreProperties>
</file>