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72" r:id="rId4"/>
    <p:sldId id="298" r:id="rId5"/>
    <p:sldId id="299" r:id="rId6"/>
    <p:sldId id="300" r:id="rId7"/>
    <p:sldId id="301" r:id="rId8"/>
    <p:sldId id="273" r:id="rId9"/>
    <p:sldId id="302" r:id="rId10"/>
    <p:sldId id="274" r:id="rId11"/>
    <p:sldId id="260" r:id="rId12"/>
    <p:sldId id="303" r:id="rId13"/>
    <p:sldId id="304" r:id="rId14"/>
    <p:sldId id="275" r:id="rId15"/>
    <p:sldId id="276" r:id="rId16"/>
    <p:sldId id="305" r:id="rId17"/>
    <p:sldId id="306" r:id="rId18"/>
    <p:sldId id="307" r:id="rId19"/>
    <p:sldId id="277" r:id="rId20"/>
    <p:sldId id="278" r:id="rId21"/>
    <p:sldId id="279" r:id="rId22"/>
    <p:sldId id="308" r:id="rId23"/>
    <p:sldId id="309" r:id="rId24"/>
    <p:sldId id="280" r:id="rId25"/>
    <p:sldId id="311" r:id="rId26"/>
    <p:sldId id="310" r:id="rId27"/>
    <p:sldId id="316" r:id="rId28"/>
    <p:sldId id="320" r:id="rId29"/>
    <p:sldId id="319" r:id="rId30"/>
    <p:sldId id="318" r:id="rId31"/>
    <p:sldId id="317" r:id="rId32"/>
    <p:sldId id="284" r:id="rId33"/>
    <p:sldId id="321" r:id="rId34"/>
    <p:sldId id="322" r:id="rId35"/>
    <p:sldId id="323" r:id="rId36"/>
    <p:sldId id="324" r:id="rId37"/>
    <p:sldId id="285" r:id="rId38"/>
    <p:sldId id="325" r:id="rId39"/>
    <p:sldId id="286" r:id="rId40"/>
    <p:sldId id="287" r:id="rId41"/>
    <p:sldId id="288" r:id="rId42"/>
    <p:sldId id="289" r:id="rId43"/>
    <p:sldId id="326" r:id="rId44"/>
    <p:sldId id="327" r:id="rId45"/>
    <p:sldId id="290" r:id="rId46"/>
    <p:sldId id="328" r:id="rId47"/>
    <p:sldId id="329" r:id="rId48"/>
    <p:sldId id="291" r:id="rId49"/>
    <p:sldId id="292" r:id="rId50"/>
    <p:sldId id="295" r:id="rId51"/>
    <p:sldId id="330" r:id="rId52"/>
    <p:sldId id="331" r:id="rId53"/>
    <p:sldId id="332" r:id="rId54"/>
    <p:sldId id="333" r:id="rId55"/>
    <p:sldId id="293" r:id="rId56"/>
    <p:sldId id="294" r:id="rId57"/>
    <p:sldId id="296" r:id="rId58"/>
    <p:sldId id="297" r:id="rId59"/>
    <p:sldId id="270" r:id="rId6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88"/>
    <p:restoredTop sz="92387"/>
  </p:normalViewPr>
  <p:slideViewPr>
    <p:cSldViewPr snapToGrid="0" snapToObjects="1">
      <p:cViewPr varScale="1">
        <p:scale>
          <a:sx n="117" d="100"/>
          <a:sy n="117" d="100"/>
        </p:scale>
        <p:origin x="51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7962A-7919-178F-C129-BD4D47889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C583B3-626B-B4B2-E46E-0BA80BD7B8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944764-93BC-65A2-36C1-B312E92B8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B34D-0648-2A4F-A65F-770C4AE1058E}" type="datetimeFigureOut">
              <a:rPr lang="en-US" smtClean="0"/>
              <a:t>11/8/22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247F2-0677-B3C5-AE06-2EC6926A9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C0F0-EBDB-37B6-137C-7D46DB2ED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0DCB-764C-5942-8F62-583C6C0E6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66111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9A0EAF-711F-3974-99DF-B780DF9E1F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C6068C-72D5-7362-8BD9-6D83D2DF00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4668B-859A-8727-B40A-4B81FA45F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B34D-0648-2A4F-A65F-770C4AE1058E}" type="datetimeFigureOut">
              <a:rPr lang="en-US" smtClean="0"/>
              <a:t>11/8/22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8473D5-C800-8141-D362-F387A0EA4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8E646-3F3A-2A49-D4E7-90FCB1793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0DCB-764C-5942-8F62-583C6C0E6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120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8B25223-839A-3599-5844-5BAAA147658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3781D7-3CEE-8356-41D6-C9A9C1868D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84A05C-3843-C0DD-6FE3-EDF3DB540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B34D-0648-2A4F-A65F-770C4AE1058E}" type="datetimeFigureOut">
              <a:rPr lang="en-US" smtClean="0"/>
              <a:t>11/8/22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EDABE-FC78-6AD2-58AA-371EFDA74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5B0953-07EE-C17F-C61C-8C9B6B38C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0DCB-764C-5942-8F62-583C6C0E6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207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F28A7-D2AC-0E62-C58B-9034A7044E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EB5F6C-EB85-3521-0CA2-6C5D61D1FB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25941-6555-86F3-1830-D8AF16DCE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B34D-0648-2A4F-A65F-770C4AE1058E}" type="datetimeFigureOut">
              <a:rPr lang="en-US" smtClean="0"/>
              <a:t>11/8/22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7F5C61-5166-A647-EBC9-394740DF9F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DC854F-4DAB-4C71-C740-075A911D7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0DCB-764C-5942-8F62-583C6C0E6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845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5FCEA6-8566-AA83-2086-068DE1172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C0E451-2D9E-8332-DEC1-84F673A041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534700-44E7-B2BF-11AD-F042AEAE6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B34D-0648-2A4F-A65F-770C4AE1058E}" type="datetimeFigureOut">
              <a:rPr lang="en-US" smtClean="0"/>
              <a:t>11/8/22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8EB08-B828-51F7-F80D-D505FBB1B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0635E8-ED69-0C01-1C90-CE9B8EE70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0DCB-764C-5942-8F62-583C6C0E6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987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31F733-D501-A61F-6940-99A7ADE12D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D6B6FC-863A-1078-36D4-307735137B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5B75C5-FAEA-2007-D3F8-114A5A4DE5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CF51C4-39D7-E405-9B92-ADF448FC9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B34D-0648-2A4F-A65F-770C4AE1058E}" type="datetimeFigureOut">
              <a:rPr lang="en-US" smtClean="0"/>
              <a:t>11/8/22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921D99-2E47-AC3D-A825-C95435900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9EE613-A125-1E2A-5314-570D56E9D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0DCB-764C-5942-8F62-583C6C0E6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5957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843EB-463F-E9FE-76BA-A34777BCA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60AFF5-47C7-D441-1A3A-40B1C5B23F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1BFDB5-F99A-DE5A-F9C6-6A29E0B84A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4D6E098-29DD-4119-AB6B-0A89ECED1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718DF9-AC71-23AD-ADCF-ADF20C0017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A448BB-2F91-B6A3-6579-C74C8823C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B34D-0648-2A4F-A65F-770C4AE1058E}" type="datetimeFigureOut">
              <a:rPr lang="en-US" smtClean="0"/>
              <a:t>11/8/22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52A0E0-A1A1-9107-06DD-1FFAE4A9B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19F92F-3E0F-DC5E-654C-7D54840944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0DCB-764C-5942-8F62-583C6C0E6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2187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DBC6B-E752-DD1E-5403-622BCC8C9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7764ACF-21B2-DA0E-FB94-464D3D51AA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B34D-0648-2A4F-A65F-770C4AE1058E}" type="datetimeFigureOut">
              <a:rPr lang="en-US" smtClean="0"/>
              <a:t>11/8/22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E141EF-84F0-A7B0-B01F-C959EF6415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581042-455C-E2DF-58D0-EAA1A46404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0DCB-764C-5942-8F62-583C6C0E6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198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6A12F4-6352-BEAE-5552-1ACFB7A4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B34D-0648-2A4F-A65F-770C4AE1058E}" type="datetimeFigureOut">
              <a:rPr lang="en-US" smtClean="0"/>
              <a:t>11/8/22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8FBE8C5-26E9-5226-3A67-34403C7C2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248192-841B-4559-E3A7-5D5D95168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0DCB-764C-5942-8F62-583C6C0E6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8043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84D77-5930-F935-0FF4-8C83DE094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ED3C0-5107-D88C-1011-8C057F78A7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48122-9CDB-B3D5-D397-27BCAB8774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779ED24-5798-516F-2968-EFC771D285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B34D-0648-2A4F-A65F-770C4AE1058E}" type="datetimeFigureOut">
              <a:rPr lang="en-US" smtClean="0"/>
              <a:t>11/8/22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E5B489-38D0-E9C0-9B07-A243A6C8A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06C18D-F761-BFD5-9C6F-EFAE59B2B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0DCB-764C-5942-8F62-583C6C0E6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6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C64FB9-5129-9B42-22C7-CED115855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BBA836-C01F-5682-0E89-AFC53E9562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EC726E-9530-394F-AF1E-14BF604DF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25DA5D-A94E-E886-53E5-3C3A8562A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0B34D-0648-2A4F-A65F-770C4AE1058E}" type="datetimeFigureOut">
              <a:rPr lang="en-US" smtClean="0"/>
              <a:t>11/8/22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9DDBEB-E1BA-684B-CC24-0C64549D1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474CB5-D978-6601-67F2-FE7ECFF26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D30DCB-764C-5942-8F62-583C6C0E6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174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FE1BB0-FB25-D9AC-98C4-B3BCF4FAE6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318BA-C182-092B-CD36-B95DA40370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DAB7E3-6CBE-2DFA-89BA-D6F807AB2A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D0B34D-0648-2A4F-A65F-770C4AE1058E}" type="datetimeFigureOut">
              <a:rPr lang="en-US" smtClean="0"/>
              <a:t>11/8/22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BF313-2F96-1F3A-6BB8-314145CA8A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1C4B4B-6FC3-98D7-38E6-7E46B5E3BA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D30DCB-764C-5942-8F62-583C6C0E69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08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654AF-2C81-FCBF-C7EB-728A3DB4BF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08346"/>
            <a:ext cx="9144000" cy="2387600"/>
          </a:xfrm>
        </p:spPr>
        <p:txBody>
          <a:bodyPr>
            <a:normAutofit/>
          </a:bodyPr>
          <a:lstStyle/>
          <a:p>
            <a:r>
              <a:rPr lang="en-US" sz="8000" dirty="0"/>
              <a:t>Chapter 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7DDDC6-5FF3-A7F5-3631-BBC9F206B0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688021"/>
            <a:ext cx="9144000" cy="569912"/>
          </a:xfrm>
        </p:spPr>
        <p:txBody>
          <a:bodyPr>
            <a:normAutofit/>
          </a:bodyPr>
          <a:lstStyle/>
          <a:p>
            <a:r>
              <a:rPr lang="en-US" sz="3200" b="1" dirty="0"/>
              <a:t>Reactions in Aqueous Solutions</a:t>
            </a:r>
          </a:p>
        </p:txBody>
      </p:sp>
      <p:pic>
        <p:nvPicPr>
          <p:cNvPr id="1028" name="Picture 4" descr="5.2: Precipitation Reactions - Chemistry LibreTexts">
            <a:extLst>
              <a:ext uri="{FF2B5EF4-FFF2-40B4-BE49-F238E27FC236}">
                <a16:creationId xmlns:a16="http://schemas.microsoft.com/office/drawing/2014/main" id="{141D7B39-98B5-BBDD-97C1-F2E74198A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829155" cy="4540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actions in Aqueous Solution">
            <a:extLst>
              <a:ext uri="{FF2B5EF4-FFF2-40B4-BE49-F238E27FC236}">
                <a16:creationId xmlns:a16="http://schemas.microsoft.com/office/drawing/2014/main" id="{EBFA9C43-7E23-3C53-9CEC-452E742648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8050" y="0"/>
            <a:ext cx="6071986" cy="454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17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536471" cy="70113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Solubility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9E0DAF-DB08-C709-B216-59F4F19AFCF6}"/>
              </a:ext>
            </a:extLst>
          </p:cNvPr>
          <p:cNvSpPr txBox="1"/>
          <p:nvPr/>
        </p:nvSpPr>
        <p:spPr>
          <a:xfrm>
            <a:off x="327764" y="701132"/>
            <a:ext cx="18866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Solubility: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C965AB-B028-5BB6-0325-D0FCD72B84ED}"/>
              </a:ext>
            </a:extLst>
          </p:cNvPr>
          <p:cNvSpPr txBox="1"/>
          <p:nvPr/>
        </p:nvSpPr>
        <p:spPr>
          <a:xfrm>
            <a:off x="327764" y="1285907"/>
            <a:ext cx="11536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The amount of solute (stuff you dissolve) that will dissolve </a:t>
            </a:r>
            <a:r>
              <a:rPr lang="en-US" sz="2800" dirty="0"/>
              <a:t>in a given quantity of solvent (thing you does the dissolving) </a:t>
            </a:r>
            <a:r>
              <a:rPr lang="en-US" sz="2800" b="1" dirty="0">
                <a:solidFill>
                  <a:srgbClr val="FF0000"/>
                </a:solidFill>
              </a:rPr>
              <a:t>at a given temperature</a:t>
            </a:r>
            <a:r>
              <a:rPr lang="en-US" sz="2800" dirty="0"/>
              <a:t>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040918-E5F3-95DF-2577-97EF2B842A7C}"/>
              </a:ext>
            </a:extLst>
          </p:cNvPr>
          <p:cNvSpPr txBox="1"/>
          <p:nvPr/>
        </p:nvSpPr>
        <p:spPr>
          <a:xfrm>
            <a:off x="243496" y="3353168"/>
            <a:ext cx="11536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determined</a:t>
            </a:r>
            <a:r>
              <a:rPr lang="en-US" sz="2800" dirty="0">
                <a:solidFill>
                  <a:srgbClr val="FF0000"/>
                </a:solidFill>
              </a:rPr>
              <a:t> solubility relates </a:t>
            </a:r>
            <a:r>
              <a:rPr lang="en-US" sz="2800" dirty="0"/>
              <a:t>to</a:t>
            </a:r>
            <a:r>
              <a:rPr lang="en-US" sz="2800" dirty="0">
                <a:solidFill>
                  <a:srgbClr val="FF0000"/>
                </a:solidFill>
              </a:rPr>
              <a:t> the state </a:t>
            </a:r>
            <a:r>
              <a:rPr lang="en-US" sz="2800" baseline="-25000" dirty="0">
                <a:solidFill>
                  <a:srgbClr val="FF0000"/>
                </a:solidFill>
              </a:rPr>
              <a:t>(s or </a:t>
            </a:r>
            <a:r>
              <a:rPr lang="en-US" sz="2800" baseline="-25000" dirty="0" err="1">
                <a:solidFill>
                  <a:srgbClr val="FF0000"/>
                </a:solidFill>
              </a:rPr>
              <a:t>aq</a:t>
            </a:r>
            <a:r>
              <a:rPr lang="en-US" sz="2800" baseline="-25000" dirty="0">
                <a:solidFill>
                  <a:srgbClr val="FF0000"/>
                </a:solidFill>
              </a:rPr>
              <a:t>) </a:t>
            </a:r>
            <a:r>
              <a:rPr lang="en-US" sz="2800" dirty="0"/>
              <a:t>you assign to an element or compound.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447834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51597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Example 4.1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7ABD93-2F49-6EFA-268C-D3A31DF64B8E}"/>
              </a:ext>
            </a:extLst>
          </p:cNvPr>
          <p:cNvSpPr txBox="1"/>
          <p:nvPr/>
        </p:nvSpPr>
        <p:spPr>
          <a:xfrm>
            <a:off x="0" y="58635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0" i="1" dirty="0"/>
              <a:t>Classify the following ionic compounds as as soluble or insoluble: (a) silver sulfate (Ag</a:t>
            </a:r>
            <a:r>
              <a:rPr lang="en-CA" sz="2000" b="0" i="1" baseline="-25000" dirty="0"/>
              <a:t>2</a:t>
            </a:r>
            <a:r>
              <a:rPr lang="en-CA" sz="2000" b="0" i="1" dirty="0"/>
              <a:t>SO</a:t>
            </a:r>
            <a:r>
              <a:rPr lang="en-CA" sz="2000" b="0" i="1" baseline="-25000" dirty="0"/>
              <a:t>4</a:t>
            </a:r>
            <a:r>
              <a:rPr lang="en-CA" sz="2000" b="0" i="1" dirty="0"/>
              <a:t>) </a:t>
            </a:r>
          </a:p>
          <a:p>
            <a:r>
              <a:rPr lang="en-CA" sz="2000" b="0" i="1" dirty="0"/>
              <a:t>(b) calcium carbonate (CaCO</a:t>
            </a:r>
            <a:r>
              <a:rPr lang="en-CA" sz="2000" b="0" i="1" baseline="-25000" dirty="0"/>
              <a:t>3</a:t>
            </a:r>
            <a:r>
              <a:rPr lang="en-CA" sz="2000" b="0" i="1" dirty="0"/>
              <a:t>), (c) sodium phosphate (Na</a:t>
            </a:r>
            <a:r>
              <a:rPr lang="en-CA" sz="2000" b="0" i="1" baseline="-25000" dirty="0"/>
              <a:t>3</a:t>
            </a:r>
            <a:r>
              <a:rPr lang="en-CA" sz="2000" b="0" i="1" dirty="0"/>
              <a:t>PO</a:t>
            </a:r>
            <a:r>
              <a:rPr lang="en-CA" sz="2000" b="0" i="1" baseline="-25000" dirty="0"/>
              <a:t>4</a:t>
            </a:r>
            <a:r>
              <a:rPr lang="en-CA" sz="2000" b="0" i="1" dirty="0"/>
              <a:t>).</a:t>
            </a:r>
            <a:endParaRPr lang="en-CA" sz="2000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114C45-FD37-E850-9FA9-633E546BADB9}"/>
              </a:ext>
            </a:extLst>
          </p:cNvPr>
          <p:cNvSpPr/>
          <p:nvPr/>
        </p:nvSpPr>
        <p:spPr>
          <a:xfrm>
            <a:off x="6755802" y="622569"/>
            <a:ext cx="2635624" cy="30583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C80090B8-08C1-1C9B-1DC5-910DCDAF2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7414" y="1359483"/>
            <a:ext cx="7772400" cy="303480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B0A82A4-5E38-3CC0-107B-554E204CF5D1}"/>
              </a:ext>
            </a:extLst>
          </p:cNvPr>
          <p:cNvSpPr/>
          <p:nvPr/>
        </p:nvSpPr>
        <p:spPr>
          <a:xfrm>
            <a:off x="4959616" y="4059427"/>
            <a:ext cx="654424" cy="305834"/>
          </a:xfrm>
          <a:prstGeom prst="rect">
            <a:avLst/>
          </a:prstGeom>
          <a:solidFill>
            <a:srgbClr val="FFFF00">
              <a:alpha val="73000"/>
            </a:srgb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594005-8447-E6D2-E6A4-3F2F0638B95C}"/>
              </a:ext>
            </a:extLst>
          </p:cNvPr>
          <p:cNvSpPr/>
          <p:nvPr/>
        </p:nvSpPr>
        <p:spPr>
          <a:xfrm>
            <a:off x="8084457" y="4055887"/>
            <a:ext cx="375258" cy="305834"/>
          </a:xfrm>
          <a:prstGeom prst="rect">
            <a:avLst/>
          </a:prstGeom>
          <a:solidFill>
            <a:srgbClr val="FFFF00">
              <a:alpha val="73000"/>
            </a:srgb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C5D04D-EE8E-A8A6-12E1-2D3513EFD7D0}"/>
              </a:ext>
            </a:extLst>
          </p:cNvPr>
          <p:cNvSpPr txBox="1">
            <a:spLocks/>
          </p:cNvSpPr>
          <p:nvPr/>
        </p:nvSpPr>
        <p:spPr>
          <a:xfrm>
            <a:off x="5634072" y="5384055"/>
            <a:ext cx="2667043" cy="701132"/>
          </a:xfrm>
          <a:prstGeom prst="rect">
            <a:avLst/>
          </a:prstGeom>
          <a:ln w="34925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0000"/>
                </a:solidFill>
              </a:rPr>
              <a:t>Insoluble.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09C7673-435B-A9C1-840E-BA2682617179}"/>
              </a:ext>
            </a:extLst>
          </p:cNvPr>
          <p:cNvSpPr txBox="1">
            <a:spLocks/>
          </p:cNvSpPr>
          <p:nvPr/>
        </p:nvSpPr>
        <p:spPr>
          <a:xfrm>
            <a:off x="119657" y="1396757"/>
            <a:ext cx="3730214" cy="5115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rgbClr val="FF0000"/>
                </a:solidFill>
              </a:rPr>
              <a:t>No need to use table….just memorize: </a:t>
            </a:r>
            <a:r>
              <a:rPr lang="en-US" sz="5400" b="1" dirty="0">
                <a:solidFill>
                  <a:srgbClr val="FF0000"/>
                </a:solidFill>
              </a:rPr>
              <a:t>Only Nitrates, bicarbonates, chlorates, and Group 1 are soluble</a:t>
            </a:r>
            <a:r>
              <a:rPr lang="en-US" sz="5400" dirty="0">
                <a:solidFill>
                  <a:srgbClr val="FF0000"/>
                </a:solidFill>
              </a:rPr>
              <a:t>…. everything else no.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B7852BC-FF35-C001-D44A-3865D11330F5}"/>
              </a:ext>
            </a:extLst>
          </p:cNvPr>
          <p:cNvSpPr/>
          <p:nvPr/>
        </p:nvSpPr>
        <p:spPr>
          <a:xfrm>
            <a:off x="4199814" y="1727670"/>
            <a:ext cx="2555987" cy="2031529"/>
          </a:xfrm>
          <a:prstGeom prst="rect">
            <a:avLst/>
          </a:prstGeom>
          <a:solidFill>
            <a:srgbClr val="FFFF00">
              <a:alpha val="73000"/>
            </a:srgb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89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10" grpId="0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51597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Example 4.1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7ABD93-2F49-6EFA-268C-D3A31DF64B8E}"/>
              </a:ext>
            </a:extLst>
          </p:cNvPr>
          <p:cNvSpPr txBox="1"/>
          <p:nvPr/>
        </p:nvSpPr>
        <p:spPr>
          <a:xfrm>
            <a:off x="0" y="58635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0" i="1" dirty="0"/>
              <a:t>Classify the following ionic compounds as as soluble or insoluble: (a) silver sulfate (Ag</a:t>
            </a:r>
            <a:r>
              <a:rPr lang="en-CA" sz="2000" b="0" i="1" baseline="-25000" dirty="0"/>
              <a:t>2</a:t>
            </a:r>
            <a:r>
              <a:rPr lang="en-CA" sz="2000" b="0" i="1" dirty="0"/>
              <a:t>SO</a:t>
            </a:r>
            <a:r>
              <a:rPr lang="en-CA" sz="2000" b="0" i="1" baseline="-25000" dirty="0"/>
              <a:t>4</a:t>
            </a:r>
            <a:r>
              <a:rPr lang="en-CA" sz="2000" b="0" i="1" dirty="0"/>
              <a:t>) </a:t>
            </a:r>
          </a:p>
          <a:p>
            <a:r>
              <a:rPr lang="en-CA" sz="2000" b="0" i="1" dirty="0"/>
              <a:t>(b) calcium carbonate (CaCO</a:t>
            </a:r>
            <a:r>
              <a:rPr lang="en-CA" sz="2000" b="0" i="1" baseline="-25000" dirty="0"/>
              <a:t>3</a:t>
            </a:r>
            <a:r>
              <a:rPr lang="en-CA" sz="2000" b="0" i="1" dirty="0"/>
              <a:t>), (c) sodium phosphate (Na</a:t>
            </a:r>
            <a:r>
              <a:rPr lang="en-CA" sz="2000" b="0" i="1" baseline="-25000" dirty="0"/>
              <a:t>3</a:t>
            </a:r>
            <a:r>
              <a:rPr lang="en-CA" sz="2000" b="0" i="1" dirty="0"/>
              <a:t>PO</a:t>
            </a:r>
            <a:r>
              <a:rPr lang="en-CA" sz="2000" b="0" i="1" baseline="-25000" dirty="0"/>
              <a:t>4</a:t>
            </a:r>
            <a:r>
              <a:rPr lang="en-CA" sz="2000" b="0" i="1" dirty="0"/>
              <a:t>).</a:t>
            </a:r>
            <a:endParaRPr lang="en-CA" sz="2000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114C45-FD37-E850-9FA9-633E546BADB9}"/>
              </a:ext>
            </a:extLst>
          </p:cNvPr>
          <p:cNvSpPr/>
          <p:nvPr/>
        </p:nvSpPr>
        <p:spPr>
          <a:xfrm>
            <a:off x="0" y="946074"/>
            <a:ext cx="3251200" cy="29187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C80090B8-08C1-1C9B-1DC5-910DCDAF2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7414" y="1359483"/>
            <a:ext cx="7772400" cy="30348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594005-8447-E6D2-E6A4-3F2F0638B95C}"/>
              </a:ext>
            </a:extLst>
          </p:cNvPr>
          <p:cNvSpPr/>
          <p:nvPr/>
        </p:nvSpPr>
        <p:spPr>
          <a:xfrm>
            <a:off x="8641784" y="4059427"/>
            <a:ext cx="375258" cy="305834"/>
          </a:xfrm>
          <a:prstGeom prst="rect">
            <a:avLst/>
          </a:prstGeom>
          <a:solidFill>
            <a:srgbClr val="FFFF00">
              <a:alpha val="73000"/>
            </a:srgb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C5D04D-EE8E-A8A6-12E1-2D3513EFD7D0}"/>
              </a:ext>
            </a:extLst>
          </p:cNvPr>
          <p:cNvSpPr txBox="1">
            <a:spLocks/>
          </p:cNvSpPr>
          <p:nvPr/>
        </p:nvSpPr>
        <p:spPr>
          <a:xfrm>
            <a:off x="5634072" y="5384055"/>
            <a:ext cx="2667043" cy="701132"/>
          </a:xfrm>
          <a:prstGeom prst="rect">
            <a:avLst/>
          </a:prstGeom>
          <a:ln w="34925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0000"/>
                </a:solidFill>
              </a:rPr>
              <a:t>Insoluble.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275FD0F-F8B7-09DE-B223-D11DF2CF2E20}"/>
              </a:ext>
            </a:extLst>
          </p:cNvPr>
          <p:cNvSpPr txBox="1">
            <a:spLocks/>
          </p:cNvSpPr>
          <p:nvPr/>
        </p:nvSpPr>
        <p:spPr>
          <a:xfrm>
            <a:off x="119657" y="1396757"/>
            <a:ext cx="3730214" cy="5115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rgbClr val="FF0000"/>
                </a:solidFill>
              </a:rPr>
              <a:t>No need to use table….just memorize: </a:t>
            </a:r>
            <a:r>
              <a:rPr lang="en-US" sz="5400" b="1" dirty="0">
                <a:solidFill>
                  <a:srgbClr val="FF0000"/>
                </a:solidFill>
              </a:rPr>
              <a:t>Only Nitrates, bicarbonates, chlorates, and Group 1 are soluble</a:t>
            </a:r>
            <a:r>
              <a:rPr lang="en-US" sz="5400" dirty="0">
                <a:solidFill>
                  <a:srgbClr val="FF0000"/>
                </a:solidFill>
              </a:rPr>
              <a:t>…. everything else no.</a:t>
            </a:r>
          </a:p>
        </p:txBody>
      </p:sp>
    </p:spTree>
    <p:extLst>
      <p:ext uri="{BB962C8B-B14F-4D97-AF65-F5344CB8AC3E}">
        <p14:creationId xmlns:p14="http://schemas.microsoft.com/office/powerpoint/2010/main" val="1147107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51597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Example 4.1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7ABD93-2F49-6EFA-268C-D3A31DF64B8E}"/>
              </a:ext>
            </a:extLst>
          </p:cNvPr>
          <p:cNvSpPr txBox="1"/>
          <p:nvPr/>
        </p:nvSpPr>
        <p:spPr>
          <a:xfrm>
            <a:off x="0" y="58635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0" i="1" dirty="0"/>
              <a:t>Classify the following ionic compounds as as soluble or insoluble: (a) silver sulfate (Ag</a:t>
            </a:r>
            <a:r>
              <a:rPr lang="en-CA" sz="2000" b="0" i="1" baseline="-25000" dirty="0"/>
              <a:t>2</a:t>
            </a:r>
            <a:r>
              <a:rPr lang="en-CA" sz="2000" b="0" i="1" dirty="0"/>
              <a:t>SO</a:t>
            </a:r>
            <a:r>
              <a:rPr lang="en-CA" sz="2000" b="0" i="1" baseline="-25000" dirty="0"/>
              <a:t>4</a:t>
            </a:r>
            <a:r>
              <a:rPr lang="en-CA" sz="2000" b="0" i="1" dirty="0"/>
              <a:t>) </a:t>
            </a:r>
          </a:p>
          <a:p>
            <a:r>
              <a:rPr lang="en-CA" sz="2000" b="0" i="1" dirty="0"/>
              <a:t>(b) calcium carbonate (CaCO</a:t>
            </a:r>
            <a:r>
              <a:rPr lang="en-CA" sz="2000" b="0" i="1" baseline="-25000" dirty="0"/>
              <a:t>3</a:t>
            </a:r>
            <a:r>
              <a:rPr lang="en-CA" sz="2000" b="0" i="1" dirty="0"/>
              <a:t>), (c) sodium phosphate (Na</a:t>
            </a:r>
            <a:r>
              <a:rPr lang="en-CA" sz="2000" b="0" i="1" baseline="-25000" dirty="0"/>
              <a:t>3</a:t>
            </a:r>
            <a:r>
              <a:rPr lang="en-CA" sz="2000" b="0" i="1" dirty="0"/>
              <a:t>PO</a:t>
            </a:r>
            <a:r>
              <a:rPr lang="en-CA" sz="2000" b="0" i="1" baseline="-25000" dirty="0"/>
              <a:t>4</a:t>
            </a:r>
            <a:r>
              <a:rPr lang="en-CA" sz="2000" b="0" i="1" dirty="0"/>
              <a:t>).</a:t>
            </a:r>
            <a:endParaRPr lang="en-CA" sz="2000" i="1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0114C45-FD37-E850-9FA9-633E546BADB9}"/>
              </a:ext>
            </a:extLst>
          </p:cNvPr>
          <p:cNvSpPr/>
          <p:nvPr/>
        </p:nvSpPr>
        <p:spPr>
          <a:xfrm>
            <a:off x="3280229" y="946074"/>
            <a:ext cx="3251200" cy="29187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C80090B8-08C1-1C9B-1DC5-910DCDAF22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7414" y="1359483"/>
            <a:ext cx="7772400" cy="303480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594005-8447-E6D2-E6A4-3F2F0638B95C}"/>
              </a:ext>
            </a:extLst>
          </p:cNvPr>
          <p:cNvSpPr/>
          <p:nvPr/>
        </p:nvSpPr>
        <p:spPr>
          <a:xfrm>
            <a:off x="6156171" y="2007197"/>
            <a:ext cx="375258" cy="305834"/>
          </a:xfrm>
          <a:prstGeom prst="rect">
            <a:avLst/>
          </a:prstGeom>
          <a:solidFill>
            <a:srgbClr val="FFFF00">
              <a:alpha val="73000"/>
            </a:srgb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FC5D04D-EE8E-A8A6-12E1-2D3513EFD7D0}"/>
              </a:ext>
            </a:extLst>
          </p:cNvPr>
          <p:cNvSpPr txBox="1">
            <a:spLocks/>
          </p:cNvSpPr>
          <p:nvPr/>
        </p:nvSpPr>
        <p:spPr>
          <a:xfrm>
            <a:off x="5634073" y="5384055"/>
            <a:ext cx="2276214" cy="701132"/>
          </a:xfrm>
          <a:prstGeom prst="rect">
            <a:avLst/>
          </a:prstGeom>
          <a:ln w="34925">
            <a:solidFill>
              <a:srgbClr val="FF0000"/>
            </a:solidFill>
          </a:ln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FF0000"/>
                </a:solidFill>
              </a:rPr>
              <a:t>Soluble.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35682E0-50F0-97AF-AE95-F44D4B6C58A8}"/>
              </a:ext>
            </a:extLst>
          </p:cNvPr>
          <p:cNvSpPr txBox="1">
            <a:spLocks/>
          </p:cNvSpPr>
          <p:nvPr/>
        </p:nvSpPr>
        <p:spPr>
          <a:xfrm>
            <a:off x="119657" y="1396757"/>
            <a:ext cx="3730214" cy="51152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rgbClr val="FF0000"/>
                </a:solidFill>
              </a:rPr>
              <a:t>No need to use table….just memorize: </a:t>
            </a:r>
            <a:r>
              <a:rPr lang="en-US" sz="5400" b="1" dirty="0">
                <a:solidFill>
                  <a:srgbClr val="FF0000"/>
                </a:solidFill>
              </a:rPr>
              <a:t>Only Nitrates, bicarbonates, chlorates, and Group 1 are soluble</a:t>
            </a:r>
            <a:r>
              <a:rPr lang="en-US" sz="5400" dirty="0">
                <a:solidFill>
                  <a:srgbClr val="FF0000"/>
                </a:solidFill>
              </a:rPr>
              <a:t>…. everything else no.</a:t>
            </a:r>
          </a:p>
        </p:txBody>
      </p:sp>
    </p:spTree>
    <p:extLst>
      <p:ext uri="{BB962C8B-B14F-4D97-AF65-F5344CB8AC3E}">
        <p14:creationId xmlns:p14="http://schemas.microsoft.com/office/powerpoint/2010/main" val="2321596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51597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Example: Practice Exercise 4.1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7ABD93-2F49-6EFA-268C-D3A31DF64B8E}"/>
              </a:ext>
            </a:extLst>
          </p:cNvPr>
          <p:cNvSpPr txBox="1"/>
          <p:nvPr/>
        </p:nvSpPr>
        <p:spPr>
          <a:xfrm>
            <a:off x="0" y="586351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0" i="1" dirty="0"/>
              <a:t>Classify the following ionic compounds as soluble or insoluble (a) </a:t>
            </a:r>
            <a:r>
              <a:rPr lang="en-CA" sz="2000" b="0" i="1" dirty="0" err="1"/>
              <a:t>CuS</a:t>
            </a:r>
            <a:r>
              <a:rPr lang="en-CA" sz="2000" b="0" i="1" dirty="0"/>
              <a:t> (b) Ca(OH)</a:t>
            </a:r>
            <a:r>
              <a:rPr lang="en-CA" sz="2000" b="0" i="1" baseline="-25000" dirty="0"/>
              <a:t>2</a:t>
            </a:r>
            <a:r>
              <a:rPr lang="en-CA" sz="2000" b="0" i="1" dirty="0"/>
              <a:t> (c) Zn(NO</a:t>
            </a:r>
            <a:r>
              <a:rPr lang="en-CA" sz="2000" b="0" i="1" baseline="-25000" dirty="0"/>
              <a:t>3</a:t>
            </a:r>
            <a:r>
              <a:rPr lang="en-CA" sz="2000" b="0" i="1" dirty="0"/>
              <a:t>)</a:t>
            </a:r>
            <a:r>
              <a:rPr lang="en-CA" sz="2000" b="0" i="1" baseline="-25000" dirty="0"/>
              <a:t>2</a:t>
            </a:r>
            <a:r>
              <a:rPr lang="en-CA" sz="2000" b="0" i="1" dirty="0"/>
              <a:t>.</a:t>
            </a:r>
            <a:endParaRPr lang="en-CA" sz="2000" i="1" baseline="-25000" dirty="0"/>
          </a:p>
        </p:txBody>
      </p:sp>
    </p:spTree>
    <p:extLst>
      <p:ext uri="{BB962C8B-B14F-4D97-AF65-F5344CB8AC3E}">
        <p14:creationId xmlns:p14="http://schemas.microsoft.com/office/powerpoint/2010/main" val="31369295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2838"/>
            <a:ext cx="12192000" cy="72618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Molecular Equations, Ionic Equations, and Net Ionic Equations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64FFC6-4C7E-4A7F-C500-D61076EA595A}"/>
              </a:ext>
            </a:extLst>
          </p:cNvPr>
          <p:cNvSpPr txBox="1"/>
          <p:nvPr/>
        </p:nvSpPr>
        <p:spPr>
          <a:xfrm>
            <a:off x="197135" y="1169793"/>
            <a:ext cx="11536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 molecular equation </a:t>
            </a:r>
            <a:r>
              <a:rPr lang="en-US" sz="2800" dirty="0"/>
              <a:t>(similar to one below) is an </a:t>
            </a:r>
            <a:r>
              <a:rPr lang="en-US" sz="2800" dirty="0">
                <a:solidFill>
                  <a:srgbClr val="FF0000"/>
                </a:solidFill>
              </a:rPr>
              <a:t>OVERALL (end result) </a:t>
            </a:r>
            <a:r>
              <a:rPr lang="en-US" sz="2800" dirty="0"/>
              <a:t>of mixing two compounds together.</a:t>
            </a:r>
            <a:endParaRPr lang="en-US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1A02BA-E5AC-A2ED-61C9-484659BFEC09}"/>
              </a:ext>
            </a:extLst>
          </p:cNvPr>
          <p:cNvSpPr txBox="1"/>
          <p:nvPr/>
        </p:nvSpPr>
        <p:spPr>
          <a:xfrm>
            <a:off x="420318" y="2452863"/>
            <a:ext cx="11313288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u="sng" dirty="0"/>
              <a:t>1</a:t>
            </a:r>
            <a:r>
              <a:rPr lang="en-US" sz="4800" dirty="0"/>
              <a:t> Pb(NO</a:t>
            </a:r>
            <a:r>
              <a:rPr lang="en-US" sz="4800" baseline="-25000" dirty="0"/>
              <a:t>3</a:t>
            </a:r>
            <a:r>
              <a:rPr lang="en-US" sz="4800" dirty="0"/>
              <a:t>)</a:t>
            </a:r>
            <a:r>
              <a:rPr lang="en-US" sz="4800" baseline="-25000" dirty="0"/>
              <a:t>2(</a:t>
            </a:r>
            <a:r>
              <a:rPr lang="en-US" sz="4800" baseline="-25000" dirty="0" err="1"/>
              <a:t>aq</a:t>
            </a:r>
            <a:r>
              <a:rPr lang="en-US" sz="4800" baseline="-25000" dirty="0"/>
              <a:t>) </a:t>
            </a:r>
            <a:r>
              <a:rPr lang="en-US" sz="4800" dirty="0"/>
              <a:t>+ </a:t>
            </a:r>
            <a:r>
              <a:rPr lang="en-US" sz="4800" b="1" u="sng" dirty="0"/>
              <a:t>2</a:t>
            </a:r>
            <a:r>
              <a:rPr lang="en-US" sz="4800" dirty="0"/>
              <a:t> KI</a:t>
            </a:r>
            <a:r>
              <a:rPr lang="en-US" sz="4800" baseline="-25000" dirty="0"/>
              <a:t>(</a:t>
            </a:r>
            <a:r>
              <a:rPr lang="en-US" sz="4800" baseline="-25000" dirty="0" err="1"/>
              <a:t>aq</a:t>
            </a:r>
            <a:r>
              <a:rPr lang="en-US" sz="4800" baseline="-25000" dirty="0"/>
              <a:t>)   </a:t>
            </a:r>
            <a:r>
              <a:rPr lang="en-US" sz="4800" dirty="0">
                <a:sym typeface="Wingdings" pitchFamily="2" charset="2"/>
              </a:rPr>
              <a:t> </a:t>
            </a:r>
            <a:r>
              <a:rPr lang="en-US" sz="4800" b="1" u="sng" dirty="0">
                <a:sym typeface="Wingdings" pitchFamily="2" charset="2"/>
              </a:rPr>
              <a:t>1</a:t>
            </a:r>
            <a:r>
              <a:rPr lang="en-US" sz="4800" dirty="0">
                <a:sym typeface="Wingdings" pitchFamily="2" charset="2"/>
              </a:rPr>
              <a:t> </a:t>
            </a:r>
            <a:r>
              <a:rPr lang="en-US" sz="4800" dirty="0" err="1">
                <a:sym typeface="Wingdings" pitchFamily="2" charset="2"/>
              </a:rPr>
              <a:t>PbI</a:t>
            </a:r>
            <a:r>
              <a:rPr lang="en-US" sz="4800" baseline="-25000" dirty="0">
                <a:solidFill>
                  <a:srgbClr val="FF0000"/>
                </a:solidFill>
                <a:sym typeface="Wingdings" pitchFamily="2" charset="2"/>
              </a:rPr>
              <a:t>(s)</a:t>
            </a:r>
            <a:r>
              <a:rPr lang="en-US" sz="4800" baseline="-25000" dirty="0">
                <a:sym typeface="Wingdings" pitchFamily="2" charset="2"/>
              </a:rPr>
              <a:t> </a:t>
            </a:r>
            <a:r>
              <a:rPr lang="en-US" sz="4800" dirty="0">
                <a:sym typeface="Wingdings" pitchFamily="2" charset="2"/>
              </a:rPr>
              <a:t>+ </a:t>
            </a:r>
            <a:r>
              <a:rPr lang="en-US" sz="4800" u="sng" dirty="0">
                <a:sym typeface="Wingdings" pitchFamily="2" charset="2"/>
              </a:rPr>
              <a:t>2</a:t>
            </a:r>
            <a:r>
              <a:rPr lang="en-US" sz="4800" dirty="0">
                <a:sym typeface="Wingdings" pitchFamily="2" charset="2"/>
              </a:rPr>
              <a:t> KNO</a:t>
            </a:r>
            <a:r>
              <a:rPr lang="en-US" sz="4800" baseline="-25000" dirty="0">
                <a:sym typeface="Wingdings" pitchFamily="2" charset="2"/>
              </a:rPr>
              <a:t>3(</a:t>
            </a:r>
            <a:r>
              <a:rPr lang="en-US" sz="4800" baseline="-25000" dirty="0" err="1">
                <a:sym typeface="Wingdings" pitchFamily="2" charset="2"/>
              </a:rPr>
              <a:t>aq</a:t>
            </a:r>
            <a:r>
              <a:rPr lang="en-US" sz="4800" baseline="-25000" dirty="0">
                <a:sym typeface="Wingdings" pitchFamily="2" charset="2"/>
              </a:rPr>
              <a:t>)</a:t>
            </a:r>
            <a:endParaRPr lang="en-US" sz="4800" baseline="-25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FEEA65-3F3E-06D4-ED4B-1DD587F37221}"/>
              </a:ext>
            </a:extLst>
          </p:cNvPr>
          <p:cNvSpPr txBox="1"/>
          <p:nvPr/>
        </p:nvSpPr>
        <p:spPr>
          <a:xfrm>
            <a:off x="327764" y="4152478"/>
            <a:ext cx="11536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Molecular equation DOES NOT describe in detail how ions react to join together</a:t>
            </a:r>
            <a:r>
              <a:rPr lang="en-US" sz="2800" dirty="0"/>
              <a:t>. (You can imply it…read into it….but it does NOT tell you directly)</a:t>
            </a:r>
            <a:endParaRPr lang="en-US" sz="2800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43C20F-A885-86E3-8A94-A69CE2BCDE4D}"/>
              </a:ext>
            </a:extLst>
          </p:cNvPr>
          <p:cNvSpPr txBox="1"/>
          <p:nvPr/>
        </p:nvSpPr>
        <p:spPr>
          <a:xfrm>
            <a:off x="3976319" y="3283860"/>
            <a:ext cx="3077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Molecular Equation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7CC991-67BF-A96A-3A34-4025B4CFB441}"/>
              </a:ext>
            </a:extLst>
          </p:cNvPr>
          <p:cNvSpPr/>
          <p:nvPr/>
        </p:nvSpPr>
        <p:spPr>
          <a:xfrm>
            <a:off x="769257" y="0"/>
            <a:ext cx="4223657" cy="522514"/>
          </a:xfrm>
          <a:prstGeom prst="rect">
            <a:avLst/>
          </a:prstGeom>
          <a:solidFill>
            <a:srgbClr val="FFFF00">
              <a:alpha val="73000"/>
            </a:srgb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999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2838"/>
            <a:ext cx="12192000" cy="72618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Molecular Equations, Ionic Equations, and Net Ionic Equations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A2B914-E7C4-4F6E-0290-8D5EB4B1DB6E}"/>
              </a:ext>
            </a:extLst>
          </p:cNvPr>
          <p:cNvSpPr txBox="1"/>
          <p:nvPr/>
        </p:nvSpPr>
        <p:spPr>
          <a:xfrm>
            <a:off x="321701" y="1351221"/>
            <a:ext cx="11536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As mentioned previously, </a:t>
            </a:r>
            <a:r>
              <a:rPr lang="en-US" sz="2800" dirty="0">
                <a:solidFill>
                  <a:srgbClr val="FF0000"/>
                </a:solidFill>
              </a:rPr>
              <a:t>soluble ionic compounds break into their ions </a:t>
            </a:r>
          </a:p>
          <a:p>
            <a:r>
              <a:rPr lang="en-US" sz="2800" dirty="0"/>
              <a:t>(+ Cations and – Anions) when dissolved in water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F75124-E64A-CD02-73E8-775058469476}"/>
              </a:ext>
            </a:extLst>
          </p:cNvPr>
          <p:cNvSpPr txBox="1"/>
          <p:nvPr/>
        </p:nvSpPr>
        <p:spPr>
          <a:xfrm>
            <a:off x="420318" y="2452863"/>
            <a:ext cx="11313288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u="sng" dirty="0"/>
              <a:t>1</a:t>
            </a:r>
            <a:r>
              <a:rPr lang="en-US" sz="4800" dirty="0"/>
              <a:t> Pb(NO</a:t>
            </a:r>
            <a:r>
              <a:rPr lang="en-US" sz="4800" baseline="-25000" dirty="0"/>
              <a:t>3</a:t>
            </a:r>
            <a:r>
              <a:rPr lang="en-US" sz="4800" dirty="0"/>
              <a:t>)</a:t>
            </a:r>
            <a:r>
              <a:rPr lang="en-US" sz="4800" baseline="-25000" dirty="0"/>
              <a:t>2(</a:t>
            </a:r>
            <a:r>
              <a:rPr lang="en-US" sz="4800" baseline="-25000" dirty="0" err="1"/>
              <a:t>aq</a:t>
            </a:r>
            <a:r>
              <a:rPr lang="en-US" sz="4800" baseline="-25000" dirty="0"/>
              <a:t>) </a:t>
            </a:r>
            <a:r>
              <a:rPr lang="en-US" sz="4800" dirty="0"/>
              <a:t>+ </a:t>
            </a:r>
            <a:r>
              <a:rPr lang="en-US" sz="4800" b="1" u="sng" dirty="0"/>
              <a:t>2</a:t>
            </a:r>
            <a:r>
              <a:rPr lang="en-US" sz="4800" dirty="0"/>
              <a:t> KI</a:t>
            </a:r>
            <a:r>
              <a:rPr lang="en-US" sz="4800" baseline="-25000" dirty="0"/>
              <a:t>(</a:t>
            </a:r>
            <a:r>
              <a:rPr lang="en-US" sz="4800" baseline="-25000" dirty="0" err="1"/>
              <a:t>aq</a:t>
            </a:r>
            <a:r>
              <a:rPr lang="en-US" sz="4800" baseline="-25000" dirty="0"/>
              <a:t>)   </a:t>
            </a:r>
            <a:r>
              <a:rPr lang="en-US" sz="4800" dirty="0">
                <a:sym typeface="Wingdings" pitchFamily="2" charset="2"/>
              </a:rPr>
              <a:t> </a:t>
            </a:r>
            <a:r>
              <a:rPr lang="en-US" sz="4800" b="1" u="sng" dirty="0">
                <a:sym typeface="Wingdings" pitchFamily="2" charset="2"/>
              </a:rPr>
              <a:t>1</a:t>
            </a:r>
            <a:r>
              <a:rPr lang="en-US" sz="4800" dirty="0">
                <a:sym typeface="Wingdings" pitchFamily="2" charset="2"/>
              </a:rPr>
              <a:t> </a:t>
            </a:r>
            <a:r>
              <a:rPr lang="en-US" sz="4800" dirty="0" err="1">
                <a:sym typeface="Wingdings" pitchFamily="2" charset="2"/>
              </a:rPr>
              <a:t>PbI</a:t>
            </a:r>
            <a:r>
              <a:rPr lang="en-US" sz="4800" baseline="-25000" dirty="0">
                <a:solidFill>
                  <a:srgbClr val="FF0000"/>
                </a:solidFill>
                <a:sym typeface="Wingdings" pitchFamily="2" charset="2"/>
              </a:rPr>
              <a:t>(s)</a:t>
            </a:r>
            <a:r>
              <a:rPr lang="en-US" sz="4800" baseline="-25000" dirty="0">
                <a:sym typeface="Wingdings" pitchFamily="2" charset="2"/>
              </a:rPr>
              <a:t> </a:t>
            </a:r>
            <a:r>
              <a:rPr lang="en-US" sz="4800" dirty="0">
                <a:sym typeface="Wingdings" pitchFamily="2" charset="2"/>
              </a:rPr>
              <a:t>+ </a:t>
            </a:r>
            <a:r>
              <a:rPr lang="en-US" sz="4800" u="sng" dirty="0">
                <a:sym typeface="Wingdings" pitchFamily="2" charset="2"/>
              </a:rPr>
              <a:t>2</a:t>
            </a:r>
            <a:r>
              <a:rPr lang="en-US" sz="4800" dirty="0">
                <a:sym typeface="Wingdings" pitchFamily="2" charset="2"/>
              </a:rPr>
              <a:t> KNO</a:t>
            </a:r>
            <a:r>
              <a:rPr lang="en-US" sz="4800" baseline="-25000" dirty="0">
                <a:sym typeface="Wingdings" pitchFamily="2" charset="2"/>
              </a:rPr>
              <a:t>3(</a:t>
            </a:r>
            <a:r>
              <a:rPr lang="en-US" sz="4800" baseline="-25000" dirty="0" err="1">
                <a:sym typeface="Wingdings" pitchFamily="2" charset="2"/>
              </a:rPr>
              <a:t>aq</a:t>
            </a:r>
            <a:r>
              <a:rPr lang="en-US" sz="4800" baseline="-25000" dirty="0">
                <a:sym typeface="Wingdings" pitchFamily="2" charset="2"/>
              </a:rPr>
              <a:t>)</a:t>
            </a:r>
            <a:endParaRPr lang="en-US" sz="4800" baseline="-25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89C033-A57A-DA8F-0B6F-6B159CA98D1D}"/>
              </a:ext>
            </a:extLst>
          </p:cNvPr>
          <p:cNvSpPr/>
          <p:nvPr/>
        </p:nvSpPr>
        <p:spPr>
          <a:xfrm>
            <a:off x="3193143" y="2868360"/>
            <a:ext cx="638629" cy="415499"/>
          </a:xfrm>
          <a:prstGeom prst="rect">
            <a:avLst/>
          </a:prstGeom>
          <a:solidFill>
            <a:srgbClr val="FFFF00">
              <a:alpha val="73000"/>
            </a:srgb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22A25A5-34D2-0578-24F4-30FF79431049}"/>
              </a:ext>
            </a:extLst>
          </p:cNvPr>
          <p:cNvCxnSpPr/>
          <p:nvPr/>
        </p:nvCxnSpPr>
        <p:spPr>
          <a:xfrm flipH="1">
            <a:off x="1045029" y="3178629"/>
            <a:ext cx="362857" cy="82731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97E4936-9F78-2293-554E-88231D39730B}"/>
              </a:ext>
            </a:extLst>
          </p:cNvPr>
          <p:cNvCxnSpPr>
            <a:cxnSpLocks/>
          </p:cNvCxnSpPr>
          <p:nvPr/>
        </p:nvCxnSpPr>
        <p:spPr>
          <a:xfrm>
            <a:off x="2169885" y="3178629"/>
            <a:ext cx="112487" cy="82731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DBB5A95-BB97-EEA2-FC68-849F69D20760}"/>
              </a:ext>
            </a:extLst>
          </p:cNvPr>
          <p:cNvSpPr txBox="1"/>
          <p:nvPr/>
        </p:nvSpPr>
        <p:spPr>
          <a:xfrm>
            <a:off x="-89224" y="3950022"/>
            <a:ext cx="1765622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Pb</a:t>
            </a:r>
            <a:r>
              <a:rPr lang="en-US" sz="4000" baseline="30000" dirty="0">
                <a:solidFill>
                  <a:srgbClr val="FF0000"/>
                </a:solidFill>
              </a:rPr>
              <a:t>2+</a:t>
            </a:r>
            <a:r>
              <a:rPr lang="en-US" sz="4000" baseline="-25000" dirty="0">
                <a:solidFill>
                  <a:srgbClr val="FF0000"/>
                </a:solidFill>
              </a:rPr>
              <a:t>(</a:t>
            </a:r>
            <a:r>
              <a:rPr lang="en-US" sz="4000" baseline="-25000" dirty="0" err="1">
                <a:solidFill>
                  <a:srgbClr val="FF0000"/>
                </a:solidFill>
              </a:rPr>
              <a:t>aq</a:t>
            </a:r>
            <a:r>
              <a:rPr lang="en-US" sz="4000" baseline="-25000" dirty="0">
                <a:solidFill>
                  <a:srgbClr val="FF0000"/>
                </a:solidFill>
                <a:sym typeface="Wingdings" pitchFamily="2" charset="2"/>
              </a:rPr>
              <a:t>)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8FEC1A-748F-BA03-24C1-1BF8129051AF}"/>
              </a:ext>
            </a:extLst>
          </p:cNvPr>
          <p:cNvSpPr txBox="1"/>
          <p:nvPr/>
        </p:nvSpPr>
        <p:spPr>
          <a:xfrm>
            <a:off x="1807024" y="3941230"/>
            <a:ext cx="2133602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2 </a:t>
            </a:r>
            <a:r>
              <a:rPr lang="en-US" sz="4000" dirty="0">
                <a:solidFill>
                  <a:srgbClr val="0070C0"/>
                </a:solidFill>
              </a:rPr>
              <a:t>NO</a:t>
            </a:r>
            <a:r>
              <a:rPr lang="en-US" sz="4000" baseline="-25000" dirty="0">
                <a:solidFill>
                  <a:srgbClr val="0070C0"/>
                </a:solidFill>
              </a:rPr>
              <a:t>3</a:t>
            </a:r>
            <a:r>
              <a:rPr lang="en-US" sz="4000" baseline="30000" dirty="0">
                <a:solidFill>
                  <a:srgbClr val="0070C0"/>
                </a:solidFill>
              </a:rPr>
              <a:t>-</a:t>
            </a:r>
            <a:r>
              <a:rPr lang="en-US" sz="4000" baseline="-25000" dirty="0">
                <a:solidFill>
                  <a:srgbClr val="0070C0"/>
                </a:solidFill>
              </a:rPr>
              <a:t>(</a:t>
            </a:r>
            <a:r>
              <a:rPr lang="en-US" sz="4000" baseline="-25000" dirty="0" err="1">
                <a:solidFill>
                  <a:srgbClr val="0070C0"/>
                </a:solidFill>
              </a:rPr>
              <a:t>aq</a:t>
            </a:r>
            <a:r>
              <a:rPr lang="en-US" sz="4000" baseline="-25000" dirty="0">
                <a:solidFill>
                  <a:srgbClr val="0070C0"/>
                </a:solidFill>
                <a:sym typeface="Wingdings" pitchFamily="2" charset="2"/>
              </a:rPr>
              <a:t>)</a:t>
            </a:r>
            <a:endParaRPr lang="en-US" sz="4000" baseline="-25000" dirty="0">
              <a:solidFill>
                <a:srgbClr val="0070C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48B983-2886-9187-3BCE-0E8C33AE31E0}"/>
              </a:ext>
            </a:extLst>
          </p:cNvPr>
          <p:cNvSpPr/>
          <p:nvPr/>
        </p:nvSpPr>
        <p:spPr>
          <a:xfrm>
            <a:off x="5297714" y="2868360"/>
            <a:ext cx="638629" cy="415499"/>
          </a:xfrm>
          <a:prstGeom prst="rect">
            <a:avLst/>
          </a:prstGeom>
          <a:solidFill>
            <a:srgbClr val="FFFF00">
              <a:alpha val="73000"/>
            </a:srgb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AFC7FD-6EC9-4FFC-5CE7-9BB8390D19FF}"/>
              </a:ext>
            </a:extLst>
          </p:cNvPr>
          <p:cNvSpPr txBox="1"/>
          <p:nvPr/>
        </p:nvSpPr>
        <p:spPr>
          <a:xfrm>
            <a:off x="1358553" y="3771465"/>
            <a:ext cx="563113" cy="92333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/>
              <a:t>+</a:t>
            </a:r>
            <a:endParaRPr lang="en-US" sz="5400" b="1" baseline="-25000" dirty="0">
              <a:solidFill>
                <a:srgbClr val="0070C0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0F049BD-3FF7-2516-02B1-8960BE2847D8}"/>
              </a:ext>
            </a:extLst>
          </p:cNvPr>
          <p:cNvCxnSpPr/>
          <p:nvPr/>
        </p:nvCxnSpPr>
        <p:spPr>
          <a:xfrm flipH="1">
            <a:off x="4527715" y="3198888"/>
            <a:ext cx="362857" cy="82731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C96097D-717F-9DCD-96C1-36F5F483415F}"/>
              </a:ext>
            </a:extLst>
          </p:cNvPr>
          <p:cNvCxnSpPr>
            <a:cxnSpLocks/>
          </p:cNvCxnSpPr>
          <p:nvPr/>
        </p:nvCxnSpPr>
        <p:spPr>
          <a:xfrm>
            <a:off x="5236347" y="3198888"/>
            <a:ext cx="878857" cy="82731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846176A-F16A-0DED-B3A9-B4F6916AD004}"/>
              </a:ext>
            </a:extLst>
          </p:cNvPr>
          <p:cNvSpPr txBox="1"/>
          <p:nvPr/>
        </p:nvSpPr>
        <p:spPr>
          <a:xfrm>
            <a:off x="3789695" y="3833508"/>
            <a:ext cx="563113" cy="92333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/>
              <a:t>+</a:t>
            </a:r>
            <a:endParaRPr lang="en-US" sz="5400" b="1" baseline="-25000" dirty="0">
              <a:solidFill>
                <a:srgbClr val="0070C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57F354-921E-7904-DE9F-580F54ACBD96}"/>
              </a:ext>
            </a:extLst>
          </p:cNvPr>
          <p:cNvSpPr txBox="1"/>
          <p:nvPr/>
        </p:nvSpPr>
        <p:spPr>
          <a:xfrm>
            <a:off x="4174675" y="3945775"/>
            <a:ext cx="1765622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2</a:t>
            </a:r>
            <a:r>
              <a:rPr lang="en-US" sz="4000" dirty="0">
                <a:solidFill>
                  <a:srgbClr val="FF0000"/>
                </a:solidFill>
              </a:rPr>
              <a:t> K</a:t>
            </a:r>
            <a:r>
              <a:rPr lang="en-US" sz="4000" baseline="30000" dirty="0">
                <a:solidFill>
                  <a:srgbClr val="FF0000"/>
                </a:solidFill>
              </a:rPr>
              <a:t>+</a:t>
            </a:r>
            <a:r>
              <a:rPr lang="en-US" sz="4000" baseline="-25000" dirty="0">
                <a:solidFill>
                  <a:srgbClr val="FF0000"/>
                </a:solidFill>
              </a:rPr>
              <a:t>(</a:t>
            </a:r>
            <a:r>
              <a:rPr lang="en-US" sz="4000" baseline="-25000" dirty="0" err="1">
                <a:solidFill>
                  <a:srgbClr val="FF0000"/>
                </a:solidFill>
              </a:rPr>
              <a:t>aq</a:t>
            </a:r>
            <a:r>
              <a:rPr lang="en-US" sz="4000" baseline="-25000" dirty="0">
                <a:solidFill>
                  <a:srgbClr val="FF0000"/>
                </a:solidFill>
                <a:sym typeface="Wingdings" pitchFamily="2" charset="2"/>
              </a:rPr>
              <a:t>)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91BB43-AE98-9AAA-CEDD-D39DFC1313AD}"/>
              </a:ext>
            </a:extLst>
          </p:cNvPr>
          <p:cNvSpPr txBox="1"/>
          <p:nvPr/>
        </p:nvSpPr>
        <p:spPr>
          <a:xfrm>
            <a:off x="6134846" y="3950022"/>
            <a:ext cx="1765622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2</a:t>
            </a:r>
            <a:r>
              <a:rPr lang="en-US" sz="4000" dirty="0">
                <a:solidFill>
                  <a:srgbClr val="0070C0"/>
                </a:solidFill>
              </a:rPr>
              <a:t> I</a:t>
            </a:r>
            <a:r>
              <a:rPr lang="en-US" sz="4000" baseline="30000" dirty="0">
                <a:solidFill>
                  <a:srgbClr val="0070C0"/>
                </a:solidFill>
              </a:rPr>
              <a:t>-</a:t>
            </a:r>
            <a:r>
              <a:rPr lang="en-US" sz="4000" baseline="-25000" dirty="0">
                <a:solidFill>
                  <a:srgbClr val="0070C0"/>
                </a:solidFill>
              </a:rPr>
              <a:t>(</a:t>
            </a:r>
            <a:r>
              <a:rPr lang="en-US" sz="4000" baseline="-25000" dirty="0" err="1">
                <a:solidFill>
                  <a:srgbClr val="0070C0"/>
                </a:solidFill>
              </a:rPr>
              <a:t>aq</a:t>
            </a:r>
            <a:r>
              <a:rPr lang="en-US" sz="4000" baseline="-25000" dirty="0">
                <a:solidFill>
                  <a:srgbClr val="0070C0"/>
                </a:solidFill>
                <a:sym typeface="Wingdings" pitchFamily="2" charset="2"/>
              </a:rPr>
              <a:t>)</a:t>
            </a:r>
            <a:endParaRPr lang="en-US" sz="4000" baseline="-25000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FF0D39-B19A-9D47-0F8A-C30E0991A881}"/>
              </a:ext>
            </a:extLst>
          </p:cNvPr>
          <p:cNvSpPr txBox="1"/>
          <p:nvPr/>
        </p:nvSpPr>
        <p:spPr>
          <a:xfrm>
            <a:off x="5603430" y="3856817"/>
            <a:ext cx="563113" cy="92333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/>
              <a:t>+</a:t>
            </a:r>
            <a:endParaRPr lang="en-US" sz="5400" b="1" baseline="-25000" dirty="0">
              <a:solidFill>
                <a:srgbClr val="0070C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1B2547-0A47-2A34-AB6F-780AC1B63B44}"/>
              </a:ext>
            </a:extLst>
          </p:cNvPr>
          <p:cNvSpPr/>
          <p:nvPr/>
        </p:nvSpPr>
        <p:spPr>
          <a:xfrm>
            <a:off x="8196345" y="2868359"/>
            <a:ext cx="439655" cy="415499"/>
          </a:xfrm>
          <a:prstGeom prst="rect">
            <a:avLst/>
          </a:prstGeom>
          <a:solidFill>
            <a:srgbClr val="FF0000">
              <a:alpha val="73000"/>
            </a:srgb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043A9D4-958D-A5C7-D510-8ABEBAD2AC2A}"/>
              </a:ext>
            </a:extLst>
          </p:cNvPr>
          <p:cNvCxnSpPr>
            <a:cxnSpLocks/>
          </p:cNvCxnSpPr>
          <p:nvPr/>
        </p:nvCxnSpPr>
        <p:spPr>
          <a:xfrm>
            <a:off x="7845435" y="3198888"/>
            <a:ext cx="0" cy="807055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61FBFF0-7744-4EB5-6434-7F1333F1C377}"/>
              </a:ext>
            </a:extLst>
          </p:cNvPr>
          <p:cNvSpPr txBox="1"/>
          <p:nvPr/>
        </p:nvSpPr>
        <p:spPr>
          <a:xfrm>
            <a:off x="7365826" y="3880390"/>
            <a:ext cx="563113" cy="92333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/>
              <a:t>+</a:t>
            </a:r>
            <a:endParaRPr lang="en-US" sz="5400" b="1" baseline="-25000" dirty="0">
              <a:solidFill>
                <a:srgbClr val="0070C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EF112D-9308-F414-1C97-3D232CCBA55B}"/>
              </a:ext>
            </a:extLst>
          </p:cNvPr>
          <p:cNvSpPr txBox="1"/>
          <p:nvPr/>
        </p:nvSpPr>
        <p:spPr>
          <a:xfrm>
            <a:off x="7836691" y="3964539"/>
            <a:ext cx="1179556" cy="707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/>
              <a:t>PbI</a:t>
            </a:r>
            <a:r>
              <a:rPr lang="en-US" sz="4000" baseline="-25000" dirty="0"/>
              <a:t>(s</a:t>
            </a:r>
            <a:r>
              <a:rPr lang="en-US" sz="4000" baseline="-25000" dirty="0">
                <a:sym typeface="Wingdings" pitchFamily="2" charset="2"/>
              </a:rPr>
              <a:t>)</a:t>
            </a:r>
            <a:endParaRPr lang="en-US" sz="4000" baseline="-25000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D3D773F-7C15-FAA4-944C-8413598CB767}"/>
              </a:ext>
            </a:extLst>
          </p:cNvPr>
          <p:cNvCxnSpPr/>
          <p:nvPr/>
        </p:nvCxnSpPr>
        <p:spPr>
          <a:xfrm flipH="1">
            <a:off x="9616396" y="3164541"/>
            <a:ext cx="362857" cy="82731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A8299B-80FF-35BC-7A18-EC249494F186}"/>
              </a:ext>
            </a:extLst>
          </p:cNvPr>
          <p:cNvCxnSpPr>
            <a:cxnSpLocks/>
          </p:cNvCxnSpPr>
          <p:nvPr/>
        </p:nvCxnSpPr>
        <p:spPr>
          <a:xfrm>
            <a:off x="10325028" y="3164541"/>
            <a:ext cx="634621" cy="145063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4DCF8DC-270F-A844-629B-EDA00B9DAB82}"/>
              </a:ext>
            </a:extLst>
          </p:cNvPr>
          <p:cNvSpPr/>
          <p:nvPr/>
        </p:nvSpPr>
        <p:spPr>
          <a:xfrm>
            <a:off x="10905692" y="2868359"/>
            <a:ext cx="638629" cy="415499"/>
          </a:xfrm>
          <a:prstGeom prst="rect">
            <a:avLst/>
          </a:prstGeom>
          <a:solidFill>
            <a:srgbClr val="FFFF00">
              <a:alpha val="73000"/>
            </a:srgb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8D1E21-2CD4-188B-6241-0584B5293AC3}"/>
              </a:ext>
            </a:extLst>
          </p:cNvPr>
          <p:cNvSpPr txBox="1"/>
          <p:nvPr/>
        </p:nvSpPr>
        <p:spPr>
          <a:xfrm>
            <a:off x="9381349" y="3954941"/>
            <a:ext cx="1765622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2</a:t>
            </a:r>
            <a:r>
              <a:rPr lang="en-US" sz="4000" dirty="0">
                <a:solidFill>
                  <a:srgbClr val="FF0000"/>
                </a:solidFill>
              </a:rPr>
              <a:t> K</a:t>
            </a:r>
            <a:r>
              <a:rPr lang="en-US" sz="4000" baseline="30000" dirty="0">
                <a:solidFill>
                  <a:srgbClr val="FF0000"/>
                </a:solidFill>
              </a:rPr>
              <a:t>+</a:t>
            </a:r>
            <a:r>
              <a:rPr lang="en-US" sz="4000" baseline="-25000" dirty="0">
                <a:solidFill>
                  <a:srgbClr val="FF0000"/>
                </a:solidFill>
              </a:rPr>
              <a:t>(</a:t>
            </a:r>
            <a:r>
              <a:rPr lang="en-US" sz="4000" baseline="-25000" dirty="0" err="1">
                <a:solidFill>
                  <a:srgbClr val="FF0000"/>
                </a:solidFill>
              </a:rPr>
              <a:t>aq</a:t>
            </a:r>
            <a:r>
              <a:rPr lang="en-US" sz="4000" baseline="-25000" dirty="0">
                <a:solidFill>
                  <a:srgbClr val="FF0000"/>
                </a:solidFill>
                <a:sym typeface="Wingdings" pitchFamily="2" charset="2"/>
              </a:rPr>
              <a:t>)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6878E2-BF6D-1E55-AA39-DC9DDCC3FADB}"/>
              </a:ext>
            </a:extLst>
          </p:cNvPr>
          <p:cNvSpPr txBox="1"/>
          <p:nvPr/>
        </p:nvSpPr>
        <p:spPr>
          <a:xfrm>
            <a:off x="8961215" y="3771465"/>
            <a:ext cx="563113" cy="92333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/>
              <a:t>+</a:t>
            </a:r>
            <a:endParaRPr lang="en-US" sz="5400" b="1" baseline="-25000" dirty="0">
              <a:solidFill>
                <a:srgbClr val="0070C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5FD215-B973-C6D4-C73A-648F64A7F7E4}"/>
              </a:ext>
            </a:extLst>
          </p:cNvPr>
          <p:cNvSpPr txBox="1"/>
          <p:nvPr/>
        </p:nvSpPr>
        <p:spPr>
          <a:xfrm>
            <a:off x="9789809" y="4471513"/>
            <a:ext cx="563113" cy="92333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/>
              <a:t>+</a:t>
            </a:r>
            <a:endParaRPr lang="en-US" sz="5400" b="1" baseline="-25000" dirty="0">
              <a:solidFill>
                <a:srgbClr val="0070C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18E11E4-6843-9E75-9D40-EE96ED94845C}"/>
              </a:ext>
            </a:extLst>
          </p:cNvPr>
          <p:cNvSpPr txBox="1"/>
          <p:nvPr/>
        </p:nvSpPr>
        <p:spPr>
          <a:xfrm>
            <a:off x="10215530" y="4579235"/>
            <a:ext cx="2152748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2</a:t>
            </a:r>
            <a:r>
              <a:rPr lang="en-US" sz="4000" dirty="0">
                <a:solidFill>
                  <a:srgbClr val="0070C0"/>
                </a:solidFill>
              </a:rPr>
              <a:t> NO</a:t>
            </a:r>
            <a:r>
              <a:rPr lang="en-US" sz="4000" baseline="-25000" dirty="0">
                <a:solidFill>
                  <a:srgbClr val="0070C0"/>
                </a:solidFill>
              </a:rPr>
              <a:t>3</a:t>
            </a:r>
            <a:r>
              <a:rPr lang="en-US" sz="4000" baseline="30000" dirty="0">
                <a:solidFill>
                  <a:srgbClr val="0070C0"/>
                </a:solidFill>
              </a:rPr>
              <a:t>-</a:t>
            </a:r>
            <a:r>
              <a:rPr lang="en-US" sz="4000" baseline="-25000" dirty="0">
                <a:solidFill>
                  <a:srgbClr val="0070C0"/>
                </a:solidFill>
              </a:rPr>
              <a:t>(</a:t>
            </a:r>
            <a:r>
              <a:rPr lang="en-US" sz="4000" baseline="-25000" dirty="0" err="1">
                <a:solidFill>
                  <a:srgbClr val="0070C0"/>
                </a:solidFill>
              </a:rPr>
              <a:t>aq</a:t>
            </a:r>
            <a:r>
              <a:rPr lang="en-US" sz="4000" baseline="-25000" dirty="0">
                <a:solidFill>
                  <a:srgbClr val="0070C0"/>
                </a:solidFill>
                <a:sym typeface="Wingdings" pitchFamily="2" charset="2"/>
              </a:rPr>
              <a:t>)</a:t>
            </a:r>
            <a:endParaRPr lang="en-US" sz="4000" baseline="-25000" dirty="0">
              <a:solidFill>
                <a:srgbClr val="0070C0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CADFF6F-3BAB-8CAE-30A7-68DDE74B61C1}"/>
              </a:ext>
            </a:extLst>
          </p:cNvPr>
          <p:cNvSpPr txBox="1">
            <a:spLocks/>
          </p:cNvSpPr>
          <p:nvPr/>
        </p:nvSpPr>
        <p:spPr>
          <a:xfrm>
            <a:off x="9797824" y="5342562"/>
            <a:ext cx="2276214" cy="1239934"/>
          </a:xfrm>
          <a:prstGeom prst="rect">
            <a:avLst/>
          </a:prstGeom>
          <a:ln w="34925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0000"/>
                </a:solidFill>
              </a:rPr>
              <a:t>Not different, just ran out of room.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5E164A1-B72B-78F1-1705-D364BE082843}"/>
              </a:ext>
            </a:extLst>
          </p:cNvPr>
          <p:cNvSpPr txBox="1">
            <a:spLocks/>
          </p:cNvSpPr>
          <p:nvPr/>
        </p:nvSpPr>
        <p:spPr>
          <a:xfrm>
            <a:off x="1226457" y="5670896"/>
            <a:ext cx="7608361" cy="664783"/>
          </a:xfrm>
          <a:prstGeom prst="rect">
            <a:avLst/>
          </a:prstGeom>
          <a:ln w="50800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solidFill>
                  <a:srgbClr val="FF0000"/>
                </a:solidFill>
              </a:rPr>
              <a:t>This is a </a:t>
            </a:r>
            <a:r>
              <a:rPr lang="en-US" sz="4800" b="1" dirty="0">
                <a:solidFill>
                  <a:srgbClr val="FF0000"/>
                </a:solidFill>
              </a:rPr>
              <a:t>TOTAL </a:t>
            </a:r>
            <a:r>
              <a:rPr lang="en-US" sz="4800" dirty="0">
                <a:solidFill>
                  <a:srgbClr val="FF0000"/>
                </a:solidFill>
              </a:rPr>
              <a:t>ionic equation</a:t>
            </a:r>
            <a:r>
              <a:rPr lang="en-US" sz="4800" b="1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027096-FD1B-4C53-CDF8-166504CE3B0D}"/>
              </a:ext>
            </a:extLst>
          </p:cNvPr>
          <p:cNvSpPr/>
          <p:nvPr/>
        </p:nvSpPr>
        <p:spPr>
          <a:xfrm>
            <a:off x="5264383" y="0"/>
            <a:ext cx="3153903" cy="522514"/>
          </a:xfrm>
          <a:prstGeom prst="rect">
            <a:avLst/>
          </a:prstGeom>
          <a:solidFill>
            <a:srgbClr val="FFFF00">
              <a:alpha val="73000"/>
            </a:srgb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82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4" grpId="0"/>
      <p:bldP spid="15" grpId="0"/>
      <p:bldP spid="16" grpId="0" animBg="1"/>
      <p:bldP spid="17" grpId="0"/>
      <p:bldP spid="20" grpId="0"/>
      <p:bldP spid="21" grpId="0"/>
      <p:bldP spid="3" grpId="0"/>
      <p:bldP spid="4" grpId="0"/>
      <p:bldP spid="5" grpId="0" animBg="1"/>
      <p:bldP spid="23" grpId="0"/>
      <p:bldP spid="24" grpId="0" animBg="1"/>
      <p:bldP spid="27" grpId="0" animBg="1"/>
      <p:bldP spid="28" grpId="0"/>
      <p:bldP spid="29" grpId="0"/>
      <p:bldP spid="30" grpId="0"/>
      <p:bldP spid="31" grpId="0"/>
      <p:bldP spid="33" grpId="0" animBg="1"/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2838"/>
            <a:ext cx="12192000" cy="72618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Molecular Equations, Ionic Equations, and Net Ionic Equations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A2B914-E7C4-4F6E-0290-8D5EB4B1DB6E}"/>
              </a:ext>
            </a:extLst>
          </p:cNvPr>
          <p:cNvSpPr txBox="1"/>
          <p:nvPr/>
        </p:nvSpPr>
        <p:spPr>
          <a:xfrm>
            <a:off x="308726" y="1178913"/>
            <a:ext cx="11536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“ions” in the Total Ionic Equation that </a:t>
            </a:r>
            <a:r>
              <a:rPr lang="en-US" sz="2800" dirty="0">
                <a:solidFill>
                  <a:srgbClr val="FF0000"/>
                </a:solidFill>
              </a:rPr>
              <a:t>do NOT interact </a:t>
            </a:r>
            <a:r>
              <a:rPr lang="en-US" sz="2800" dirty="0"/>
              <a:t>(the ions resent on both sides) are called </a:t>
            </a:r>
            <a:r>
              <a:rPr lang="en-US" sz="2800" dirty="0">
                <a:solidFill>
                  <a:srgbClr val="FF0000"/>
                </a:solidFill>
              </a:rPr>
              <a:t>SPECTATOR IONS </a:t>
            </a:r>
            <a:r>
              <a:rPr lang="en-US" sz="2800" dirty="0"/>
              <a:t>and we </a:t>
            </a:r>
            <a:r>
              <a:rPr lang="en-US" sz="2800" dirty="0">
                <a:solidFill>
                  <a:srgbClr val="FF0000"/>
                </a:solidFill>
              </a:rPr>
              <a:t>cancel them out</a:t>
            </a:r>
            <a:r>
              <a:rPr lang="en-US" sz="2800" dirty="0"/>
              <a:t>.</a:t>
            </a:r>
            <a:endParaRPr lang="en-US" sz="2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F75124-E64A-CD02-73E8-775058469476}"/>
              </a:ext>
            </a:extLst>
          </p:cNvPr>
          <p:cNvSpPr txBox="1"/>
          <p:nvPr/>
        </p:nvSpPr>
        <p:spPr>
          <a:xfrm>
            <a:off x="420318" y="2452863"/>
            <a:ext cx="11313288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u="sng" dirty="0"/>
              <a:t>1</a:t>
            </a:r>
            <a:r>
              <a:rPr lang="en-US" sz="4800" dirty="0"/>
              <a:t> Pb(NO</a:t>
            </a:r>
            <a:r>
              <a:rPr lang="en-US" sz="4800" baseline="-25000" dirty="0"/>
              <a:t>3</a:t>
            </a:r>
            <a:r>
              <a:rPr lang="en-US" sz="4800" dirty="0"/>
              <a:t>)</a:t>
            </a:r>
            <a:r>
              <a:rPr lang="en-US" sz="4800" baseline="-25000" dirty="0"/>
              <a:t>2(</a:t>
            </a:r>
            <a:r>
              <a:rPr lang="en-US" sz="4800" baseline="-25000" dirty="0" err="1"/>
              <a:t>aq</a:t>
            </a:r>
            <a:r>
              <a:rPr lang="en-US" sz="4800" baseline="-25000" dirty="0"/>
              <a:t>) </a:t>
            </a:r>
            <a:r>
              <a:rPr lang="en-US" sz="4800" dirty="0"/>
              <a:t>+ </a:t>
            </a:r>
            <a:r>
              <a:rPr lang="en-US" sz="4800" b="1" u="sng" dirty="0"/>
              <a:t>2</a:t>
            </a:r>
            <a:r>
              <a:rPr lang="en-US" sz="4800" dirty="0"/>
              <a:t> KI</a:t>
            </a:r>
            <a:r>
              <a:rPr lang="en-US" sz="4800" baseline="-25000" dirty="0"/>
              <a:t>(</a:t>
            </a:r>
            <a:r>
              <a:rPr lang="en-US" sz="4800" baseline="-25000" dirty="0" err="1"/>
              <a:t>aq</a:t>
            </a:r>
            <a:r>
              <a:rPr lang="en-US" sz="4800" baseline="-25000" dirty="0"/>
              <a:t>)   </a:t>
            </a:r>
            <a:r>
              <a:rPr lang="en-US" sz="4800" dirty="0">
                <a:sym typeface="Wingdings" pitchFamily="2" charset="2"/>
              </a:rPr>
              <a:t> </a:t>
            </a:r>
            <a:r>
              <a:rPr lang="en-US" sz="4800" b="1" u="sng" dirty="0">
                <a:sym typeface="Wingdings" pitchFamily="2" charset="2"/>
              </a:rPr>
              <a:t>1</a:t>
            </a:r>
            <a:r>
              <a:rPr lang="en-US" sz="4800" dirty="0">
                <a:sym typeface="Wingdings" pitchFamily="2" charset="2"/>
              </a:rPr>
              <a:t> </a:t>
            </a:r>
            <a:r>
              <a:rPr lang="en-US" sz="4800" dirty="0" err="1">
                <a:sym typeface="Wingdings" pitchFamily="2" charset="2"/>
              </a:rPr>
              <a:t>PbI</a:t>
            </a:r>
            <a:r>
              <a:rPr lang="en-US" sz="4800" baseline="-25000" dirty="0">
                <a:solidFill>
                  <a:srgbClr val="FF0000"/>
                </a:solidFill>
                <a:sym typeface="Wingdings" pitchFamily="2" charset="2"/>
              </a:rPr>
              <a:t>(s)</a:t>
            </a:r>
            <a:r>
              <a:rPr lang="en-US" sz="4800" baseline="-25000" dirty="0">
                <a:sym typeface="Wingdings" pitchFamily="2" charset="2"/>
              </a:rPr>
              <a:t> </a:t>
            </a:r>
            <a:r>
              <a:rPr lang="en-US" sz="4800" dirty="0">
                <a:sym typeface="Wingdings" pitchFamily="2" charset="2"/>
              </a:rPr>
              <a:t>+ </a:t>
            </a:r>
            <a:r>
              <a:rPr lang="en-US" sz="4800" u="sng" dirty="0">
                <a:sym typeface="Wingdings" pitchFamily="2" charset="2"/>
              </a:rPr>
              <a:t>2</a:t>
            </a:r>
            <a:r>
              <a:rPr lang="en-US" sz="4800" dirty="0">
                <a:sym typeface="Wingdings" pitchFamily="2" charset="2"/>
              </a:rPr>
              <a:t> KNO</a:t>
            </a:r>
            <a:r>
              <a:rPr lang="en-US" sz="4800" baseline="-25000" dirty="0">
                <a:sym typeface="Wingdings" pitchFamily="2" charset="2"/>
              </a:rPr>
              <a:t>3(</a:t>
            </a:r>
            <a:r>
              <a:rPr lang="en-US" sz="4800" baseline="-25000" dirty="0" err="1">
                <a:sym typeface="Wingdings" pitchFamily="2" charset="2"/>
              </a:rPr>
              <a:t>aq</a:t>
            </a:r>
            <a:r>
              <a:rPr lang="en-US" sz="4800" baseline="-25000" dirty="0">
                <a:sym typeface="Wingdings" pitchFamily="2" charset="2"/>
              </a:rPr>
              <a:t>)</a:t>
            </a:r>
            <a:endParaRPr lang="en-US" sz="4800" baseline="-250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89C033-A57A-DA8F-0B6F-6B159CA98D1D}"/>
              </a:ext>
            </a:extLst>
          </p:cNvPr>
          <p:cNvSpPr/>
          <p:nvPr/>
        </p:nvSpPr>
        <p:spPr>
          <a:xfrm>
            <a:off x="3193143" y="2868360"/>
            <a:ext cx="638629" cy="415499"/>
          </a:xfrm>
          <a:prstGeom prst="rect">
            <a:avLst/>
          </a:prstGeom>
          <a:solidFill>
            <a:srgbClr val="FFFF00">
              <a:alpha val="73000"/>
            </a:srgb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22A25A5-34D2-0578-24F4-30FF79431049}"/>
              </a:ext>
            </a:extLst>
          </p:cNvPr>
          <p:cNvCxnSpPr/>
          <p:nvPr/>
        </p:nvCxnSpPr>
        <p:spPr>
          <a:xfrm flipH="1">
            <a:off x="1045029" y="3178629"/>
            <a:ext cx="362857" cy="82731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97E4936-9F78-2293-554E-88231D39730B}"/>
              </a:ext>
            </a:extLst>
          </p:cNvPr>
          <p:cNvCxnSpPr>
            <a:cxnSpLocks/>
          </p:cNvCxnSpPr>
          <p:nvPr/>
        </p:nvCxnSpPr>
        <p:spPr>
          <a:xfrm>
            <a:off x="2169885" y="3178629"/>
            <a:ext cx="112487" cy="82731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CDBB5A95-BB97-EEA2-FC68-849F69D20760}"/>
              </a:ext>
            </a:extLst>
          </p:cNvPr>
          <p:cNvSpPr txBox="1"/>
          <p:nvPr/>
        </p:nvSpPr>
        <p:spPr>
          <a:xfrm>
            <a:off x="-89224" y="3950022"/>
            <a:ext cx="1765622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Pb</a:t>
            </a:r>
            <a:r>
              <a:rPr lang="en-US" sz="4000" baseline="30000" dirty="0">
                <a:solidFill>
                  <a:srgbClr val="FF0000"/>
                </a:solidFill>
              </a:rPr>
              <a:t>2+</a:t>
            </a:r>
            <a:r>
              <a:rPr lang="en-US" sz="4000" baseline="-25000" dirty="0">
                <a:solidFill>
                  <a:srgbClr val="FF0000"/>
                </a:solidFill>
              </a:rPr>
              <a:t>(</a:t>
            </a:r>
            <a:r>
              <a:rPr lang="en-US" sz="4000" baseline="-25000" dirty="0" err="1">
                <a:solidFill>
                  <a:srgbClr val="FF0000"/>
                </a:solidFill>
              </a:rPr>
              <a:t>aq</a:t>
            </a:r>
            <a:r>
              <a:rPr lang="en-US" sz="4000" baseline="-25000" dirty="0">
                <a:solidFill>
                  <a:srgbClr val="FF0000"/>
                </a:solidFill>
                <a:sym typeface="Wingdings" pitchFamily="2" charset="2"/>
              </a:rPr>
              <a:t>)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68FEC1A-748F-BA03-24C1-1BF8129051AF}"/>
              </a:ext>
            </a:extLst>
          </p:cNvPr>
          <p:cNvSpPr txBox="1"/>
          <p:nvPr/>
        </p:nvSpPr>
        <p:spPr>
          <a:xfrm>
            <a:off x="1807024" y="3941230"/>
            <a:ext cx="2133602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2 </a:t>
            </a:r>
            <a:r>
              <a:rPr lang="en-US" sz="4000" dirty="0">
                <a:solidFill>
                  <a:srgbClr val="0070C0"/>
                </a:solidFill>
              </a:rPr>
              <a:t>NO</a:t>
            </a:r>
            <a:r>
              <a:rPr lang="en-US" sz="4000" baseline="-25000" dirty="0">
                <a:solidFill>
                  <a:srgbClr val="0070C0"/>
                </a:solidFill>
              </a:rPr>
              <a:t>3</a:t>
            </a:r>
            <a:r>
              <a:rPr lang="en-US" sz="4000" baseline="30000" dirty="0">
                <a:solidFill>
                  <a:srgbClr val="0070C0"/>
                </a:solidFill>
              </a:rPr>
              <a:t>-</a:t>
            </a:r>
            <a:r>
              <a:rPr lang="en-US" sz="4000" baseline="-25000" dirty="0">
                <a:solidFill>
                  <a:srgbClr val="0070C0"/>
                </a:solidFill>
              </a:rPr>
              <a:t>(</a:t>
            </a:r>
            <a:r>
              <a:rPr lang="en-US" sz="4000" baseline="-25000" dirty="0" err="1">
                <a:solidFill>
                  <a:srgbClr val="0070C0"/>
                </a:solidFill>
              </a:rPr>
              <a:t>aq</a:t>
            </a:r>
            <a:r>
              <a:rPr lang="en-US" sz="4000" baseline="-25000" dirty="0">
                <a:solidFill>
                  <a:srgbClr val="0070C0"/>
                </a:solidFill>
                <a:sym typeface="Wingdings" pitchFamily="2" charset="2"/>
              </a:rPr>
              <a:t>)</a:t>
            </a:r>
            <a:endParaRPr lang="en-US" sz="4000" baseline="-25000" dirty="0">
              <a:solidFill>
                <a:srgbClr val="0070C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148B983-2886-9187-3BCE-0E8C33AE31E0}"/>
              </a:ext>
            </a:extLst>
          </p:cNvPr>
          <p:cNvSpPr/>
          <p:nvPr/>
        </p:nvSpPr>
        <p:spPr>
          <a:xfrm>
            <a:off x="5297714" y="2868360"/>
            <a:ext cx="638629" cy="415499"/>
          </a:xfrm>
          <a:prstGeom prst="rect">
            <a:avLst/>
          </a:prstGeom>
          <a:solidFill>
            <a:srgbClr val="FFFF00">
              <a:alpha val="73000"/>
            </a:srgb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AFC7FD-6EC9-4FFC-5CE7-9BB8390D19FF}"/>
              </a:ext>
            </a:extLst>
          </p:cNvPr>
          <p:cNvSpPr txBox="1"/>
          <p:nvPr/>
        </p:nvSpPr>
        <p:spPr>
          <a:xfrm>
            <a:off x="1358553" y="3771465"/>
            <a:ext cx="563113" cy="92333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/>
              <a:t>+</a:t>
            </a:r>
            <a:endParaRPr lang="en-US" sz="5400" b="1" baseline="-25000" dirty="0">
              <a:solidFill>
                <a:srgbClr val="0070C0"/>
              </a:solidFill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0F049BD-3FF7-2516-02B1-8960BE2847D8}"/>
              </a:ext>
            </a:extLst>
          </p:cNvPr>
          <p:cNvCxnSpPr/>
          <p:nvPr/>
        </p:nvCxnSpPr>
        <p:spPr>
          <a:xfrm flipH="1">
            <a:off x="4527715" y="3198888"/>
            <a:ext cx="362857" cy="82731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C96097D-717F-9DCD-96C1-36F5F483415F}"/>
              </a:ext>
            </a:extLst>
          </p:cNvPr>
          <p:cNvCxnSpPr>
            <a:cxnSpLocks/>
          </p:cNvCxnSpPr>
          <p:nvPr/>
        </p:nvCxnSpPr>
        <p:spPr>
          <a:xfrm>
            <a:off x="5236347" y="3198888"/>
            <a:ext cx="878857" cy="82731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846176A-F16A-0DED-B3A9-B4F6916AD004}"/>
              </a:ext>
            </a:extLst>
          </p:cNvPr>
          <p:cNvSpPr txBox="1"/>
          <p:nvPr/>
        </p:nvSpPr>
        <p:spPr>
          <a:xfrm>
            <a:off x="3789695" y="3833508"/>
            <a:ext cx="563113" cy="92333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/>
              <a:t>+</a:t>
            </a:r>
            <a:endParaRPr lang="en-US" sz="5400" b="1" baseline="-25000" dirty="0">
              <a:solidFill>
                <a:srgbClr val="0070C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57F354-921E-7904-DE9F-580F54ACBD96}"/>
              </a:ext>
            </a:extLst>
          </p:cNvPr>
          <p:cNvSpPr txBox="1"/>
          <p:nvPr/>
        </p:nvSpPr>
        <p:spPr>
          <a:xfrm>
            <a:off x="4174675" y="3945775"/>
            <a:ext cx="1765622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2</a:t>
            </a:r>
            <a:r>
              <a:rPr lang="en-US" sz="4000" dirty="0">
                <a:solidFill>
                  <a:srgbClr val="FF0000"/>
                </a:solidFill>
              </a:rPr>
              <a:t> K</a:t>
            </a:r>
            <a:r>
              <a:rPr lang="en-US" sz="4000" baseline="30000" dirty="0">
                <a:solidFill>
                  <a:srgbClr val="FF0000"/>
                </a:solidFill>
              </a:rPr>
              <a:t>+</a:t>
            </a:r>
            <a:r>
              <a:rPr lang="en-US" sz="4000" baseline="-25000" dirty="0">
                <a:solidFill>
                  <a:srgbClr val="FF0000"/>
                </a:solidFill>
              </a:rPr>
              <a:t>(</a:t>
            </a:r>
            <a:r>
              <a:rPr lang="en-US" sz="4000" baseline="-25000" dirty="0" err="1">
                <a:solidFill>
                  <a:srgbClr val="FF0000"/>
                </a:solidFill>
              </a:rPr>
              <a:t>aq</a:t>
            </a:r>
            <a:r>
              <a:rPr lang="en-US" sz="4000" baseline="-25000" dirty="0">
                <a:solidFill>
                  <a:srgbClr val="FF0000"/>
                </a:solidFill>
                <a:sym typeface="Wingdings" pitchFamily="2" charset="2"/>
              </a:rPr>
              <a:t>)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91BB43-AE98-9AAA-CEDD-D39DFC1313AD}"/>
              </a:ext>
            </a:extLst>
          </p:cNvPr>
          <p:cNvSpPr txBox="1"/>
          <p:nvPr/>
        </p:nvSpPr>
        <p:spPr>
          <a:xfrm>
            <a:off x="6134846" y="3950022"/>
            <a:ext cx="1765622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2</a:t>
            </a:r>
            <a:r>
              <a:rPr lang="en-US" sz="4000" dirty="0">
                <a:solidFill>
                  <a:srgbClr val="0070C0"/>
                </a:solidFill>
              </a:rPr>
              <a:t> I</a:t>
            </a:r>
            <a:r>
              <a:rPr lang="en-US" sz="4000" baseline="30000" dirty="0">
                <a:solidFill>
                  <a:srgbClr val="0070C0"/>
                </a:solidFill>
              </a:rPr>
              <a:t>-</a:t>
            </a:r>
            <a:r>
              <a:rPr lang="en-US" sz="4000" baseline="-25000" dirty="0">
                <a:solidFill>
                  <a:srgbClr val="0070C0"/>
                </a:solidFill>
              </a:rPr>
              <a:t>(</a:t>
            </a:r>
            <a:r>
              <a:rPr lang="en-US" sz="4000" baseline="-25000" dirty="0" err="1">
                <a:solidFill>
                  <a:srgbClr val="0070C0"/>
                </a:solidFill>
              </a:rPr>
              <a:t>aq</a:t>
            </a:r>
            <a:r>
              <a:rPr lang="en-US" sz="4000" baseline="-25000" dirty="0">
                <a:solidFill>
                  <a:srgbClr val="0070C0"/>
                </a:solidFill>
                <a:sym typeface="Wingdings" pitchFamily="2" charset="2"/>
              </a:rPr>
              <a:t>)</a:t>
            </a:r>
            <a:endParaRPr lang="en-US" sz="4000" baseline="-25000" dirty="0">
              <a:solidFill>
                <a:srgbClr val="0070C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FF0D39-B19A-9D47-0F8A-C30E0991A881}"/>
              </a:ext>
            </a:extLst>
          </p:cNvPr>
          <p:cNvSpPr txBox="1"/>
          <p:nvPr/>
        </p:nvSpPr>
        <p:spPr>
          <a:xfrm>
            <a:off x="5603430" y="3856817"/>
            <a:ext cx="563113" cy="92333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/>
              <a:t>+</a:t>
            </a:r>
            <a:endParaRPr lang="en-US" sz="5400" b="1" baseline="-25000" dirty="0">
              <a:solidFill>
                <a:srgbClr val="0070C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D1B2547-0A47-2A34-AB6F-780AC1B63B44}"/>
              </a:ext>
            </a:extLst>
          </p:cNvPr>
          <p:cNvSpPr/>
          <p:nvPr/>
        </p:nvSpPr>
        <p:spPr>
          <a:xfrm>
            <a:off x="8196345" y="2868359"/>
            <a:ext cx="439655" cy="415499"/>
          </a:xfrm>
          <a:prstGeom prst="rect">
            <a:avLst/>
          </a:prstGeom>
          <a:solidFill>
            <a:srgbClr val="FF0000">
              <a:alpha val="73000"/>
            </a:srgb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043A9D4-958D-A5C7-D510-8ABEBAD2AC2A}"/>
              </a:ext>
            </a:extLst>
          </p:cNvPr>
          <p:cNvCxnSpPr>
            <a:cxnSpLocks/>
          </p:cNvCxnSpPr>
          <p:nvPr/>
        </p:nvCxnSpPr>
        <p:spPr>
          <a:xfrm>
            <a:off x="7845435" y="3198888"/>
            <a:ext cx="0" cy="807055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861FBFF0-7744-4EB5-6434-7F1333F1C377}"/>
              </a:ext>
            </a:extLst>
          </p:cNvPr>
          <p:cNvSpPr txBox="1"/>
          <p:nvPr/>
        </p:nvSpPr>
        <p:spPr>
          <a:xfrm>
            <a:off x="7365826" y="3880390"/>
            <a:ext cx="563113" cy="92333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/>
              <a:t>+</a:t>
            </a:r>
            <a:endParaRPr lang="en-US" sz="5400" b="1" baseline="-25000" dirty="0">
              <a:solidFill>
                <a:srgbClr val="0070C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2EF112D-9308-F414-1C97-3D232CCBA55B}"/>
              </a:ext>
            </a:extLst>
          </p:cNvPr>
          <p:cNvSpPr txBox="1"/>
          <p:nvPr/>
        </p:nvSpPr>
        <p:spPr>
          <a:xfrm>
            <a:off x="7836691" y="3964539"/>
            <a:ext cx="1179556" cy="707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/>
              <a:t>PbI</a:t>
            </a:r>
            <a:r>
              <a:rPr lang="en-US" sz="4000" baseline="-25000" dirty="0"/>
              <a:t>(s</a:t>
            </a:r>
            <a:r>
              <a:rPr lang="en-US" sz="4000" baseline="-25000" dirty="0">
                <a:sym typeface="Wingdings" pitchFamily="2" charset="2"/>
              </a:rPr>
              <a:t>)</a:t>
            </a:r>
            <a:endParaRPr lang="en-US" sz="4000" baseline="-25000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D3D773F-7C15-FAA4-944C-8413598CB767}"/>
              </a:ext>
            </a:extLst>
          </p:cNvPr>
          <p:cNvCxnSpPr/>
          <p:nvPr/>
        </p:nvCxnSpPr>
        <p:spPr>
          <a:xfrm flipH="1">
            <a:off x="9616396" y="3164541"/>
            <a:ext cx="362857" cy="82731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8A8299B-80FF-35BC-7A18-EC249494F186}"/>
              </a:ext>
            </a:extLst>
          </p:cNvPr>
          <p:cNvCxnSpPr>
            <a:cxnSpLocks/>
          </p:cNvCxnSpPr>
          <p:nvPr/>
        </p:nvCxnSpPr>
        <p:spPr>
          <a:xfrm>
            <a:off x="10325028" y="3164541"/>
            <a:ext cx="634621" cy="1450637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B4DCF8DC-270F-A844-629B-EDA00B9DAB82}"/>
              </a:ext>
            </a:extLst>
          </p:cNvPr>
          <p:cNvSpPr/>
          <p:nvPr/>
        </p:nvSpPr>
        <p:spPr>
          <a:xfrm>
            <a:off x="10905692" y="2868359"/>
            <a:ext cx="638629" cy="415499"/>
          </a:xfrm>
          <a:prstGeom prst="rect">
            <a:avLst/>
          </a:prstGeom>
          <a:solidFill>
            <a:srgbClr val="FFFF00">
              <a:alpha val="73000"/>
            </a:srgb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B8D1E21-2CD4-188B-6241-0584B5293AC3}"/>
              </a:ext>
            </a:extLst>
          </p:cNvPr>
          <p:cNvSpPr txBox="1"/>
          <p:nvPr/>
        </p:nvSpPr>
        <p:spPr>
          <a:xfrm>
            <a:off x="9381349" y="3954941"/>
            <a:ext cx="1765622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2</a:t>
            </a:r>
            <a:r>
              <a:rPr lang="en-US" sz="4000" dirty="0">
                <a:solidFill>
                  <a:srgbClr val="FF0000"/>
                </a:solidFill>
              </a:rPr>
              <a:t> K</a:t>
            </a:r>
            <a:r>
              <a:rPr lang="en-US" sz="4000" baseline="30000" dirty="0">
                <a:solidFill>
                  <a:srgbClr val="FF0000"/>
                </a:solidFill>
              </a:rPr>
              <a:t>+</a:t>
            </a:r>
            <a:r>
              <a:rPr lang="en-US" sz="4000" baseline="-25000" dirty="0">
                <a:solidFill>
                  <a:srgbClr val="FF0000"/>
                </a:solidFill>
              </a:rPr>
              <a:t>(</a:t>
            </a:r>
            <a:r>
              <a:rPr lang="en-US" sz="4000" baseline="-25000" dirty="0" err="1">
                <a:solidFill>
                  <a:srgbClr val="FF0000"/>
                </a:solidFill>
              </a:rPr>
              <a:t>aq</a:t>
            </a:r>
            <a:r>
              <a:rPr lang="en-US" sz="4000" baseline="-25000" dirty="0">
                <a:solidFill>
                  <a:srgbClr val="FF0000"/>
                </a:solidFill>
                <a:sym typeface="Wingdings" pitchFamily="2" charset="2"/>
              </a:rPr>
              <a:t>)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86878E2-BF6D-1E55-AA39-DC9DDCC3FADB}"/>
              </a:ext>
            </a:extLst>
          </p:cNvPr>
          <p:cNvSpPr txBox="1"/>
          <p:nvPr/>
        </p:nvSpPr>
        <p:spPr>
          <a:xfrm>
            <a:off x="8961215" y="3771465"/>
            <a:ext cx="563113" cy="92333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/>
              <a:t>+</a:t>
            </a:r>
            <a:endParaRPr lang="en-US" sz="5400" b="1" baseline="-25000" dirty="0">
              <a:solidFill>
                <a:srgbClr val="0070C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25FD215-B973-C6D4-C73A-648F64A7F7E4}"/>
              </a:ext>
            </a:extLst>
          </p:cNvPr>
          <p:cNvSpPr txBox="1"/>
          <p:nvPr/>
        </p:nvSpPr>
        <p:spPr>
          <a:xfrm>
            <a:off x="9789809" y="4471513"/>
            <a:ext cx="563113" cy="92333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/>
              <a:t>+</a:t>
            </a:r>
            <a:endParaRPr lang="en-US" sz="5400" b="1" baseline="-25000" dirty="0">
              <a:solidFill>
                <a:srgbClr val="0070C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18E11E4-6843-9E75-9D40-EE96ED94845C}"/>
              </a:ext>
            </a:extLst>
          </p:cNvPr>
          <p:cNvSpPr txBox="1"/>
          <p:nvPr/>
        </p:nvSpPr>
        <p:spPr>
          <a:xfrm>
            <a:off x="10215530" y="4579235"/>
            <a:ext cx="2152748" cy="707886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4000" dirty="0"/>
              <a:t>2</a:t>
            </a:r>
            <a:r>
              <a:rPr lang="en-US" sz="4000" dirty="0">
                <a:solidFill>
                  <a:srgbClr val="0070C0"/>
                </a:solidFill>
              </a:rPr>
              <a:t> NO</a:t>
            </a:r>
            <a:r>
              <a:rPr lang="en-US" sz="4000" baseline="-25000" dirty="0">
                <a:solidFill>
                  <a:srgbClr val="0070C0"/>
                </a:solidFill>
              </a:rPr>
              <a:t>3</a:t>
            </a:r>
            <a:r>
              <a:rPr lang="en-US" sz="4000" baseline="30000" dirty="0">
                <a:solidFill>
                  <a:srgbClr val="0070C0"/>
                </a:solidFill>
              </a:rPr>
              <a:t>-</a:t>
            </a:r>
            <a:r>
              <a:rPr lang="en-US" sz="4000" baseline="-25000" dirty="0">
                <a:solidFill>
                  <a:srgbClr val="0070C0"/>
                </a:solidFill>
              </a:rPr>
              <a:t>(</a:t>
            </a:r>
            <a:r>
              <a:rPr lang="en-US" sz="4000" baseline="-25000" dirty="0" err="1">
                <a:solidFill>
                  <a:srgbClr val="0070C0"/>
                </a:solidFill>
              </a:rPr>
              <a:t>aq</a:t>
            </a:r>
            <a:r>
              <a:rPr lang="en-US" sz="4000" baseline="-25000" dirty="0">
                <a:solidFill>
                  <a:srgbClr val="0070C0"/>
                </a:solidFill>
                <a:sym typeface="Wingdings" pitchFamily="2" charset="2"/>
              </a:rPr>
              <a:t>)</a:t>
            </a:r>
            <a:endParaRPr lang="en-US" sz="4000" baseline="-25000" dirty="0">
              <a:solidFill>
                <a:srgbClr val="0070C0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CADFF6F-3BAB-8CAE-30A7-68DDE74B61C1}"/>
              </a:ext>
            </a:extLst>
          </p:cNvPr>
          <p:cNvSpPr txBox="1">
            <a:spLocks/>
          </p:cNvSpPr>
          <p:nvPr/>
        </p:nvSpPr>
        <p:spPr>
          <a:xfrm>
            <a:off x="9797824" y="5342562"/>
            <a:ext cx="2276214" cy="1239934"/>
          </a:xfrm>
          <a:prstGeom prst="rect">
            <a:avLst/>
          </a:prstGeom>
          <a:ln w="34925">
            <a:solidFill>
              <a:srgbClr val="FF0000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FF0000"/>
                </a:solidFill>
              </a:rPr>
              <a:t>Not different, just ran out of room.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3027096-FD1B-4C53-CDF8-166504CE3B0D}"/>
              </a:ext>
            </a:extLst>
          </p:cNvPr>
          <p:cNvSpPr/>
          <p:nvPr/>
        </p:nvSpPr>
        <p:spPr>
          <a:xfrm>
            <a:off x="9381349" y="0"/>
            <a:ext cx="2082969" cy="522514"/>
          </a:xfrm>
          <a:prstGeom prst="rect">
            <a:avLst/>
          </a:prstGeom>
          <a:solidFill>
            <a:srgbClr val="FFFF00">
              <a:alpha val="73000"/>
            </a:srgb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061137B-E4D1-0A88-7D88-B89C08BAF187}"/>
              </a:ext>
            </a:extLst>
          </p:cNvPr>
          <p:cNvSpPr/>
          <p:nvPr/>
        </p:nvSpPr>
        <p:spPr>
          <a:xfrm>
            <a:off x="5057486" y="511317"/>
            <a:ext cx="2082969" cy="522514"/>
          </a:xfrm>
          <a:prstGeom prst="rect">
            <a:avLst/>
          </a:prstGeom>
          <a:solidFill>
            <a:srgbClr val="FFFF00">
              <a:alpha val="73000"/>
            </a:srgbClr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5D0D758A-24A4-CEB8-5C52-B29C0AFAE6BA}"/>
              </a:ext>
            </a:extLst>
          </p:cNvPr>
          <p:cNvCxnSpPr>
            <a:cxnSpLocks/>
          </p:cNvCxnSpPr>
          <p:nvPr/>
        </p:nvCxnSpPr>
        <p:spPr>
          <a:xfrm flipV="1">
            <a:off x="4249553" y="3964539"/>
            <a:ext cx="1193304" cy="730256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AABFDF6-5A08-B41A-FE15-3808EE9ED2C7}"/>
              </a:ext>
            </a:extLst>
          </p:cNvPr>
          <p:cNvCxnSpPr>
            <a:cxnSpLocks/>
          </p:cNvCxnSpPr>
          <p:nvPr/>
        </p:nvCxnSpPr>
        <p:spPr>
          <a:xfrm flipV="1">
            <a:off x="9436381" y="3866556"/>
            <a:ext cx="1193304" cy="730256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3D732CB-8A01-EC5C-C94E-CDDAB124EBB4}"/>
              </a:ext>
            </a:extLst>
          </p:cNvPr>
          <p:cNvCxnSpPr>
            <a:cxnSpLocks/>
          </p:cNvCxnSpPr>
          <p:nvPr/>
        </p:nvCxnSpPr>
        <p:spPr>
          <a:xfrm flipV="1">
            <a:off x="1885620" y="4113665"/>
            <a:ext cx="1452599" cy="427171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07B249A-5F4C-526A-606A-B28BA3059CFD}"/>
              </a:ext>
            </a:extLst>
          </p:cNvPr>
          <p:cNvCxnSpPr>
            <a:cxnSpLocks/>
          </p:cNvCxnSpPr>
          <p:nvPr/>
        </p:nvCxnSpPr>
        <p:spPr>
          <a:xfrm flipV="1">
            <a:off x="10209631" y="4730647"/>
            <a:ext cx="1452599" cy="427171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86FD737E-558F-E923-D8F3-9E161BDC772C}"/>
              </a:ext>
            </a:extLst>
          </p:cNvPr>
          <p:cNvSpPr txBox="1"/>
          <p:nvPr/>
        </p:nvSpPr>
        <p:spPr>
          <a:xfrm>
            <a:off x="1172157" y="5243174"/>
            <a:ext cx="7268253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u="sng" dirty="0"/>
              <a:t>1</a:t>
            </a:r>
            <a:r>
              <a:rPr lang="en-US" sz="4800" dirty="0"/>
              <a:t> </a:t>
            </a:r>
            <a:r>
              <a:rPr lang="en-US" sz="4800" dirty="0">
                <a:solidFill>
                  <a:srgbClr val="FF0000"/>
                </a:solidFill>
              </a:rPr>
              <a:t>Pb</a:t>
            </a:r>
            <a:r>
              <a:rPr lang="en-US" sz="4800" baseline="30000" dirty="0">
                <a:solidFill>
                  <a:srgbClr val="FF0000"/>
                </a:solidFill>
              </a:rPr>
              <a:t>2+</a:t>
            </a:r>
            <a:r>
              <a:rPr lang="en-US" sz="4800" baseline="-25000" dirty="0">
                <a:solidFill>
                  <a:srgbClr val="FF0000"/>
                </a:solidFill>
              </a:rPr>
              <a:t>(</a:t>
            </a:r>
            <a:r>
              <a:rPr lang="en-US" sz="4800" baseline="-25000" dirty="0" err="1">
                <a:solidFill>
                  <a:srgbClr val="FF0000"/>
                </a:solidFill>
              </a:rPr>
              <a:t>aq</a:t>
            </a:r>
            <a:r>
              <a:rPr lang="en-US" sz="4800" baseline="-25000" dirty="0">
                <a:solidFill>
                  <a:srgbClr val="FF0000"/>
                </a:solidFill>
              </a:rPr>
              <a:t>) </a:t>
            </a:r>
            <a:r>
              <a:rPr lang="en-US" sz="4800" dirty="0"/>
              <a:t>+ </a:t>
            </a:r>
            <a:r>
              <a:rPr lang="en-US" sz="4800" b="1" u="sng" dirty="0"/>
              <a:t>2</a:t>
            </a:r>
            <a:r>
              <a:rPr lang="en-US" sz="4800" dirty="0"/>
              <a:t> </a:t>
            </a:r>
            <a:r>
              <a:rPr lang="en-US" sz="4800" dirty="0">
                <a:solidFill>
                  <a:srgbClr val="0070C0"/>
                </a:solidFill>
              </a:rPr>
              <a:t>I</a:t>
            </a:r>
            <a:r>
              <a:rPr lang="en-US" sz="4800" baseline="30000" dirty="0">
                <a:solidFill>
                  <a:srgbClr val="0070C0"/>
                </a:solidFill>
              </a:rPr>
              <a:t>-</a:t>
            </a:r>
            <a:r>
              <a:rPr lang="en-US" sz="4800" baseline="-25000" dirty="0">
                <a:solidFill>
                  <a:srgbClr val="0070C0"/>
                </a:solidFill>
              </a:rPr>
              <a:t>(</a:t>
            </a:r>
            <a:r>
              <a:rPr lang="en-US" sz="4800" baseline="-25000" dirty="0" err="1">
                <a:solidFill>
                  <a:srgbClr val="0070C0"/>
                </a:solidFill>
              </a:rPr>
              <a:t>aq</a:t>
            </a:r>
            <a:r>
              <a:rPr lang="en-US" sz="4800" baseline="-25000" dirty="0">
                <a:solidFill>
                  <a:srgbClr val="0070C0"/>
                </a:solidFill>
              </a:rPr>
              <a:t>)   </a:t>
            </a:r>
            <a:r>
              <a:rPr lang="en-US" sz="4800" dirty="0">
                <a:sym typeface="Wingdings" pitchFamily="2" charset="2"/>
              </a:rPr>
              <a:t> </a:t>
            </a:r>
            <a:r>
              <a:rPr lang="en-US" sz="4800" b="1" u="sng" dirty="0">
                <a:sym typeface="Wingdings" pitchFamily="2" charset="2"/>
              </a:rPr>
              <a:t>1</a:t>
            </a:r>
            <a:r>
              <a:rPr lang="en-US" sz="4800" dirty="0">
                <a:sym typeface="Wingdings" pitchFamily="2" charset="2"/>
              </a:rPr>
              <a:t> PbI</a:t>
            </a:r>
            <a:r>
              <a:rPr lang="en-US" sz="4800" baseline="-25000" dirty="0">
                <a:sym typeface="Wingdings" pitchFamily="2" charset="2"/>
              </a:rPr>
              <a:t>2</a:t>
            </a:r>
            <a:r>
              <a:rPr lang="en-US" sz="4800" baseline="-25000" dirty="0">
                <a:solidFill>
                  <a:srgbClr val="FF0000"/>
                </a:solidFill>
                <a:sym typeface="Wingdings" pitchFamily="2" charset="2"/>
              </a:rPr>
              <a:t>(s)</a:t>
            </a:r>
            <a:r>
              <a:rPr lang="en-US" sz="4800" baseline="-25000" dirty="0">
                <a:sym typeface="Wingdings" pitchFamily="2" charset="2"/>
              </a:rPr>
              <a:t> </a:t>
            </a:r>
            <a:endParaRPr lang="en-US" sz="4800" baseline="-250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34FE937-E6CD-629C-7532-E0335528011D}"/>
              </a:ext>
            </a:extLst>
          </p:cNvPr>
          <p:cNvSpPr txBox="1"/>
          <p:nvPr/>
        </p:nvSpPr>
        <p:spPr>
          <a:xfrm>
            <a:off x="2873825" y="6117474"/>
            <a:ext cx="30776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Net Ionic Equation</a:t>
            </a:r>
          </a:p>
        </p:txBody>
      </p:sp>
    </p:spTree>
    <p:extLst>
      <p:ext uri="{BB962C8B-B14F-4D97-AF65-F5344CB8AC3E}">
        <p14:creationId xmlns:p14="http://schemas.microsoft.com/office/powerpoint/2010/main" val="1922205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0" grpId="0" animBg="1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62838"/>
            <a:ext cx="12192000" cy="72618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Molecular Equations, Ionic Equations, and Net Ionic Equations</a:t>
            </a:r>
          </a:p>
        </p:txBody>
      </p:sp>
      <p:pic>
        <p:nvPicPr>
          <p:cNvPr id="32" name="Picture 31" descr="Text&#10;&#10;Description automatically generated">
            <a:extLst>
              <a:ext uri="{FF2B5EF4-FFF2-40B4-BE49-F238E27FC236}">
                <a16:creationId xmlns:a16="http://schemas.microsoft.com/office/drawing/2014/main" id="{89BE2B33-20A2-6514-F864-DE2EA81D0B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957"/>
          <a:stretch/>
        </p:blipFill>
        <p:spPr>
          <a:xfrm>
            <a:off x="16506" y="1077750"/>
            <a:ext cx="12158988" cy="1447778"/>
          </a:xfrm>
          <a:prstGeom prst="rect">
            <a:avLst/>
          </a:prstGeom>
        </p:spPr>
      </p:pic>
      <p:pic>
        <p:nvPicPr>
          <p:cNvPr id="35" name="Picture 34" descr="Text&#10;&#10;Description automatically generated">
            <a:extLst>
              <a:ext uri="{FF2B5EF4-FFF2-40B4-BE49-F238E27FC236}">
                <a16:creationId xmlns:a16="http://schemas.microsoft.com/office/drawing/2014/main" id="{14DA2E06-275B-AAD3-2D08-F9E50F4B02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6043" b="41102"/>
          <a:stretch/>
        </p:blipFill>
        <p:spPr>
          <a:xfrm>
            <a:off x="16506" y="3040722"/>
            <a:ext cx="12158988" cy="918028"/>
          </a:xfrm>
          <a:prstGeom prst="rect">
            <a:avLst/>
          </a:prstGeom>
        </p:spPr>
      </p:pic>
      <p:pic>
        <p:nvPicPr>
          <p:cNvPr id="38" name="Picture 37" descr="Text&#10;&#10;Description automatically generated">
            <a:extLst>
              <a:ext uri="{FF2B5EF4-FFF2-40B4-BE49-F238E27FC236}">
                <a16:creationId xmlns:a16="http://schemas.microsoft.com/office/drawing/2014/main" id="{C45503A9-2E49-AC93-039E-D3ECA73076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8898" b="18247"/>
          <a:stretch/>
        </p:blipFill>
        <p:spPr>
          <a:xfrm>
            <a:off x="33012" y="4285322"/>
            <a:ext cx="12158988" cy="918028"/>
          </a:xfrm>
          <a:prstGeom prst="rect">
            <a:avLst/>
          </a:prstGeom>
        </p:spPr>
      </p:pic>
      <p:pic>
        <p:nvPicPr>
          <p:cNvPr id="42" name="Picture 41" descr="Text&#10;&#10;Description automatically generated">
            <a:extLst>
              <a:ext uri="{FF2B5EF4-FFF2-40B4-BE49-F238E27FC236}">
                <a16:creationId xmlns:a16="http://schemas.microsoft.com/office/drawing/2014/main" id="{0DDD3290-D96E-C1FE-DF0A-17D57C047A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752"/>
          <a:stretch/>
        </p:blipFill>
        <p:spPr>
          <a:xfrm>
            <a:off x="33012" y="5921828"/>
            <a:ext cx="12158988" cy="732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8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51597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Example 4.2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7ABD93-2F49-6EFA-268C-D3A31DF64B8E}"/>
              </a:ext>
            </a:extLst>
          </p:cNvPr>
          <p:cNvSpPr txBox="1"/>
          <p:nvPr/>
        </p:nvSpPr>
        <p:spPr>
          <a:xfrm>
            <a:off x="0" y="58635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0" i="1" dirty="0"/>
              <a:t>Predict what happens when a potassium phosphate (K</a:t>
            </a:r>
            <a:r>
              <a:rPr lang="en-CA" sz="2000" b="0" i="1" baseline="-25000" dirty="0"/>
              <a:t>3</a:t>
            </a:r>
            <a:r>
              <a:rPr lang="en-CA" sz="2000" b="0" i="1" dirty="0"/>
              <a:t>PO</a:t>
            </a:r>
            <a:r>
              <a:rPr lang="en-CA" sz="2000" b="0" i="1" baseline="-25000" dirty="0"/>
              <a:t>4</a:t>
            </a:r>
            <a:r>
              <a:rPr lang="en-CA" sz="2000" b="0" i="1" dirty="0"/>
              <a:t>) solution is mixed with a calcium nitrate [Ca(NO</a:t>
            </a:r>
            <a:r>
              <a:rPr lang="en-CA" sz="2000" b="0" i="1" baseline="-25000" dirty="0"/>
              <a:t>3</a:t>
            </a:r>
            <a:r>
              <a:rPr lang="en-CA" sz="2000" b="0" i="1" dirty="0"/>
              <a:t>)</a:t>
            </a:r>
            <a:r>
              <a:rPr lang="en-CA" sz="2000" b="0" i="1" baseline="-25000" dirty="0"/>
              <a:t>2</a:t>
            </a:r>
            <a:r>
              <a:rPr lang="en-CA" sz="2000" b="0" i="1" dirty="0"/>
              <a:t>] solution. Write a net ionic equation for the reaction.  </a:t>
            </a:r>
            <a:endParaRPr lang="en-CA" sz="2000" i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51AAAC-A4E7-6542-821A-622958A8AFBC}"/>
              </a:ext>
            </a:extLst>
          </p:cNvPr>
          <p:cNvSpPr txBox="1"/>
          <p:nvPr/>
        </p:nvSpPr>
        <p:spPr>
          <a:xfrm>
            <a:off x="577924" y="2572473"/>
            <a:ext cx="11036151" cy="70788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b="1" u="sng" dirty="0"/>
              <a:t>2</a:t>
            </a:r>
            <a:r>
              <a:rPr lang="en-US" sz="4000" dirty="0"/>
              <a:t> K</a:t>
            </a:r>
            <a:r>
              <a:rPr lang="en-US" sz="4000" baseline="-25000" dirty="0"/>
              <a:t>3</a:t>
            </a:r>
            <a:r>
              <a:rPr lang="en-US" sz="4000" dirty="0"/>
              <a:t>PO</a:t>
            </a:r>
            <a:r>
              <a:rPr lang="en-US" sz="4000" baseline="-25000" dirty="0"/>
              <a:t>4(</a:t>
            </a:r>
            <a:r>
              <a:rPr lang="en-US" sz="4000" baseline="-25000" dirty="0" err="1"/>
              <a:t>aq</a:t>
            </a:r>
            <a:r>
              <a:rPr lang="en-US" sz="4000" baseline="-25000" dirty="0"/>
              <a:t>) </a:t>
            </a:r>
            <a:r>
              <a:rPr lang="en-US" sz="4000" dirty="0"/>
              <a:t>+ </a:t>
            </a:r>
            <a:r>
              <a:rPr lang="en-US" sz="4000" b="1" u="sng" dirty="0"/>
              <a:t>3</a:t>
            </a:r>
            <a:r>
              <a:rPr lang="en-US" sz="4000" dirty="0"/>
              <a:t> Ca(NO</a:t>
            </a:r>
            <a:r>
              <a:rPr lang="en-US" sz="4000" baseline="-25000" dirty="0"/>
              <a:t>3</a:t>
            </a:r>
            <a:r>
              <a:rPr lang="en-US" sz="4000" dirty="0"/>
              <a:t>)</a:t>
            </a:r>
            <a:r>
              <a:rPr lang="en-US" sz="4000" baseline="-25000" dirty="0"/>
              <a:t>2(</a:t>
            </a:r>
            <a:r>
              <a:rPr lang="en-US" sz="4000" baseline="-25000" dirty="0" err="1"/>
              <a:t>aq</a:t>
            </a:r>
            <a:r>
              <a:rPr lang="en-US" sz="4000" baseline="-25000" dirty="0"/>
              <a:t>)  </a:t>
            </a:r>
            <a:r>
              <a:rPr lang="en-US" sz="4000" dirty="0">
                <a:sym typeface="Wingdings" pitchFamily="2" charset="2"/>
              </a:rPr>
              <a:t></a:t>
            </a:r>
            <a:r>
              <a:rPr lang="en-US" sz="4000" b="1" u="sng" dirty="0">
                <a:sym typeface="Wingdings" pitchFamily="2" charset="2"/>
              </a:rPr>
              <a:t>6</a:t>
            </a:r>
            <a:r>
              <a:rPr lang="en-US" sz="4000" dirty="0">
                <a:sym typeface="Wingdings" pitchFamily="2" charset="2"/>
              </a:rPr>
              <a:t> KNO</a:t>
            </a:r>
            <a:r>
              <a:rPr lang="en-US" sz="4000" baseline="-25000" dirty="0">
                <a:sym typeface="Wingdings" pitchFamily="2" charset="2"/>
              </a:rPr>
              <a:t>3(</a:t>
            </a:r>
            <a:r>
              <a:rPr lang="en-US" sz="4000" baseline="-25000" dirty="0" err="1">
                <a:sym typeface="Wingdings" pitchFamily="2" charset="2"/>
              </a:rPr>
              <a:t>aq</a:t>
            </a:r>
            <a:r>
              <a:rPr lang="en-US" sz="4000" baseline="-25000" dirty="0">
                <a:sym typeface="Wingdings" pitchFamily="2" charset="2"/>
              </a:rPr>
              <a:t>)</a:t>
            </a:r>
            <a:r>
              <a:rPr lang="en-US" sz="4000" dirty="0">
                <a:sym typeface="Wingdings" pitchFamily="2" charset="2"/>
              </a:rPr>
              <a:t>+  Ca</a:t>
            </a:r>
            <a:r>
              <a:rPr lang="en-US" sz="4000" baseline="-25000" dirty="0">
                <a:sym typeface="Wingdings" pitchFamily="2" charset="2"/>
              </a:rPr>
              <a:t>3</a:t>
            </a:r>
            <a:r>
              <a:rPr lang="en-US" sz="4000" dirty="0">
                <a:sym typeface="Wingdings" pitchFamily="2" charset="2"/>
              </a:rPr>
              <a:t>(PO</a:t>
            </a:r>
            <a:r>
              <a:rPr lang="en-US" sz="4000" baseline="-25000" dirty="0">
                <a:sym typeface="Wingdings" pitchFamily="2" charset="2"/>
              </a:rPr>
              <a:t>4</a:t>
            </a:r>
            <a:r>
              <a:rPr lang="en-US" sz="4000" dirty="0">
                <a:sym typeface="Wingdings" pitchFamily="2" charset="2"/>
              </a:rPr>
              <a:t>)</a:t>
            </a:r>
            <a:r>
              <a:rPr lang="en-US" sz="4000" baseline="-25000" dirty="0">
                <a:sym typeface="Wingdings" pitchFamily="2" charset="2"/>
              </a:rPr>
              <a:t>2</a:t>
            </a:r>
            <a:r>
              <a:rPr lang="en-US" sz="4000" baseline="-25000" dirty="0">
                <a:solidFill>
                  <a:srgbClr val="FF0000"/>
                </a:solidFill>
                <a:sym typeface="Wingdings" pitchFamily="2" charset="2"/>
              </a:rPr>
              <a:t>(s)</a:t>
            </a:r>
            <a:endParaRPr lang="en-US" sz="4000" baseline="-25000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D7E90A-BC0D-89AE-104C-635688A882CB}"/>
              </a:ext>
            </a:extLst>
          </p:cNvPr>
          <p:cNvSpPr txBox="1"/>
          <p:nvPr/>
        </p:nvSpPr>
        <p:spPr>
          <a:xfrm>
            <a:off x="61983" y="1403534"/>
            <a:ext cx="11883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In order to write a “Net Ionic Equation” you have to go through all the previous steps.</a:t>
            </a:r>
            <a:endParaRPr lang="en-US" sz="2800" b="1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9ECB4B1-49F1-EC6B-2E6D-695E730F7B71}"/>
              </a:ext>
            </a:extLst>
          </p:cNvPr>
          <p:cNvCxnSpPr/>
          <p:nvPr/>
        </p:nvCxnSpPr>
        <p:spPr>
          <a:xfrm flipH="1">
            <a:off x="829619" y="3229494"/>
            <a:ext cx="362857" cy="82731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A47F399-DE75-717F-8205-B4A577E8E006}"/>
              </a:ext>
            </a:extLst>
          </p:cNvPr>
          <p:cNvCxnSpPr>
            <a:cxnSpLocks/>
          </p:cNvCxnSpPr>
          <p:nvPr/>
        </p:nvCxnSpPr>
        <p:spPr>
          <a:xfrm>
            <a:off x="1821542" y="3229494"/>
            <a:ext cx="112487" cy="82731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C793D82-356B-197E-B48A-4D159E3D0A35}"/>
              </a:ext>
            </a:extLst>
          </p:cNvPr>
          <p:cNvCxnSpPr>
            <a:cxnSpLocks/>
          </p:cNvCxnSpPr>
          <p:nvPr/>
        </p:nvCxnSpPr>
        <p:spPr>
          <a:xfrm>
            <a:off x="3870362" y="3229494"/>
            <a:ext cx="3627" cy="86726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432E835-FD58-CC3F-80C3-EB9166DDE720}"/>
              </a:ext>
            </a:extLst>
          </p:cNvPr>
          <p:cNvCxnSpPr>
            <a:cxnSpLocks/>
          </p:cNvCxnSpPr>
          <p:nvPr/>
        </p:nvCxnSpPr>
        <p:spPr>
          <a:xfrm>
            <a:off x="4863348" y="3229494"/>
            <a:ext cx="394452" cy="867258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2F18493-AA8F-F2A5-CF90-38D3111F4EB1}"/>
              </a:ext>
            </a:extLst>
          </p:cNvPr>
          <p:cNvCxnSpPr>
            <a:cxnSpLocks/>
          </p:cNvCxnSpPr>
          <p:nvPr/>
        </p:nvCxnSpPr>
        <p:spPr>
          <a:xfrm>
            <a:off x="7213426" y="3163985"/>
            <a:ext cx="219446" cy="92226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3A932A4-8C9E-59C1-A240-2884D96C4DF5}"/>
              </a:ext>
            </a:extLst>
          </p:cNvPr>
          <p:cNvCxnSpPr>
            <a:cxnSpLocks/>
          </p:cNvCxnSpPr>
          <p:nvPr/>
        </p:nvCxnSpPr>
        <p:spPr>
          <a:xfrm>
            <a:off x="7752929" y="3163985"/>
            <a:ext cx="1061262" cy="946214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4940526-ABB2-1E0A-AE95-6A1C25D02E97}"/>
              </a:ext>
            </a:extLst>
          </p:cNvPr>
          <p:cNvCxnSpPr>
            <a:cxnSpLocks/>
          </p:cNvCxnSpPr>
          <p:nvPr/>
        </p:nvCxnSpPr>
        <p:spPr>
          <a:xfrm>
            <a:off x="10642422" y="3258814"/>
            <a:ext cx="0" cy="76912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8BC4D04-952D-0E01-17BA-EB76C2512182}"/>
              </a:ext>
            </a:extLst>
          </p:cNvPr>
          <p:cNvSpPr txBox="1"/>
          <p:nvPr/>
        </p:nvSpPr>
        <p:spPr>
          <a:xfrm>
            <a:off x="-10314" y="4096755"/>
            <a:ext cx="1276054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6</a:t>
            </a:r>
            <a:r>
              <a:rPr lang="en-US" sz="3200" dirty="0">
                <a:solidFill>
                  <a:srgbClr val="FF0000"/>
                </a:solidFill>
              </a:rPr>
              <a:t> K</a:t>
            </a:r>
            <a:r>
              <a:rPr lang="en-US" sz="3200" baseline="30000" dirty="0">
                <a:solidFill>
                  <a:srgbClr val="FF0000"/>
                </a:solidFill>
              </a:rPr>
              <a:t>+</a:t>
            </a:r>
            <a:r>
              <a:rPr lang="en-US" sz="3200" baseline="-25000" dirty="0">
                <a:solidFill>
                  <a:srgbClr val="FF0000"/>
                </a:solidFill>
              </a:rPr>
              <a:t>(</a:t>
            </a:r>
            <a:r>
              <a:rPr lang="en-US" sz="3200" baseline="-25000" dirty="0" err="1">
                <a:solidFill>
                  <a:srgbClr val="FF0000"/>
                </a:solidFill>
              </a:rPr>
              <a:t>aq</a:t>
            </a:r>
            <a:r>
              <a:rPr lang="en-US" sz="3200" baseline="-25000" dirty="0">
                <a:solidFill>
                  <a:srgbClr val="FF0000"/>
                </a:solidFill>
                <a:sym typeface="Wingdings" pitchFamily="2" charset="2"/>
              </a:rPr>
              <a:t>)</a:t>
            </a:r>
            <a:endParaRPr lang="en-US" sz="3200" baseline="-250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D33B047-D6F3-7E3E-B649-1BAC7186E1CD}"/>
              </a:ext>
            </a:extLst>
          </p:cNvPr>
          <p:cNvSpPr txBox="1"/>
          <p:nvPr/>
        </p:nvSpPr>
        <p:spPr>
          <a:xfrm>
            <a:off x="1512241" y="4110199"/>
            <a:ext cx="1845326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2 </a:t>
            </a:r>
            <a:r>
              <a:rPr lang="en-US" sz="3200" dirty="0">
                <a:solidFill>
                  <a:srgbClr val="0070C0"/>
                </a:solidFill>
              </a:rPr>
              <a:t>PO</a:t>
            </a:r>
            <a:r>
              <a:rPr lang="en-US" sz="3200" baseline="-25000" dirty="0">
                <a:solidFill>
                  <a:srgbClr val="0070C0"/>
                </a:solidFill>
              </a:rPr>
              <a:t>4</a:t>
            </a:r>
            <a:r>
              <a:rPr lang="en-US" sz="3200" baseline="30000" dirty="0">
                <a:solidFill>
                  <a:srgbClr val="0070C0"/>
                </a:solidFill>
              </a:rPr>
              <a:t>3-</a:t>
            </a:r>
            <a:r>
              <a:rPr lang="en-US" sz="3200" baseline="-25000" dirty="0">
                <a:solidFill>
                  <a:srgbClr val="0070C0"/>
                </a:solidFill>
              </a:rPr>
              <a:t>(</a:t>
            </a:r>
            <a:r>
              <a:rPr lang="en-US" sz="3200" baseline="-25000" dirty="0" err="1">
                <a:solidFill>
                  <a:srgbClr val="0070C0"/>
                </a:solidFill>
              </a:rPr>
              <a:t>aq</a:t>
            </a:r>
            <a:r>
              <a:rPr lang="en-US" sz="3200" baseline="-25000" dirty="0">
                <a:solidFill>
                  <a:srgbClr val="0070C0"/>
                </a:solidFill>
                <a:sym typeface="Wingdings" pitchFamily="2" charset="2"/>
              </a:rPr>
              <a:t>)</a:t>
            </a:r>
            <a:endParaRPr lang="en-US" sz="3200" baseline="-25000" dirty="0">
              <a:solidFill>
                <a:srgbClr val="0070C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6497034-EEEA-E86A-01FB-53A4B18A75ED}"/>
              </a:ext>
            </a:extLst>
          </p:cNvPr>
          <p:cNvSpPr txBox="1"/>
          <p:nvPr/>
        </p:nvSpPr>
        <p:spPr>
          <a:xfrm>
            <a:off x="1106439" y="3876871"/>
            <a:ext cx="563113" cy="92333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/>
              <a:t>+</a:t>
            </a:r>
            <a:endParaRPr lang="en-US" sz="5400" b="1" baseline="-25000" dirty="0">
              <a:solidFill>
                <a:srgbClr val="0070C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34F939-53EA-BBD6-4A27-AA80DFBD39A1}"/>
              </a:ext>
            </a:extLst>
          </p:cNvPr>
          <p:cNvSpPr txBox="1"/>
          <p:nvPr/>
        </p:nvSpPr>
        <p:spPr>
          <a:xfrm>
            <a:off x="3128797" y="3876871"/>
            <a:ext cx="563113" cy="92333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/>
              <a:t>+</a:t>
            </a:r>
            <a:endParaRPr lang="en-US" sz="5400" b="1" baseline="-25000" dirty="0">
              <a:solidFill>
                <a:srgbClr val="0070C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5CAAD42-04DC-1167-21EF-5A14D852E033}"/>
              </a:ext>
            </a:extLst>
          </p:cNvPr>
          <p:cNvSpPr txBox="1"/>
          <p:nvPr/>
        </p:nvSpPr>
        <p:spPr>
          <a:xfrm>
            <a:off x="3548387" y="4110199"/>
            <a:ext cx="1679866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3</a:t>
            </a:r>
            <a:r>
              <a:rPr lang="en-US" sz="3200" dirty="0">
                <a:solidFill>
                  <a:srgbClr val="FF0000"/>
                </a:solidFill>
              </a:rPr>
              <a:t> Ca</a:t>
            </a:r>
            <a:r>
              <a:rPr lang="en-US" sz="3200" baseline="30000" dirty="0">
                <a:solidFill>
                  <a:srgbClr val="FF0000"/>
                </a:solidFill>
              </a:rPr>
              <a:t>2+</a:t>
            </a:r>
            <a:r>
              <a:rPr lang="en-US" sz="3200" baseline="-25000" dirty="0">
                <a:solidFill>
                  <a:srgbClr val="FF0000"/>
                </a:solidFill>
              </a:rPr>
              <a:t>(</a:t>
            </a:r>
            <a:r>
              <a:rPr lang="en-US" sz="3200" baseline="-25000" dirty="0" err="1">
                <a:solidFill>
                  <a:srgbClr val="FF0000"/>
                </a:solidFill>
              </a:rPr>
              <a:t>aq</a:t>
            </a:r>
            <a:r>
              <a:rPr lang="en-US" sz="3200" baseline="-25000" dirty="0">
                <a:solidFill>
                  <a:srgbClr val="FF0000"/>
                </a:solidFill>
                <a:sym typeface="Wingdings" pitchFamily="2" charset="2"/>
              </a:rPr>
              <a:t>)</a:t>
            </a:r>
            <a:endParaRPr lang="en-US" sz="3200" baseline="-250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C84455C-49F2-A49B-C422-900D9DBDE9CF}"/>
              </a:ext>
            </a:extLst>
          </p:cNvPr>
          <p:cNvSpPr txBox="1"/>
          <p:nvPr/>
        </p:nvSpPr>
        <p:spPr>
          <a:xfrm>
            <a:off x="4911641" y="3857719"/>
            <a:ext cx="563113" cy="92333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/>
              <a:t>+</a:t>
            </a:r>
            <a:endParaRPr lang="en-US" sz="5400" b="1" baseline="-25000" dirty="0">
              <a:solidFill>
                <a:srgbClr val="0070C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7528085-AC2F-CA5A-7B38-5C8A18FD4832}"/>
              </a:ext>
            </a:extLst>
          </p:cNvPr>
          <p:cNvSpPr txBox="1"/>
          <p:nvPr/>
        </p:nvSpPr>
        <p:spPr>
          <a:xfrm>
            <a:off x="5368100" y="4090111"/>
            <a:ext cx="1845326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6 </a:t>
            </a:r>
            <a:r>
              <a:rPr lang="en-US" sz="3200" dirty="0">
                <a:solidFill>
                  <a:srgbClr val="0070C0"/>
                </a:solidFill>
              </a:rPr>
              <a:t>NO</a:t>
            </a:r>
            <a:r>
              <a:rPr lang="en-US" sz="3200" baseline="-25000" dirty="0">
                <a:solidFill>
                  <a:srgbClr val="0070C0"/>
                </a:solidFill>
              </a:rPr>
              <a:t>3</a:t>
            </a:r>
            <a:r>
              <a:rPr lang="en-US" sz="3200" baseline="30000" dirty="0">
                <a:solidFill>
                  <a:srgbClr val="0070C0"/>
                </a:solidFill>
              </a:rPr>
              <a:t>-</a:t>
            </a:r>
            <a:r>
              <a:rPr lang="en-US" sz="3200" baseline="-25000" dirty="0">
                <a:solidFill>
                  <a:srgbClr val="0070C0"/>
                </a:solidFill>
              </a:rPr>
              <a:t>(</a:t>
            </a:r>
            <a:r>
              <a:rPr lang="en-US" sz="3200" baseline="-25000" dirty="0" err="1">
                <a:solidFill>
                  <a:srgbClr val="0070C0"/>
                </a:solidFill>
              </a:rPr>
              <a:t>aq</a:t>
            </a:r>
            <a:r>
              <a:rPr lang="en-US" sz="3200" baseline="-25000" dirty="0">
                <a:solidFill>
                  <a:srgbClr val="0070C0"/>
                </a:solidFill>
                <a:sym typeface="Wingdings" pitchFamily="2" charset="2"/>
              </a:rPr>
              <a:t>)</a:t>
            </a:r>
            <a:endParaRPr lang="en-US" sz="3200" baseline="-25000" dirty="0">
              <a:solidFill>
                <a:srgbClr val="0070C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7766699-005E-F2F6-2F88-F91CB70BCE7E}"/>
              </a:ext>
            </a:extLst>
          </p:cNvPr>
          <p:cNvSpPr txBox="1"/>
          <p:nvPr/>
        </p:nvSpPr>
        <p:spPr>
          <a:xfrm>
            <a:off x="6848338" y="3876871"/>
            <a:ext cx="563113" cy="92333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/>
              <a:t>+</a:t>
            </a:r>
            <a:endParaRPr lang="en-US" sz="5400" b="1" baseline="-25000" dirty="0">
              <a:solidFill>
                <a:srgbClr val="0070C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7B25613-A4B5-3704-8AA4-6EED13E9B8B0}"/>
              </a:ext>
            </a:extLst>
          </p:cNvPr>
          <p:cNvSpPr txBox="1"/>
          <p:nvPr/>
        </p:nvSpPr>
        <p:spPr>
          <a:xfrm>
            <a:off x="7213426" y="4083504"/>
            <a:ext cx="1318736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6</a:t>
            </a:r>
            <a:r>
              <a:rPr lang="en-US" sz="3200" dirty="0">
                <a:solidFill>
                  <a:srgbClr val="FF0000"/>
                </a:solidFill>
              </a:rPr>
              <a:t> K</a:t>
            </a:r>
            <a:r>
              <a:rPr lang="en-US" sz="3200" baseline="30000" dirty="0">
                <a:solidFill>
                  <a:srgbClr val="FF0000"/>
                </a:solidFill>
              </a:rPr>
              <a:t>+</a:t>
            </a:r>
            <a:r>
              <a:rPr lang="en-US" sz="3200" baseline="-25000" dirty="0">
                <a:solidFill>
                  <a:srgbClr val="FF0000"/>
                </a:solidFill>
              </a:rPr>
              <a:t>(</a:t>
            </a:r>
            <a:r>
              <a:rPr lang="en-US" sz="3200" baseline="-25000" dirty="0" err="1">
                <a:solidFill>
                  <a:srgbClr val="FF0000"/>
                </a:solidFill>
              </a:rPr>
              <a:t>aq</a:t>
            </a:r>
            <a:r>
              <a:rPr lang="en-US" sz="3200" baseline="-25000" dirty="0">
                <a:solidFill>
                  <a:srgbClr val="FF0000"/>
                </a:solidFill>
                <a:sym typeface="Wingdings" pitchFamily="2" charset="2"/>
              </a:rPr>
              <a:t>)</a:t>
            </a:r>
            <a:endParaRPr lang="en-US" sz="3200" baseline="-25000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E4B301D-DA94-36AF-311B-7D335FCCCE10}"/>
              </a:ext>
            </a:extLst>
          </p:cNvPr>
          <p:cNvSpPr txBox="1"/>
          <p:nvPr/>
        </p:nvSpPr>
        <p:spPr>
          <a:xfrm>
            <a:off x="9961902" y="3857719"/>
            <a:ext cx="563113" cy="92333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/>
              <a:t>+</a:t>
            </a:r>
            <a:endParaRPr lang="en-US" sz="5400" b="1" baseline="-25000" dirty="0">
              <a:solidFill>
                <a:srgbClr val="0070C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5667B80-D1E6-FAA8-997A-84C771BE030C}"/>
              </a:ext>
            </a:extLst>
          </p:cNvPr>
          <p:cNvSpPr txBox="1"/>
          <p:nvPr/>
        </p:nvSpPr>
        <p:spPr>
          <a:xfrm>
            <a:off x="8554334" y="4056808"/>
            <a:ext cx="1692392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6 </a:t>
            </a:r>
            <a:r>
              <a:rPr lang="en-US" sz="3200" dirty="0">
                <a:solidFill>
                  <a:srgbClr val="0070C0"/>
                </a:solidFill>
              </a:rPr>
              <a:t>NO</a:t>
            </a:r>
            <a:r>
              <a:rPr lang="en-US" sz="3200" baseline="-25000" dirty="0">
                <a:solidFill>
                  <a:srgbClr val="0070C0"/>
                </a:solidFill>
              </a:rPr>
              <a:t>3</a:t>
            </a:r>
            <a:r>
              <a:rPr lang="en-US" sz="3200" baseline="30000" dirty="0">
                <a:solidFill>
                  <a:srgbClr val="0070C0"/>
                </a:solidFill>
              </a:rPr>
              <a:t>-</a:t>
            </a:r>
            <a:r>
              <a:rPr lang="en-US" sz="3200" baseline="-25000" dirty="0">
                <a:solidFill>
                  <a:srgbClr val="0070C0"/>
                </a:solidFill>
              </a:rPr>
              <a:t>(</a:t>
            </a:r>
            <a:r>
              <a:rPr lang="en-US" sz="3200" baseline="-25000" dirty="0" err="1">
                <a:solidFill>
                  <a:srgbClr val="0070C0"/>
                </a:solidFill>
              </a:rPr>
              <a:t>aq</a:t>
            </a:r>
            <a:r>
              <a:rPr lang="en-US" sz="3200" baseline="-25000" dirty="0">
                <a:solidFill>
                  <a:srgbClr val="0070C0"/>
                </a:solidFill>
                <a:sym typeface="Wingdings" pitchFamily="2" charset="2"/>
              </a:rPr>
              <a:t>)</a:t>
            </a:r>
            <a:endParaRPr lang="en-US" sz="3200" baseline="-25000" dirty="0">
              <a:solidFill>
                <a:srgbClr val="0070C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2DEBBC9-E4E5-B446-793E-6741F2364F9A}"/>
              </a:ext>
            </a:extLst>
          </p:cNvPr>
          <p:cNvSpPr txBox="1"/>
          <p:nvPr/>
        </p:nvSpPr>
        <p:spPr>
          <a:xfrm>
            <a:off x="8244203" y="3887530"/>
            <a:ext cx="563113" cy="923330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5400" b="1" dirty="0"/>
              <a:t>+</a:t>
            </a:r>
            <a:endParaRPr lang="en-US" sz="5400" b="1" baseline="-25000" dirty="0">
              <a:solidFill>
                <a:srgbClr val="0070C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09D1C91-61FD-A34D-419F-4963AB0B1086}"/>
              </a:ext>
            </a:extLst>
          </p:cNvPr>
          <p:cNvSpPr txBox="1"/>
          <p:nvPr/>
        </p:nvSpPr>
        <p:spPr>
          <a:xfrm>
            <a:off x="10252874" y="4083504"/>
            <a:ext cx="2153447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Ca</a:t>
            </a:r>
            <a:r>
              <a:rPr lang="en-US" sz="3200" baseline="-25000" dirty="0"/>
              <a:t>3</a:t>
            </a:r>
            <a:r>
              <a:rPr lang="en-US" sz="3200" dirty="0"/>
              <a:t>(PO</a:t>
            </a:r>
            <a:r>
              <a:rPr lang="en-US" sz="3200" baseline="-25000" dirty="0"/>
              <a:t>4</a:t>
            </a:r>
            <a:r>
              <a:rPr lang="en-US" sz="3200" dirty="0"/>
              <a:t>)</a:t>
            </a:r>
            <a:r>
              <a:rPr lang="en-US" sz="3200" baseline="-25000" dirty="0"/>
              <a:t>2(s</a:t>
            </a:r>
            <a:r>
              <a:rPr lang="en-US" sz="3200" baseline="-25000" dirty="0">
                <a:sym typeface="Wingdings" pitchFamily="2" charset="2"/>
              </a:rPr>
              <a:t>)</a:t>
            </a:r>
            <a:endParaRPr lang="en-US" sz="3200" baseline="-25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957949B-4F43-4C69-A044-A387CA5EB131}"/>
              </a:ext>
            </a:extLst>
          </p:cNvPr>
          <p:cNvSpPr txBox="1"/>
          <p:nvPr/>
        </p:nvSpPr>
        <p:spPr>
          <a:xfrm>
            <a:off x="4070632" y="4629200"/>
            <a:ext cx="3398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Total Ionic Equation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8338B43-774F-6371-B59E-A46ED262A512}"/>
              </a:ext>
            </a:extLst>
          </p:cNvPr>
          <p:cNvCxnSpPr>
            <a:cxnSpLocks/>
          </p:cNvCxnSpPr>
          <p:nvPr/>
        </p:nvCxnSpPr>
        <p:spPr>
          <a:xfrm flipV="1">
            <a:off x="72905" y="4319384"/>
            <a:ext cx="1069241" cy="223668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0D0512D-7909-0D11-00A8-B85A18B570FE}"/>
              </a:ext>
            </a:extLst>
          </p:cNvPr>
          <p:cNvCxnSpPr>
            <a:cxnSpLocks/>
          </p:cNvCxnSpPr>
          <p:nvPr/>
        </p:nvCxnSpPr>
        <p:spPr>
          <a:xfrm flipV="1">
            <a:off x="7239456" y="4316652"/>
            <a:ext cx="1069241" cy="223668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E2365DB8-34D3-63B8-0CE2-3BDE95796262}"/>
              </a:ext>
            </a:extLst>
          </p:cNvPr>
          <p:cNvCxnSpPr>
            <a:cxnSpLocks/>
          </p:cNvCxnSpPr>
          <p:nvPr/>
        </p:nvCxnSpPr>
        <p:spPr>
          <a:xfrm flipV="1">
            <a:off x="5356510" y="4290395"/>
            <a:ext cx="1069241" cy="223668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7631709F-6A3A-F0C9-8AC9-81FFDD5070BF}"/>
              </a:ext>
            </a:extLst>
          </p:cNvPr>
          <p:cNvCxnSpPr>
            <a:cxnSpLocks/>
          </p:cNvCxnSpPr>
          <p:nvPr/>
        </p:nvCxnSpPr>
        <p:spPr>
          <a:xfrm flipV="1">
            <a:off x="8653968" y="4277308"/>
            <a:ext cx="1069241" cy="223668"/>
          </a:xfrm>
          <a:prstGeom prst="line">
            <a:avLst/>
          </a:prstGeom>
          <a:ln w="730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>
            <a:extLst>
              <a:ext uri="{FF2B5EF4-FFF2-40B4-BE49-F238E27FC236}">
                <a16:creationId xmlns:a16="http://schemas.microsoft.com/office/drawing/2014/main" id="{06B4CDEB-53B7-0063-4067-9579D8155AB7}"/>
              </a:ext>
            </a:extLst>
          </p:cNvPr>
          <p:cNvSpPr txBox="1"/>
          <p:nvPr/>
        </p:nvSpPr>
        <p:spPr>
          <a:xfrm>
            <a:off x="1172157" y="5243174"/>
            <a:ext cx="9281418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u="sng" dirty="0"/>
              <a:t>3</a:t>
            </a:r>
            <a:r>
              <a:rPr lang="en-US" sz="4800" dirty="0"/>
              <a:t> </a:t>
            </a:r>
            <a:r>
              <a:rPr lang="en-US" sz="4800" dirty="0">
                <a:solidFill>
                  <a:srgbClr val="FF0000"/>
                </a:solidFill>
              </a:rPr>
              <a:t>Ca</a:t>
            </a:r>
            <a:r>
              <a:rPr lang="en-US" sz="4800" baseline="30000" dirty="0">
                <a:solidFill>
                  <a:srgbClr val="FF0000"/>
                </a:solidFill>
              </a:rPr>
              <a:t>2+</a:t>
            </a:r>
            <a:r>
              <a:rPr lang="en-US" sz="4800" baseline="-25000" dirty="0">
                <a:solidFill>
                  <a:srgbClr val="FF0000"/>
                </a:solidFill>
              </a:rPr>
              <a:t>(</a:t>
            </a:r>
            <a:r>
              <a:rPr lang="en-US" sz="4800" baseline="-25000" dirty="0" err="1">
                <a:solidFill>
                  <a:srgbClr val="FF0000"/>
                </a:solidFill>
              </a:rPr>
              <a:t>aq</a:t>
            </a:r>
            <a:r>
              <a:rPr lang="en-US" sz="4800" baseline="-25000" dirty="0">
                <a:solidFill>
                  <a:srgbClr val="FF0000"/>
                </a:solidFill>
              </a:rPr>
              <a:t>) </a:t>
            </a:r>
            <a:r>
              <a:rPr lang="en-US" sz="4800" dirty="0"/>
              <a:t>+ </a:t>
            </a:r>
            <a:r>
              <a:rPr lang="en-US" sz="4800" b="1" u="sng" dirty="0"/>
              <a:t>2</a:t>
            </a:r>
            <a:r>
              <a:rPr lang="en-US" sz="4800" dirty="0"/>
              <a:t> </a:t>
            </a:r>
            <a:r>
              <a:rPr lang="en-US" sz="4800" dirty="0">
                <a:solidFill>
                  <a:srgbClr val="0070C0"/>
                </a:solidFill>
              </a:rPr>
              <a:t>PO</a:t>
            </a:r>
            <a:r>
              <a:rPr lang="en-US" sz="4800" baseline="-25000" dirty="0">
                <a:solidFill>
                  <a:srgbClr val="0070C0"/>
                </a:solidFill>
              </a:rPr>
              <a:t>4</a:t>
            </a:r>
            <a:r>
              <a:rPr lang="en-US" sz="4800" baseline="30000" dirty="0">
                <a:solidFill>
                  <a:srgbClr val="0070C0"/>
                </a:solidFill>
              </a:rPr>
              <a:t>3-</a:t>
            </a:r>
            <a:r>
              <a:rPr lang="en-US" sz="4800" baseline="-25000" dirty="0">
                <a:solidFill>
                  <a:srgbClr val="0070C0"/>
                </a:solidFill>
              </a:rPr>
              <a:t>(</a:t>
            </a:r>
            <a:r>
              <a:rPr lang="en-US" sz="4800" baseline="-25000" dirty="0" err="1">
                <a:solidFill>
                  <a:srgbClr val="0070C0"/>
                </a:solidFill>
              </a:rPr>
              <a:t>aq</a:t>
            </a:r>
            <a:r>
              <a:rPr lang="en-US" sz="4800" baseline="-25000" dirty="0">
                <a:solidFill>
                  <a:srgbClr val="0070C0"/>
                </a:solidFill>
              </a:rPr>
              <a:t>)   </a:t>
            </a:r>
            <a:r>
              <a:rPr lang="en-US" sz="4800" dirty="0">
                <a:sym typeface="Wingdings" pitchFamily="2" charset="2"/>
              </a:rPr>
              <a:t> </a:t>
            </a:r>
            <a:r>
              <a:rPr lang="en-US" sz="4800" b="1" u="sng" dirty="0">
                <a:sym typeface="Wingdings" pitchFamily="2" charset="2"/>
              </a:rPr>
              <a:t>1</a:t>
            </a:r>
            <a:r>
              <a:rPr lang="en-US" sz="4800" dirty="0">
                <a:sym typeface="Wingdings" pitchFamily="2" charset="2"/>
              </a:rPr>
              <a:t> Ca(PO</a:t>
            </a:r>
            <a:r>
              <a:rPr lang="en-US" sz="4800" baseline="-25000" dirty="0">
                <a:sym typeface="Wingdings" pitchFamily="2" charset="2"/>
              </a:rPr>
              <a:t>4</a:t>
            </a:r>
            <a:r>
              <a:rPr lang="en-US" sz="4800" dirty="0">
                <a:sym typeface="Wingdings" pitchFamily="2" charset="2"/>
              </a:rPr>
              <a:t>)</a:t>
            </a:r>
            <a:r>
              <a:rPr lang="en-US" sz="4800" baseline="-25000" dirty="0">
                <a:sym typeface="Wingdings" pitchFamily="2" charset="2"/>
              </a:rPr>
              <a:t>2</a:t>
            </a:r>
            <a:r>
              <a:rPr lang="en-US" sz="4800" baseline="-25000" dirty="0">
                <a:solidFill>
                  <a:srgbClr val="FF0000"/>
                </a:solidFill>
                <a:sym typeface="Wingdings" pitchFamily="2" charset="2"/>
              </a:rPr>
              <a:t>(s)</a:t>
            </a:r>
            <a:r>
              <a:rPr lang="en-US" sz="4800" baseline="-25000" dirty="0">
                <a:sym typeface="Wingdings" pitchFamily="2" charset="2"/>
              </a:rPr>
              <a:t> </a:t>
            </a:r>
            <a:endParaRPr lang="en-US" sz="4800" baseline="-250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EB32774-A817-1DB2-6A3A-2C5F6F4965CF}"/>
              </a:ext>
            </a:extLst>
          </p:cNvPr>
          <p:cNvSpPr txBox="1"/>
          <p:nvPr/>
        </p:nvSpPr>
        <p:spPr>
          <a:xfrm>
            <a:off x="4113672" y="6013076"/>
            <a:ext cx="33983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Net Ionic Equation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581A5D7-A605-F86D-7893-0DFE53768D6D}"/>
              </a:ext>
            </a:extLst>
          </p:cNvPr>
          <p:cNvSpPr txBox="1"/>
          <p:nvPr/>
        </p:nvSpPr>
        <p:spPr>
          <a:xfrm>
            <a:off x="0" y="6355636"/>
            <a:ext cx="8807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Order doesn’t matter….convention is just cation first…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1259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4" grpId="0"/>
      <p:bldP spid="15" grpId="0"/>
      <p:bldP spid="16" grpId="0"/>
      <p:bldP spid="17" grpId="0"/>
      <p:bldP spid="19" grpId="0"/>
      <p:bldP spid="21" grpId="0"/>
      <p:bldP spid="22" grpId="0"/>
      <p:bldP spid="24" grpId="0"/>
      <p:bldP spid="25" grpId="0"/>
      <p:bldP spid="27" grpId="0"/>
      <p:bldP spid="28" grpId="0"/>
      <p:bldP spid="31" grpId="0"/>
      <p:bldP spid="32" grpId="0"/>
      <p:bldP spid="33" grpId="0"/>
      <p:bldP spid="39" grpId="0" animBg="1"/>
      <p:bldP spid="40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C007-0080-0286-DC54-5E7883672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13866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4.1: General Properties of Aqueous Solutions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3488FC0-6C4E-E4BF-020B-BA373F4FDD70}"/>
              </a:ext>
            </a:extLst>
          </p:cNvPr>
          <p:cNvSpPr txBox="1"/>
          <p:nvPr/>
        </p:nvSpPr>
        <p:spPr>
          <a:xfrm>
            <a:off x="74428" y="659535"/>
            <a:ext cx="1658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Solution: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8624E6-5C7E-762F-3BC5-323217B03154}"/>
              </a:ext>
            </a:extLst>
          </p:cNvPr>
          <p:cNvSpPr txBox="1"/>
          <p:nvPr/>
        </p:nvSpPr>
        <p:spPr>
          <a:xfrm>
            <a:off x="1545265" y="659535"/>
            <a:ext cx="103950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 </a:t>
            </a:r>
            <a:r>
              <a:rPr lang="en-US" sz="2800" b="1" u="sng" dirty="0">
                <a:solidFill>
                  <a:srgbClr val="FF0000"/>
                </a:solidFill>
              </a:rPr>
              <a:t>homogeneous mixture </a:t>
            </a:r>
            <a:r>
              <a:rPr lang="en-US" sz="2800" dirty="0">
                <a:solidFill>
                  <a:srgbClr val="FF0000"/>
                </a:solidFill>
              </a:rPr>
              <a:t>(The solution </a:t>
            </a:r>
            <a:r>
              <a:rPr lang="en-US" sz="2800" b="1" u="sng" dirty="0">
                <a:solidFill>
                  <a:srgbClr val="FF0000"/>
                </a:solidFill>
              </a:rPr>
              <a:t>looks the same throughout</a:t>
            </a:r>
            <a:r>
              <a:rPr lang="en-US" sz="2800" dirty="0">
                <a:solidFill>
                  <a:srgbClr val="FF0000"/>
                </a:solidFill>
              </a:rPr>
              <a:t>….The example is Iced Tea (Properly mixed…no chunks).</a:t>
            </a:r>
          </a:p>
        </p:txBody>
      </p:sp>
      <p:pic>
        <p:nvPicPr>
          <p:cNvPr id="1026" name="Picture 2" descr="Iced Teas: Starbucks Coffee Company">
            <a:extLst>
              <a:ext uri="{FF2B5EF4-FFF2-40B4-BE49-F238E27FC236}">
                <a16:creationId xmlns:a16="http://schemas.microsoft.com/office/drawing/2014/main" id="{3AD95C1D-07DE-AF52-3CBE-5C732A28C2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210" y="3429000"/>
            <a:ext cx="3254153" cy="3254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CCC737B-D934-C7CF-D68E-5CF88BB8FE2D}"/>
              </a:ext>
            </a:extLst>
          </p:cNvPr>
          <p:cNvSpPr txBox="1"/>
          <p:nvPr/>
        </p:nvSpPr>
        <p:spPr>
          <a:xfrm>
            <a:off x="147227" y="2855550"/>
            <a:ext cx="12936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Solute: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4B51DFE-A401-0D18-FBD5-2279BFA9205B}"/>
              </a:ext>
            </a:extLst>
          </p:cNvPr>
          <p:cNvSpPr txBox="1"/>
          <p:nvPr/>
        </p:nvSpPr>
        <p:spPr>
          <a:xfrm>
            <a:off x="-1" y="5018114"/>
            <a:ext cx="15452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Solvent:</a:t>
            </a:r>
          </a:p>
        </p:txBody>
      </p:sp>
      <p:pic>
        <p:nvPicPr>
          <p:cNvPr id="1028" name="Picture 4" descr="Room 920 Amazonian Mushroom Iced Tea | Shroom Wave">
            <a:extLst>
              <a:ext uri="{FF2B5EF4-FFF2-40B4-BE49-F238E27FC236}">
                <a16:creationId xmlns:a16="http://schemas.microsoft.com/office/drawing/2014/main" id="{0A881483-91A7-7FDA-5FA9-58D625C93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4263" y="1647332"/>
            <a:ext cx="1905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10FF1B-C783-E37B-32C2-9E57EBC6FA61}"/>
              </a:ext>
            </a:extLst>
          </p:cNvPr>
          <p:cNvSpPr txBox="1"/>
          <p:nvPr/>
        </p:nvSpPr>
        <p:spPr>
          <a:xfrm>
            <a:off x="1440855" y="2901716"/>
            <a:ext cx="472794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Is the substance in </a:t>
            </a:r>
            <a:r>
              <a:rPr lang="en-US" sz="2800" b="1" u="sng" dirty="0">
                <a:solidFill>
                  <a:srgbClr val="FF0000"/>
                </a:solidFill>
              </a:rPr>
              <a:t>smaller amounts </a:t>
            </a:r>
            <a:r>
              <a:rPr lang="en-US" sz="2800" dirty="0">
                <a:solidFill>
                  <a:srgbClr val="FF0000"/>
                </a:solidFill>
              </a:rPr>
              <a:t>and </a:t>
            </a:r>
            <a:r>
              <a:rPr lang="en-US" sz="2800" b="1" u="sng" dirty="0">
                <a:solidFill>
                  <a:srgbClr val="FF0000"/>
                </a:solidFill>
              </a:rPr>
              <a:t>gets dissolved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CCD7CF-7D48-2D41-646A-50E3B912C67F}"/>
              </a:ext>
            </a:extLst>
          </p:cNvPr>
          <p:cNvSpPr txBox="1"/>
          <p:nvPr/>
        </p:nvSpPr>
        <p:spPr>
          <a:xfrm>
            <a:off x="6211191" y="3869534"/>
            <a:ext cx="27712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Iced Tea Powder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D4918E-C97B-628C-CB42-4158C371C643}"/>
              </a:ext>
            </a:extLst>
          </p:cNvPr>
          <p:cNvSpPr txBox="1"/>
          <p:nvPr/>
        </p:nvSpPr>
        <p:spPr>
          <a:xfrm>
            <a:off x="1445304" y="5011187"/>
            <a:ext cx="47279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The substance in </a:t>
            </a:r>
            <a:r>
              <a:rPr lang="en-US" sz="2800" b="1" u="sng" dirty="0">
                <a:solidFill>
                  <a:srgbClr val="FF0000"/>
                </a:solidFill>
              </a:rPr>
              <a:t>LARGER amounts</a:t>
            </a:r>
            <a:r>
              <a:rPr lang="en-US" sz="2800" u="sng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FF0000"/>
                </a:solidFill>
              </a:rPr>
              <a:t>that </a:t>
            </a:r>
            <a:r>
              <a:rPr lang="en-US" sz="2800" b="1" u="sng" dirty="0">
                <a:solidFill>
                  <a:srgbClr val="FF0000"/>
                </a:solidFill>
              </a:rPr>
              <a:t>does the dissolving</a:t>
            </a:r>
            <a:r>
              <a:rPr lang="en-US" sz="2800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1030" name="Picture 6" descr="Water - Wikipedia">
            <a:extLst>
              <a:ext uri="{FF2B5EF4-FFF2-40B4-BE49-F238E27FC236}">
                <a16:creationId xmlns:a16="http://schemas.microsoft.com/office/drawing/2014/main" id="{92891C2C-B38C-8DFB-B120-0F91C7D5F3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9077" y="4369334"/>
            <a:ext cx="2877881" cy="192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346E1A-1AAD-4670-E177-452F6779F9FC}"/>
              </a:ext>
            </a:extLst>
          </p:cNvPr>
          <p:cNvSpPr txBox="1"/>
          <p:nvPr/>
        </p:nvSpPr>
        <p:spPr>
          <a:xfrm>
            <a:off x="3979453" y="6311743"/>
            <a:ext cx="49982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Water (The UNIVERSAL Solvent)</a:t>
            </a:r>
          </a:p>
        </p:txBody>
      </p:sp>
    </p:spTree>
    <p:extLst>
      <p:ext uri="{BB962C8B-B14F-4D97-AF65-F5344CB8AC3E}">
        <p14:creationId xmlns:p14="http://schemas.microsoft.com/office/powerpoint/2010/main" val="3488848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51597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Example: Practice Exercise 4.2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7ABD93-2F49-6EFA-268C-D3A31DF64B8E}"/>
              </a:ext>
            </a:extLst>
          </p:cNvPr>
          <p:cNvSpPr txBox="1"/>
          <p:nvPr/>
        </p:nvSpPr>
        <p:spPr>
          <a:xfrm>
            <a:off x="0" y="58635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0" i="1" dirty="0"/>
              <a:t>Predict the precipitate produced by mixing an Al(NO</a:t>
            </a:r>
            <a:r>
              <a:rPr lang="en-CA" sz="2000" b="0" i="1" baseline="-25000" dirty="0"/>
              <a:t>3</a:t>
            </a:r>
            <a:r>
              <a:rPr lang="en-CA" sz="2000" b="0" i="1" dirty="0"/>
              <a:t>)</a:t>
            </a:r>
            <a:r>
              <a:rPr lang="en-CA" sz="2000" b="0" i="1" baseline="-25000" dirty="0"/>
              <a:t>3</a:t>
            </a:r>
            <a:r>
              <a:rPr lang="en-CA" sz="2000" b="0" i="1" dirty="0"/>
              <a:t> solution with </a:t>
            </a:r>
            <a:r>
              <a:rPr lang="en-CA" sz="2000" i="1" dirty="0"/>
              <a:t>an </a:t>
            </a:r>
            <a:r>
              <a:rPr lang="en-CA" sz="2000" b="0" i="1" dirty="0"/>
              <a:t>NaOH solution. Write the net ionic equation for the reaction. </a:t>
            </a:r>
            <a:endParaRPr lang="en-CA" sz="2000" i="1" baseline="-25000" dirty="0"/>
          </a:p>
        </p:txBody>
      </p:sp>
    </p:spTree>
    <p:extLst>
      <p:ext uri="{BB962C8B-B14F-4D97-AF65-F5344CB8AC3E}">
        <p14:creationId xmlns:p14="http://schemas.microsoft.com/office/powerpoint/2010/main" val="4145285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C007-0080-0286-DC54-5E7883672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1253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4.2: Acid-Base Reactions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D08B9A-B719-23F9-67E4-AA73A0202043}"/>
              </a:ext>
            </a:extLst>
          </p:cNvPr>
          <p:cNvSpPr txBox="1"/>
          <p:nvPr/>
        </p:nvSpPr>
        <p:spPr>
          <a:xfrm>
            <a:off x="61983" y="1403534"/>
            <a:ext cx="11883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Acids </a:t>
            </a:r>
            <a:r>
              <a:rPr lang="en-US" sz="2800" dirty="0"/>
              <a:t>and</a:t>
            </a:r>
            <a:r>
              <a:rPr lang="en-US" sz="2800" dirty="0">
                <a:solidFill>
                  <a:srgbClr val="0070C0"/>
                </a:solidFill>
              </a:rPr>
              <a:t> Bases </a:t>
            </a:r>
            <a:r>
              <a:rPr lang="en-US" sz="2800" dirty="0"/>
              <a:t>are all around us, in ,medicine and products we use every day. </a:t>
            </a:r>
            <a:endParaRPr lang="en-US" sz="2800" b="1" dirty="0"/>
          </a:p>
        </p:txBody>
      </p:sp>
      <p:pic>
        <p:nvPicPr>
          <p:cNvPr id="1026" name="Picture 2" descr="ASPIRIN Regular Strength Tablet, 325 mg : Amazon.ca: Health &amp; Personal Care">
            <a:extLst>
              <a:ext uri="{FF2B5EF4-FFF2-40B4-BE49-F238E27FC236}">
                <a16:creationId xmlns:a16="http://schemas.microsoft.com/office/drawing/2014/main" id="{E4587D83-F0BF-5981-5CE3-C0D0F2A961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09" y="2005776"/>
            <a:ext cx="32512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18177AA-D615-9B7B-F348-B918DF651C34}"/>
              </a:ext>
            </a:extLst>
          </p:cNvPr>
          <p:cNvSpPr txBox="1"/>
          <p:nvPr/>
        </p:nvSpPr>
        <p:spPr>
          <a:xfrm>
            <a:off x="285608" y="4291776"/>
            <a:ext cx="34959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Acetylsalicylic </a:t>
            </a:r>
            <a:r>
              <a:rPr lang="en-US" sz="2800" b="1" dirty="0">
                <a:solidFill>
                  <a:srgbClr val="FF0000"/>
                </a:solidFill>
              </a:rPr>
              <a:t>ACID</a:t>
            </a:r>
            <a:r>
              <a:rPr lang="en-US" sz="2800" b="1" dirty="0"/>
              <a:t>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AE7301E-EB98-052B-D67F-12B0EE72B10A}"/>
              </a:ext>
            </a:extLst>
          </p:cNvPr>
          <p:cNvSpPr txBox="1"/>
          <p:nvPr/>
        </p:nvSpPr>
        <p:spPr>
          <a:xfrm>
            <a:off x="158809" y="4950660"/>
            <a:ext cx="5448765" cy="181588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Acetylsalicylic Acid was first used by indigenous people…made from the </a:t>
            </a:r>
            <a:r>
              <a:rPr lang="en-US" sz="2800" b="1" dirty="0">
                <a:solidFill>
                  <a:srgbClr val="FF0000"/>
                </a:solidFill>
              </a:rPr>
              <a:t>bark of a tree </a:t>
            </a:r>
            <a:r>
              <a:rPr lang="en-US" sz="2800" b="1" dirty="0"/>
              <a:t>and used as a pain reliever. </a:t>
            </a:r>
          </a:p>
        </p:txBody>
      </p:sp>
      <p:pic>
        <p:nvPicPr>
          <p:cNvPr id="1028" name="Picture 4" descr="draino drain cleaner: Search Result | eBay">
            <a:extLst>
              <a:ext uri="{FF2B5EF4-FFF2-40B4-BE49-F238E27FC236}">
                <a16:creationId xmlns:a16="http://schemas.microsoft.com/office/drawing/2014/main" id="{8AFEB424-9DEB-FE0A-01BC-DA03271584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7899" y="1979516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46A8DA-F4F6-25AB-A3E7-3D772DDD9155}"/>
              </a:ext>
            </a:extLst>
          </p:cNvPr>
          <p:cNvSpPr txBox="1"/>
          <p:nvPr/>
        </p:nvSpPr>
        <p:spPr>
          <a:xfrm>
            <a:off x="8676580" y="4265516"/>
            <a:ext cx="31086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NaOH</a:t>
            </a:r>
          </a:p>
          <a:p>
            <a:pPr algn="ctr"/>
            <a:r>
              <a:rPr lang="en-US" sz="2800" b="1" dirty="0"/>
              <a:t>Sodium </a:t>
            </a:r>
            <a:r>
              <a:rPr lang="en-US" sz="2800" b="1" dirty="0">
                <a:solidFill>
                  <a:srgbClr val="0070C0"/>
                </a:solidFill>
              </a:rPr>
              <a:t>Hydroxide</a:t>
            </a:r>
          </a:p>
        </p:txBody>
      </p:sp>
      <p:pic>
        <p:nvPicPr>
          <p:cNvPr id="1030" name="Picture 6" descr="Heinz Pure White Vinegar, 1L : Amazon.ca: Everything Else">
            <a:extLst>
              <a:ext uri="{FF2B5EF4-FFF2-40B4-BE49-F238E27FC236}">
                <a16:creationId xmlns:a16="http://schemas.microsoft.com/office/drawing/2014/main" id="{7AD2FF97-C4C1-14ED-8624-F608DE7B5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7865" y="2005776"/>
            <a:ext cx="11684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155A831-A4F3-5946-B3E2-59C6899B56E4}"/>
              </a:ext>
            </a:extLst>
          </p:cNvPr>
          <p:cNvSpPr txBox="1"/>
          <p:nvPr/>
        </p:nvSpPr>
        <p:spPr>
          <a:xfrm>
            <a:off x="6195176" y="4189076"/>
            <a:ext cx="31086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Vinegar</a:t>
            </a:r>
          </a:p>
          <a:p>
            <a:pPr algn="ctr"/>
            <a:r>
              <a:rPr lang="en-US" sz="2800" b="1" dirty="0"/>
              <a:t>Acetic </a:t>
            </a:r>
            <a:r>
              <a:rPr lang="en-US" sz="2800" b="1" dirty="0">
                <a:solidFill>
                  <a:srgbClr val="FF0000"/>
                </a:solidFill>
              </a:rPr>
              <a:t>Acid</a:t>
            </a:r>
            <a:r>
              <a:rPr lang="en-US" sz="2800" b="1" dirty="0"/>
              <a:t> (CH</a:t>
            </a:r>
            <a:r>
              <a:rPr lang="en-US" sz="2800" b="1" baseline="-25000" dirty="0"/>
              <a:t>3</a:t>
            </a:r>
            <a:r>
              <a:rPr lang="en-US" sz="2800" b="1" dirty="0"/>
              <a:t>COO</a:t>
            </a:r>
            <a:r>
              <a:rPr lang="en-US" sz="2800" b="1" dirty="0">
                <a:solidFill>
                  <a:srgbClr val="FF0000"/>
                </a:solidFill>
              </a:rPr>
              <a:t>H</a:t>
            </a:r>
            <a:r>
              <a:rPr lang="en-US" sz="2800" b="1" dirty="0"/>
              <a:t>)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22E8ACB-DCA6-6E44-CCFF-0CA790BD66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301" y="1958815"/>
            <a:ext cx="2197100" cy="20955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01AB4F6-D3E1-157F-FD0D-1442977A7D97}"/>
              </a:ext>
            </a:extLst>
          </p:cNvPr>
          <p:cNvSpPr txBox="1"/>
          <p:nvPr/>
        </p:nvSpPr>
        <p:spPr>
          <a:xfrm>
            <a:off x="3578725" y="3903565"/>
            <a:ext cx="36403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Mg(OH)</a:t>
            </a:r>
            <a:r>
              <a:rPr lang="en-US" sz="2800" b="1" baseline="-25000" dirty="0"/>
              <a:t>2</a:t>
            </a:r>
          </a:p>
          <a:p>
            <a:pPr algn="ctr"/>
            <a:r>
              <a:rPr lang="en-US" sz="2800" b="1" dirty="0"/>
              <a:t>Magnesium </a:t>
            </a:r>
            <a:r>
              <a:rPr lang="en-US" sz="2800" b="1" dirty="0">
                <a:solidFill>
                  <a:srgbClr val="0070C0"/>
                </a:solidFill>
              </a:rPr>
              <a:t>Hydroxide</a:t>
            </a:r>
          </a:p>
        </p:txBody>
      </p:sp>
    </p:spTree>
    <p:extLst>
      <p:ext uri="{BB962C8B-B14F-4D97-AF65-F5344CB8AC3E}">
        <p14:creationId xmlns:p14="http://schemas.microsoft.com/office/powerpoint/2010/main" val="2243116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 animBg="1"/>
      <p:bldP spid="9" grpId="0"/>
      <p:bldP spid="10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C007-0080-0286-DC54-5E7883672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12530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ACIDS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D08B9A-B719-23F9-67E4-AA73A0202043}"/>
              </a:ext>
            </a:extLst>
          </p:cNvPr>
          <p:cNvSpPr txBox="1"/>
          <p:nvPr/>
        </p:nvSpPr>
        <p:spPr>
          <a:xfrm>
            <a:off x="0" y="912530"/>
            <a:ext cx="76716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Acids </a:t>
            </a:r>
            <a:r>
              <a:rPr lang="en-US" sz="2800" dirty="0"/>
              <a:t>taste sour (Never EVER EVER EVER EVER taste in the lab!)</a:t>
            </a:r>
            <a:endParaRPr lang="en-US" sz="2800" b="1" dirty="0"/>
          </a:p>
        </p:txBody>
      </p:sp>
      <p:pic>
        <p:nvPicPr>
          <p:cNvPr id="3074" name="Picture 2" descr="Lemon | HerbaZest">
            <a:extLst>
              <a:ext uri="{FF2B5EF4-FFF2-40B4-BE49-F238E27FC236}">
                <a16:creationId xmlns:a16="http://schemas.microsoft.com/office/drawing/2014/main" id="{49219F32-B80F-3D65-D880-72D692722A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255" y="0"/>
            <a:ext cx="3606800" cy="226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E0A4A2-0973-6F62-E34E-A8F9FCA25429}"/>
              </a:ext>
            </a:extLst>
          </p:cNvPr>
          <p:cNvSpPr txBox="1"/>
          <p:nvPr/>
        </p:nvSpPr>
        <p:spPr>
          <a:xfrm>
            <a:off x="0" y="2474893"/>
            <a:ext cx="76716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Acids </a:t>
            </a:r>
            <a:r>
              <a:rPr lang="en-US" sz="2800" dirty="0"/>
              <a:t>turned </a:t>
            </a:r>
            <a:r>
              <a:rPr lang="en-US" sz="2800" dirty="0">
                <a:solidFill>
                  <a:srgbClr val="0070C0"/>
                </a:solidFill>
              </a:rPr>
              <a:t>blue litmus </a:t>
            </a:r>
            <a:r>
              <a:rPr lang="en-US" sz="2800" dirty="0"/>
              <a:t>paper </a:t>
            </a:r>
            <a:r>
              <a:rPr lang="en-US" sz="2800" dirty="0">
                <a:solidFill>
                  <a:srgbClr val="FF0000"/>
                </a:solidFill>
              </a:rPr>
              <a:t>RED</a:t>
            </a:r>
            <a:r>
              <a:rPr lang="en-US" sz="2800" dirty="0"/>
              <a:t>.</a:t>
            </a:r>
            <a:endParaRPr lang="en-US" sz="2800" b="1" dirty="0"/>
          </a:p>
        </p:txBody>
      </p:sp>
      <p:pic>
        <p:nvPicPr>
          <p:cNvPr id="3076" name="Picture 4" descr="What Is Litmus Paper? - History, Composition, Colours with Examples">
            <a:extLst>
              <a:ext uri="{FF2B5EF4-FFF2-40B4-BE49-F238E27FC236}">
                <a16:creationId xmlns:a16="http://schemas.microsoft.com/office/drawing/2014/main" id="{B1311706-E4E7-C896-4EDB-A3DD1F6273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" t="7151" r="52536"/>
          <a:stretch/>
        </p:blipFill>
        <p:spPr bwMode="auto">
          <a:xfrm>
            <a:off x="5287075" y="1418969"/>
            <a:ext cx="2663555" cy="3969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67FDAC-3E11-81FA-9DFB-792F25B5B2AE}"/>
              </a:ext>
            </a:extLst>
          </p:cNvPr>
          <p:cNvSpPr txBox="1"/>
          <p:nvPr/>
        </p:nvSpPr>
        <p:spPr>
          <a:xfrm>
            <a:off x="-38746" y="5563002"/>
            <a:ext cx="7989377" cy="954107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Acids </a:t>
            </a:r>
            <a:r>
              <a:rPr lang="en-US" sz="2800" dirty="0"/>
              <a:t>turn </a:t>
            </a:r>
            <a:r>
              <a:rPr lang="en-US" sz="2800" dirty="0">
                <a:solidFill>
                  <a:srgbClr val="FF0000"/>
                </a:solidFill>
              </a:rPr>
              <a:t>red litmus </a:t>
            </a:r>
            <a:r>
              <a:rPr lang="en-US" sz="2800" dirty="0"/>
              <a:t>paper </a:t>
            </a:r>
            <a:r>
              <a:rPr lang="en-US" sz="2800" dirty="0">
                <a:solidFill>
                  <a:srgbClr val="FF0000"/>
                </a:solidFill>
              </a:rPr>
              <a:t>RED</a:t>
            </a:r>
            <a:r>
              <a:rPr lang="en-US" sz="2800" dirty="0"/>
              <a:t>…..if it was already RED then it just gets wet looking.</a:t>
            </a:r>
            <a:endParaRPr lang="en-US" sz="2800" b="1" dirty="0"/>
          </a:p>
        </p:txBody>
      </p:sp>
      <p:pic>
        <p:nvPicPr>
          <p:cNvPr id="3078" name="Picture 6" descr="Litmus paper">
            <a:extLst>
              <a:ext uri="{FF2B5EF4-FFF2-40B4-BE49-F238E27FC236}">
                <a16:creationId xmlns:a16="http://schemas.microsoft.com/office/drawing/2014/main" id="{E8452AF8-302F-6A38-C5DD-C8435CCF8A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1" t="22256" r="64810" b="17460"/>
          <a:stretch/>
        </p:blipFill>
        <p:spPr bwMode="auto">
          <a:xfrm>
            <a:off x="8070958" y="2437864"/>
            <a:ext cx="3852453" cy="425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6B4B1415-B69E-C8DE-F962-5DA7B16F3E3B}"/>
              </a:ext>
            </a:extLst>
          </p:cNvPr>
          <p:cNvSpPr/>
          <p:nvPr/>
        </p:nvSpPr>
        <p:spPr>
          <a:xfrm>
            <a:off x="10042902" y="2260600"/>
            <a:ext cx="777498" cy="2590369"/>
          </a:xfrm>
          <a:custGeom>
            <a:avLst/>
            <a:gdLst>
              <a:gd name="connsiteX0" fmla="*/ 0 w 309966"/>
              <a:gd name="connsiteY0" fmla="*/ 0 h 2185261"/>
              <a:gd name="connsiteX1" fmla="*/ 309966 w 309966"/>
              <a:gd name="connsiteY1" fmla="*/ 92990 h 2185261"/>
              <a:gd name="connsiteX2" fmla="*/ 309966 w 309966"/>
              <a:gd name="connsiteY2" fmla="*/ 2185261 h 2185261"/>
              <a:gd name="connsiteX3" fmla="*/ 61993 w 309966"/>
              <a:gd name="connsiteY3" fmla="*/ 2154265 h 2185261"/>
              <a:gd name="connsiteX4" fmla="*/ 0 w 309966"/>
              <a:gd name="connsiteY4" fmla="*/ 0 h 2185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966" h="2185261">
                <a:moveTo>
                  <a:pt x="0" y="0"/>
                </a:moveTo>
                <a:lnTo>
                  <a:pt x="309966" y="92990"/>
                </a:lnTo>
                <a:lnTo>
                  <a:pt x="309966" y="2185261"/>
                </a:lnTo>
                <a:lnTo>
                  <a:pt x="61993" y="2154265"/>
                </a:lnTo>
                <a:lnTo>
                  <a:pt x="0" y="0"/>
                </a:lnTo>
                <a:close/>
              </a:path>
            </a:pathLst>
          </a:custGeom>
          <a:noFill/>
          <a:ln w="698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9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C007-0080-0286-DC54-5E7883672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12530"/>
          </a:xfrm>
        </p:spPr>
        <p:txBody>
          <a:bodyPr/>
          <a:lstStyle/>
          <a:p>
            <a:r>
              <a:rPr lang="en-US" b="1" dirty="0">
                <a:solidFill>
                  <a:srgbClr val="0070C0"/>
                </a:solidFill>
              </a:rPr>
              <a:t>Bases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D08B9A-B719-23F9-67E4-AA73A0202043}"/>
              </a:ext>
            </a:extLst>
          </p:cNvPr>
          <p:cNvSpPr txBox="1"/>
          <p:nvPr/>
        </p:nvSpPr>
        <p:spPr>
          <a:xfrm>
            <a:off x="0" y="912530"/>
            <a:ext cx="76716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Bases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taste bitter (Never EVER EVER EVER EVER taste in the lab!)</a:t>
            </a:r>
            <a:endParaRPr lang="en-US" sz="2800" b="1" dirty="0"/>
          </a:p>
        </p:txBody>
      </p:sp>
      <p:pic>
        <p:nvPicPr>
          <p:cNvPr id="5122" name="Picture 2" descr="How To Make Black Coffee At Home-How To Make Black Coffee At Home">
            <a:extLst>
              <a:ext uri="{FF2B5EF4-FFF2-40B4-BE49-F238E27FC236}">
                <a16:creationId xmlns:a16="http://schemas.microsoft.com/office/drawing/2014/main" id="{9740982F-80FD-8FD1-124F-F8DCA7D7D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105" y="246584"/>
            <a:ext cx="3513487" cy="2835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6CFEEAF-E26C-5C99-F4FD-3770DC815CF2}"/>
              </a:ext>
            </a:extLst>
          </p:cNvPr>
          <p:cNvSpPr txBox="1"/>
          <p:nvPr/>
        </p:nvSpPr>
        <p:spPr>
          <a:xfrm>
            <a:off x="8329229" y="3105398"/>
            <a:ext cx="34959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BLACK Coffee</a:t>
            </a:r>
          </a:p>
          <a:p>
            <a:pPr algn="ctr"/>
            <a:r>
              <a:rPr lang="en-US" sz="2800" b="1" dirty="0"/>
              <a:t>( No sugar or cream)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84A0E0-1D82-A3D5-311D-2052FD6DCB33}"/>
              </a:ext>
            </a:extLst>
          </p:cNvPr>
          <p:cNvSpPr txBox="1"/>
          <p:nvPr/>
        </p:nvSpPr>
        <p:spPr>
          <a:xfrm>
            <a:off x="173066" y="2951946"/>
            <a:ext cx="44299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Bases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are slippery…like soap.</a:t>
            </a:r>
            <a:endParaRPr lang="en-US" sz="2800" b="1" dirty="0"/>
          </a:p>
        </p:txBody>
      </p:sp>
      <p:pic>
        <p:nvPicPr>
          <p:cNvPr id="5124" name="Picture 4" descr="Fact or Fiction: Bar Soap Ages the Skin">
            <a:extLst>
              <a:ext uri="{FF2B5EF4-FFF2-40B4-BE49-F238E27FC236}">
                <a16:creationId xmlns:a16="http://schemas.microsoft.com/office/drawing/2014/main" id="{2CA050AE-869C-5258-563C-8015FD2D8D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9" r="3537" b="9318"/>
          <a:stretch/>
        </p:blipFill>
        <p:spPr bwMode="auto">
          <a:xfrm>
            <a:off x="0" y="3429000"/>
            <a:ext cx="3270142" cy="2318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What Is Litmus Paper? - History, Composition, Colours with Examples">
            <a:extLst>
              <a:ext uri="{FF2B5EF4-FFF2-40B4-BE49-F238E27FC236}">
                <a16:creationId xmlns:a16="http://schemas.microsoft.com/office/drawing/2014/main" id="{647004C9-6F87-9A40-C895-FC7260B5F7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66" t="9742" r="8357" b="1451"/>
          <a:stretch/>
        </p:blipFill>
        <p:spPr bwMode="auto">
          <a:xfrm>
            <a:off x="4776064" y="2316513"/>
            <a:ext cx="2663555" cy="379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521634-2887-BA0C-F2C8-9E93CEF9F231}"/>
              </a:ext>
            </a:extLst>
          </p:cNvPr>
          <p:cNvSpPr txBox="1"/>
          <p:nvPr/>
        </p:nvSpPr>
        <p:spPr>
          <a:xfrm>
            <a:off x="7395275" y="4385347"/>
            <a:ext cx="442993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70C0"/>
                </a:solidFill>
              </a:rPr>
              <a:t>Bases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turn </a:t>
            </a:r>
            <a:r>
              <a:rPr lang="en-US" sz="2800" dirty="0">
                <a:solidFill>
                  <a:srgbClr val="FF0000"/>
                </a:solidFill>
              </a:rPr>
              <a:t>red litmus </a:t>
            </a:r>
            <a:r>
              <a:rPr lang="en-US" sz="2800" dirty="0"/>
              <a:t>paper </a:t>
            </a:r>
            <a:r>
              <a:rPr lang="en-US" sz="2800" dirty="0">
                <a:solidFill>
                  <a:srgbClr val="0070C0"/>
                </a:solidFill>
              </a:rPr>
              <a:t>blue</a:t>
            </a:r>
            <a:r>
              <a:rPr lang="en-US" sz="2800" dirty="0"/>
              <a:t>.</a:t>
            </a:r>
            <a:endParaRPr lang="en-US" sz="2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E85CCB-7DFB-E1E9-D642-302D5548A83C}"/>
              </a:ext>
            </a:extLst>
          </p:cNvPr>
          <p:cNvSpPr txBox="1"/>
          <p:nvPr/>
        </p:nvSpPr>
        <p:spPr>
          <a:xfrm>
            <a:off x="582695" y="6347382"/>
            <a:ext cx="11041033" cy="461665"/>
          </a:xfrm>
          <a:prstGeom prst="rect">
            <a:avLst/>
          </a:prstGeom>
          <a:noFill/>
          <a:ln w="4762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Bases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turn </a:t>
            </a:r>
            <a:r>
              <a:rPr lang="en-US" sz="2400" dirty="0">
                <a:solidFill>
                  <a:srgbClr val="0070C0"/>
                </a:solidFill>
              </a:rPr>
              <a:t>blue litmus </a:t>
            </a:r>
            <a:r>
              <a:rPr lang="en-US" sz="2400" dirty="0"/>
              <a:t>paper </a:t>
            </a:r>
            <a:r>
              <a:rPr lang="en-US" sz="2400" dirty="0">
                <a:solidFill>
                  <a:srgbClr val="0070C0"/>
                </a:solidFill>
              </a:rPr>
              <a:t>blue</a:t>
            </a:r>
            <a:r>
              <a:rPr lang="en-US" sz="2400" dirty="0"/>
              <a:t>…..if it was already blue then it just gets wet looking.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58206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536471" cy="70113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General Properties of </a:t>
            </a:r>
            <a:r>
              <a:rPr lang="en-US" b="1" dirty="0">
                <a:solidFill>
                  <a:srgbClr val="FF0000"/>
                </a:solidFill>
              </a:rPr>
              <a:t>Acids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3897C3-338E-C9A3-9DDF-D1E8321246C2}"/>
              </a:ext>
            </a:extLst>
          </p:cNvPr>
          <p:cNvSpPr txBox="1"/>
          <p:nvPr/>
        </p:nvSpPr>
        <p:spPr>
          <a:xfrm>
            <a:off x="0" y="912530"/>
            <a:ext cx="11226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When</a:t>
            </a:r>
            <a:r>
              <a:rPr lang="en-US" sz="2800" dirty="0">
                <a:solidFill>
                  <a:srgbClr val="FF0000"/>
                </a:solidFill>
              </a:rPr>
              <a:t> Acids </a:t>
            </a:r>
            <a:r>
              <a:rPr lang="en-US" sz="2800" dirty="0"/>
              <a:t>react with water they break up into</a:t>
            </a:r>
            <a:r>
              <a:rPr lang="en-US" sz="2800" dirty="0">
                <a:solidFill>
                  <a:srgbClr val="C00000"/>
                </a:solidFill>
              </a:rPr>
              <a:t> H</a:t>
            </a:r>
            <a:r>
              <a:rPr lang="en-US" sz="2800" baseline="30000" dirty="0">
                <a:solidFill>
                  <a:srgbClr val="C00000"/>
                </a:solidFill>
              </a:rPr>
              <a:t>+</a:t>
            </a:r>
            <a:r>
              <a:rPr lang="en-US" sz="2800" dirty="0"/>
              <a:t> and </a:t>
            </a:r>
            <a:r>
              <a:rPr lang="en-US" sz="2800" i="1" dirty="0"/>
              <a:t>“The other half”.</a:t>
            </a:r>
            <a:endParaRPr lang="en-US" sz="2800" b="1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77CCCD-EE87-A2BF-674F-88A75B6A1799}"/>
              </a:ext>
            </a:extLst>
          </p:cNvPr>
          <p:cNvSpPr txBox="1"/>
          <p:nvPr/>
        </p:nvSpPr>
        <p:spPr>
          <a:xfrm>
            <a:off x="1345809" y="1647148"/>
            <a:ext cx="7530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 Acid-H </a:t>
            </a:r>
            <a:r>
              <a:rPr lang="en-US" sz="4000" dirty="0"/>
              <a:t>+ H</a:t>
            </a:r>
            <a:r>
              <a:rPr lang="en-US" sz="4000" baseline="-25000" dirty="0"/>
              <a:t>2</a:t>
            </a:r>
            <a:r>
              <a:rPr lang="en-US" sz="4000" dirty="0"/>
              <a:t>O </a:t>
            </a:r>
            <a:r>
              <a:rPr lang="en-US" sz="4000" dirty="0">
                <a:sym typeface="Wingdings" pitchFamily="2" charset="2"/>
              </a:rPr>
              <a:t> </a:t>
            </a:r>
            <a:r>
              <a:rPr lang="en-US" sz="4000" b="1" dirty="0">
                <a:solidFill>
                  <a:srgbClr val="FF0000"/>
                </a:solidFill>
                <a:sym typeface="Wingdings" pitchFamily="2" charset="2"/>
              </a:rPr>
              <a:t>H</a:t>
            </a:r>
            <a:r>
              <a:rPr lang="en-US" sz="4000" b="1" baseline="30000" dirty="0">
                <a:solidFill>
                  <a:srgbClr val="FF0000"/>
                </a:solidFill>
                <a:sym typeface="Wingdings" pitchFamily="2" charset="2"/>
              </a:rPr>
              <a:t>+</a:t>
            </a:r>
            <a:r>
              <a:rPr lang="en-US" sz="4000" dirty="0">
                <a:sym typeface="Wingdings" pitchFamily="2" charset="2"/>
              </a:rPr>
              <a:t> + “Oher Half</a:t>
            </a:r>
            <a:r>
              <a:rPr lang="en-US" sz="2800" dirty="0">
                <a:sym typeface="Wingdings" pitchFamily="2" charset="2"/>
              </a:rPr>
              <a:t>”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C8ECAE-62BA-8827-7F5C-6C88A4235912}"/>
              </a:ext>
            </a:extLst>
          </p:cNvPr>
          <p:cNvSpPr txBox="1"/>
          <p:nvPr/>
        </p:nvSpPr>
        <p:spPr>
          <a:xfrm>
            <a:off x="155226" y="2595795"/>
            <a:ext cx="2095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Example: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09B529F-4D22-F2C4-F80B-AABCB49BFEEB}"/>
              </a:ext>
            </a:extLst>
          </p:cNvPr>
          <p:cNvSpPr txBox="1"/>
          <p:nvPr/>
        </p:nvSpPr>
        <p:spPr>
          <a:xfrm>
            <a:off x="1570892" y="3323488"/>
            <a:ext cx="5884985" cy="707886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HCl</a:t>
            </a:r>
            <a:r>
              <a:rPr lang="en-US" sz="4000" baseline="-25000" dirty="0">
                <a:solidFill>
                  <a:srgbClr val="FF0000"/>
                </a:solidFill>
              </a:rPr>
              <a:t>(s) </a:t>
            </a:r>
            <a:r>
              <a:rPr lang="en-US" sz="4000" dirty="0"/>
              <a:t>+ H</a:t>
            </a:r>
            <a:r>
              <a:rPr lang="en-US" sz="4000" baseline="-25000" dirty="0"/>
              <a:t>2</a:t>
            </a:r>
            <a:r>
              <a:rPr lang="en-US" sz="4000" dirty="0"/>
              <a:t>O </a:t>
            </a:r>
            <a:r>
              <a:rPr lang="en-US" sz="4000" dirty="0">
                <a:sym typeface="Wingdings" pitchFamily="2" charset="2"/>
              </a:rPr>
              <a:t> </a:t>
            </a:r>
            <a:r>
              <a:rPr lang="en-US" sz="4000" b="1" dirty="0">
                <a:solidFill>
                  <a:srgbClr val="FF0000"/>
                </a:solidFill>
                <a:sym typeface="Wingdings" pitchFamily="2" charset="2"/>
              </a:rPr>
              <a:t>H</a:t>
            </a:r>
            <a:r>
              <a:rPr lang="en-US" sz="4000" b="1" baseline="30000" dirty="0">
                <a:solidFill>
                  <a:srgbClr val="FF0000"/>
                </a:solidFill>
                <a:sym typeface="Wingdings" pitchFamily="2" charset="2"/>
              </a:rPr>
              <a:t>+</a:t>
            </a:r>
            <a:r>
              <a:rPr lang="en-US" sz="4000" b="1" baseline="-25000" dirty="0">
                <a:solidFill>
                  <a:srgbClr val="FF0000"/>
                </a:solidFill>
                <a:sym typeface="Wingdings" pitchFamily="2" charset="2"/>
              </a:rPr>
              <a:t>(</a:t>
            </a:r>
            <a:r>
              <a:rPr lang="en-US" sz="4000" b="1" baseline="-25000" dirty="0" err="1">
                <a:solidFill>
                  <a:srgbClr val="FF0000"/>
                </a:solidFill>
                <a:sym typeface="Wingdings" pitchFamily="2" charset="2"/>
              </a:rPr>
              <a:t>aq</a:t>
            </a:r>
            <a:r>
              <a:rPr lang="en-US" sz="4000" b="1" baseline="-25000" dirty="0">
                <a:solidFill>
                  <a:srgbClr val="FF0000"/>
                </a:solidFill>
                <a:sym typeface="Wingdings" pitchFamily="2" charset="2"/>
              </a:rPr>
              <a:t>)</a:t>
            </a:r>
            <a:r>
              <a:rPr lang="en-US" sz="4000" baseline="-25000" dirty="0">
                <a:sym typeface="Wingdings" pitchFamily="2" charset="2"/>
              </a:rPr>
              <a:t> </a:t>
            </a:r>
            <a:r>
              <a:rPr lang="en-US" sz="4000" dirty="0">
                <a:sym typeface="Wingdings" pitchFamily="2" charset="2"/>
              </a:rPr>
              <a:t>+ </a:t>
            </a:r>
            <a:r>
              <a:rPr lang="en-US" sz="4000" dirty="0">
                <a:solidFill>
                  <a:srgbClr val="0070C0"/>
                </a:solidFill>
                <a:sym typeface="Wingdings" pitchFamily="2" charset="2"/>
              </a:rPr>
              <a:t>Cl</a:t>
            </a:r>
            <a:r>
              <a:rPr lang="en-US" sz="4000" baseline="30000" dirty="0">
                <a:solidFill>
                  <a:srgbClr val="0070C0"/>
                </a:solidFill>
                <a:sym typeface="Wingdings" pitchFamily="2" charset="2"/>
              </a:rPr>
              <a:t>-</a:t>
            </a:r>
            <a:r>
              <a:rPr lang="en-US" sz="4000" baseline="-25000" dirty="0">
                <a:solidFill>
                  <a:srgbClr val="0070C0"/>
                </a:solidFill>
                <a:sym typeface="Wingdings" pitchFamily="2" charset="2"/>
              </a:rPr>
              <a:t>(</a:t>
            </a:r>
            <a:r>
              <a:rPr lang="en-US" sz="4000" baseline="-25000" dirty="0" err="1">
                <a:solidFill>
                  <a:srgbClr val="0070C0"/>
                </a:solidFill>
                <a:sym typeface="Wingdings" pitchFamily="2" charset="2"/>
              </a:rPr>
              <a:t>aq</a:t>
            </a:r>
            <a:r>
              <a:rPr lang="en-US" sz="4000" baseline="-25000" dirty="0">
                <a:solidFill>
                  <a:srgbClr val="0070C0"/>
                </a:solidFill>
                <a:sym typeface="Wingdings" pitchFamily="2" charset="2"/>
              </a:rPr>
              <a:t>)</a:t>
            </a:r>
            <a:endParaRPr lang="en-US" sz="2800" b="1" baseline="-250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3CEA46-029F-078B-4DC5-223D834B9229}"/>
              </a:ext>
            </a:extLst>
          </p:cNvPr>
          <p:cNvSpPr txBox="1"/>
          <p:nvPr/>
        </p:nvSpPr>
        <p:spPr>
          <a:xfrm>
            <a:off x="712762" y="4031374"/>
            <a:ext cx="277602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Hydrochloric Acid</a:t>
            </a:r>
          </a:p>
          <a:p>
            <a:pPr algn="ctr"/>
            <a:r>
              <a:rPr lang="en-US" sz="2000" b="1" dirty="0"/>
              <a:t>(Powder)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2D3020E-1CDB-A226-2F25-B93A15E00873}"/>
              </a:ext>
            </a:extLst>
          </p:cNvPr>
          <p:cNvSpPr txBox="1"/>
          <p:nvPr/>
        </p:nvSpPr>
        <p:spPr>
          <a:xfrm>
            <a:off x="4970584" y="4294593"/>
            <a:ext cx="2776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Dissolved in water</a:t>
            </a:r>
            <a:endParaRPr lang="en-US" sz="2000" b="1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C05B6CE-9D1F-76A2-2C33-31ECD5ADC634}"/>
              </a:ext>
            </a:extLst>
          </p:cNvPr>
          <p:cNvCxnSpPr/>
          <p:nvPr/>
        </p:nvCxnSpPr>
        <p:spPr>
          <a:xfrm flipH="1" flipV="1">
            <a:off x="5613009" y="4084895"/>
            <a:ext cx="295903" cy="328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35804C3-FCEC-F000-6472-DA0A884C1DE9}"/>
              </a:ext>
            </a:extLst>
          </p:cNvPr>
          <p:cNvCxnSpPr>
            <a:cxnSpLocks/>
          </p:cNvCxnSpPr>
          <p:nvPr/>
        </p:nvCxnSpPr>
        <p:spPr>
          <a:xfrm flipV="1">
            <a:off x="6625883" y="4084894"/>
            <a:ext cx="274319" cy="328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58C9F39-052C-8BD6-02FA-A7EB46BD92C3}"/>
              </a:ext>
            </a:extLst>
          </p:cNvPr>
          <p:cNvSpPr txBox="1"/>
          <p:nvPr/>
        </p:nvSpPr>
        <p:spPr>
          <a:xfrm>
            <a:off x="295903" y="5945470"/>
            <a:ext cx="63299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H</a:t>
            </a:r>
            <a:r>
              <a:rPr lang="en-US" sz="4000" baseline="30000" dirty="0">
                <a:solidFill>
                  <a:srgbClr val="C00000"/>
                </a:solidFill>
              </a:rPr>
              <a:t>+</a:t>
            </a:r>
            <a:r>
              <a:rPr lang="en-US" sz="4000" baseline="-25000" dirty="0">
                <a:solidFill>
                  <a:srgbClr val="C00000"/>
                </a:solidFill>
              </a:rPr>
              <a:t>(</a:t>
            </a:r>
            <a:r>
              <a:rPr lang="en-US" sz="4000" baseline="-25000" dirty="0" err="1">
                <a:solidFill>
                  <a:srgbClr val="C00000"/>
                </a:solidFill>
              </a:rPr>
              <a:t>aq</a:t>
            </a:r>
            <a:r>
              <a:rPr lang="en-US" sz="4000" baseline="-25000" dirty="0">
                <a:solidFill>
                  <a:srgbClr val="C00000"/>
                </a:solidFill>
              </a:rPr>
              <a:t>)</a:t>
            </a:r>
            <a:r>
              <a:rPr lang="en-US" sz="4000" dirty="0"/>
              <a:t> often called a </a:t>
            </a:r>
            <a:r>
              <a:rPr lang="en-US" sz="4000" i="1" dirty="0">
                <a:solidFill>
                  <a:srgbClr val="FF0000"/>
                </a:solidFill>
              </a:rPr>
              <a:t>“Proton”</a:t>
            </a:r>
            <a:r>
              <a:rPr lang="en-US" sz="4000" i="1" dirty="0"/>
              <a:t>.</a:t>
            </a:r>
            <a:endParaRPr lang="en-US" sz="4000" b="1" i="1" dirty="0"/>
          </a:p>
        </p:txBody>
      </p:sp>
    </p:spTree>
    <p:extLst>
      <p:ext uri="{BB962C8B-B14F-4D97-AF65-F5344CB8AC3E}">
        <p14:creationId xmlns:p14="http://schemas.microsoft.com/office/powerpoint/2010/main" val="246056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7" grpId="0"/>
      <p:bldP spid="8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536471" cy="70113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General Properties of </a:t>
            </a:r>
            <a:r>
              <a:rPr lang="en-US" b="1" dirty="0">
                <a:solidFill>
                  <a:srgbClr val="0070C0"/>
                </a:solidFill>
              </a:rPr>
              <a:t>Bases</a:t>
            </a:r>
            <a:r>
              <a:rPr lang="en-US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4EADE89-A400-FF03-8730-155869C4524F}"/>
              </a:ext>
            </a:extLst>
          </p:cNvPr>
          <p:cNvSpPr txBox="1"/>
          <p:nvPr/>
        </p:nvSpPr>
        <p:spPr>
          <a:xfrm>
            <a:off x="0" y="912530"/>
            <a:ext cx="112260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When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>
                <a:solidFill>
                  <a:srgbClr val="0070C0"/>
                </a:solidFill>
              </a:rPr>
              <a:t>Bases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react with water they break up into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>
                <a:solidFill>
                  <a:srgbClr val="0070C0"/>
                </a:solidFill>
              </a:rPr>
              <a:t>OH</a:t>
            </a:r>
            <a:r>
              <a:rPr lang="en-US" sz="2800" baseline="30000" dirty="0">
                <a:solidFill>
                  <a:srgbClr val="0070C0"/>
                </a:solidFill>
              </a:rPr>
              <a:t>-</a:t>
            </a:r>
            <a:r>
              <a:rPr lang="en-US" sz="2800" dirty="0"/>
              <a:t> and </a:t>
            </a:r>
            <a:r>
              <a:rPr lang="en-US" sz="2800" i="1" dirty="0"/>
              <a:t>“The other half”.</a:t>
            </a:r>
            <a:endParaRPr lang="en-US" sz="2800" b="1" i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D7F684D-DF4B-B393-AAD0-41419A19DF9E}"/>
              </a:ext>
            </a:extLst>
          </p:cNvPr>
          <p:cNvSpPr txBox="1"/>
          <p:nvPr/>
        </p:nvSpPr>
        <p:spPr>
          <a:xfrm>
            <a:off x="1570892" y="1609300"/>
            <a:ext cx="7952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>
                <a:solidFill>
                  <a:srgbClr val="0070C0"/>
                </a:solidFill>
              </a:rPr>
              <a:t>Base-OH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/>
              <a:t>+ H</a:t>
            </a:r>
            <a:r>
              <a:rPr lang="en-US" sz="4000" baseline="-25000" dirty="0"/>
              <a:t>2</a:t>
            </a:r>
            <a:r>
              <a:rPr lang="en-US" sz="4000" dirty="0"/>
              <a:t>O </a:t>
            </a:r>
            <a:r>
              <a:rPr lang="en-US" sz="4000" dirty="0">
                <a:sym typeface="Wingdings" pitchFamily="2" charset="2"/>
              </a:rPr>
              <a:t> </a:t>
            </a:r>
            <a:r>
              <a:rPr lang="en-US" sz="4000" b="1" dirty="0">
                <a:solidFill>
                  <a:srgbClr val="0070C0"/>
                </a:solidFill>
                <a:sym typeface="Wingdings" pitchFamily="2" charset="2"/>
              </a:rPr>
              <a:t>OH</a:t>
            </a:r>
            <a:r>
              <a:rPr lang="en-US" sz="4000" b="1" baseline="30000" dirty="0">
                <a:solidFill>
                  <a:srgbClr val="0070C0"/>
                </a:solidFill>
                <a:sym typeface="Wingdings" pitchFamily="2" charset="2"/>
              </a:rPr>
              <a:t>-</a:t>
            </a:r>
            <a:r>
              <a:rPr lang="en-US" sz="4000" dirty="0">
                <a:sym typeface="Wingdings" pitchFamily="2" charset="2"/>
              </a:rPr>
              <a:t> + “Oher Half</a:t>
            </a:r>
            <a:r>
              <a:rPr lang="en-US" sz="2800" dirty="0">
                <a:sym typeface="Wingdings" pitchFamily="2" charset="2"/>
              </a:rPr>
              <a:t>”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FA4A27-1B3C-605E-FECD-D2FF7C5A72AB}"/>
              </a:ext>
            </a:extLst>
          </p:cNvPr>
          <p:cNvSpPr txBox="1"/>
          <p:nvPr/>
        </p:nvSpPr>
        <p:spPr>
          <a:xfrm>
            <a:off x="155226" y="2595795"/>
            <a:ext cx="20956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Example: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F7F8126-4793-2494-FE1B-8FC10AC0A4B9}"/>
              </a:ext>
            </a:extLst>
          </p:cNvPr>
          <p:cNvSpPr txBox="1"/>
          <p:nvPr/>
        </p:nvSpPr>
        <p:spPr>
          <a:xfrm>
            <a:off x="1570891" y="3323488"/>
            <a:ext cx="6897860" cy="707886"/>
          </a:xfrm>
          <a:prstGeom prst="rect">
            <a:avLst/>
          </a:prstGeom>
          <a:noFill/>
          <a:ln w="476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NaOH</a:t>
            </a:r>
            <a:r>
              <a:rPr lang="en-US" sz="4000" baseline="-25000" dirty="0">
                <a:solidFill>
                  <a:srgbClr val="FF0000"/>
                </a:solidFill>
              </a:rPr>
              <a:t>(s) </a:t>
            </a:r>
            <a:r>
              <a:rPr lang="en-US" sz="4000" dirty="0"/>
              <a:t>+ H</a:t>
            </a:r>
            <a:r>
              <a:rPr lang="en-US" sz="4000" baseline="-25000" dirty="0"/>
              <a:t>2</a:t>
            </a:r>
            <a:r>
              <a:rPr lang="en-US" sz="4000" dirty="0"/>
              <a:t>O </a:t>
            </a:r>
            <a:r>
              <a:rPr lang="en-US" sz="4000" dirty="0">
                <a:sym typeface="Wingdings" pitchFamily="2" charset="2"/>
              </a:rPr>
              <a:t> </a:t>
            </a:r>
            <a:r>
              <a:rPr lang="en-US" sz="4000" b="1" dirty="0">
                <a:solidFill>
                  <a:srgbClr val="FF0000"/>
                </a:solidFill>
                <a:sym typeface="Wingdings" pitchFamily="2" charset="2"/>
              </a:rPr>
              <a:t>Na</a:t>
            </a:r>
            <a:r>
              <a:rPr lang="en-US" sz="4000" b="1" baseline="30000" dirty="0">
                <a:solidFill>
                  <a:srgbClr val="FF0000"/>
                </a:solidFill>
                <a:sym typeface="Wingdings" pitchFamily="2" charset="2"/>
              </a:rPr>
              <a:t>+</a:t>
            </a:r>
            <a:r>
              <a:rPr lang="en-US" sz="4000" b="1" baseline="-25000" dirty="0">
                <a:solidFill>
                  <a:srgbClr val="FF0000"/>
                </a:solidFill>
                <a:sym typeface="Wingdings" pitchFamily="2" charset="2"/>
              </a:rPr>
              <a:t>(</a:t>
            </a:r>
            <a:r>
              <a:rPr lang="en-US" sz="4000" b="1" baseline="-25000" dirty="0" err="1">
                <a:solidFill>
                  <a:srgbClr val="FF0000"/>
                </a:solidFill>
                <a:sym typeface="Wingdings" pitchFamily="2" charset="2"/>
              </a:rPr>
              <a:t>aq</a:t>
            </a:r>
            <a:r>
              <a:rPr lang="en-US" sz="4000" b="1" baseline="-25000" dirty="0">
                <a:solidFill>
                  <a:srgbClr val="FF0000"/>
                </a:solidFill>
                <a:sym typeface="Wingdings" pitchFamily="2" charset="2"/>
              </a:rPr>
              <a:t>)</a:t>
            </a:r>
            <a:r>
              <a:rPr lang="en-US" sz="4000" baseline="-25000" dirty="0">
                <a:sym typeface="Wingdings" pitchFamily="2" charset="2"/>
              </a:rPr>
              <a:t> </a:t>
            </a:r>
            <a:r>
              <a:rPr lang="en-US" sz="4000" dirty="0">
                <a:sym typeface="Wingdings" pitchFamily="2" charset="2"/>
              </a:rPr>
              <a:t>+ </a:t>
            </a:r>
            <a:r>
              <a:rPr lang="en-US" sz="4000" dirty="0">
                <a:solidFill>
                  <a:srgbClr val="0070C0"/>
                </a:solidFill>
                <a:sym typeface="Wingdings" pitchFamily="2" charset="2"/>
              </a:rPr>
              <a:t>OH</a:t>
            </a:r>
            <a:r>
              <a:rPr lang="en-US" sz="4000" baseline="30000" dirty="0">
                <a:solidFill>
                  <a:srgbClr val="0070C0"/>
                </a:solidFill>
                <a:sym typeface="Wingdings" pitchFamily="2" charset="2"/>
              </a:rPr>
              <a:t>-</a:t>
            </a:r>
            <a:r>
              <a:rPr lang="en-US" sz="4000" baseline="-25000" dirty="0">
                <a:solidFill>
                  <a:srgbClr val="0070C0"/>
                </a:solidFill>
                <a:sym typeface="Wingdings" pitchFamily="2" charset="2"/>
              </a:rPr>
              <a:t>(</a:t>
            </a:r>
            <a:r>
              <a:rPr lang="en-US" sz="4000" baseline="-25000" dirty="0" err="1">
                <a:solidFill>
                  <a:srgbClr val="0070C0"/>
                </a:solidFill>
                <a:sym typeface="Wingdings" pitchFamily="2" charset="2"/>
              </a:rPr>
              <a:t>aq</a:t>
            </a:r>
            <a:r>
              <a:rPr lang="en-US" sz="4000" baseline="-25000" dirty="0">
                <a:solidFill>
                  <a:srgbClr val="0070C0"/>
                </a:solidFill>
                <a:sym typeface="Wingdings" pitchFamily="2" charset="2"/>
              </a:rPr>
              <a:t>)</a:t>
            </a:r>
            <a:endParaRPr lang="en-US" sz="2800" b="1" baseline="-25000" dirty="0">
              <a:solidFill>
                <a:srgbClr val="0070C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0EC97C8-36F4-0C70-CD43-8EB0FBDB9586}"/>
              </a:ext>
            </a:extLst>
          </p:cNvPr>
          <p:cNvSpPr txBox="1"/>
          <p:nvPr/>
        </p:nvSpPr>
        <p:spPr>
          <a:xfrm>
            <a:off x="712762" y="4031374"/>
            <a:ext cx="2776025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Sodium Hydroxide</a:t>
            </a:r>
          </a:p>
          <a:p>
            <a:pPr algn="ctr"/>
            <a:r>
              <a:rPr lang="en-US" sz="2000" b="1" dirty="0"/>
              <a:t>(Powder)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AE7E4A-7706-D617-D5A1-ACAF2D1275D7}"/>
              </a:ext>
            </a:extLst>
          </p:cNvPr>
          <p:cNvSpPr txBox="1"/>
          <p:nvPr/>
        </p:nvSpPr>
        <p:spPr>
          <a:xfrm>
            <a:off x="4970584" y="4294593"/>
            <a:ext cx="27760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Dissolved in water</a:t>
            </a:r>
            <a:endParaRPr lang="en-US" sz="2000" b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BFC87B4-352F-5342-C0AA-94FA9F2CF29F}"/>
              </a:ext>
            </a:extLst>
          </p:cNvPr>
          <p:cNvSpPr txBox="1"/>
          <p:nvPr/>
        </p:nvSpPr>
        <p:spPr>
          <a:xfrm>
            <a:off x="295902" y="5945470"/>
            <a:ext cx="81728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</a:rPr>
              <a:t>OH</a:t>
            </a:r>
            <a:r>
              <a:rPr lang="en-US" sz="4000" baseline="30000" dirty="0">
                <a:solidFill>
                  <a:srgbClr val="0070C0"/>
                </a:solidFill>
              </a:rPr>
              <a:t>-</a:t>
            </a:r>
            <a:r>
              <a:rPr lang="en-US" sz="4000" baseline="-25000" dirty="0">
                <a:solidFill>
                  <a:srgbClr val="0070C0"/>
                </a:solidFill>
              </a:rPr>
              <a:t>(</a:t>
            </a:r>
            <a:r>
              <a:rPr lang="en-US" sz="4000" baseline="-25000" dirty="0" err="1">
                <a:solidFill>
                  <a:srgbClr val="0070C0"/>
                </a:solidFill>
              </a:rPr>
              <a:t>aq</a:t>
            </a:r>
            <a:r>
              <a:rPr lang="en-US" sz="4000" baseline="-25000" dirty="0">
                <a:solidFill>
                  <a:srgbClr val="0070C0"/>
                </a:solidFill>
              </a:rPr>
              <a:t>)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/>
              <a:t>often called a </a:t>
            </a:r>
            <a:r>
              <a:rPr lang="en-US" sz="4000" i="1" dirty="0">
                <a:solidFill>
                  <a:srgbClr val="0070C0"/>
                </a:solidFill>
              </a:rPr>
              <a:t>“Hydroxide”</a:t>
            </a:r>
            <a:r>
              <a:rPr lang="en-US" sz="4000" i="1" dirty="0"/>
              <a:t>.</a:t>
            </a:r>
            <a:endParaRPr lang="en-US" sz="4000" b="1" i="1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F7E8177-AC8F-DEE1-B19E-AA1D92759474}"/>
              </a:ext>
            </a:extLst>
          </p:cNvPr>
          <p:cNvCxnSpPr/>
          <p:nvPr/>
        </p:nvCxnSpPr>
        <p:spPr>
          <a:xfrm flipH="1" flipV="1">
            <a:off x="5613009" y="4084895"/>
            <a:ext cx="295903" cy="3286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42F64B1-C5B2-AFA4-49A5-7468C08C0575}"/>
              </a:ext>
            </a:extLst>
          </p:cNvPr>
          <p:cNvCxnSpPr>
            <a:cxnSpLocks/>
          </p:cNvCxnSpPr>
          <p:nvPr/>
        </p:nvCxnSpPr>
        <p:spPr>
          <a:xfrm flipV="1">
            <a:off x="6625883" y="4084894"/>
            <a:ext cx="274319" cy="328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55982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536471" cy="70113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Types of </a:t>
            </a:r>
            <a:r>
              <a:rPr lang="en-US" strike="sngStrike" dirty="0">
                <a:solidFill>
                  <a:srgbClr val="FF0000"/>
                </a:solidFill>
              </a:rPr>
              <a:t>Redox</a:t>
            </a:r>
            <a:r>
              <a:rPr lang="en-US" dirty="0">
                <a:solidFill>
                  <a:srgbClr val="FF0000"/>
                </a:solidFill>
              </a:rPr>
              <a:t> Reactions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E6EDA1-A7C0-9C38-DE8A-826FD488EE51}"/>
              </a:ext>
            </a:extLst>
          </p:cNvPr>
          <p:cNvSpPr txBox="1"/>
          <p:nvPr/>
        </p:nvSpPr>
        <p:spPr>
          <a:xfrm>
            <a:off x="109728" y="851570"/>
            <a:ext cx="806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There are 5 Types of Chemical Reactions we deal with:</a:t>
            </a:r>
            <a:endParaRPr lang="en-US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E1364C6-39DB-FE5F-DAD8-04C3A5D6BE3D}"/>
              </a:ext>
            </a:extLst>
          </p:cNvPr>
          <p:cNvSpPr txBox="1"/>
          <p:nvPr/>
        </p:nvSpPr>
        <p:spPr>
          <a:xfrm>
            <a:off x="0" y="1956115"/>
            <a:ext cx="107195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</a:t>
            </a:r>
            <a:r>
              <a:rPr lang="en-US" sz="2800" b="1" dirty="0"/>
              <a:t>Formation/Synthesis Reactions </a:t>
            </a:r>
            <a:r>
              <a:rPr lang="en-US" sz="2800" dirty="0"/>
              <a:t>(also called Combination Reactions)</a:t>
            </a:r>
            <a:endParaRPr lang="en-US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26446A-AF42-7FFA-E9CC-F21718365397}"/>
              </a:ext>
            </a:extLst>
          </p:cNvPr>
          <p:cNvSpPr txBox="1"/>
          <p:nvPr/>
        </p:nvSpPr>
        <p:spPr>
          <a:xfrm>
            <a:off x="0" y="2629773"/>
            <a:ext cx="8665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</a:t>
            </a:r>
            <a:r>
              <a:rPr lang="en-US" sz="2800" b="1" dirty="0"/>
              <a:t>Decomposition Reactions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3595F6D-7A13-4D57-DC02-D6C3034B017B}"/>
              </a:ext>
            </a:extLst>
          </p:cNvPr>
          <p:cNvSpPr txBox="1"/>
          <p:nvPr/>
        </p:nvSpPr>
        <p:spPr>
          <a:xfrm>
            <a:off x="-1" y="3303431"/>
            <a:ext cx="107195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</a:t>
            </a:r>
            <a:r>
              <a:rPr lang="en-US" sz="2800" b="1" dirty="0"/>
              <a:t>Single Replacement Reactions </a:t>
            </a:r>
            <a:r>
              <a:rPr lang="en-US" sz="2800" dirty="0"/>
              <a:t>(also called Displacement Reactions)</a:t>
            </a:r>
            <a:r>
              <a:rPr lang="en-US" sz="2800" b="1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675607-F488-0DA5-E924-E708FEAC0217}"/>
              </a:ext>
            </a:extLst>
          </p:cNvPr>
          <p:cNvSpPr txBox="1"/>
          <p:nvPr/>
        </p:nvSpPr>
        <p:spPr>
          <a:xfrm>
            <a:off x="-1" y="3977089"/>
            <a:ext cx="10818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</a:t>
            </a:r>
            <a:r>
              <a:rPr lang="en-US" sz="2800" b="1" dirty="0"/>
              <a:t>Double Replacement Reactions </a:t>
            </a:r>
            <a:r>
              <a:rPr lang="en-US" sz="2800" dirty="0"/>
              <a:t>(also called Displacement Reactions)</a:t>
            </a:r>
            <a:endParaRPr lang="en-US" sz="28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C395B7-AAA8-6FF0-91BB-B82B0116CAE9}"/>
              </a:ext>
            </a:extLst>
          </p:cNvPr>
          <p:cNvSpPr txBox="1"/>
          <p:nvPr/>
        </p:nvSpPr>
        <p:spPr>
          <a:xfrm>
            <a:off x="20672" y="4650747"/>
            <a:ext cx="3924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- </a:t>
            </a:r>
            <a:r>
              <a:rPr lang="en-US" sz="2800" b="1" dirty="0"/>
              <a:t>Combustion Reactions</a:t>
            </a:r>
          </a:p>
        </p:txBody>
      </p:sp>
    </p:spTree>
    <p:extLst>
      <p:ext uri="{BB962C8B-B14F-4D97-AF65-F5344CB8AC3E}">
        <p14:creationId xmlns:p14="http://schemas.microsoft.com/office/powerpoint/2010/main" val="200260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B31B7-B950-3027-B860-A759F0AC4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584"/>
            <a:ext cx="12192000" cy="1325563"/>
          </a:xfrm>
        </p:spPr>
        <p:txBody>
          <a:bodyPr/>
          <a:lstStyle/>
          <a:p>
            <a:r>
              <a:rPr lang="en-US" dirty="0"/>
              <a:t>Review Reaction Types: </a:t>
            </a:r>
            <a:r>
              <a:rPr lang="en-US" b="1" u="sng" dirty="0"/>
              <a:t>Form</a:t>
            </a:r>
            <a:r>
              <a:rPr lang="en-US" b="1" dirty="0"/>
              <a:t>ation/Synthesis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9FEEE3-EC0D-6F01-8A7B-AF3A41CBD326}"/>
              </a:ext>
            </a:extLst>
          </p:cNvPr>
          <p:cNvSpPr txBox="1"/>
          <p:nvPr/>
        </p:nvSpPr>
        <p:spPr>
          <a:xfrm>
            <a:off x="1784734" y="1575412"/>
            <a:ext cx="46747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General Equation:</a:t>
            </a:r>
          </a:p>
          <a:p>
            <a:r>
              <a:rPr lang="en-US" sz="7200" dirty="0">
                <a:solidFill>
                  <a:srgbClr val="FF0000"/>
                </a:solidFill>
              </a:rPr>
              <a:t>A</a:t>
            </a:r>
            <a:r>
              <a:rPr lang="en-US" sz="7200" dirty="0"/>
              <a:t> + </a:t>
            </a:r>
            <a:r>
              <a:rPr lang="en-US" sz="7200" dirty="0">
                <a:solidFill>
                  <a:srgbClr val="0070C0"/>
                </a:solidFill>
              </a:rPr>
              <a:t>B</a:t>
            </a:r>
            <a:r>
              <a:rPr lang="en-US" sz="7200" dirty="0"/>
              <a:t> </a:t>
            </a:r>
            <a:r>
              <a:rPr lang="en-US" sz="7200" dirty="0">
                <a:sym typeface="Wingdings" pitchFamily="2" charset="2"/>
              </a:rPr>
              <a:t> </a:t>
            </a:r>
            <a:r>
              <a:rPr lang="en-US" sz="7200" dirty="0">
                <a:solidFill>
                  <a:srgbClr val="FF0000"/>
                </a:solidFill>
                <a:sym typeface="Wingdings" pitchFamily="2" charset="2"/>
              </a:rPr>
              <a:t>A</a:t>
            </a:r>
            <a:r>
              <a:rPr lang="en-US" sz="7200" dirty="0">
                <a:solidFill>
                  <a:srgbClr val="0070C0"/>
                </a:solidFill>
                <a:sym typeface="Wingdings" pitchFamily="2" charset="2"/>
              </a:rPr>
              <a:t>B</a:t>
            </a:r>
            <a:endParaRPr lang="en-US" sz="7200" dirty="0">
              <a:solidFill>
                <a:srgbClr val="0070C0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A7FA95EF-CDDB-FCA7-732C-E10F2032E948}"/>
              </a:ext>
            </a:extLst>
          </p:cNvPr>
          <p:cNvCxnSpPr/>
          <p:nvPr/>
        </p:nvCxnSpPr>
        <p:spPr>
          <a:xfrm flipV="1">
            <a:off x="1806766" y="2919470"/>
            <a:ext cx="253388" cy="80423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6876E46-3162-9CE0-70C0-B7D1C5A2A014}"/>
              </a:ext>
            </a:extLst>
          </p:cNvPr>
          <p:cNvCxnSpPr>
            <a:cxnSpLocks/>
          </p:cNvCxnSpPr>
          <p:nvPr/>
        </p:nvCxnSpPr>
        <p:spPr>
          <a:xfrm flipV="1">
            <a:off x="3015591" y="2858510"/>
            <a:ext cx="400923" cy="151537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85214583-EE5D-A578-77CA-91388C3E5B8E}"/>
              </a:ext>
            </a:extLst>
          </p:cNvPr>
          <p:cNvCxnSpPr/>
          <p:nvPr/>
        </p:nvCxnSpPr>
        <p:spPr>
          <a:xfrm flipV="1">
            <a:off x="5365214" y="2887889"/>
            <a:ext cx="253388" cy="80423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392B8CC7-DBDA-0104-3F57-59F089E50F39}"/>
              </a:ext>
            </a:extLst>
          </p:cNvPr>
          <p:cNvSpPr txBox="1"/>
          <p:nvPr/>
        </p:nvSpPr>
        <p:spPr>
          <a:xfrm>
            <a:off x="1035768" y="3512873"/>
            <a:ext cx="1745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Element</a:t>
            </a:r>
            <a:endParaRPr lang="en-US" sz="11500" b="1" dirty="0">
              <a:solidFill>
                <a:srgbClr val="0070C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AE73E2-8CED-BBC8-930B-0B20EF5EADAC}"/>
              </a:ext>
            </a:extLst>
          </p:cNvPr>
          <p:cNvSpPr txBox="1"/>
          <p:nvPr/>
        </p:nvSpPr>
        <p:spPr>
          <a:xfrm>
            <a:off x="2290222" y="4265393"/>
            <a:ext cx="1745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Element</a:t>
            </a:r>
            <a:endParaRPr lang="en-US" sz="11500" b="1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D2D0459-5BB9-3F3D-C84C-D88D38D02CB2}"/>
              </a:ext>
            </a:extLst>
          </p:cNvPr>
          <p:cNvSpPr txBox="1"/>
          <p:nvPr/>
        </p:nvSpPr>
        <p:spPr>
          <a:xfrm>
            <a:off x="4371951" y="3480586"/>
            <a:ext cx="2277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Compound</a:t>
            </a:r>
            <a:endParaRPr lang="en-US" sz="11500" b="1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49520E-120F-B043-68E5-D6110BD23658}"/>
              </a:ext>
            </a:extLst>
          </p:cNvPr>
          <p:cNvSpPr txBox="1"/>
          <p:nvPr/>
        </p:nvSpPr>
        <p:spPr>
          <a:xfrm>
            <a:off x="1384546" y="5096389"/>
            <a:ext cx="6619576" cy="169277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Example:</a:t>
            </a:r>
          </a:p>
          <a:p>
            <a:r>
              <a:rPr lang="en-US" sz="7200" dirty="0">
                <a:solidFill>
                  <a:srgbClr val="FF0000"/>
                </a:solidFill>
              </a:rPr>
              <a:t>   H</a:t>
            </a:r>
            <a:r>
              <a:rPr lang="en-US" sz="7200" baseline="-25000" dirty="0">
                <a:solidFill>
                  <a:srgbClr val="FF0000"/>
                </a:solidFill>
              </a:rPr>
              <a:t>2</a:t>
            </a:r>
            <a:r>
              <a:rPr lang="en-US" sz="7200" dirty="0"/>
              <a:t> +  </a:t>
            </a:r>
            <a:r>
              <a:rPr lang="en-US" sz="7200" dirty="0">
                <a:solidFill>
                  <a:srgbClr val="0070C0"/>
                </a:solidFill>
              </a:rPr>
              <a:t>Cl</a:t>
            </a:r>
            <a:r>
              <a:rPr lang="en-US" sz="7200" baseline="-25000" dirty="0">
                <a:solidFill>
                  <a:srgbClr val="0070C0"/>
                </a:solidFill>
              </a:rPr>
              <a:t>2</a:t>
            </a:r>
            <a:r>
              <a:rPr lang="en-US" sz="7200" dirty="0"/>
              <a:t> </a:t>
            </a:r>
            <a:r>
              <a:rPr lang="en-US" sz="7200" dirty="0">
                <a:sym typeface="Wingdings" pitchFamily="2" charset="2"/>
              </a:rPr>
              <a:t>  </a:t>
            </a:r>
            <a:r>
              <a:rPr lang="en-US" sz="7200" dirty="0">
                <a:solidFill>
                  <a:srgbClr val="FF0000"/>
                </a:solidFill>
                <a:sym typeface="Wingdings" pitchFamily="2" charset="2"/>
              </a:rPr>
              <a:t>HCl</a:t>
            </a:r>
            <a:endParaRPr lang="en-US" sz="7200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CEDFA2-A127-1B50-397B-B65463550728}"/>
              </a:ext>
            </a:extLst>
          </p:cNvPr>
          <p:cNvSpPr txBox="1"/>
          <p:nvPr/>
        </p:nvSpPr>
        <p:spPr>
          <a:xfrm>
            <a:off x="5945894" y="5657671"/>
            <a:ext cx="6659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u="sng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1C6978B-5546-FF2B-DB1C-40CC868A9E93}"/>
              </a:ext>
            </a:extLst>
          </p:cNvPr>
          <p:cNvSpPr txBox="1"/>
          <p:nvPr/>
        </p:nvSpPr>
        <p:spPr>
          <a:xfrm>
            <a:off x="3416514" y="5620624"/>
            <a:ext cx="771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u="sng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2762A09-81C0-C622-0BC9-EF20A7535C88}"/>
              </a:ext>
            </a:extLst>
          </p:cNvPr>
          <p:cNvSpPr txBox="1"/>
          <p:nvPr/>
        </p:nvSpPr>
        <p:spPr>
          <a:xfrm>
            <a:off x="1384545" y="5620624"/>
            <a:ext cx="844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u="sng" dirty="0"/>
              <a:t>1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6BC1693-E378-65D3-8E01-222126ABDDFE}"/>
              </a:ext>
            </a:extLst>
          </p:cNvPr>
          <p:cNvSpPr txBox="1"/>
          <p:nvPr/>
        </p:nvSpPr>
        <p:spPr>
          <a:xfrm>
            <a:off x="7230464" y="1575412"/>
            <a:ext cx="4674732" cy="230832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TWO</a:t>
            </a:r>
            <a:r>
              <a:rPr lang="en-US" sz="4800" dirty="0"/>
              <a:t> Single </a:t>
            </a:r>
            <a:r>
              <a:rPr lang="en-US" sz="4800" dirty="0">
                <a:solidFill>
                  <a:srgbClr val="FF0000"/>
                </a:solidFill>
              </a:rPr>
              <a:t>ELEMENTS</a:t>
            </a:r>
            <a:r>
              <a:rPr lang="en-US" sz="4800" dirty="0"/>
              <a:t> </a:t>
            </a:r>
            <a:r>
              <a:rPr lang="en-US" sz="4800" u="sng" dirty="0"/>
              <a:t>form</a:t>
            </a:r>
            <a:r>
              <a:rPr lang="en-US" sz="4800" dirty="0"/>
              <a:t> a </a:t>
            </a:r>
            <a:r>
              <a:rPr lang="en-US" sz="4800" dirty="0">
                <a:solidFill>
                  <a:srgbClr val="0070C0"/>
                </a:solidFill>
              </a:rPr>
              <a:t>COMPOUND</a:t>
            </a:r>
            <a:r>
              <a:rPr lang="en-US" sz="4800" dirty="0"/>
              <a:t>.</a:t>
            </a:r>
            <a:endParaRPr lang="en-US" sz="23900" dirty="0"/>
          </a:p>
        </p:txBody>
      </p:sp>
    </p:spTree>
    <p:extLst>
      <p:ext uri="{BB962C8B-B14F-4D97-AF65-F5344CB8AC3E}">
        <p14:creationId xmlns:p14="http://schemas.microsoft.com/office/powerpoint/2010/main" val="283053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9" grpId="0"/>
      <p:bldP spid="11" grpId="0"/>
      <p:bldP spid="12" grpId="0" animBg="1"/>
      <p:bldP spid="13" grpId="0"/>
      <p:bldP spid="14" grpId="0"/>
      <p:bldP spid="15" grpId="0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B31B7-B950-3027-B860-A759F0AC4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584"/>
            <a:ext cx="12192000" cy="1325563"/>
          </a:xfrm>
        </p:spPr>
        <p:txBody>
          <a:bodyPr/>
          <a:lstStyle/>
          <a:p>
            <a:r>
              <a:rPr lang="en-US" dirty="0"/>
              <a:t>Review Reaction Types: </a:t>
            </a:r>
            <a:r>
              <a:rPr lang="en-US" b="1" dirty="0"/>
              <a:t>Decomposition</a:t>
            </a:r>
            <a:r>
              <a:rPr lang="en-US" dirty="0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891E6B-1C62-89B8-3CC9-AC22CD136483}"/>
              </a:ext>
            </a:extLst>
          </p:cNvPr>
          <p:cNvSpPr txBox="1"/>
          <p:nvPr/>
        </p:nvSpPr>
        <p:spPr>
          <a:xfrm>
            <a:off x="1784733" y="1575412"/>
            <a:ext cx="74143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General Equation:</a:t>
            </a:r>
          </a:p>
          <a:p>
            <a:r>
              <a:rPr lang="en-US" sz="7200" dirty="0">
                <a:solidFill>
                  <a:srgbClr val="FF0000"/>
                </a:solidFill>
              </a:rPr>
              <a:t>A</a:t>
            </a:r>
            <a:r>
              <a:rPr lang="en-US" sz="7200" dirty="0">
                <a:solidFill>
                  <a:srgbClr val="0070C0"/>
                </a:solidFill>
              </a:rPr>
              <a:t>B</a:t>
            </a:r>
            <a:r>
              <a:rPr lang="en-US" sz="7200" dirty="0"/>
              <a:t> </a:t>
            </a:r>
            <a:r>
              <a:rPr lang="en-US" sz="7200" dirty="0">
                <a:sym typeface="Wingdings" pitchFamily="2" charset="2"/>
              </a:rPr>
              <a:t> </a:t>
            </a:r>
            <a:r>
              <a:rPr lang="en-US" sz="7200" dirty="0">
                <a:solidFill>
                  <a:srgbClr val="FF0000"/>
                </a:solidFill>
                <a:sym typeface="Wingdings" pitchFamily="2" charset="2"/>
              </a:rPr>
              <a:t>A </a:t>
            </a:r>
            <a:r>
              <a:rPr lang="en-US" sz="7200" dirty="0">
                <a:sym typeface="Wingdings" pitchFamily="2" charset="2"/>
              </a:rPr>
              <a:t>+</a:t>
            </a:r>
            <a:r>
              <a:rPr lang="en-US" sz="72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7200" dirty="0">
                <a:solidFill>
                  <a:srgbClr val="0070C0"/>
                </a:solidFill>
                <a:sym typeface="Wingdings" pitchFamily="2" charset="2"/>
              </a:rPr>
              <a:t>B</a:t>
            </a:r>
            <a:endParaRPr lang="en-US" sz="7200" dirty="0">
              <a:solidFill>
                <a:srgbClr val="0070C0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18D7A99-0246-808A-3AEA-6CB3B2BEF255}"/>
              </a:ext>
            </a:extLst>
          </p:cNvPr>
          <p:cNvCxnSpPr/>
          <p:nvPr/>
        </p:nvCxnSpPr>
        <p:spPr>
          <a:xfrm flipV="1">
            <a:off x="2126806" y="2835597"/>
            <a:ext cx="253388" cy="80423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07DA3818-DE56-2E45-E00C-C169809DA8ED}"/>
              </a:ext>
            </a:extLst>
          </p:cNvPr>
          <p:cNvSpPr txBox="1"/>
          <p:nvPr/>
        </p:nvSpPr>
        <p:spPr>
          <a:xfrm>
            <a:off x="1021080" y="3429000"/>
            <a:ext cx="2080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Compound</a:t>
            </a:r>
            <a:endParaRPr lang="en-US" sz="11500" b="1" dirty="0">
              <a:solidFill>
                <a:srgbClr val="0070C0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4683E8A-8483-6DB0-9A5C-7EE26C58E200}"/>
              </a:ext>
            </a:extLst>
          </p:cNvPr>
          <p:cNvCxnSpPr/>
          <p:nvPr/>
        </p:nvCxnSpPr>
        <p:spPr>
          <a:xfrm flipV="1">
            <a:off x="5481718" y="2920176"/>
            <a:ext cx="253388" cy="80423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54C016F-538D-1D5A-ECB8-497C6E0D787A}"/>
              </a:ext>
            </a:extLst>
          </p:cNvPr>
          <p:cNvSpPr txBox="1"/>
          <p:nvPr/>
        </p:nvSpPr>
        <p:spPr>
          <a:xfrm>
            <a:off x="4686575" y="3512873"/>
            <a:ext cx="1745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Element</a:t>
            </a:r>
            <a:endParaRPr lang="en-US" sz="11500" b="1" dirty="0">
              <a:solidFill>
                <a:srgbClr val="0070C0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9B36F4A-2361-CF64-CA3E-6CE48ECDCA13}"/>
              </a:ext>
            </a:extLst>
          </p:cNvPr>
          <p:cNvCxnSpPr>
            <a:cxnSpLocks/>
          </p:cNvCxnSpPr>
          <p:nvPr/>
        </p:nvCxnSpPr>
        <p:spPr>
          <a:xfrm flipV="1">
            <a:off x="3964648" y="2920176"/>
            <a:ext cx="400923" cy="151537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19AE3DC-625F-466E-D79D-39F42DCF1803}"/>
              </a:ext>
            </a:extLst>
          </p:cNvPr>
          <p:cNvSpPr txBox="1"/>
          <p:nvPr/>
        </p:nvSpPr>
        <p:spPr>
          <a:xfrm>
            <a:off x="3239279" y="4327059"/>
            <a:ext cx="1745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Element</a:t>
            </a:r>
            <a:endParaRPr lang="en-US" sz="11500" b="1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4E4361-286F-C48B-8F82-61F3A08585C8}"/>
              </a:ext>
            </a:extLst>
          </p:cNvPr>
          <p:cNvSpPr txBox="1"/>
          <p:nvPr/>
        </p:nvSpPr>
        <p:spPr>
          <a:xfrm>
            <a:off x="658395" y="5093546"/>
            <a:ext cx="7414351" cy="1692771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Example:</a:t>
            </a:r>
          </a:p>
          <a:p>
            <a:r>
              <a:rPr lang="en-US" sz="7200" dirty="0">
                <a:solidFill>
                  <a:srgbClr val="FF0000"/>
                </a:solidFill>
              </a:rPr>
              <a:t>     HCl</a:t>
            </a:r>
            <a:r>
              <a:rPr lang="en-US" sz="7200" dirty="0"/>
              <a:t> </a:t>
            </a:r>
            <a:r>
              <a:rPr lang="en-US" sz="7200" dirty="0">
                <a:sym typeface="Wingdings" pitchFamily="2" charset="2"/>
              </a:rPr>
              <a:t>  </a:t>
            </a:r>
            <a:r>
              <a:rPr lang="en-US" sz="7200" dirty="0">
                <a:solidFill>
                  <a:srgbClr val="FF0000"/>
                </a:solidFill>
                <a:sym typeface="Wingdings" pitchFamily="2" charset="2"/>
              </a:rPr>
              <a:t>H</a:t>
            </a:r>
            <a:r>
              <a:rPr lang="en-US" sz="7200" baseline="-25000" dirty="0">
                <a:solidFill>
                  <a:srgbClr val="FF0000"/>
                </a:solidFill>
                <a:sym typeface="Wingdings" pitchFamily="2" charset="2"/>
              </a:rPr>
              <a:t>2</a:t>
            </a:r>
            <a:r>
              <a:rPr lang="en-US" sz="72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7200" dirty="0">
                <a:sym typeface="Wingdings" pitchFamily="2" charset="2"/>
              </a:rPr>
              <a:t>+</a:t>
            </a:r>
            <a:r>
              <a:rPr lang="en-US" sz="7200" dirty="0">
                <a:solidFill>
                  <a:srgbClr val="FF0000"/>
                </a:solidFill>
                <a:sym typeface="Wingdings" pitchFamily="2" charset="2"/>
              </a:rPr>
              <a:t>  </a:t>
            </a:r>
            <a:r>
              <a:rPr lang="en-US" sz="7200" dirty="0">
                <a:solidFill>
                  <a:srgbClr val="0070C0"/>
                </a:solidFill>
                <a:sym typeface="Wingdings" pitchFamily="2" charset="2"/>
              </a:rPr>
              <a:t>Cl</a:t>
            </a:r>
            <a:r>
              <a:rPr lang="en-US" sz="7200" baseline="-25000" dirty="0">
                <a:solidFill>
                  <a:srgbClr val="0070C0"/>
                </a:solidFill>
                <a:sym typeface="Wingdings" pitchFamily="2" charset="2"/>
              </a:rPr>
              <a:t>2</a:t>
            </a:r>
            <a:endParaRPr lang="en-US" sz="7200" baseline="-25000" dirty="0">
              <a:solidFill>
                <a:srgbClr val="0070C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C7D632-F88A-3D00-AED1-CB18D8070937}"/>
              </a:ext>
            </a:extLst>
          </p:cNvPr>
          <p:cNvSpPr txBox="1"/>
          <p:nvPr/>
        </p:nvSpPr>
        <p:spPr>
          <a:xfrm>
            <a:off x="1159850" y="5548538"/>
            <a:ext cx="6659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u="sng" dirty="0"/>
              <a:t>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14534D-4851-61A0-FD74-DC4FA017E930}"/>
              </a:ext>
            </a:extLst>
          </p:cNvPr>
          <p:cNvSpPr txBox="1"/>
          <p:nvPr/>
        </p:nvSpPr>
        <p:spPr>
          <a:xfrm>
            <a:off x="3977545" y="5585988"/>
            <a:ext cx="771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u="sng" dirty="0"/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70D0616-6206-651E-C7A6-ED6A342997BC}"/>
              </a:ext>
            </a:extLst>
          </p:cNvPr>
          <p:cNvSpPr txBox="1"/>
          <p:nvPr/>
        </p:nvSpPr>
        <p:spPr>
          <a:xfrm>
            <a:off x="6077046" y="5585988"/>
            <a:ext cx="844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u="sng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E2DBF6-6D03-ACDC-728B-02354DF771B9}"/>
              </a:ext>
            </a:extLst>
          </p:cNvPr>
          <p:cNvSpPr txBox="1"/>
          <p:nvPr/>
        </p:nvSpPr>
        <p:spPr>
          <a:xfrm>
            <a:off x="7230464" y="1575412"/>
            <a:ext cx="4674732" cy="2308324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70C0"/>
                </a:solidFill>
              </a:rPr>
              <a:t>One COMPOUND BREAKS </a:t>
            </a:r>
            <a:r>
              <a:rPr lang="en-US" sz="4800" dirty="0"/>
              <a:t>into its </a:t>
            </a:r>
            <a:r>
              <a:rPr lang="en-US" sz="4800" dirty="0">
                <a:solidFill>
                  <a:srgbClr val="FF0000"/>
                </a:solidFill>
              </a:rPr>
              <a:t>ELEMENTS</a:t>
            </a:r>
            <a:r>
              <a:rPr lang="en-US" sz="4800" dirty="0"/>
              <a:t>.</a:t>
            </a:r>
            <a:endParaRPr lang="en-US" sz="23900" dirty="0"/>
          </a:p>
        </p:txBody>
      </p:sp>
    </p:spTree>
    <p:extLst>
      <p:ext uri="{BB962C8B-B14F-4D97-AF65-F5344CB8AC3E}">
        <p14:creationId xmlns:p14="http://schemas.microsoft.com/office/powerpoint/2010/main" val="2927538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0" grpId="0" animBg="1"/>
      <p:bldP spid="11" grpId="0"/>
      <p:bldP spid="12" grpId="0"/>
      <p:bldP spid="13" grpId="0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B31B7-B950-3027-B860-A759F0AC4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584"/>
            <a:ext cx="12192000" cy="1325563"/>
          </a:xfrm>
        </p:spPr>
        <p:txBody>
          <a:bodyPr/>
          <a:lstStyle/>
          <a:p>
            <a:r>
              <a:rPr lang="en-US" dirty="0"/>
              <a:t>Review Reaction Types: </a:t>
            </a:r>
            <a:r>
              <a:rPr lang="en-US" b="1" dirty="0"/>
              <a:t>Single Replacement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9A3BAB-5A70-34D0-9910-83B0D41DAEB8}"/>
              </a:ext>
            </a:extLst>
          </p:cNvPr>
          <p:cNvSpPr txBox="1"/>
          <p:nvPr/>
        </p:nvSpPr>
        <p:spPr>
          <a:xfrm>
            <a:off x="1784733" y="1575412"/>
            <a:ext cx="741435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General Equation:</a:t>
            </a:r>
          </a:p>
          <a:p>
            <a:r>
              <a:rPr lang="en-US" sz="7200" dirty="0">
                <a:solidFill>
                  <a:srgbClr val="FF0000"/>
                </a:solidFill>
                <a:sym typeface="Wingdings" pitchFamily="2" charset="2"/>
              </a:rPr>
              <a:t>A</a:t>
            </a:r>
            <a:r>
              <a:rPr lang="en-US" sz="7200" dirty="0">
                <a:solidFill>
                  <a:srgbClr val="0070C0"/>
                </a:solidFill>
                <a:sym typeface="Wingdings" pitchFamily="2" charset="2"/>
              </a:rPr>
              <a:t>B </a:t>
            </a:r>
            <a:r>
              <a:rPr lang="en-US" sz="7200" dirty="0">
                <a:sym typeface="Wingdings" pitchFamily="2" charset="2"/>
              </a:rPr>
              <a:t>+</a:t>
            </a:r>
            <a:r>
              <a:rPr lang="en-US" sz="7200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sz="7200" dirty="0">
                <a:solidFill>
                  <a:srgbClr val="7030A0"/>
                </a:solidFill>
                <a:sym typeface="Wingdings" pitchFamily="2" charset="2"/>
              </a:rPr>
              <a:t>C</a:t>
            </a:r>
            <a:r>
              <a:rPr lang="en-US" sz="7200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sz="7200" dirty="0">
                <a:sym typeface="Wingdings" pitchFamily="2" charset="2"/>
              </a:rPr>
              <a:t></a:t>
            </a:r>
            <a:r>
              <a:rPr lang="en-US" sz="7200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sz="7200" dirty="0">
                <a:solidFill>
                  <a:srgbClr val="FF0000"/>
                </a:solidFill>
                <a:sym typeface="Wingdings" pitchFamily="2" charset="2"/>
              </a:rPr>
              <a:t>A</a:t>
            </a:r>
            <a:r>
              <a:rPr lang="en-US" sz="7200" dirty="0">
                <a:solidFill>
                  <a:srgbClr val="7030A0"/>
                </a:solidFill>
                <a:sym typeface="Wingdings" pitchFamily="2" charset="2"/>
              </a:rPr>
              <a:t>C</a:t>
            </a:r>
            <a:r>
              <a:rPr lang="en-US" sz="7200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sz="7200" dirty="0">
                <a:sym typeface="Wingdings" pitchFamily="2" charset="2"/>
              </a:rPr>
              <a:t>+</a:t>
            </a:r>
            <a:r>
              <a:rPr lang="en-US" sz="7200" dirty="0">
                <a:solidFill>
                  <a:srgbClr val="0070C0"/>
                </a:solidFill>
                <a:sym typeface="Wingdings" pitchFamily="2" charset="2"/>
              </a:rPr>
              <a:t> B</a:t>
            </a:r>
            <a:endParaRPr lang="en-US" sz="7200" dirty="0">
              <a:solidFill>
                <a:srgbClr val="0070C0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0D4EBB4-155F-A25E-C1C7-D03E1CC9B1E6}"/>
              </a:ext>
            </a:extLst>
          </p:cNvPr>
          <p:cNvCxnSpPr/>
          <p:nvPr/>
        </p:nvCxnSpPr>
        <p:spPr>
          <a:xfrm flipV="1">
            <a:off x="2126806" y="2835597"/>
            <a:ext cx="253388" cy="80423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CF4CACB-3D51-C181-FE4D-20D96ED2112E}"/>
              </a:ext>
            </a:extLst>
          </p:cNvPr>
          <p:cNvSpPr txBox="1"/>
          <p:nvPr/>
        </p:nvSpPr>
        <p:spPr>
          <a:xfrm>
            <a:off x="1021080" y="3429000"/>
            <a:ext cx="2080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Compound</a:t>
            </a:r>
            <a:endParaRPr lang="en-US" sz="11500" b="1" dirty="0">
              <a:solidFill>
                <a:srgbClr val="0070C0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536E6B91-D76E-BEA4-16DA-B3D952C59329}"/>
              </a:ext>
            </a:extLst>
          </p:cNvPr>
          <p:cNvCxnSpPr>
            <a:cxnSpLocks/>
          </p:cNvCxnSpPr>
          <p:nvPr/>
        </p:nvCxnSpPr>
        <p:spPr>
          <a:xfrm flipV="1">
            <a:off x="3447636" y="2924505"/>
            <a:ext cx="400923" cy="151537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8E08EA7-80F1-7949-3935-494E641D57EA}"/>
              </a:ext>
            </a:extLst>
          </p:cNvPr>
          <p:cNvSpPr txBox="1"/>
          <p:nvPr/>
        </p:nvSpPr>
        <p:spPr>
          <a:xfrm>
            <a:off x="2722267" y="4331388"/>
            <a:ext cx="1745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Element</a:t>
            </a:r>
            <a:endParaRPr lang="en-US" sz="11500" b="1" dirty="0">
              <a:solidFill>
                <a:srgbClr val="0070C0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EB1B5DE-7BDA-5BFD-789B-CD29505F8AF2}"/>
              </a:ext>
            </a:extLst>
          </p:cNvPr>
          <p:cNvCxnSpPr/>
          <p:nvPr/>
        </p:nvCxnSpPr>
        <p:spPr>
          <a:xfrm flipV="1">
            <a:off x="7449513" y="2862719"/>
            <a:ext cx="253388" cy="80423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49B0D19-4D20-3CF9-4A38-4ED68094D596}"/>
              </a:ext>
            </a:extLst>
          </p:cNvPr>
          <p:cNvSpPr txBox="1"/>
          <p:nvPr/>
        </p:nvSpPr>
        <p:spPr>
          <a:xfrm>
            <a:off x="4530962" y="3520440"/>
            <a:ext cx="2080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Compound</a:t>
            </a:r>
            <a:endParaRPr lang="en-US" sz="11500" b="1" dirty="0">
              <a:solidFill>
                <a:srgbClr val="0070C0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0878184-23AF-652D-B9E8-E93C9F7D8BC8}"/>
              </a:ext>
            </a:extLst>
          </p:cNvPr>
          <p:cNvCxnSpPr/>
          <p:nvPr/>
        </p:nvCxnSpPr>
        <p:spPr>
          <a:xfrm flipV="1">
            <a:off x="5481718" y="2920176"/>
            <a:ext cx="253388" cy="80423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7C0DF917-0105-471A-2DC3-AA3EA1FC4C3C}"/>
              </a:ext>
            </a:extLst>
          </p:cNvPr>
          <p:cNvSpPr txBox="1"/>
          <p:nvPr/>
        </p:nvSpPr>
        <p:spPr>
          <a:xfrm>
            <a:off x="6542826" y="3624588"/>
            <a:ext cx="17458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Element</a:t>
            </a:r>
            <a:endParaRPr lang="en-US" sz="11500" b="1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AC3ED3D-4817-E203-C183-531E2FF57692}"/>
              </a:ext>
            </a:extLst>
          </p:cNvPr>
          <p:cNvSpPr txBox="1"/>
          <p:nvPr/>
        </p:nvSpPr>
        <p:spPr>
          <a:xfrm>
            <a:off x="658394" y="5093546"/>
            <a:ext cx="9857205" cy="1692771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Example:</a:t>
            </a:r>
          </a:p>
          <a:p>
            <a:r>
              <a:rPr lang="en-US" sz="7200" dirty="0">
                <a:solidFill>
                  <a:srgbClr val="FF0000"/>
                </a:solidFill>
              </a:rPr>
              <a:t>     Na</a:t>
            </a:r>
            <a:r>
              <a:rPr lang="en-US" sz="7200" dirty="0">
                <a:solidFill>
                  <a:srgbClr val="0070C0"/>
                </a:solidFill>
              </a:rPr>
              <a:t>Cl</a:t>
            </a:r>
            <a:r>
              <a:rPr lang="en-US" sz="7200" dirty="0">
                <a:solidFill>
                  <a:srgbClr val="FF0000"/>
                </a:solidFill>
              </a:rPr>
              <a:t> </a:t>
            </a:r>
            <a:r>
              <a:rPr lang="en-US" sz="7200" dirty="0"/>
              <a:t>+</a:t>
            </a:r>
            <a:r>
              <a:rPr lang="en-US" sz="7200" dirty="0">
                <a:solidFill>
                  <a:srgbClr val="FF0000"/>
                </a:solidFill>
              </a:rPr>
              <a:t>  </a:t>
            </a:r>
            <a:r>
              <a:rPr lang="en-US" sz="7200" dirty="0">
                <a:solidFill>
                  <a:srgbClr val="7030A0"/>
                </a:solidFill>
              </a:rPr>
              <a:t>F</a:t>
            </a:r>
            <a:r>
              <a:rPr lang="en-US" sz="7200" baseline="-25000" dirty="0">
                <a:solidFill>
                  <a:srgbClr val="7030A0"/>
                </a:solidFill>
              </a:rPr>
              <a:t>2</a:t>
            </a:r>
            <a:r>
              <a:rPr lang="en-US" sz="7200" dirty="0"/>
              <a:t> </a:t>
            </a:r>
            <a:r>
              <a:rPr lang="en-US" sz="7200" dirty="0">
                <a:sym typeface="Wingdings" pitchFamily="2" charset="2"/>
              </a:rPr>
              <a:t>  </a:t>
            </a:r>
            <a:r>
              <a:rPr lang="en-US" sz="7200" dirty="0" err="1">
                <a:solidFill>
                  <a:srgbClr val="FF0000"/>
                </a:solidFill>
                <a:sym typeface="Wingdings" pitchFamily="2" charset="2"/>
              </a:rPr>
              <a:t>Na</a:t>
            </a:r>
            <a:r>
              <a:rPr lang="en-US" sz="7200" dirty="0" err="1">
                <a:solidFill>
                  <a:srgbClr val="7030A0"/>
                </a:solidFill>
                <a:sym typeface="Wingdings" pitchFamily="2" charset="2"/>
              </a:rPr>
              <a:t>F</a:t>
            </a:r>
            <a:r>
              <a:rPr lang="en-US" sz="72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7200" dirty="0">
                <a:sym typeface="Wingdings" pitchFamily="2" charset="2"/>
              </a:rPr>
              <a:t>+</a:t>
            </a:r>
            <a:r>
              <a:rPr lang="en-US" sz="7200" dirty="0">
                <a:solidFill>
                  <a:srgbClr val="FF0000"/>
                </a:solidFill>
                <a:sym typeface="Wingdings" pitchFamily="2" charset="2"/>
              </a:rPr>
              <a:t>  </a:t>
            </a:r>
            <a:r>
              <a:rPr lang="en-US" sz="7200" dirty="0">
                <a:solidFill>
                  <a:srgbClr val="0070C0"/>
                </a:solidFill>
                <a:sym typeface="Wingdings" pitchFamily="2" charset="2"/>
              </a:rPr>
              <a:t>Cl</a:t>
            </a:r>
            <a:r>
              <a:rPr lang="en-US" sz="7200" baseline="-25000" dirty="0">
                <a:solidFill>
                  <a:srgbClr val="0070C0"/>
                </a:solidFill>
                <a:sym typeface="Wingdings" pitchFamily="2" charset="2"/>
              </a:rPr>
              <a:t>2</a:t>
            </a:r>
            <a:endParaRPr lang="en-US" sz="7200" baseline="-25000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C7D634B-D901-DEED-AF27-64A451B345B7}"/>
              </a:ext>
            </a:extLst>
          </p:cNvPr>
          <p:cNvSpPr txBox="1"/>
          <p:nvPr/>
        </p:nvSpPr>
        <p:spPr>
          <a:xfrm>
            <a:off x="6235086" y="5545856"/>
            <a:ext cx="6659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u="sng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5B24DF-83E3-3B45-3FA8-D9C9D154652A}"/>
              </a:ext>
            </a:extLst>
          </p:cNvPr>
          <p:cNvSpPr txBox="1"/>
          <p:nvPr/>
        </p:nvSpPr>
        <p:spPr>
          <a:xfrm>
            <a:off x="3939816" y="5585988"/>
            <a:ext cx="771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u="sng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69B7E16-83E6-8104-1168-41AE529202CB}"/>
              </a:ext>
            </a:extLst>
          </p:cNvPr>
          <p:cNvSpPr txBox="1"/>
          <p:nvPr/>
        </p:nvSpPr>
        <p:spPr>
          <a:xfrm>
            <a:off x="1216905" y="5545856"/>
            <a:ext cx="8444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u="sng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240F08-64C0-5157-524A-3685830A0D8C}"/>
              </a:ext>
            </a:extLst>
          </p:cNvPr>
          <p:cNvSpPr txBox="1"/>
          <p:nvPr/>
        </p:nvSpPr>
        <p:spPr>
          <a:xfrm>
            <a:off x="8769607" y="5545856"/>
            <a:ext cx="7713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u="sng" dirty="0"/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1D05DBB-D275-FF2E-AF23-7FEBCD3ACC7F}"/>
              </a:ext>
            </a:extLst>
          </p:cNvPr>
          <p:cNvSpPr txBox="1"/>
          <p:nvPr/>
        </p:nvSpPr>
        <p:spPr>
          <a:xfrm>
            <a:off x="8390816" y="969893"/>
            <a:ext cx="3660540" cy="3785652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0070C0"/>
                </a:solidFill>
              </a:rPr>
              <a:t>One Element Replaces </a:t>
            </a:r>
            <a:r>
              <a:rPr lang="en-US" sz="4800" dirty="0"/>
              <a:t>Its</a:t>
            </a:r>
            <a:r>
              <a:rPr lang="en-US" sz="4800" dirty="0">
                <a:solidFill>
                  <a:srgbClr val="0070C0"/>
                </a:solidFill>
              </a:rPr>
              <a:t> SIMILAR (M or NM) </a:t>
            </a:r>
            <a:r>
              <a:rPr lang="en-US" sz="4800" dirty="0"/>
              <a:t>in a </a:t>
            </a:r>
            <a:r>
              <a:rPr lang="en-US" sz="4800" dirty="0">
                <a:solidFill>
                  <a:srgbClr val="FF0000"/>
                </a:solidFill>
              </a:rPr>
              <a:t>COMPOUND</a:t>
            </a:r>
            <a:r>
              <a:rPr lang="en-US" sz="4800" dirty="0"/>
              <a:t>.</a:t>
            </a:r>
            <a:endParaRPr lang="en-US" sz="23900" dirty="0"/>
          </a:p>
        </p:txBody>
      </p:sp>
    </p:spTree>
    <p:extLst>
      <p:ext uri="{BB962C8B-B14F-4D97-AF65-F5344CB8AC3E}">
        <p14:creationId xmlns:p14="http://schemas.microsoft.com/office/powerpoint/2010/main" val="66529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1" grpId="0"/>
      <p:bldP spid="12" grpId="0" animBg="1"/>
      <p:bldP spid="13" grpId="0"/>
      <p:bldP spid="14" grpId="0"/>
      <p:bldP spid="15" grpId="0"/>
      <p:bldP spid="16" grpId="0"/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536471" cy="726184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Electrolyte Properties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E4448B-2F8F-E8CB-5296-4D1D19A34323}"/>
              </a:ext>
            </a:extLst>
          </p:cNvPr>
          <p:cNvSpPr txBox="1"/>
          <p:nvPr/>
        </p:nvSpPr>
        <p:spPr>
          <a:xfrm>
            <a:off x="187519" y="881207"/>
            <a:ext cx="117273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When a compound dissolves in a solvent, it can do one of two things: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7CAF5D-7827-24DF-B9AB-B191C634BBD1}"/>
              </a:ext>
            </a:extLst>
          </p:cNvPr>
          <p:cNvSpPr txBox="1"/>
          <p:nvPr/>
        </p:nvSpPr>
        <p:spPr>
          <a:xfrm>
            <a:off x="464612" y="1754044"/>
            <a:ext cx="110718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1. It can </a:t>
            </a:r>
            <a:r>
              <a:rPr lang="en-US" sz="2800" b="1" dirty="0">
                <a:solidFill>
                  <a:srgbClr val="FF0000"/>
                </a:solidFill>
              </a:rPr>
              <a:t>break up into ions </a:t>
            </a:r>
            <a:r>
              <a:rPr lang="en-US" sz="2800" dirty="0"/>
              <a:t>(Its Metal (+) and Nonmetal (-) pieces)….</a:t>
            </a:r>
            <a:r>
              <a:rPr lang="en-US" sz="2800" b="1" dirty="0">
                <a:solidFill>
                  <a:srgbClr val="FF0000"/>
                </a:solidFill>
              </a:rPr>
              <a:t>an Electrolyte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87C69F-A55F-ECEB-8606-BB1FB7FC2B87}"/>
              </a:ext>
            </a:extLst>
          </p:cNvPr>
          <p:cNvSpPr txBox="1"/>
          <p:nvPr/>
        </p:nvSpPr>
        <p:spPr>
          <a:xfrm>
            <a:off x="464611" y="4149850"/>
            <a:ext cx="11071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 It can </a:t>
            </a:r>
            <a:r>
              <a:rPr lang="en-US" sz="2800" b="1" dirty="0">
                <a:solidFill>
                  <a:srgbClr val="FF0000"/>
                </a:solidFill>
              </a:rPr>
              <a:t>stay together and NOT form ions</a:t>
            </a:r>
            <a:r>
              <a:rPr lang="en-US" sz="2800" dirty="0"/>
              <a:t>…</a:t>
            </a:r>
            <a:r>
              <a:rPr lang="en-US" sz="2800" b="1" dirty="0">
                <a:solidFill>
                  <a:srgbClr val="FF0000"/>
                </a:solidFill>
              </a:rPr>
              <a:t>nonelectrolyte</a:t>
            </a:r>
            <a:r>
              <a:rPr lang="en-US" sz="2800" dirty="0"/>
              <a:t>.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47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B31B7-B950-3027-B860-A759F0AC4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584"/>
            <a:ext cx="12192000" cy="1325563"/>
          </a:xfrm>
        </p:spPr>
        <p:txBody>
          <a:bodyPr/>
          <a:lstStyle/>
          <a:p>
            <a:r>
              <a:rPr lang="en-US" dirty="0"/>
              <a:t>Review Reaction Types: </a:t>
            </a:r>
            <a:r>
              <a:rPr lang="en-US" b="1" dirty="0"/>
              <a:t>Double Replacement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74A666-61D8-19EF-BCFE-7ED476F2BD33}"/>
              </a:ext>
            </a:extLst>
          </p:cNvPr>
          <p:cNvSpPr txBox="1"/>
          <p:nvPr/>
        </p:nvSpPr>
        <p:spPr>
          <a:xfrm>
            <a:off x="809373" y="1575412"/>
            <a:ext cx="768526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General Equation:</a:t>
            </a:r>
          </a:p>
          <a:p>
            <a:r>
              <a:rPr lang="en-US" sz="7200" dirty="0">
                <a:solidFill>
                  <a:srgbClr val="FF0000"/>
                </a:solidFill>
                <a:sym typeface="Wingdings" pitchFamily="2" charset="2"/>
              </a:rPr>
              <a:t>A</a:t>
            </a:r>
            <a:r>
              <a:rPr lang="en-US" sz="7200" dirty="0">
                <a:solidFill>
                  <a:srgbClr val="0070C0"/>
                </a:solidFill>
                <a:sym typeface="Wingdings" pitchFamily="2" charset="2"/>
              </a:rPr>
              <a:t>B </a:t>
            </a:r>
            <a:r>
              <a:rPr lang="en-US" sz="7200" dirty="0">
                <a:sym typeface="Wingdings" pitchFamily="2" charset="2"/>
              </a:rPr>
              <a:t>+</a:t>
            </a:r>
            <a:r>
              <a:rPr lang="en-US" sz="7200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sz="7200" dirty="0">
                <a:solidFill>
                  <a:srgbClr val="7030A0"/>
                </a:solidFill>
                <a:sym typeface="Wingdings" pitchFamily="2" charset="2"/>
              </a:rPr>
              <a:t>C</a:t>
            </a:r>
            <a:r>
              <a:rPr lang="en-US" sz="7200" dirty="0">
                <a:solidFill>
                  <a:srgbClr val="00B050"/>
                </a:solidFill>
                <a:sym typeface="Wingdings" pitchFamily="2" charset="2"/>
              </a:rPr>
              <a:t>D</a:t>
            </a:r>
            <a:r>
              <a:rPr lang="en-US" sz="7200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sz="7200" dirty="0">
                <a:sym typeface="Wingdings" pitchFamily="2" charset="2"/>
              </a:rPr>
              <a:t></a:t>
            </a:r>
            <a:r>
              <a:rPr lang="en-US" sz="7200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sz="7200" dirty="0">
                <a:solidFill>
                  <a:srgbClr val="FF0000"/>
                </a:solidFill>
                <a:sym typeface="Wingdings" pitchFamily="2" charset="2"/>
              </a:rPr>
              <a:t>A</a:t>
            </a:r>
            <a:r>
              <a:rPr lang="en-US" sz="7200" dirty="0">
                <a:solidFill>
                  <a:srgbClr val="00B050"/>
                </a:solidFill>
                <a:sym typeface="Wingdings" pitchFamily="2" charset="2"/>
              </a:rPr>
              <a:t>D</a:t>
            </a:r>
            <a:r>
              <a:rPr lang="en-US" sz="7200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sz="7200" dirty="0">
                <a:sym typeface="Wingdings" pitchFamily="2" charset="2"/>
              </a:rPr>
              <a:t>+</a:t>
            </a:r>
            <a:r>
              <a:rPr lang="en-US" sz="7200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sz="7200" dirty="0">
                <a:solidFill>
                  <a:srgbClr val="7030A0"/>
                </a:solidFill>
                <a:sym typeface="Wingdings" pitchFamily="2" charset="2"/>
              </a:rPr>
              <a:t>C</a:t>
            </a:r>
            <a:r>
              <a:rPr lang="en-US" sz="7200" dirty="0">
                <a:solidFill>
                  <a:srgbClr val="0070C0"/>
                </a:solidFill>
                <a:sym typeface="Wingdings" pitchFamily="2" charset="2"/>
              </a:rPr>
              <a:t>B</a:t>
            </a:r>
            <a:endParaRPr lang="en-US" sz="7200" dirty="0">
              <a:solidFill>
                <a:srgbClr val="0070C0"/>
              </a:solidFill>
            </a:endParaRP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C0F92C1-DECE-E141-2B96-5D4C87CC165D}"/>
              </a:ext>
            </a:extLst>
          </p:cNvPr>
          <p:cNvCxnSpPr/>
          <p:nvPr/>
        </p:nvCxnSpPr>
        <p:spPr>
          <a:xfrm flipV="1">
            <a:off x="1042747" y="2919470"/>
            <a:ext cx="253388" cy="80423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6D00F47-5AF7-FA3D-12B9-883962DF8B5A}"/>
              </a:ext>
            </a:extLst>
          </p:cNvPr>
          <p:cNvSpPr txBox="1"/>
          <p:nvPr/>
        </p:nvSpPr>
        <p:spPr>
          <a:xfrm>
            <a:off x="-62979" y="3512873"/>
            <a:ext cx="2080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Compound</a:t>
            </a:r>
            <a:endParaRPr lang="en-US" sz="11500" b="1" dirty="0">
              <a:solidFill>
                <a:srgbClr val="0070C0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A65699BF-5370-786B-47EA-597D17A04B86}"/>
              </a:ext>
            </a:extLst>
          </p:cNvPr>
          <p:cNvCxnSpPr>
            <a:cxnSpLocks/>
          </p:cNvCxnSpPr>
          <p:nvPr/>
        </p:nvCxnSpPr>
        <p:spPr>
          <a:xfrm flipV="1">
            <a:off x="2744853" y="3052740"/>
            <a:ext cx="378429" cy="1255736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1D60E1B-5109-FF5C-55D9-83D71644E78D}"/>
              </a:ext>
            </a:extLst>
          </p:cNvPr>
          <p:cNvSpPr txBox="1"/>
          <p:nvPr/>
        </p:nvSpPr>
        <p:spPr>
          <a:xfrm>
            <a:off x="1639127" y="4097648"/>
            <a:ext cx="2080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Compound</a:t>
            </a:r>
            <a:endParaRPr lang="en-US" sz="11500" b="1" dirty="0">
              <a:solidFill>
                <a:srgbClr val="0070C0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9240A37-7D9E-1D6D-74A0-6833B01483EA}"/>
              </a:ext>
            </a:extLst>
          </p:cNvPr>
          <p:cNvCxnSpPr/>
          <p:nvPr/>
        </p:nvCxnSpPr>
        <p:spPr>
          <a:xfrm flipV="1">
            <a:off x="5233838" y="2919470"/>
            <a:ext cx="253388" cy="80423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6C5DC8A-ED5D-C5D5-241C-530C6D748F8F}"/>
              </a:ext>
            </a:extLst>
          </p:cNvPr>
          <p:cNvSpPr txBox="1"/>
          <p:nvPr/>
        </p:nvSpPr>
        <p:spPr>
          <a:xfrm>
            <a:off x="4128112" y="3512873"/>
            <a:ext cx="2080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Compound</a:t>
            </a:r>
            <a:endParaRPr lang="en-US" sz="11500" b="1" dirty="0">
              <a:solidFill>
                <a:srgbClr val="0070C0"/>
              </a:solidFill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A47A528-5EC6-78D0-CDBB-41839921B278}"/>
              </a:ext>
            </a:extLst>
          </p:cNvPr>
          <p:cNvCxnSpPr>
            <a:cxnSpLocks/>
          </p:cNvCxnSpPr>
          <p:nvPr/>
        </p:nvCxnSpPr>
        <p:spPr>
          <a:xfrm flipV="1">
            <a:off x="7165738" y="2885005"/>
            <a:ext cx="378429" cy="1255736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696D8D7-BEA0-3FE2-6E27-FF0A34F4833A}"/>
              </a:ext>
            </a:extLst>
          </p:cNvPr>
          <p:cNvSpPr txBox="1"/>
          <p:nvPr/>
        </p:nvSpPr>
        <p:spPr>
          <a:xfrm>
            <a:off x="6060012" y="3929913"/>
            <a:ext cx="2080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Compound</a:t>
            </a:r>
            <a:endParaRPr lang="en-US" sz="11500" b="1" dirty="0">
              <a:solidFill>
                <a:srgbClr val="0070C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C2822E-F938-AF4C-7AAD-6D1223E8A8CC}"/>
              </a:ext>
            </a:extLst>
          </p:cNvPr>
          <p:cNvSpPr txBox="1"/>
          <p:nvPr/>
        </p:nvSpPr>
        <p:spPr>
          <a:xfrm>
            <a:off x="121920" y="5093546"/>
            <a:ext cx="11871960" cy="1692771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Example:</a:t>
            </a:r>
          </a:p>
          <a:p>
            <a:r>
              <a:rPr lang="en-US" sz="7200" dirty="0">
                <a:solidFill>
                  <a:srgbClr val="FF0000"/>
                </a:solidFill>
              </a:rPr>
              <a:t>     Fe</a:t>
            </a:r>
            <a:r>
              <a:rPr lang="en-US" sz="7200" dirty="0">
                <a:solidFill>
                  <a:srgbClr val="0070C0"/>
                </a:solidFill>
              </a:rPr>
              <a:t>I</a:t>
            </a:r>
            <a:r>
              <a:rPr lang="en-US" sz="7200" baseline="-25000" dirty="0">
                <a:solidFill>
                  <a:srgbClr val="0070C0"/>
                </a:solidFill>
              </a:rPr>
              <a:t>3</a:t>
            </a:r>
            <a:r>
              <a:rPr lang="en-US" sz="7200" dirty="0">
                <a:solidFill>
                  <a:srgbClr val="FF0000"/>
                </a:solidFill>
              </a:rPr>
              <a:t> </a:t>
            </a:r>
            <a:r>
              <a:rPr lang="en-US" sz="7200" dirty="0"/>
              <a:t>+</a:t>
            </a:r>
            <a:r>
              <a:rPr lang="en-US" sz="7200" dirty="0">
                <a:solidFill>
                  <a:srgbClr val="FF0000"/>
                </a:solidFill>
              </a:rPr>
              <a:t>  </a:t>
            </a:r>
            <a:r>
              <a:rPr lang="en-US" sz="7200" dirty="0">
                <a:solidFill>
                  <a:srgbClr val="7030A0"/>
                </a:solidFill>
              </a:rPr>
              <a:t>Al</a:t>
            </a:r>
            <a:r>
              <a:rPr lang="en-US" sz="7200" baseline="-25000" dirty="0">
                <a:solidFill>
                  <a:srgbClr val="7030A0"/>
                </a:solidFill>
              </a:rPr>
              <a:t>2</a:t>
            </a:r>
            <a:r>
              <a:rPr lang="en-US" sz="7200" dirty="0">
                <a:solidFill>
                  <a:srgbClr val="00B050"/>
                </a:solidFill>
              </a:rPr>
              <a:t>O</a:t>
            </a:r>
            <a:r>
              <a:rPr lang="en-US" sz="7200" baseline="-25000" dirty="0">
                <a:solidFill>
                  <a:srgbClr val="00B050"/>
                </a:solidFill>
              </a:rPr>
              <a:t>3</a:t>
            </a:r>
            <a:r>
              <a:rPr lang="en-US" sz="7200" dirty="0"/>
              <a:t> </a:t>
            </a:r>
            <a:r>
              <a:rPr lang="en-US" sz="7200" dirty="0">
                <a:sym typeface="Wingdings" pitchFamily="2" charset="2"/>
              </a:rPr>
              <a:t>  </a:t>
            </a:r>
            <a:r>
              <a:rPr lang="en-US" sz="7200" dirty="0">
                <a:solidFill>
                  <a:srgbClr val="FF0000"/>
                </a:solidFill>
                <a:sym typeface="Wingdings" pitchFamily="2" charset="2"/>
              </a:rPr>
              <a:t>Fe</a:t>
            </a:r>
            <a:r>
              <a:rPr lang="en-US" sz="7200" baseline="-25000" dirty="0">
                <a:solidFill>
                  <a:srgbClr val="FF0000"/>
                </a:solidFill>
                <a:sym typeface="Wingdings" pitchFamily="2" charset="2"/>
              </a:rPr>
              <a:t>2</a:t>
            </a:r>
            <a:r>
              <a:rPr lang="en-US" sz="7200" dirty="0">
                <a:solidFill>
                  <a:srgbClr val="00B050"/>
                </a:solidFill>
                <a:sym typeface="Wingdings" pitchFamily="2" charset="2"/>
              </a:rPr>
              <a:t>O</a:t>
            </a:r>
            <a:r>
              <a:rPr lang="en-US" sz="7200" baseline="-25000" dirty="0">
                <a:solidFill>
                  <a:srgbClr val="00B050"/>
                </a:solidFill>
                <a:sym typeface="Wingdings" pitchFamily="2" charset="2"/>
              </a:rPr>
              <a:t>3</a:t>
            </a:r>
            <a:r>
              <a:rPr lang="en-US" sz="72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7200" dirty="0">
                <a:sym typeface="Wingdings" pitchFamily="2" charset="2"/>
              </a:rPr>
              <a:t>+</a:t>
            </a:r>
            <a:r>
              <a:rPr lang="en-US" sz="7200" dirty="0">
                <a:solidFill>
                  <a:srgbClr val="FF0000"/>
                </a:solidFill>
                <a:sym typeface="Wingdings" pitchFamily="2" charset="2"/>
              </a:rPr>
              <a:t>   </a:t>
            </a:r>
            <a:r>
              <a:rPr lang="en-US" sz="7200" dirty="0">
                <a:solidFill>
                  <a:srgbClr val="7030A0"/>
                </a:solidFill>
                <a:sym typeface="Wingdings" pitchFamily="2" charset="2"/>
              </a:rPr>
              <a:t>Al</a:t>
            </a:r>
            <a:r>
              <a:rPr lang="en-US" sz="7200" dirty="0">
                <a:solidFill>
                  <a:srgbClr val="0070C0"/>
                </a:solidFill>
                <a:sym typeface="Wingdings" pitchFamily="2" charset="2"/>
              </a:rPr>
              <a:t>I</a:t>
            </a:r>
            <a:r>
              <a:rPr lang="en-US" sz="7200" baseline="-25000" dirty="0">
                <a:solidFill>
                  <a:srgbClr val="0070C0"/>
                </a:solidFill>
                <a:sym typeface="Wingdings" pitchFamily="2" charset="2"/>
              </a:rPr>
              <a:t>3</a:t>
            </a:r>
            <a:endParaRPr lang="en-US" sz="7200" baseline="-25000" dirty="0">
              <a:solidFill>
                <a:srgbClr val="0070C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CE11C4-BF44-0E97-B556-53F3AB10714E}"/>
              </a:ext>
            </a:extLst>
          </p:cNvPr>
          <p:cNvSpPr txBox="1"/>
          <p:nvPr/>
        </p:nvSpPr>
        <p:spPr>
          <a:xfrm>
            <a:off x="544389" y="5538289"/>
            <a:ext cx="796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u="sng" dirty="0"/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DB7F7DC-8CF7-1F49-5FCB-ECA529629A37}"/>
              </a:ext>
            </a:extLst>
          </p:cNvPr>
          <p:cNvSpPr txBox="1"/>
          <p:nvPr/>
        </p:nvSpPr>
        <p:spPr>
          <a:xfrm>
            <a:off x="3175575" y="5585988"/>
            <a:ext cx="923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u="sng" dirty="0"/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AC01487-84F3-4B1B-59A2-7DDBFE8E4D75}"/>
              </a:ext>
            </a:extLst>
          </p:cNvPr>
          <p:cNvSpPr txBox="1"/>
          <p:nvPr/>
        </p:nvSpPr>
        <p:spPr>
          <a:xfrm>
            <a:off x="9882214" y="5538288"/>
            <a:ext cx="10105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u="sng" dirty="0"/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6249E4-A72F-36B6-BD4F-D63E113356E3}"/>
              </a:ext>
            </a:extLst>
          </p:cNvPr>
          <p:cNvSpPr txBox="1"/>
          <p:nvPr/>
        </p:nvSpPr>
        <p:spPr>
          <a:xfrm>
            <a:off x="6573838" y="5538288"/>
            <a:ext cx="923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u="sng" dirty="0"/>
              <a:t>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6FC36BB-1AAE-45CF-FDE4-2C58A5BC92E1}"/>
              </a:ext>
            </a:extLst>
          </p:cNvPr>
          <p:cNvSpPr txBox="1"/>
          <p:nvPr/>
        </p:nvSpPr>
        <p:spPr>
          <a:xfrm>
            <a:off x="8304700" y="969893"/>
            <a:ext cx="3746655" cy="3785652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TWO COMPOUNDS </a:t>
            </a:r>
            <a:r>
              <a:rPr lang="en-US" sz="4800" dirty="0">
                <a:solidFill>
                  <a:srgbClr val="0070C0"/>
                </a:solidFill>
              </a:rPr>
              <a:t>Switch </a:t>
            </a:r>
            <a:r>
              <a:rPr lang="en-US" sz="4800" dirty="0"/>
              <a:t>their</a:t>
            </a:r>
            <a:r>
              <a:rPr lang="en-US" sz="4800" dirty="0">
                <a:solidFill>
                  <a:srgbClr val="0070C0"/>
                </a:solidFill>
              </a:rPr>
              <a:t> </a:t>
            </a:r>
            <a:r>
              <a:rPr lang="en-US" sz="4800" dirty="0">
                <a:solidFill>
                  <a:srgbClr val="FF0000"/>
                </a:solidFill>
              </a:rPr>
              <a:t>“Partner” Elements</a:t>
            </a:r>
            <a:r>
              <a:rPr lang="en-US" sz="4800" dirty="0">
                <a:solidFill>
                  <a:srgbClr val="0070C0"/>
                </a:solidFill>
              </a:rPr>
              <a:t>.</a:t>
            </a:r>
            <a:endParaRPr lang="en-US" sz="23900" dirty="0"/>
          </a:p>
        </p:txBody>
      </p:sp>
    </p:spTree>
    <p:extLst>
      <p:ext uri="{BB962C8B-B14F-4D97-AF65-F5344CB8AC3E}">
        <p14:creationId xmlns:p14="http://schemas.microsoft.com/office/powerpoint/2010/main" val="244415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10" grpId="0"/>
      <p:bldP spid="12" grpId="0"/>
      <p:bldP spid="13" grpId="0" animBg="1"/>
      <p:bldP spid="14" grpId="0"/>
      <p:bldP spid="15" grpId="0"/>
      <p:bldP spid="16" grpId="0"/>
      <p:bldP spid="17" grpId="0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B31B7-B950-3027-B860-A759F0AC4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584"/>
            <a:ext cx="12192000" cy="1325563"/>
          </a:xfrm>
        </p:spPr>
        <p:txBody>
          <a:bodyPr/>
          <a:lstStyle/>
          <a:p>
            <a:r>
              <a:rPr lang="en-US" dirty="0"/>
              <a:t>Review Reaction Types: </a:t>
            </a:r>
            <a:r>
              <a:rPr lang="en-US" b="1" dirty="0"/>
              <a:t>Combustion</a:t>
            </a:r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062E99-EAB2-DB8E-B1C7-4F2A12305E37}"/>
              </a:ext>
            </a:extLst>
          </p:cNvPr>
          <p:cNvSpPr txBox="1"/>
          <p:nvPr/>
        </p:nvSpPr>
        <p:spPr>
          <a:xfrm>
            <a:off x="6721" y="996292"/>
            <a:ext cx="1036973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General Equation:</a:t>
            </a:r>
          </a:p>
          <a:p>
            <a:r>
              <a:rPr lang="en-US" sz="7200" dirty="0">
                <a:solidFill>
                  <a:srgbClr val="FF0000"/>
                </a:solidFill>
                <a:sym typeface="Wingdings" pitchFamily="2" charset="2"/>
              </a:rPr>
              <a:t>C</a:t>
            </a:r>
            <a:r>
              <a:rPr lang="en-US" sz="7200" baseline="-25000" dirty="0">
                <a:solidFill>
                  <a:srgbClr val="FF0000"/>
                </a:solidFill>
                <a:sym typeface="Wingdings" pitchFamily="2" charset="2"/>
              </a:rPr>
              <a:t>x</a:t>
            </a:r>
            <a:r>
              <a:rPr lang="en-US" sz="7200" dirty="0">
                <a:solidFill>
                  <a:srgbClr val="0070C0"/>
                </a:solidFill>
                <a:sym typeface="Wingdings" pitchFamily="2" charset="2"/>
              </a:rPr>
              <a:t>H</a:t>
            </a:r>
            <a:r>
              <a:rPr lang="en-US" sz="7200" baseline="-25000" dirty="0">
                <a:solidFill>
                  <a:srgbClr val="0070C0"/>
                </a:solidFill>
                <a:sym typeface="Wingdings" pitchFamily="2" charset="2"/>
              </a:rPr>
              <a:t>2x+2</a:t>
            </a:r>
            <a:r>
              <a:rPr lang="en-US" sz="7200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sz="7200" dirty="0">
                <a:sym typeface="Wingdings" pitchFamily="2" charset="2"/>
              </a:rPr>
              <a:t>+</a:t>
            </a:r>
            <a:r>
              <a:rPr lang="en-US" sz="7200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sz="7200" dirty="0">
                <a:sym typeface="Wingdings" pitchFamily="2" charset="2"/>
              </a:rPr>
              <a:t>O</a:t>
            </a:r>
            <a:r>
              <a:rPr lang="en-US" sz="7200" baseline="-25000" dirty="0">
                <a:sym typeface="Wingdings" pitchFamily="2" charset="2"/>
              </a:rPr>
              <a:t>2</a:t>
            </a:r>
            <a:r>
              <a:rPr lang="en-US" sz="7200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sz="7200" dirty="0">
                <a:sym typeface="Wingdings" pitchFamily="2" charset="2"/>
              </a:rPr>
              <a:t></a:t>
            </a:r>
            <a:r>
              <a:rPr lang="en-US" sz="7200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sz="7200" dirty="0">
                <a:solidFill>
                  <a:srgbClr val="FF0000"/>
                </a:solidFill>
                <a:sym typeface="Wingdings" pitchFamily="2" charset="2"/>
              </a:rPr>
              <a:t>C</a:t>
            </a:r>
            <a:r>
              <a:rPr lang="en-US" sz="7200" dirty="0">
                <a:sym typeface="Wingdings" pitchFamily="2" charset="2"/>
              </a:rPr>
              <a:t>O</a:t>
            </a:r>
            <a:r>
              <a:rPr lang="en-US" sz="7200" baseline="-25000" dirty="0">
                <a:sym typeface="Wingdings" pitchFamily="2" charset="2"/>
              </a:rPr>
              <a:t>2</a:t>
            </a:r>
            <a:r>
              <a:rPr lang="en-US" sz="7200" dirty="0">
                <a:solidFill>
                  <a:srgbClr val="0070C0"/>
                </a:solidFill>
                <a:sym typeface="Wingdings" pitchFamily="2" charset="2"/>
              </a:rPr>
              <a:t> </a:t>
            </a:r>
            <a:r>
              <a:rPr lang="en-US" sz="7200" dirty="0">
                <a:sym typeface="Wingdings" pitchFamily="2" charset="2"/>
              </a:rPr>
              <a:t>+</a:t>
            </a:r>
            <a:r>
              <a:rPr lang="en-US" sz="7200" dirty="0">
                <a:solidFill>
                  <a:srgbClr val="0070C0"/>
                </a:solidFill>
                <a:sym typeface="Wingdings" pitchFamily="2" charset="2"/>
              </a:rPr>
              <a:t> H</a:t>
            </a:r>
            <a:r>
              <a:rPr lang="en-US" sz="7200" baseline="-25000" dirty="0">
                <a:solidFill>
                  <a:srgbClr val="0070C0"/>
                </a:solidFill>
                <a:sym typeface="Wingdings" pitchFamily="2" charset="2"/>
              </a:rPr>
              <a:t>2</a:t>
            </a:r>
            <a:r>
              <a:rPr lang="en-US" sz="7200" dirty="0">
                <a:sym typeface="Wingdings" pitchFamily="2" charset="2"/>
              </a:rPr>
              <a:t>O</a:t>
            </a:r>
            <a:endParaRPr lang="en-US" sz="7200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6306E5EF-083C-7FBF-0AAC-F967C418E40F}"/>
              </a:ext>
            </a:extLst>
          </p:cNvPr>
          <p:cNvCxnSpPr/>
          <p:nvPr/>
        </p:nvCxnSpPr>
        <p:spPr>
          <a:xfrm flipV="1">
            <a:off x="1419109" y="2473620"/>
            <a:ext cx="253388" cy="80423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4E651BF-4030-9545-3093-5886CA74BE0C}"/>
              </a:ext>
            </a:extLst>
          </p:cNvPr>
          <p:cNvSpPr txBox="1"/>
          <p:nvPr/>
        </p:nvSpPr>
        <p:spPr>
          <a:xfrm>
            <a:off x="10602" y="3067023"/>
            <a:ext cx="260603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Hydrocarbon W/ Twice as many Cs as Hs</a:t>
            </a:r>
            <a:endParaRPr lang="en-US" sz="11500" b="1" dirty="0">
              <a:solidFill>
                <a:srgbClr val="0070C0"/>
              </a:solidFill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F2468EF7-9E64-F02A-C474-B9835FF83AD4}"/>
              </a:ext>
            </a:extLst>
          </p:cNvPr>
          <p:cNvCxnSpPr>
            <a:cxnSpLocks/>
          </p:cNvCxnSpPr>
          <p:nvPr/>
        </p:nvCxnSpPr>
        <p:spPr>
          <a:xfrm flipV="1">
            <a:off x="3494871" y="2232943"/>
            <a:ext cx="378429" cy="1255736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26824F7-53CF-43C7-B771-126927BB0E37}"/>
              </a:ext>
            </a:extLst>
          </p:cNvPr>
          <p:cNvSpPr txBox="1"/>
          <p:nvPr/>
        </p:nvSpPr>
        <p:spPr>
          <a:xfrm>
            <a:off x="2709826" y="3277851"/>
            <a:ext cx="16360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Oxygen</a:t>
            </a:r>
            <a:endParaRPr lang="en-US" sz="11500" b="1" dirty="0">
              <a:solidFill>
                <a:srgbClr val="0070C0"/>
              </a:solidFill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D4FFF3E-9E3A-A266-90C5-FBDFF1F47EA7}"/>
              </a:ext>
            </a:extLst>
          </p:cNvPr>
          <p:cNvCxnSpPr/>
          <p:nvPr/>
        </p:nvCxnSpPr>
        <p:spPr>
          <a:xfrm flipV="1">
            <a:off x="6161048" y="2412660"/>
            <a:ext cx="253388" cy="80423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E3851B87-0277-8C26-0F76-DCD302C951E3}"/>
              </a:ext>
            </a:extLst>
          </p:cNvPr>
          <p:cNvSpPr txBox="1"/>
          <p:nvPr/>
        </p:nvSpPr>
        <p:spPr>
          <a:xfrm>
            <a:off x="5355854" y="3067023"/>
            <a:ext cx="16103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Carbon Dioxide</a:t>
            </a:r>
            <a:endParaRPr lang="en-US" sz="11500" b="1" dirty="0">
              <a:solidFill>
                <a:srgbClr val="0070C0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2E59381-A692-0795-4014-23F7A93BF59E}"/>
              </a:ext>
            </a:extLst>
          </p:cNvPr>
          <p:cNvCxnSpPr>
            <a:cxnSpLocks/>
          </p:cNvCxnSpPr>
          <p:nvPr/>
        </p:nvCxnSpPr>
        <p:spPr>
          <a:xfrm flipV="1">
            <a:off x="8325356" y="2514558"/>
            <a:ext cx="378429" cy="1255736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1A44EC4-DEC9-2315-B49B-244365B9B084}"/>
              </a:ext>
            </a:extLst>
          </p:cNvPr>
          <p:cNvSpPr txBox="1"/>
          <p:nvPr/>
        </p:nvSpPr>
        <p:spPr>
          <a:xfrm>
            <a:off x="7730651" y="3558631"/>
            <a:ext cx="12291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Water</a:t>
            </a:r>
            <a:endParaRPr lang="en-US" sz="11500" b="1" dirty="0">
              <a:solidFill>
                <a:srgbClr val="0070C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21A97D-35EF-71DC-6FE3-BE084F9FE867}"/>
              </a:ext>
            </a:extLst>
          </p:cNvPr>
          <p:cNvSpPr txBox="1"/>
          <p:nvPr/>
        </p:nvSpPr>
        <p:spPr>
          <a:xfrm>
            <a:off x="121920" y="5093546"/>
            <a:ext cx="11871960" cy="1692771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/>
              <a:t>Example:</a:t>
            </a:r>
          </a:p>
          <a:p>
            <a:r>
              <a:rPr lang="en-US" sz="7200" dirty="0">
                <a:solidFill>
                  <a:srgbClr val="FF0000"/>
                </a:solidFill>
              </a:rPr>
              <a:t>     C</a:t>
            </a:r>
            <a:r>
              <a:rPr lang="en-US" sz="7200" baseline="-25000" dirty="0">
                <a:solidFill>
                  <a:srgbClr val="FF0000"/>
                </a:solidFill>
              </a:rPr>
              <a:t>3</a:t>
            </a:r>
            <a:r>
              <a:rPr lang="en-US" sz="7200" dirty="0">
                <a:solidFill>
                  <a:srgbClr val="0070C0"/>
                </a:solidFill>
              </a:rPr>
              <a:t>H</a:t>
            </a:r>
            <a:r>
              <a:rPr lang="en-US" sz="7200" baseline="-25000" dirty="0">
                <a:solidFill>
                  <a:srgbClr val="0070C0"/>
                </a:solidFill>
              </a:rPr>
              <a:t>8</a:t>
            </a:r>
            <a:r>
              <a:rPr lang="en-US" sz="7200" dirty="0">
                <a:solidFill>
                  <a:srgbClr val="FF0000"/>
                </a:solidFill>
              </a:rPr>
              <a:t> </a:t>
            </a:r>
            <a:r>
              <a:rPr lang="en-US" sz="7200" dirty="0"/>
              <a:t>+</a:t>
            </a:r>
            <a:r>
              <a:rPr lang="en-US" sz="7200" dirty="0">
                <a:solidFill>
                  <a:srgbClr val="FF0000"/>
                </a:solidFill>
              </a:rPr>
              <a:t>   </a:t>
            </a:r>
            <a:r>
              <a:rPr lang="en-US" sz="7200" dirty="0"/>
              <a:t>O</a:t>
            </a:r>
            <a:r>
              <a:rPr lang="en-US" sz="7200" baseline="-25000" dirty="0"/>
              <a:t>2</a:t>
            </a:r>
            <a:r>
              <a:rPr lang="en-US" sz="7200" dirty="0"/>
              <a:t> </a:t>
            </a:r>
            <a:r>
              <a:rPr lang="en-US" sz="7200" dirty="0">
                <a:sym typeface="Wingdings" pitchFamily="2" charset="2"/>
              </a:rPr>
              <a:t>  </a:t>
            </a:r>
            <a:r>
              <a:rPr lang="en-US" sz="7200" dirty="0">
                <a:solidFill>
                  <a:srgbClr val="FF0000"/>
                </a:solidFill>
                <a:sym typeface="Wingdings" pitchFamily="2" charset="2"/>
              </a:rPr>
              <a:t>C</a:t>
            </a:r>
            <a:r>
              <a:rPr lang="en-US" sz="7200" dirty="0">
                <a:sym typeface="Wingdings" pitchFamily="2" charset="2"/>
              </a:rPr>
              <a:t>O</a:t>
            </a:r>
            <a:r>
              <a:rPr lang="en-US" sz="7200" baseline="-25000" dirty="0">
                <a:sym typeface="Wingdings" pitchFamily="2" charset="2"/>
              </a:rPr>
              <a:t>2</a:t>
            </a:r>
            <a:r>
              <a:rPr lang="en-US" sz="7200" dirty="0">
                <a:solidFill>
                  <a:srgbClr val="FF0000"/>
                </a:solidFill>
                <a:sym typeface="Wingdings" pitchFamily="2" charset="2"/>
              </a:rPr>
              <a:t> </a:t>
            </a:r>
            <a:r>
              <a:rPr lang="en-US" sz="7200" dirty="0">
                <a:sym typeface="Wingdings" pitchFamily="2" charset="2"/>
              </a:rPr>
              <a:t>+</a:t>
            </a:r>
            <a:r>
              <a:rPr lang="en-US" sz="7200" dirty="0">
                <a:solidFill>
                  <a:srgbClr val="FF0000"/>
                </a:solidFill>
                <a:sym typeface="Wingdings" pitchFamily="2" charset="2"/>
              </a:rPr>
              <a:t>   </a:t>
            </a:r>
            <a:r>
              <a:rPr lang="en-US" sz="7200" dirty="0">
                <a:solidFill>
                  <a:srgbClr val="0070C0"/>
                </a:solidFill>
                <a:sym typeface="Wingdings" pitchFamily="2" charset="2"/>
              </a:rPr>
              <a:t>H</a:t>
            </a:r>
            <a:r>
              <a:rPr lang="en-US" sz="7200" baseline="-25000" dirty="0">
                <a:solidFill>
                  <a:srgbClr val="0070C0"/>
                </a:solidFill>
                <a:sym typeface="Wingdings" pitchFamily="2" charset="2"/>
              </a:rPr>
              <a:t>2</a:t>
            </a:r>
            <a:r>
              <a:rPr lang="en-US" sz="7200" dirty="0">
                <a:sym typeface="Wingdings" pitchFamily="2" charset="2"/>
              </a:rPr>
              <a:t>O</a:t>
            </a:r>
            <a:endParaRPr lang="en-US" sz="7200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AE075CE-669C-E609-7990-CA6B57D165D2}"/>
              </a:ext>
            </a:extLst>
          </p:cNvPr>
          <p:cNvSpPr txBox="1"/>
          <p:nvPr/>
        </p:nvSpPr>
        <p:spPr>
          <a:xfrm>
            <a:off x="544389" y="5538289"/>
            <a:ext cx="796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u="sng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7FC1DA-9088-90E3-96FE-E68699C2994E}"/>
              </a:ext>
            </a:extLst>
          </p:cNvPr>
          <p:cNvSpPr txBox="1"/>
          <p:nvPr/>
        </p:nvSpPr>
        <p:spPr>
          <a:xfrm>
            <a:off x="3556575" y="5585988"/>
            <a:ext cx="923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u="sng" dirty="0"/>
              <a:t>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E5EAC8-5C0C-CD21-4EF9-BE4DDA97151D}"/>
              </a:ext>
            </a:extLst>
          </p:cNvPr>
          <p:cNvSpPr txBox="1"/>
          <p:nvPr/>
        </p:nvSpPr>
        <p:spPr>
          <a:xfrm>
            <a:off x="8686848" y="5538287"/>
            <a:ext cx="7969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u="sng" dirty="0"/>
              <a:t>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C8390F-B8FB-3342-8603-C1C27EE20397}"/>
              </a:ext>
            </a:extLst>
          </p:cNvPr>
          <p:cNvSpPr txBox="1"/>
          <p:nvPr/>
        </p:nvSpPr>
        <p:spPr>
          <a:xfrm>
            <a:off x="6054672" y="5538287"/>
            <a:ext cx="9230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b="1" u="sng" dirty="0"/>
              <a:t>3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570C55-B9BA-C68E-051C-4A50FDC4ECA5}"/>
              </a:ext>
            </a:extLst>
          </p:cNvPr>
          <p:cNvSpPr txBox="1"/>
          <p:nvPr/>
        </p:nvSpPr>
        <p:spPr>
          <a:xfrm>
            <a:off x="1346854" y="5417871"/>
            <a:ext cx="1610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Propane</a:t>
            </a:r>
            <a:endParaRPr lang="en-US" sz="11500" b="1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3CDD04C-7692-8E1E-3D38-703B66FEE0D1}"/>
              </a:ext>
            </a:extLst>
          </p:cNvPr>
          <p:cNvSpPr txBox="1"/>
          <p:nvPr/>
        </p:nvSpPr>
        <p:spPr>
          <a:xfrm>
            <a:off x="9574401" y="306909"/>
            <a:ext cx="2556640" cy="3970318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/>
              <a:t>Carbon and Hydrogen containing COMPOUND </a:t>
            </a:r>
            <a:r>
              <a:rPr lang="en-US" sz="3600" dirty="0">
                <a:solidFill>
                  <a:srgbClr val="FF0000"/>
                </a:solidFill>
              </a:rPr>
              <a:t>BURNS</a:t>
            </a:r>
            <a:r>
              <a:rPr lang="en-US" sz="3600" dirty="0"/>
              <a:t> to </a:t>
            </a:r>
            <a:r>
              <a:rPr lang="en-US" sz="3600" dirty="0">
                <a:solidFill>
                  <a:srgbClr val="FF0000"/>
                </a:solidFill>
              </a:rPr>
              <a:t>produce CO</a:t>
            </a:r>
            <a:r>
              <a:rPr lang="en-US" sz="3600" baseline="-25000" dirty="0">
                <a:solidFill>
                  <a:srgbClr val="FF0000"/>
                </a:solidFill>
              </a:rPr>
              <a:t>2</a:t>
            </a:r>
            <a:r>
              <a:rPr lang="en-US" sz="3600" dirty="0">
                <a:solidFill>
                  <a:srgbClr val="FF0000"/>
                </a:solidFill>
              </a:rPr>
              <a:t> and H</a:t>
            </a:r>
            <a:r>
              <a:rPr lang="en-US" sz="3600" baseline="-25000" dirty="0">
                <a:solidFill>
                  <a:srgbClr val="FF0000"/>
                </a:solidFill>
              </a:rPr>
              <a:t>2</a:t>
            </a:r>
            <a:r>
              <a:rPr lang="en-US" sz="3600" dirty="0">
                <a:solidFill>
                  <a:srgbClr val="FF0000"/>
                </a:solidFill>
              </a:rPr>
              <a:t>O</a:t>
            </a:r>
            <a:r>
              <a:rPr lang="en-US" sz="3600" dirty="0"/>
              <a:t>.</a:t>
            </a:r>
            <a:endParaRPr lang="en-US" sz="13800" dirty="0"/>
          </a:p>
        </p:txBody>
      </p:sp>
    </p:spTree>
    <p:extLst>
      <p:ext uri="{BB962C8B-B14F-4D97-AF65-F5344CB8AC3E}">
        <p14:creationId xmlns:p14="http://schemas.microsoft.com/office/powerpoint/2010/main" val="1179113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  <p:bldP spid="11" grpId="0"/>
      <p:bldP spid="12" grpId="0" animBg="1"/>
      <p:bldP spid="13" grpId="0"/>
      <p:bldP spid="14" grpId="0"/>
      <p:bldP spid="15" grpId="0"/>
      <p:bldP spid="16" grpId="0"/>
      <p:bldP spid="17" grpId="0"/>
      <p:bldP spid="1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C007-0080-0286-DC54-5E7883672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1253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4.5: Concentration of Solutions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FA8A78A-6E03-F89E-0821-7C31FDB616EF}"/>
              </a:ext>
            </a:extLst>
          </p:cNvPr>
          <p:cNvSpPr txBox="1"/>
          <p:nvPr/>
        </p:nvSpPr>
        <p:spPr>
          <a:xfrm>
            <a:off x="109728" y="1217330"/>
            <a:ext cx="927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</a:t>
            </a:r>
            <a:r>
              <a:rPr lang="en-US" sz="2800" dirty="0">
                <a:solidFill>
                  <a:srgbClr val="FF0000"/>
                </a:solidFill>
              </a:rPr>
              <a:t>CONCENTRATION</a:t>
            </a:r>
            <a:r>
              <a:rPr lang="en-US" sz="2800" dirty="0"/>
              <a:t> of a solution is </a:t>
            </a:r>
            <a:r>
              <a:rPr lang="en-US" sz="2800" dirty="0">
                <a:solidFill>
                  <a:srgbClr val="FF0000"/>
                </a:solidFill>
              </a:rPr>
              <a:t>HOW STRONG </a:t>
            </a:r>
            <a:r>
              <a:rPr lang="en-US" sz="2800" dirty="0"/>
              <a:t>it is.</a:t>
            </a:r>
            <a:endParaRPr lang="en-US" sz="2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C5DAB4-6BF7-D19B-CF8B-F367F0365536}"/>
              </a:ext>
            </a:extLst>
          </p:cNvPr>
          <p:cNvSpPr txBox="1"/>
          <p:nvPr/>
        </p:nvSpPr>
        <p:spPr>
          <a:xfrm>
            <a:off x="292608" y="2223170"/>
            <a:ext cx="927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Like the Iced Tea or Juice you made during the summer.</a:t>
            </a:r>
            <a:endParaRPr lang="en-US" sz="2800" b="1" dirty="0"/>
          </a:p>
        </p:txBody>
      </p:sp>
      <p:pic>
        <p:nvPicPr>
          <p:cNvPr id="1026" name="Picture 2" descr="Perfect Iced Tea Recipe | Food Network Kitchen | Food Network">
            <a:extLst>
              <a:ext uri="{FF2B5EF4-FFF2-40B4-BE49-F238E27FC236}">
                <a16:creationId xmlns:a16="http://schemas.microsoft.com/office/drawing/2014/main" id="{5AE98977-1672-E6ED-C149-1C5B0C94C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8" r="24355"/>
          <a:stretch/>
        </p:blipFill>
        <p:spPr bwMode="auto">
          <a:xfrm>
            <a:off x="8915400" y="218845"/>
            <a:ext cx="2983992" cy="4302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79A4F7D-FC4B-5B9A-EE53-6C86A8C9670E}"/>
              </a:ext>
            </a:extLst>
          </p:cNvPr>
          <p:cNvSpPr txBox="1"/>
          <p:nvPr/>
        </p:nvSpPr>
        <p:spPr>
          <a:xfrm>
            <a:off x="0" y="3293646"/>
            <a:ext cx="47997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Concentration </a:t>
            </a:r>
            <a:r>
              <a:rPr lang="en-US" sz="5400" b="1" dirty="0"/>
              <a:t>=</a:t>
            </a:r>
            <a:r>
              <a:rPr lang="en-US" sz="3200" dirty="0"/>
              <a:t>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C89B98B-92E2-B4F0-C69F-EFF3B4DE17FD}"/>
              </a:ext>
            </a:extLst>
          </p:cNvPr>
          <p:cNvCxnSpPr>
            <a:cxnSpLocks/>
          </p:cNvCxnSpPr>
          <p:nvPr/>
        </p:nvCxnSpPr>
        <p:spPr>
          <a:xfrm>
            <a:off x="4868980" y="3843670"/>
            <a:ext cx="311678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55B4BAB-09C8-805D-A340-5CB7EBFE4768}"/>
              </a:ext>
            </a:extLst>
          </p:cNvPr>
          <p:cNvSpPr txBox="1"/>
          <p:nvPr/>
        </p:nvSpPr>
        <p:spPr>
          <a:xfrm>
            <a:off x="4848197" y="3739037"/>
            <a:ext cx="30890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Water </a:t>
            </a:r>
            <a:r>
              <a:rPr lang="en-US" sz="2000" b="1" dirty="0"/>
              <a:t>(Solvent) </a:t>
            </a:r>
            <a:endParaRPr lang="en-US" sz="3200" baseline="-25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562F0A9-F4E5-E462-C4AF-4866DECDAC7B}"/>
              </a:ext>
            </a:extLst>
          </p:cNvPr>
          <p:cNvSpPr txBox="1"/>
          <p:nvPr/>
        </p:nvSpPr>
        <p:spPr>
          <a:xfrm>
            <a:off x="292608" y="6147842"/>
            <a:ext cx="11494455" cy="523220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But water is not the only solvent, “stuff” can be dissolved in all kinds of things.</a:t>
            </a:r>
            <a:endParaRPr lang="en-US" sz="2800" b="1" dirty="0"/>
          </a:p>
        </p:txBody>
      </p:sp>
      <p:pic>
        <p:nvPicPr>
          <p:cNvPr id="1028" name="Picture 4" descr="Good Host Iced Tea Powder - MapleStaple">
            <a:extLst>
              <a:ext uri="{FF2B5EF4-FFF2-40B4-BE49-F238E27FC236}">
                <a16:creationId xmlns:a16="http://schemas.microsoft.com/office/drawing/2014/main" id="{0A8DD128-1E29-7300-7DBB-E0BD676185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91" b="11366"/>
          <a:stretch/>
        </p:blipFill>
        <p:spPr bwMode="auto">
          <a:xfrm>
            <a:off x="1707372" y="4200628"/>
            <a:ext cx="2286000" cy="1774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1201FB9-7BFA-DE30-C2B7-7A66EB0A39FD}"/>
              </a:ext>
            </a:extLst>
          </p:cNvPr>
          <p:cNvSpPr txBox="1"/>
          <p:nvPr/>
        </p:nvSpPr>
        <p:spPr>
          <a:xfrm>
            <a:off x="4820489" y="2911741"/>
            <a:ext cx="308907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“Stuff”</a:t>
            </a:r>
            <a:r>
              <a:rPr lang="en-US" sz="2000" b="1" dirty="0"/>
              <a:t>(Solute)</a:t>
            </a:r>
            <a:r>
              <a:rPr lang="en-US" sz="6600" b="1" dirty="0"/>
              <a:t> </a:t>
            </a:r>
            <a:endParaRPr lang="en-US" sz="3200" baseline="-25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175502-76B6-46DB-65D8-85CD0A5F0546}"/>
              </a:ext>
            </a:extLst>
          </p:cNvPr>
          <p:cNvSpPr txBox="1"/>
          <p:nvPr/>
        </p:nvSpPr>
        <p:spPr>
          <a:xfrm>
            <a:off x="4495555" y="5562702"/>
            <a:ext cx="13720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“Stuff”</a:t>
            </a:r>
            <a:endParaRPr lang="en-US" sz="2800" b="1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DEC8D09-44D9-ED3B-F627-1B9B1A3913A5}"/>
              </a:ext>
            </a:extLst>
          </p:cNvPr>
          <p:cNvCxnSpPr>
            <a:cxnSpLocks/>
          </p:cNvCxnSpPr>
          <p:nvPr/>
        </p:nvCxnSpPr>
        <p:spPr>
          <a:xfrm flipH="1" flipV="1">
            <a:off x="3596049" y="5177145"/>
            <a:ext cx="886086" cy="512141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966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10" grpId="0" animBg="1"/>
      <p:bldP spid="11" grpId="0"/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C007-0080-0286-DC54-5E7883672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1253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4.5: Concentration of Solutions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9A4F7D-FC4B-5B9A-EE53-6C86A8C9670E}"/>
              </a:ext>
            </a:extLst>
          </p:cNvPr>
          <p:cNvSpPr txBox="1"/>
          <p:nvPr/>
        </p:nvSpPr>
        <p:spPr>
          <a:xfrm>
            <a:off x="4175760" y="2364778"/>
            <a:ext cx="1082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C </a:t>
            </a:r>
            <a:r>
              <a:rPr lang="en-US" sz="5400" b="1" dirty="0"/>
              <a:t>=</a:t>
            </a:r>
            <a:r>
              <a:rPr lang="en-US" sz="3200" dirty="0"/>
              <a:t>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C89B98B-92E2-B4F0-C69F-EFF3B4DE17FD}"/>
              </a:ext>
            </a:extLst>
          </p:cNvPr>
          <p:cNvCxnSpPr>
            <a:cxnSpLocks/>
          </p:cNvCxnSpPr>
          <p:nvPr/>
        </p:nvCxnSpPr>
        <p:spPr>
          <a:xfrm>
            <a:off x="5448100" y="2853070"/>
            <a:ext cx="6479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55B4BAB-09C8-805D-A340-5CB7EBFE4768}"/>
              </a:ext>
            </a:extLst>
          </p:cNvPr>
          <p:cNvSpPr txBox="1"/>
          <p:nvPr/>
        </p:nvSpPr>
        <p:spPr>
          <a:xfrm>
            <a:off x="5427317" y="2748437"/>
            <a:ext cx="737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V</a:t>
            </a:r>
            <a:endParaRPr lang="en-US" sz="3200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201FB9-7BFA-DE30-C2B7-7A66EB0A39FD}"/>
              </a:ext>
            </a:extLst>
          </p:cNvPr>
          <p:cNvSpPr txBox="1"/>
          <p:nvPr/>
        </p:nvSpPr>
        <p:spPr>
          <a:xfrm>
            <a:off x="5508612" y="2045350"/>
            <a:ext cx="574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n</a:t>
            </a:r>
            <a:endParaRPr lang="en-US" sz="3200" baseline="-25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78763D-B9C6-192B-FDD0-9BACA83700CC}"/>
              </a:ext>
            </a:extLst>
          </p:cNvPr>
          <p:cNvSpPr txBox="1"/>
          <p:nvPr/>
        </p:nvSpPr>
        <p:spPr>
          <a:xfrm>
            <a:off x="109728" y="1217330"/>
            <a:ext cx="927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</a:t>
            </a:r>
            <a:r>
              <a:rPr lang="en-US" sz="2800" dirty="0">
                <a:solidFill>
                  <a:srgbClr val="FF0000"/>
                </a:solidFill>
              </a:rPr>
              <a:t>CONCENTRATION</a:t>
            </a:r>
            <a:r>
              <a:rPr lang="en-US" sz="2800" dirty="0"/>
              <a:t> of a solution is:</a:t>
            </a:r>
            <a:endParaRPr lang="en-US" sz="28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3F0963-6CBE-2DA8-2A47-17587FDE484C}"/>
              </a:ext>
            </a:extLst>
          </p:cNvPr>
          <p:cNvSpPr/>
          <p:nvPr/>
        </p:nvSpPr>
        <p:spPr>
          <a:xfrm>
            <a:off x="3931920" y="1920240"/>
            <a:ext cx="2484120" cy="19659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589822-AC94-5E1C-3E78-25D891E418C8}"/>
              </a:ext>
            </a:extLst>
          </p:cNvPr>
          <p:cNvSpPr txBox="1"/>
          <p:nvPr/>
        </p:nvSpPr>
        <p:spPr>
          <a:xfrm>
            <a:off x="733686" y="4574185"/>
            <a:ext cx="2316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Concentration </a:t>
            </a:r>
            <a:r>
              <a:rPr lang="en-US" sz="2800" dirty="0">
                <a:solidFill>
                  <a:srgbClr val="FF0000"/>
                </a:solidFill>
              </a:rPr>
              <a:t>(mol/L)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348A8E3-4A33-E2B6-13A1-2728AADB5E30}"/>
              </a:ext>
            </a:extLst>
          </p:cNvPr>
          <p:cNvCxnSpPr>
            <a:cxnSpLocks/>
          </p:cNvCxnSpPr>
          <p:nvPr/>
        </p:nvCxnSpPr>
        <p:spPr>
          <a:xfrm flipV="1">
            <a:off x="2852046" y="3288108"/>
            <a:ext cx="1445634" cy="1338473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80220F6-93DF-FC9E-A51B-A5E72A3840C4}"/>
              </a:ext>
            </a:extLst>
          </p:cNvPr>
          <p:cNvSpPr txBox="1"/>
          <p:nvPr/>
        </p:nvSpPr>
        <p:spPr>
          <a:xfrm>
            <a:off x="6951606" y="1230915"/>
            <a:ext cx="2161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Mols of Solute </a:t>
            </a:r>
            <a:r>
              <a:rPr lang="en-US" sz="2800" dirty="0">
                <a:solidFill>
                  <a:srgbClr val="FF0000"/>
                </a:solidFill>
              </a:rPr>
              <a:t>(n)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908C902-02F8-C93B-3838-DA7124C6100C}"/>
              </a:ext>
            </a:extLst>
          </p:cNvPr>
          <p:cNvCxnSpPr>
            <a:cxnSpLocks/>
          </p:cNvCxnSpPr>
          <p:nvPr/>
        </p:nvCxnSpPr>
        <p:spPr>
          <a:xfrm flipH="1">
            <a:off x="6164380" y="1964668"/>
            <a:ext cx="670112" cy="40011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26EB13F-3ACA-6989-906A-262B60A0C94C}"/>
              </a:ext>
            </a:extLst>
          </p:cNvPr>
          <p:cNvSpPr txBox="1"/>
          <p:nvPr/>
        </p:nvSpPr>
        <p:spPr>
          <a:xfrm>
            <a:off x="7171505" y="4128945"/>
            <a:ext cx="23167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Volume of Solvent (Needs to be in </a:t>
            </a:r>
            <a:r>
              <a:rPr lang="en-US" sz="2800" b="1" dirty="0">
                <a:solidFill>
                  <a:srgbClr val="FF0000"/>
                </a:solidFill>
              </a:rPr>
              <a:t>L</a:t>
            </a:r>
            <a:r>
              <a:rPr lang="en-US" sz="2800" dirty="0"/>
              <a:t>iters).</a:t>
            </a:r>
            <a:endParaRPr lang="en-US" sz="2800" b="1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BB36C87-9DB2-0394-4A33-8A3F8E044874}"/>
              </a:ext>
            </a:extLst>
          </p:cNvPr>
          <p:cNvCxnSpPr>
            <a:cxnSpLocks/>
          </p:cNvCxnSpPr>
          <p:nvPr/>
        </p:nvCxnSpPr>
        <p:spPr>
          <a:xfrm flipH="1" flipV="1">
            <a:off x="5961006" y="3429000"/>
            <a:ext cx="1210499" cy="878153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8203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/>
      <p:bldP spid="6" grpId="0"/>
      <p:bldP spid="14" grpId="0" animBg="1"/>
      <p:bldP spid="15" grpId="0"/>
      <p:bldP spid="18" grpId="0"/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C007-0080-0286-DC54-5E7883672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1253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4.5: Concentration of Solutions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9A4F7D-FC4B-5B9A-EE53-6C86A8C9670E}"/>
              </a:ext>
            </a:extLst>
          </p:cNvPr>
          <p:cNvSpPr txBox="1"/>
          <p:nvPr/>
        </p:nvSpPr>
        <p:spPr>
          <a:xfrm>
            <a:off x="3931920" y="2364778"/>
            <a:ext cx="1325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i="1" dirty="0">
                <a:solidFill>
                  <a:srgbClr val="FF0000"/>
                </a:solidFill>
              </a:rPr>
              <a:t>M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/>
              <a:t>=</a:t>
            </a:r>
            <a:r>
              <a:rPr lang="en-US" sz="3200" dirty="0"/>
              <a:t>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C89B98B-92E2-B4F0-C69F-EFF3B4DE17FD}"/>
              </a:ext>
            </a:extLst>
          </p:cNvPr>
          <p:cNvCxnSpPr>
            <a:cxnSpLocks/>
          </p:cNvCxnSpPr>
          <p:nvPr/>
        </p:nvCxnSpPr>
        <p:spPr>
          <a:xfrm>
            <a:off x="5448100" y="2853070"/>
            <a:ext cx="6479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E55B4BAB-09C8-805D-A340-5CB7EBFE4768}"/>
              </a:ext>
            </a:extLst>
          </p:cNvPr>
          <p:cNvSpPr txBox="1"/>
          <p:nvPr/>
        </p:nvSpPr>
        <p:spPr>
          <a:xfrm>
            <a:off x="5427317" y="2748437"/>
            <a:ext cx="737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V</a:t>
            </a:r>
            <a:endParaRPr lang="en-US" sz="3200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201FB9-7BFA-DE30-C2B7-7A66EB0A39FD}"/>
              </a:ext>
            </a:extLst>
          </p:cNvPr>
          <p:cNvSpPr txBox="1"/>
          <p:nvPr/>
        </p:nvSpPr>
        <p:spPr>
          <a:xfrm>
            <a:off x="5508612" y="2045350"/>
            <a:ext cx="574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n</a:t>
            </a:r>
            <a:endParaRPr lang="en-US" sz="3200" baseline="-25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78763D-B9C6-192B-FDD0-9BACA83700CC}"/>
              </a:ext>
            </a:extLst>
          </p:cNvPr>
          <p:cNvSpPr txBox="1"/>
          <p:nvPr/>
        </p:nvSpPr>
        <p:spPr>
          <a:xfrm>
            <a:off x="0" y="791373"/>
            <a:ext cx="92781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</a:t>
            </a:r>
            <a:r>
              <a:rPr lang="en-US" sz="2800" dirty="0">
                <a:solidFill>
                  <a:srgbClr val="FF0000"/>
                </a:solidFill>
              </a:rPr>
              <a:t>CONCENTRATION</a:t>
            </a:r>
            <a:r>
              <a:rPr lang="en-US" sz="2800" dirty="0"/>
              <a:t> of a solution also referred to as </a:t>
            </a:r>
            <a:r>
              <a:rPr lang="en-US" sz="2800" dirty="0">
                <a:solidFill>
                  <a:srgbClr val="FF0000"/>
                </a:solidFill>
              </a:rPr>
              <a:t>Molarity</a:t>
            </a:r>
            <a:r>
              <a:rPr lang="en-US" sz="2800" dirty="0"/>
              <a:t>:</a:t>
            </a:r>
            <a:endParaRPr lang="en-US" sz="2800" b="1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13F0963-6CBE-2DA8-2A47-17587FDE484C}"/>
              </a:ext>
            </a:extLst>
          </p:cNvPr>
          <p:cNvSpPr/>
          <p:nvPr/>
        </p:nvSpPr>
        <p:spPr>
          <a:xfrm>
            <a:off x="3931920" y="1920240"/>
            <a:ext cx="2484120" cy="19659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589822-AC94-5E1C-3E78-25D891E418C8}"/>
              </a:ext>
            </a:extLst>
          </p:cNvPr>
          <p:cNvSpPr txBox="1"/>
          <p:nvPr/>
        </p:nvSpPr>
        <p:spPr>
          <a:xfrm>
            <a:off x="512417" y="4503040"/>
            <a:ext cx="23167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Molarity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(mol/L)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348A8E3-4A33-E2B6-13A1-2728AADB5E30}"/>
              </a:ext>
            </a:extLst>
          </p:cNvPr>
          <p:cNvCxnSpPr>
            <a:cxnSpLocks/>
          </p:cNvCxnSpPr>
          <p:nvPr/>
        </p:nvCxnSpPr>
        <p:spPr>
          <a:xfrm flipV="1">
            <a:off x="2630777" y="3216963"/>
            <a:ext cx="1445634" cy="1338473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280220F6-93DF-FC9E-A51B-A5E72A3840C4}"/>
              </a:ext>
            </a:extLst>
          </p:cNvPr>
          <p:cNvSpPr txBox="1"/>
          <p:nvPr/>
        </p:nvSpPr>
        <p:spPr>
          <a:xfrm>
            <a:off x="6951606" y="1230915"/>
            <a:ext cx="216191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Mols of Solute </a:t>
            </a:r>
            <a:r>
              <a:rPr lang="en-US" sz="2800" dirty="0">
                <a:solidFill>
                  <a:srgbClr val="FF0000"/>
                </a:solidFill>
              </a:rPr>
              <a:t>(n) 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2908C902-02F8-C93B-3838-DA7124C6100C}"/>
              </a:ext>
            </a:extLst>
          </p:cNvPr>
          <p:cNvCxnSpPr>
            <a:cxnSpLocks/>
          </p:cNvCxnSpPr>
          <p:nvPr/>
        </p:nvCxnSpPr>
        <p:spPr>
          <a:xfrm flipH="1">
            <a:off x="6164380" y="1964668"/>
            <a:ext cx="670112" cy="400110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226EB13F-3ACA-6989-906A-262B60A0C94C}"/>
              </a:ext>
            </a:extLst>
          </p:cNvPr>
          <p:cNvSpPr txBox="1"/>
          <p:nvPr/>
        </p:nvSpPr>
        <p:spPr>
          <a:xfrm>
            <a:off x="7171505" y="4128945"/>
            <a:ext cx="23167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Volume of Solvent (Needs to be in </a:t>
            </a:r>
            <a:r>
              <a:rPr lang="en-US" sz="2800" b="1" dirty="0">
                <a:solidFill>
                  <a:srgbClr val="FF0000"/>
                </a:solidFill>
              </a:rPr>
              <a:t>L</a:t>
            </a:r>
            <a:r>
              <a:rPr lang="en-US" sz="2800" dirty="0"/>
              <a:t>iters).</a:t>
            </a:r>
            <a:endParaRPr lang="en-US" sz="2800" b="1" dirty="0"/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BB36C87-9DB2-0394-4A33-8A3F8E044874}"/>
              </a:ext>
            </a:extLst>
          </p:cNvPr>
          <p:cNvCxnSpPr>
            <a:cxnSpLocks/>
          </p:cNvCxnSpPr>
          <p:nvPr/>
        </p:nvCxnSpPr>
        <p:spPr>
          <a:xfrm flipH="1" flipV="1">
            <a:off x="5961006" y="3429000"/>
            <a:ext cx="1210499" cy="878153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2810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/>
      <p:bldP spid="6" grpId="0"/>
      <p:bldP spid="14" grpId="0" animBg="1"/>
      <p:bldP spid="15" grpId="0"/>
      <p:bldP spid="18" grpId="0"/>
      <p:bldP spid="2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C007-0080-0286-DC54-5E7883672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1253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4.5: Concentration of Solutions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78763D-B9C6-192B-FDD0-9BACA83700CC}"/>
              </a:ext>
            </a:extLst>
          </p:cNvPr>
          <p:cNvSpPr txBox="1"/>
          <p:nvPr/>
        </p:nvSpPr>
        <p:spPr>
          <a:xfrm>
            <a:off x="0" y="791373"/>
            <a:ext cx="1181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The </a:t>
            </a:r>
            <a:r>
              <a:rPr lang="en-US" sz="2800" dirty="0">
                <a:solidFill>
                  <a:srgbClr val="FF0000"/>
                </a:solidFill>
              </a:rPr>
              <a:t>CONCENTRATION</a:t>
            </a:r>
            <a:r>
              <a:rPr lang="en-US" sz="2800" dirty="0"/>
              <a:t> or </a:t>
            </a:r>
            <a:r>
              <a:rPr lang="en-US" sz="2800" dirty="0">
                <a:solidFill>
                  <a:srgbClr val="FF0000"/>
                </a:solidFill>
              </a:rPr>
              <a:t>Molarity</a:t>
            </a:r>
            <a:r>
              <a:rPr lang="en-US" sz="2800" dirty="0"/>
              <a:t> can also be use with a </a:t>
            </a:r>
            <a:r>
              <a:rPr lang="en-US" sz="2800" dirty="0">
                <a:solidFill>
                  <a:srgbClr val="FF0000"/>
                </a:solidFill>
              </a:rPr>
              <a:t>balanced chemical equation</a:t>
            </a:r>
            <a:r>
              <a:rPr lang="en-US" sz="2800" dirty="0"/>
              <a:t> </a:t>
            </a:r>
            <a:r>
              <a:rPr lang="en-US" sz="2800" dirty="0">
                <a:solidFill>
                  <a:srgbClr val="FF0000"/>
                </a:solidFill>
              </a:rPr>
              <a:t>(STOICHIOMETRY WITH CONCENTRATION)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67631C-96D1-FC5C-ACB0-FC9EED0AA69A}"/>
              </a:ext>
            </a:extLst>
          </p:cNvPr>
          <p:cNvSpPr txBox="1"/>
          <p:nvPr/>
        </p:nvSpPr>
        <p:spPr>
          <a:xfrm>
            <a:off x="160020" y="1982855"/>
            <a:ext cx="11871960" cy="110799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6600" b="1" u="sng" dirty="0"/>
              <a:t>1</a:t>
            </a:r>
            <a:r>
              <a:rPr lang="en-US" sz="6600" dirty="0"/>
              <a:t> Ba(OH)</a:t>
            </a:r>
            <a:r>
              <a:rPr lang="en-US" sz="6600" baseline="-25000" dirty="0"/>
              <a:t>2(s)</a:t>
            </a:r>
            <a:r>
              <a:rPr lang="en-US" sz="6600" dirty="0"/>
              <a:t> </a:t>
            </a:r>
            <a:r>
              <a:rPr lang="en-US" sz="6600" dirty="0">
                <a:sym typeface="Wingdings" pitchFamily="2" charset="2"/>
              </a:rPr>
              <a:t> </a:t>
            </a:r>
            <a:r>
              <a:rPr lang="en-US" sz="6600" b="1" u="sng" dirty="0">
                <a:sym typeface="Wingdings" pitchFamily="2" charset="2"/>
              </a:rPr>
              <a:t>1</a:t>
            </a:r>
            <a:r>
              <a:rPr lang="en-US" sz="6600" dirty="0">
                <a:sym typeface="Wingdings" pitchFamily="2" charset="2"/>
              </a:rPr>
              <a:t> Ba</a:t>
            </a:r>
            <a:r>
              <a:rPr lang="en-US" sz="6600" baseline="30000" dirty="0">
                <a:sym typeface="Wingdings" pitchFamily="2" charset="2"/>
              </a:rPr>
              <a:t>2+</a:t>
            </a:r>
            <a:r>
              <a:rPr lang="en-US" sz="6600" baseline="-25000" dirty="0">
                <a:sym typeface="Wingdings" pitchFamily="2" charset="2"/>
              </a:rPr>
              <a:t>(</a:t>
            </a:r>
            <a:r>
              <a:rPr lang="en-US" sz="6600" baseline="-25000" dirty="0" err="1">
                <a:sym typeface="Wingdings" pitchFamily="2" charset="2"/>
              </a:rPr>
              <a:t>aq</a:t>
            </a:r>
            <a:r>
              <a:rPr lang="en-US" sz="6600" baseline="-25000" dirty="0">
                <a:sym typeface="Wingdings" pitchFamily="2" charset="2"/>
              </a:rPr>
              <a:t>) </a:t>
            </a:r>
            <a:r>
              <a:rPr lang="en-US" sz="6600" dirty="0">
                <a:sym typeface="Wingdings" pitchFamily="2" charset="2"/>
              </a:rPr>
              <a:t>+ </a:t>
            </a:r>
            <a:r>
              <a:rPr lang="en-US" sz="6600" b="1" u="sng" dirty="0">
                <a:sym typeface="Wingdings" pitchFamily="2" charset="2"/>
              </a:rPr>
              <a:t>2</a:t>
            </a:r>
            <a:r>
              <a:rPr lang="en-US" sz="6600" dirty="0">
                <a:sym typeface="Wingdings" pitchFamily="2" charset="2"/>
              </a:rPr>
              <a:t> OH-</a:t>
            </a:r>
            <a:r>
              <a:rPr lang="en-US" sz="6600" baseline="-25000" dirty="0">
                <a:sym typeface="Wingdings" pitchFamily="2" charset="2"/>
              </a:rPr>
              <a:t>(</a:t>
            </a:r>
            <a:r>
              <a:rPr lang="en-US" sz="6600" baseline="-25000" dirty="0" err="1">
                <a:sym typeface="Wingdings" pitchFamily="2" charset="2"/>
              </a:rPr>
              <a:t>aq</a:t>
            </a:r>
            <a:r>
              <a:rPr lang="en-US" sz="6600" baseline="-25000" dirty="0">
                <a:sym typeface="Wingdings" pitchFamily="2" charset="2"/>
              </a:rPr>
              <a:t>)</a:t>
            </a:r>
            <a:endParaRPr lang="en-US" sz="6600" baseline="-25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8FBCC3-C05B-B660-DAAA-1FB6588DC30B}"/>
              </a:ext>
            </a:extLst>
          </p:cNvPr>
          <p:cNvSpPr txBox="1"/>
          <p:nvPr/>
        </p:nvSpPr>
        <p:spPr>
          <a:xfrm>
            <a:off x="4897039" y="5499175"/>
            <a:ext cx="268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 = 0.250 mol/L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B9B9CC8-B494-43B2-D517-558A9D28B315}"/>
              </a:ext>
            </a:extLst>
          </p:cNvPr>
          <p:cNvCxnSpPr>
            <a:cxnSpLocks/>
          </p:cNvCxnSpPr>
          <p:nvPr/>
        </p:nvCxnSpPr>
        <p:spPr>
          <a:xfrm>
            <a:off x="3276600" y="5791265"/>
            <a:ext cx="1508760" cy="0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2A74340-3D79-51F0-62DD-B8546D68A546}"/>
              </a:ext>
            </a:extLst>
          </p:cNvPr>
          <p:cNvSpPr txBox="1"/>
          <p:nvPr/>
        </p:nvSpPr>
        <p:spPr>
          <a:xfrm>
            <a:off x="3388279" y="5299120"/>
            <a:ext cx="1397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(    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8CF3C7-F0C4-AFBA-3531-4F0C70EC4C4A}"/>
              </a:ext>
            </a:extLst>
          </p:cNvPr>
          <p:cNvSpPr txBox="1"/>
          <p:nvPr/>
        </p:nvSpPr>
        <p:spPr>
          <a:xfrm>
            <a:off x="3819894" y="5204280"/>
            <a:ext cx="362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39A2DB5-0B13-4BF4-E9B3-7C27111C991C}"/>
              </a:ext>
            </a:extLst>
          </p:cNvPr>
          <p:cNvSpPr txBox="1"/>
          <p:nvPr/>
        </p:nvSpPr>
        <p:spPr>
          <a:xfrm>
            <a:off x="746760" y="5682055"/>
            <a:ext cx="24702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 = 0.250 mol/L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309E4BA-2EE9-EE80-71F7-8A508F821F03}"/>
              </a:ext>
            </a:extLst>
          </p:cNvPr>
          <p:cNvCxnSpPr>
            <a:cxnSpLocks/>
            <a:endCxn id="28" idx="1"/>
          </p:cNvCxnSpPr>
          <p:nvPr/>
        </p:nvCxnSpPr>
        <p:spPr>
          <a:xfrm>
            <a:off x="3428120" y="6435154"/>
            <a:ext cx="5700640" cy="11605"/>
          </a:xfrm>
          <a:prstGeom prst="straightConnector1">
            <a:avLst/>
          </a:prstGeom>
          <a:ln w="508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F99C86B-E8F8-199B-216E-F874F7343C9D}"/>
              </a:ext>
            </a:extLst>
          </p:cNvPr>
          <p:cNvSpPr txBox="1"/>
          <p:nvPr/>
        </p:nvSpPr>
        <p:spPr>
          <a:xfrm>
            <a:off x="5109528" y="5942944"/>
            <a:ext cx="1397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(    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856A13-BDC0-FCFB-DDAF-B958596737E1}"/>
              </a:ext>
            </a:extLst>
          </p:cNvPr>
          <p:cNvSpPr txBox="1"/>
          <p:nvPr/>
        </p:nvSpPr>
        <p:spPr>
          <a:xfrm>
            <a:off x="5541143" y="5848104"/>
            <a:ext cx="362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B18C98-F86B-4D3A-0132-BA5577BAC9E6}"/>
              </a:ext>
            </a:extLst>
          </p:cNvPr>
          <p:cNvSpPr txBox="1"/>
          <p:nvPr/>
        </p:nvSpPr>
        <p:spPr>
          <a:xfrm>
            <a:off x="9128760" y="6185149"/>
            <a:ext cx="268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 = 0.500 mol/L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964E1C8-427C-9064-B508-EE7B9E1F3685}"/>
              </a:ext>
            </a:extLst>
          </p:cNvPr>
          <p:cNvSpPr txBox="1"/>
          <p:nvPr/>
        </p:nvSpPr>
        <p:spPr>
          <a:xfrm>
            <a:off x="4836079" y="4654011"/>
            <a:ext cx="3329940" cy="52322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[Ba</a:t>
            </a:r>
            <a:r>
              <a:rPr lang="en-US" sz="2800" baseline="30000" dirty="0"/>
              <a:t>2+</a:t>
            </a:r>
            <a:r>
              <a:rPr lang="en-US" sz="2800" dirty="0"/>
              <a:t>] = 0.250 mol/L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3AFFD6-D338-241E-E623-536B3F400B7F}"/>
              </a:ext>
            </a:extLst>
          </p:cNvPr>
          <p:cNvSpPr txBox="1"/>
          <p:nvPr/>
        </p:nvSpPr>
        <p:spPr>
          <a:xfrm>
            <a:off x="185154" y="3319545"/>
            <a:ext cx="4295406" cy="1815882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[  ] brackets around ion means concentration/molarity in mol/L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BCE1F76-8ED3-59D2-6ECA-EB870A8913FD}"/>
              </a:ext>
            </a:extLst>
          </p:cNvPr>
          <p:cNvSpPr txBox="1"/>
          <p:nvPr/>
        </p:nvSpPr>
        <p:spPr>
          <a:xfrm>
            <a:off x="8295559" y="4654011"/>
            <a:ext cx="3329940" cy="523220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dirty="0"/>
              <a:t>[OH</a:t>
            </a:r>
            <a:r>
              <a:rPr lang="en-US" sz="2800" baseline="30000" dirty="0"/>
              <a:t>-</a:t>
            </a:r>
            <a:r>
              <a:rPr lang="en-US" sz="2800" dirty="0"/>
              <a:t>] = 0.500 mol/L</a:t>
            </a:r>
          </a:p>
        </p:txBody>
      </p:sp>
    </p:spTree>
    <p:extLst>
      <p:ext uri="{BB962C8B-B14F-4D97-AF65-F5344CB8AC3E}">
        <p14:creationId xmlns:p14="http://schemas.microsoft.com/office/powerpoint/2010/main" val="4099237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4" grpId="0"/>
      <p:bldP spid="13" grpId="0"/>
      <p:bldP spid="17" grpId="0"/>
      <p:bldP spid="20" grpId="0"/>
      <p:bldP spid="23" grpId="0"/>
      <p:bldP spid="26" grpId="0"/>
      <p:bldP spid="28" grpId="0"/>
      <p:bldP spid="30" grpId="0" animBg="1"/>
      <p:bldP spid="31" grpId="0" animBg="1"/>
      <p:bldP spid="3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C007-0080-0286-DC54-5E7883672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1253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4.5: Concentration of Solutions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78763D-B9C6-192B-FDD0-9BACA83700CC}"/>
              </a:ext>
            </a:extLst>
          </p:cNvPr>
          <p:cNvSpPr txBox="1"/>
          <p:nvPr/>
        </p:nvSpPr>
        <p:spPr>
          <a:xfrm>
            <a:off x="0" y="791373"/>
            <a:ext cx="1181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Quite often you will be given grams, so it’s a TWO step calculation to molarity.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F17F0C-BA89-3E48-BC86-685C66DB8C4F}"/>
              </a:ext>
            </a:extLst>
          </p:cNvPr>
          <p:cNvSpPr txBox="1"/>
          <p:nvPr/>
        </p:nvSpPr>
        <p:spPr>
          <a:xfrm>
            <a:off x="7970520" y="2550504"/>
            <a:ext cx="1082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C </a:t>
            </a:r>
            <a:r>
              <a:rPr lang="en-US" sz="5400" b="1" dirty="0"/>
              <a:t>=</a:t>
            </a:r>
            <a:r>
              <a:rPr lang="en-US" sz="3200" dirty="0"/>
              <a:t>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7B6E173-BC39-90AB-F37E-C83958942C0D}"/>
              </a:ext>
            </a:extLst>
          </p:cNvPr>
          <p:cNvCxnSpPr>
            <a:cxnSpLocks/>
          </p:cNvCxnSpPr>
          <p:nvPr/>
        </p:nvCxnSpPr>
        <p:spPr>
          <a:xfrm>
            <a:off x="9242860" y="3038796"/>
            <a:ext cx="6479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EC87863-7730-0C80-64A5-88FF0B179214}"/>
              </a:ext>
            </a:extLst>
          </p:cNvPr>
          <p:cNvSpPr txBox="1"/>
          <p:nvPr/>
        </p:nvSpPr>
        <p:spPr>
          <a:xfrm>
            <a:off x="9222077" y="2934163"/>
            <a:ext cx="737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V</a:t>
            </a:r>
            <a:endParaRPr lang="en-US" sz="3200" baseline="-250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1864CA-F68F-77DD-ED65-12784FB12D5B}"/>
              </a:ext>
            </a:extLst>
          </p:cNvPr>
          <p:cNvSpPr txBox="1"/>
          <p:nvPr/>
        </p:nvSpPr>
        <p:spPr>
          <a:xfrm>
            <a:off x="9303372" y="2231076"/>
            <a:ext cx="574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n</a:t>
            </a:r>
            <a:endParaRPr lang="en-US" sz="3200" baseline="-250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E22809-0724-EA09-7B8C-C6860567DF9E}"/>
              </a:ext>
            </a:extLst>
          </p:cNvPr>
          <p:cNvSpPr/>
          <p:nvPr/>
        </p:nvSpPr>
        <p:spPr>
          <a:xfrm>
            <a:off x="7726680" y="2105966"/>
            <a:ext cx="2484120" cy="19659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F78C59-3D9B-1D4A-E71A-CF5819CD86CF}"/>
              </a:ext>
            </a:extLst>
          </p:cNvPr>
          <p:cNvSpPr txBox="1"/>
          <p:nvPr/>
        </p:nvSpPr>
        <p:spPr>
          <a:xfrm>
            <a:off x="2328235" y="2500354"/>
            <a:ext cx="1082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n </a:t>
            </a:r>
            <a:r>
              <a:rPr lang="en-US" sz="5400" b="1" dirty="0"/>
              <a:t>=</a:t>
            </a:r>
            <a:r>
              <a:rPr lang="en-US" sz="3200" dirty="0"/>
              <a:t> 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FC024CD-B825-92AD-7F36-6DC93123EF3B}"/>
              </a:ext>
            </a:extLst>
          </p:cNvPr>
          <p:cNvCxnSpPr>
            <a:cxnSpLocks/>
          </p:cNvCxnSpPr>
          <p:nvPr/>
        </p:nvCxnSpPr>
        <p:spPr>
          <a:xfrm>
            <a:off x="3661535" y="2988646"/>
            <a:ext cx="6479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2B160B5-EE13-8FD6-AF9B-A1A4F54E9712}"/>
              </a:ext>
            </a:extLst>
          </p:cNvPr>
          <p:cNvSpPr txBox="1"/>
          <p:nvPr/>
        </p:nvSpPr>
        <p:spPr>
          <a:xfrm>
            <a:off x="3579792" y="2884013"/>
            <a:ext cx="737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M</a:t>
            </a:r>
            <a:endParaRPr lang="en-US" sz="3200" baseline="-25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2AB78F-F5E3-02B4-3167-4C93B6BF3302}"/>
              </a:ext>
            </a:extLst>
          </p:cNvPr>
          <p:cNvSpPr txBox="1"/>
          <p:nvPr/>
        </p:nvSpPr>
        <p:spPr>
          <a:xfrm>
            <a:off x="3661087" y="2180926"/>
            <a:ext cx="574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m</a:t>
            </a:r>
            <a:endParaRPr lang="en-US" sz="3200" baseline="-250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908530D-4687-8190-E3D1-34E35AC3A908}"/>
              </a:ext>
            </a:extLst>
          </p:cNvPr>
          <p:cNvSpPr/>
          <p:nvPr/>
        </p:nvSpPr>
        <p:spPr>
          <a:xfrm>
            <a:off x="2084395" y="2055816"/>
            <a:ext cx="2484120" cy="19659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AB11F86-EF6B-530B-38D5-EF4368CD8DB4}"/>
              </a:ext>
            </a:extLst>
          </p:cNvPr>
          <p:cNvSpPr txBox="1"/>
          <p:nvPr/>
        </p:nvSpPr>
        <p:spPr>
          <a:xfrm>
            <a:off x="2635358" y="1556015"/>
            <a:ext cx="1554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First  Step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CE947CC-3147-02EE-EBB7-E079489A6D0E}"/>
              </a:ext>
            </a:extLst>
          </p:cNvPr>
          <p:cNvSpPr/>
          <p:nvPr/>
        </p:nvSpPr>
        <p:spPr>
          <a:xfrm>
            <a:off x="2321777" y="2692078"/>
            <a:ext cx="541020" cy="640181"/>
          </a:xfrm>
          <a:prstGeom prst="ellipse">
            <a:avLst/>
          </a:prstGeom>
          <a:noFill/>
          <a:ln w="508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18FB5A5-3C35-21C9-1C58-727A85CB5D26}"/>
              </a:ext>
            </a:extLst>
          </p:cNvPr>
          <p:cNvSpPr/>
          <p:nvPr/>
        </p:nvSpPr>
        <p:spPr>
          <a:xfrm>
            <a:off x="9290455" y="2448765"/>
            <a:ext cx="541020" cy="640181"/>
          </a:xfrm>
          <a:prstGeom prst="ellipse">
            <a:avLst/>
          </a:prstGeom>
          <a:noFill/>
          <a:ln w="508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7F09C9A-644A-D833-8A78-A31CBF1B3528}"/>
              </a:ext>
            </a:extLst>
          </p:cNvPr>
          <p:cNvSpPr txBox="1"/>
          <p:nvPr/>
        </p:nvSpPr>
        <p:spPr>
          <a:xfrm>
            <a:off x="8142609" y="1561020"/>
            <a:ext cx="1821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Second  Step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7CFB86-3835-0493-5F5E-65A51CCCC1C2}"/>
              </a:ext>
            </a:extLst>
          </p:cNvPr>
          <p:cNvSpPr txBox="1"/>
          <p:nvPr/>
        </p:nvSpPr>
        <p:spPr>
          <a:xfrm>
            <a:off x="1576240" y="5112520"/>
            <a:ext cx="8382900" cy="1384995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Take your answer from step 1 </a:t>
            </a:r>
            <a:r>
              <a:rPr lang="en-US" sz="2800" dirty="0"/>
              <a:t>and </a:t>
            </a:r>
            <a:r>
              <a:rPr lang="en-US" sz="2800" dirty="0">
                <a:solidFill>
                  <a:srgbClr val="FF0000"/>
                </a:solidFill>
              </a:rPr>
              <a:t>use it in step two </a:t>
            </a:r>
          </a:p>
          <a:p>
            <a:pPr algn="ctr"/>
            <a:r>
              <a:rPr lang="en-US" sz="2800" dirty="0">
                <a:solidFill>
                  <a:srgbClr val="FF0000"/>
                </a:solidFill>
              </a:rPr>
              <a:t>(OR VICE VERSA)</a:t>
            </a:r>
          </a:p>
          <a:p>
            <a:pPr algn="ctr"/>
            <a:r>
              <a:rPr lang="en-US" sz="2800" dirty="0"/>
              <a:t>(</a:t>
            </a:r>
            <a:r>
              <a:rPr lang="en-US" sz="2800" b="1" dirty="0">
                <a:solidFill>
                  <a:srgbClr val="FF0000"/>
                </a:solidFill>
              </a:rPr>
              <a:t>Make sure to convert volume to liters!!! 1000ml = 1 L</a:t>
            </a:r>
            <a:r>
              <a:rPr lang="en-US" sz="2800" dirty="0"/>
              <a:t>)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981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  <p:bldP spid="8" grpId="0"/>
      <p:bldP spid="10" grpId="0"/>
      <p:bldP spid="11" grpId="0" animBg="1"/>
      <p:bldP spid="12" grpId="0"/>
      <p:bldP spid="15" grpId="0"/>
      <p:bldP spid="16" grpId="0"/>
      <p:bldP spid="18" grpId="0" animBg="1"/>
      <p:bldP spid="19" grpId="0"/>
      <p:bldP spid="22" grpId="0" animBg="1"/>
      <p:bldP spid="24" grpId="0" animBg="1"/>
      <p:bldP spid="25" grpId="0"/>
      <p:bldP spid="29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51597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Example 4.6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7ABD93-2F49-6EFA-268C-D3A31DF64B8E}"/>
              </a:ext>
            </a:extLst>
          </p:cNvPr>
          <p:cNvSpPr txBox="1"/>
          <p:nvPr/>
        </p:nvSpPr>
        <p:spPr>
          <a:xfrm>
            <a:off x="0" y="58635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0" i="1" dirty="0"/>
              <a:t>How many grams of potassium dichromate (K</a:t>
            </a:r>
            <a:r>
              <a:rPr lang="en-CA" sz="2000" b="0" i="1" baseline="-25000" dirty="0"/>
              <a:t>2</a:t>
            </a:r>
            <a:r>
              <a:rPr lang="en-CA" sz="2000" b="0" i="1" dirty="0"/>
              <a:t>Cr</a:t>
            </a:r>
            <a:r>
              <a:rPr lang="en-CA" sz="2000" b="0" i="1" baseline="-25000" dirty="0"/>
              <a:t>2</a:t>
            </a:r>
            <a:r>
              <a:rPr lang="en-CA" sz="2000" b="0" i="1" dirty="0"/>
              <a:t>O</a:t>
            </a:r>
            <a:r>
              <a:rPr lang="en-CA" sz="2000" b="0" i="1" baseline="-25000" dirty="0"/>
              <a:t>7</a:t>
            </a:r>
            <a:r>
              <a:rPr lang="en-CA" sz="2000" b="0" i="1" dirty="0"/>
              <a:t>) are required to prepare a 250 ml solution whose concentration is 2.16 </a:t>
            </a:r>
            <a:r>
              <a:rPr lang="en-CA" sz="2000" b="1" i="1" dirty="0"/>
              <a:t>M</a:t>
            </a:r>
            <a:r>
              <a:rPr lang="en-CA" sz="2000" b="0" i="1" dirty="0"/>
              <a:t>?</a:t>
            </a:r>
            <a:endParaRPr lang="en-CA" sz="2000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3217747-F0FC-0227-C735-98E5C10BFE70}"/>
              </a:ext>
            </a:extLst>
          </p:cNvPr>
          <p:cNvSpPr txBox="1"/>
          <p:nvPr/>
        </p:nvSpPr>
        <p:spPr>
          <a:xfrm>
            <a:off x="731520" y="2474304"/>
            <a:ext cx="1082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C </a:t>
            </a:r>
            <a:r>
              <a:rPr lang="en-US" sz="5400" b="1" dirty="0"/>
              <a:t>=</a:t>
            </a:r>
            <a:r>
              <a:rPr lang="en-US" sz="3200" dirty="0"/>
              <a:t>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AF2D0F2A-F559-6D88-CAB8-4AE960BBC1E7}"/>
              </a:ext>
            </a:extLst>
          </p:cNvPr>
          <p:cNvCxnSpPr>
            <a:cxnSpLocks/>
          </p:cNvCxnSpPr>
          <p:nvPr/>
        </p:nvCxnSpPr>
        <p:spPr>
          <a:xfrm>
            <a:off x="2003860" y="2962596"/>
            <a:ext cx="6479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95845B7A-1F89-B06A-9EE6-054B55765330}"/>
              </a:ext>
            </a:extLst>
          </p:cNvPr>
          <p:cNvSpPr txBox="1"/>
          <p:nvPr/>
        </p:nvSpPr>
        <p:spPr>
          <a:xfrm>
            <a:off x="1983077" y="2857963"/>
            <a:ext cx="737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V</a:t>
            </a:r>
            <a:endParaRPr lang="en-US" sz="3200" baseline="-25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18A788-E5F4-8DC7-1DCC-467FC235B746}"/>
              </a:ext>
            </a:extLst>
          </p:cNvPr>
          <p:cNvSpPr txBox="1"/>
          <p:nvPr/>
        </p:nvSpPr>
        <p:spPr>
          <a:xfrm>
            <a:off x="2064372" y="2154876"/>
            <a:ext cx="574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n</a:t>
            </a:r>
            <a:endParaRPr lang="en-US" sz="3200" baseline="-25000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5A2DB1-51FF-6B00-3D47-D7DD8AF1A376}"/>
              </a:ext>
            </a:extLst>
          </p:cNvPr>
          <p:cNvSpPr/>
          <p:nvPr/>
        </p:nvSpPr>
        <p:spPr>
          <a:xfrm>
            <a:off x="487680" y="2029766"/>
            <a:ext cx="2484120" cy="19659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7FD85A0-9C1E-3971-F1BC-A2A910B9FCDA}"/>
              </a:ext>
            </a:extLst>
          </p:cNvPr>
          <p:cNvSpPr txBox="1"/>
          <p:nvPr/>
        </p:nvSpPr>
        <p:spPr>
          <a:xfrm>
            <a:off x="903609" y="1484820"/>
            <a:ext cx="1821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Second  Step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731DAB9-1F61-F5A2-6D3A-1BC2BF6C255C}"/>
              </a:ext>
            </a:extLst>
          </p:cNvPr>
          <p:cNvCxnSpPr/>
          <p:nvPr/>
        </p:nvCxnSpPr>
        <p:spPr>
          <a:xfrm>
            <a:off x="8214360" y="914400"/>
            <a:ext cx="15392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0209F19-FC09-9553-770B-C508B69A5E49}"/>
              </a:ext>
            </a:extLst>
          </p:cNvPr>
          <p:cNvCxnSpPr>
            <a:cxnSpLocks/>
          </p:cNvCxnSpPr>
          <p:nvPr/>
        </p:nvCxnSpPr>
        <p:spPr>
          <a:xfrm>
            <a:off x="-1325880" y="1263757"/>
            <a:ext cx="85344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5FA64098-71AF-17ED-5291-EF1FE04DEE3B}"/>
              </a:ext>
            </a:extLst>
          </p:cNvPr>
          <p:cNvSpPr txBox="1"/>
          <p:nvPr/>
        </p:nvSpPr>
        <p:spPr>
          <a:xfrm>
            <a:off x="580997" y="4237148"/>
            <a:ext cx="20707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CV </a:t>
            </a:r>
            <a:r>
              <a:rPr lang="en-US" sz="5400" b="1" dirty="0"/>
              <a:t>=</a:t>
            </a:r>
            <a:r>
              <a:rPr lang="en-US" sz="3200" dirty="0"/>
              <a:t> </a:t>
            </a:r>
            <a:r>
              <a:rPr lang="en-US" sz="5400" b="1" dirty="0">
                <a:solidFill>
                  <a:srgbClr val="FF0000"/>
                </a:solidFill>
              </a:rPr>
              <a:t>n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B67D1BE-3BC5-741E-90F6-F38970B5E113}"/>
              </a:ext>
            </a:extLst>
          </p:cNvPr>
          <p:cNvSpPr txBox="1"/>
          <p:nvPr/>
        </p:nvSpPr>
        <p:spPr>
          <a:xfrm>
            <a:off x="1028990" y="4823923"/>
            <a:ext cx="20707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n </a:t>
            </a:r>
            <a:r>
              <a:rPr lang="en-US" sz="5400" b="1" dirty="0"/>
              <a:t>=</a:t>
            </a:r>
            <a:r>
              <a:rPr lang="en-US" sz="3200" dirty="0"/>
              <a:t> </a:t>
            </a:r>
            <a:r>
              <a:rPr lang="en-US" sz="5400" b="1" dirty="0">
                <a:solidFill>
                  <a:srgbClr val="FF0000"/>
                </a:solidFill>
              </a:rPr>
              <a:t>CV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8151523-9F8C-6060-9503-FD0C8431ED74}"/>
              </a:ext>
            </a:extLst>
          </p:cNvPr>
          <p:cNvSpPr txBox="1"/>
          <p:nvPr/>
        </p:nvSpPr>
        <p:spPr>
          <a:xfrm>
            <a:off x="1028990" y="5425861"/>
            <a:ext cx="49450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n </a:t>
            </a:r>
            <a:r>
              <a:rPr lang="en-US" sz="5400" b="1" dirty="0"/>
              <a:t>=</a:t>
            </a:r>
            <a:r>
              <a:rPr lang="en-US" sz="3200" dirty="0"/>
              <a:t> </a:t>
            </a:r>
            <a:r>
              <a:rPr lang="en-US" sz="3600" b="1" dirty="0"/>
              <a:t>(2.16 mol/L(0.250L)</a:t>
            </a:r>
            <a:endParaRPr lang="en-US" sz="3200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9CF513E-BB37-BE7C-5AFD-5489699C84E5}"/>
              </a:ext>
            </a:extLst>
          </p:cNvPr>
          <p:cNvSpPr txBox="1"/>
          <p:nvPr/>
        </p:nvSpPr>
        <p:spPr>
          <a:xfrm>
            <a:off x="1028990" y="5981511"/>
            <a:ext cx="29334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n </a:t>
            </a:r>
            <a:r>
              <a:rPr lang="en-US" sz="5400" b="1" dirty="0"/>
              <a:t>=</a:t>
            </a:r>
            <a:r>
              <a:rPr lang="en-US" sz="3200" dirty="0"/>
              <a:t> </a:t>
            </a:r>
            <a:r>
              <a:rPr lang="en-US" sz="3600" b="1" dirty="0"/>
              <a:t>0.54 mol</a:t>
            </a:r>
            <a:endParaRPr lang="en-US" sz="32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2DCB9F-BDDA-7CCC-3341-10919F090357}"/>
              </a:ext>
            </a:extLst>
          </p:cNvPr>
          <p:cNvSpPr txBox="1"/>
          <p:nvPr/>
        </p:nvSpPr>
        <p:spPr>
          <a:xfrm>
            <a:off x="6357403" y="2468602"/>
            <a:ext cx="1082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n </a:t>
            </a:r>
            <a:r>
              <a:rPr lang="en-US" sz="5400" b="1" dirty="0"/>
              <a:t>=</a:t>
            </a:r>
            <a:r>
              <a:rPr lang="en-US" sz="3200" dirty="0"/>
              <a:t>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A334562-7E2B-CFD1-F5B6-96F887D108E1}"/>
              </a:ext>
            </a:extLst>
          </p:cNvPr>
          <p:cNvCxnSpPr>
            <a:cxnSpLocks/>
          </p:cNvCxnSpPr>
          <p:nvPr/>
        </p:nvCxnSpPr>
        <p:spPr>
          <a:xfrm>
            <a:off x="7690703" y="2956894"/>
            <a:ext cx="6479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1FF9F85-2DF1-5D55-0B3E-0EF0C008D372}"/>
              </a:ext>
            </a:extLst>
          </p:cNvPr>
          <p:cNvSpPr txBox="1"/>
          <p:nvPr/>
        </p:nvSpPr>
        <p:spPr>
          <a:xfrm>
            <a:off x="7608960" y="2852261"/>
            <a:ext cx="737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M</a:t>
            </a:r>
            <a:endParaRPr lang="en-US" sz="3200" baseline="-25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CF0797B-EA04-0D26-959B-33BA3CDCC39D}"/>
              </a:ext>
            </a:extLst>
          </p:cNvPr>
          <p:cNvSpPr txBox="1"/>
          <p:nvPr/>
        </p:nvSpPr>
        <p:spPr>
          <a:xfrm>
            <a:off x="7690255" y="2149174"/>
            <a:ext cx="574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m</a:t>
            </a:r>
            <a:endParaRPr lang="en-US" sz="3200" baseline="-25000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0EC97CD-E873-90FE-B5A9-6F0ED63BBA0B}"/>
              </a:ext>
            </a:extLst>
          </p:cNvPr>
          <p:cNvSpPr/>
          <p:nvPr/>
        </p:nvSpPr>
        <p:spPr>
          <a:xfrm>
            <a:off x="6111240" y="1999286"/>
            <a:ext cx="2484120" cy="19659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1481C4D-B6F4-DCB2-14C8-122F04F3A71D}"/>
              </a:ext>
            </a:extLst>
          </p:cNvPr>
          <p:cNvSpPr txBox="1"/>
          <p:nvPr/>
        </p:nvSpPr>
        <p:spPr>
          <a:xfrm>
            <a:off x="6926580" y="1472752"/>
            <a:ext cx="1554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First  Step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242201F-34BB-A02D-0C57-0981D2E2615D}"/>
              </a:ext>
            </a:extLst>
          </p:cNvPr>
          <p:cNvSpPr txBox="1"/>
          <p:nvPr/>
        </p:nvSpPr>
        <p:spPr>
          <a:xfrm>
            <a:off x="5694017" y="4356556"/>
            <a:ext cx="2535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solidFill>
                  <a:srgbClr val="FF0000"/>
                </a:solidFill>
              </a:rPr>
              <a:t>nM</a:t>
            </a:r>
            <a:r>
              <a:rPr lang="en-US" sz="5400" b="1" dirty="0">
                <a:solidFill>
                  <a:srgbClr val="FF0000"/>
                </a:solidFill>
              </a:rPr>
              <a:t> </a:t>
            </a:r>
            <a:r>
              <a:rPr lang="en-US" sz="5400" b="1" dirty="0"/>
              <a:t>=</a:t>
            </a:r>
            <a:r>
              <a:rPr lang="en-US" sz="3200" dirty="0"/>
              <a:t> </a:t>
            </a:r>
            <a:r>
              <a:rPr lang="en-US" sz="5400" b="1" dirty="0">
                <a:solidFill>
                  <a:srgbClr val="FF0000"/>
                </a:solidFill>
              </a:rPr>
              <a:t>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F561794-731B-AA60-B706-85B6D2130EDC}"/>
              </a:ext>
            </a:extLst>
          </p:cNvPr>
          <p:cNvSpPr txBox="1"/>
          <p:nvPr/>
        </p:nvSpPr>
        <p:spPr>
          <a:xfrm>
            <a:off x="6057296" y="4874529"/>
            <a:ext cx="2535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m </a:t>
            </a:r>
            <a:r>
              <a:rPr lang="en-US" sz="5400" b="1" dirty="0"/>
              <a:t>=</a:t>
            </a:r>
            <a:r>
              <a:rPr lang="en-US" sz="3200" dirty="0"/>
              <a:t> </a:t>
            </a:r>
            <a:r>
              <a:rPr lang="en-US" sz="5400" b="1" dirty="0" err="1">
                <a:solidFill>
                  <a:srgbClr val="FF0000"/>
                </a:solidFill>
              </a:rPr>
              <a:t>nM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CED9283-2E71-4A39-8EF8-CCD657EC6331}"/>
              </a:ext>
            </a:extLst>
          </p:cNvPr>
          <p:cNvSpPr txBox="1"/>
          <p:nvPr/>
        </p:nvSpPr>
        <p:spPr>
          <a:xfrm>
            <a:off x="6057296" y="5385248"/>
            <a:ext cx="5951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m </a:t>
            </a:r>
            <a:r>
              <a:rPr lang="en-US" sz="5400" b="1" dirty="0"/>
              <a:t>=</a:t>
            </a:r>
            <a:r>
              <a:rPr lang="en-US" sz="3200" dirty="0"/>
              <a:t> </a:t>
            </a:r>
            <a:r>
              <a:rPr lang="en-US" sz="3600" b="1" dirty="0"/>
              <a:t>(0.54 mol)(294.2 g/mol)</a:t>
            </a:r>
            <a:endParaRPr lang="en-US" sz="3200" b="1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E1A5033-09F4-6254-87B5-ABA187A9752D}"/>
              </a:ext>
            </a:extLst>
          </p:cNvPr>
          <p:cNvSpPr txBox="1"/>
          <p:nvPr/>
        </p:nvSpPr>
        <p:spPr>
          <a:xfrm>
            <a:off x="6096000" y="5964368"/>
            <a:ext cx="3261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m </a:t>
            </a:r>
            <a:r>
              <a:rPr lang="en-US" sz="5400" b="1" dirty="0"/>
              <a:t>=</a:t>
            </a:r>
            <a:r>
              <a:rPr lang="en-US" sz="3200" dirty="0"/>
              <a:t> </a:t>
            </a:r>
            <a:r>
              <a:rPr lang="en-US" sz="3600" b="1" dirty="0"/>
              <a:t>158.868 g</a:t>
            </a:r>
            <a:endParaRPr lang="en-US" sz="3200" b="1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E61B4C6-7762-9397-CCFC-2152960758EB}"/>
              </a:ext>
            </a:extLst>
          </p:cNvPr>
          <p:cNvSpPr txBox="1"/>
          <p:nvPr/>
        </p:nvSpPr>
        <p:spPr>
          <a:xfrm>
            <a:off x="3225484" y="700651"/>
            <a:ext cx="3261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 sig figs</a:t>
            </a:r>
            <a:endParaRPr lang="en-US" sz="3200" b="1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EC78D631-42A9-C60F-A60B-0612B7A835B1}"/>
              </a:ext>
            </a:extLst>
          </p:cNvPr>
          <p:cNvSpPr txBox="1"/>
          <p:nvPr/>
        </p:nvSpPr>
        <p:spPr>
          <a:xfrm>
            <a:off x="9357360" y="2834126"/>
            <a:ext cx="2484120" cy="2031325"/>
          </a:xfrm>
          <a:prstGeom prst="rect">
            <a:avLst/>
          </a:prstGeom>
          <a:noFill/>
          <a:ln w="793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m </a:t>
            </a:r>
            <a:r>
              <a:rPr lang="en-US" sz="5400" b="1" dirty="0"/>
              <a:t>~</a:t>
            </a:r>
            <a:r>
              <a:rPr lang="en-US" sz="3200" dirty="0"/>
              <a:t> </a:t>
            </a:r>
            <a:r>
              <a:rPr lang="en-US" sz="3600" b="1" dirty="0"/>
              <a:t>159 g</a:t>
            </a:r>
          </a:p>
          <a:p>
            <a:r>
              <a:rPr lang="en-US" sz="3600" b="1" dirty="0"/>
              <a:t>Or</a:t>
            </a:r>
          </a:p>
          <a:p>
            <a:r>
              <a:rPr lang="en-US" sz="3600" b="1" dirty="0"/>
              <a:t>1.59 x 10</a:t>
            </a:r>
            <a:r>
              <a:rPr lang="en-US" sz="3600" b="1" baseline="30000" dirty="0"/>
              <a:t>2</a:t>
            </a:r>
            <a:r>
              <a:rPr lang="en-US" sz="3600" b="1" dirty="0"/>
              <a:t> g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79236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19" grpId="0" animBg="1"/>
      <p:bldP spid="21" grpId="0"/>
      <p:bldP spid="26" grpId="0"/>
      <p:bldP spid="27" grpId="0"/>
      <p:bldP spid="28" grpId="0"/>
      <p:bldP spid="29" grpId="0"/>
      <p:bldP spid="30" grpId="0"/>
      <p:bldP spid="32" grpId="0"/>
      <p:bldP spid="33" grpId="0"/>
      <p:bldP spid="34" grpId="0" animBg="1"/>
      <p:bldP spid="35" grpId="0"/>
      <p:bldP spid="37" grpId="0"/>
      <p:bldP spid="38" grpId="0"/>
      <p:bldP spid="39" grpId="0"/>
      <p:bldP spid="40" grpId="0"/>
      <p:bldP spid="41" grpId="0"/>
      <p:bldP spid="41" grpId="1"/>
      <p:bldP spid="42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C007-0080-0286-DC54-5E7883672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1253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PROPER SOLUTION PREPARATION</a:t>
            </a:r>
          </a:p>
        </p:txBody>
      </p:sp>
      <p:pic>
        <p:nvPicPr>
          <p:cNvPr id="4" name="Picture 3" descr="A group of light bulbs&#10;&#10;Description automatically generated with low confidence">
            <a:extLst>
              <a:ext uri="{FF2B5EF4-FFF2-40B4-BE49-F238E27FC236}">
                <a16:creationId xmlns:a16="http://schemas.microsoft.com/office/drawing/2014/main" id="{227E1088-8289-5886-D92E-90FA5D8510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66" r="64950"/>
          <a:stretch/>
        </p:blipFill>
        <p:spPr>
          <a:xfrm>
            <a:off x="1188720" y="638210"/>
            <a:ext cx="2849880" cy="6219790"/>
          </a:xfrm>
          <a:prstGeom prst="rect">
            <a:avLst/>
          </a:prstGeom>
        </p:spPr>
      </p:pic>
      <p:pic>
        <p:nvPicPr>
          <p:cNvPr id="9" name="Picture 8" descr="A group of light bulbs&#10;&#10;Description automatically generated with low confidence">
            <a:extLst>
              <a:ext uri="{FF2B5EF4-FFF2-40B4-BE49-F238E27FC236}">
                <a16:creationId xmlns:a16="http://schemas.microsoft.com/office/drawing/2014/main" id="{0DE963A9-2AB3-00FA-0F5B-92A6FACBE4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798" t="19281" r="37961"/>
          <a:stretch/>
        </p:blipFill>
        <p:spPr>
          <a:xfrm>
            <a:off x="4785360" y="1491343"/>
            <a:ext cx="2133600" cy="5184712"/>
          </a:xfrm>
          <a:prstGeom prst="rect">
            <a:avLst/>
          </a:prstGeom>
        </p:spPr>
      </p:pic>
      <p:pic>
        <p:nvPicPr>
          <p:cNvPr id="13" name="Picture 12" descr="A group of light bulbs&#10;&#10;Description automatically generated with low confidence">
            <a:extLst>
              <a:ext uri="{FF2B5EF4-FFF2-40B4-BE49-F238E27FC236}">
                <a16:creationId xmlns:a16="http://schemas.microsoft.com/office/drawing/2014/main" id="{F069DA88-D385-7D65-AC77-CE90389A8D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099" t="3166"/>
          <a:stretch/>
        </p:blipFill>
        <p:spPr>
          <a:xfrm>
            <a:off x="7665720" y="456265"/>
            <a:ext cx="2431254" cy="6219790"/>
          </a:xfrm>
          <a:prstGeom prst="rect">
            <a:avLst/>
          </a:prstGeom>
        </p:spPr>
      </p:pic>
      <p:pic>
        <p:nvPicPr>
          <p:cNvPr id="20" name="Picture 19" descr="A white jug with a blue handle&#10;&#10;Description automatically generated with low confidence">
            <a:extLst>
              <a:ext uri="{FF2B5EF4-FFF2-40B4-BE49-F238E27FC236}">
                <a16:creationId xmlns:a16="http://schemas.microsoft.com/office/drawing/2014/main" id="{DD1E2AF0-DF1C-FD9C-A8DF-1CFEADC128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3873" y="912530"/>
            <a:ext cx="1828800" cy="31741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AEC112A-236D-21C4-02A6-ED679DB01CF7}"/>
              </a:ext>
            </a:extLst>
          </p:cNvPr>
          <p:cNvSpPr txBox="1"/>
          <p:nvPr/>
        </p:nvSpPr>
        <p:spPr>
          <a:xfrm>
            <a:off x="9471186" y="1213834"/>
            <a:ext cx="2628700" cy="1815882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</a:rPr>
              <a:t>Use spray bottle to bring solution up to “meniscus” line</a:t>
            </a:r>
          </a:p>
        </p:txBody>
      </p:sp>
    </p:spTree>
    <p:extLst>
      <p:ext uri="{BB962C8B-B14F-4D97-AF65-F5344CB8AC3E}">
        <p14:creationId xmlns:p14="http://schemas.microsoft.com/office/powerpoint/2010/main" val="4261812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51597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Example: Practice Exercise 4.6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7ABD93-2F49-6EFA-268C-D3A31DF64B8E}"/>
              </a:ext>
            </a:extLst>
          </p:cNvPr>
          <p:cNvSpPr txBox="1"/>
          <p:nvPr/>
        </p:nvSpPr>
        <p:spPr>
          <a:xfrm>
            <a:off x="0" y="586351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0" i="1" dirty="0"/>
              <a:t>What is the molarity of  and 85.0 ml ethanol (C</a:t>
            </a:r>
            <a:r>
              <a:rPr lang="en-CA" sz="2000" b="0" i="1" baseline="-25000" dirty="0"/>
              <a:t>2</a:t>
            </a:r>
            <a:r>
              <a:rPr lang="en-CA" sz="2000" b="0" i="1" dirty="0"/>
              <a:t>H</a:t>
            </a:r>
            <a:r>
              <a:rPr lang="en-CA" sz="2000" b="0" i="1" baseline="-25000" dirty="0"/>
              <a:t>5</a:t>
            </a:r>
            <a:r>
              <a:rPr lang="en-CA" sz="2000" b="0" i="1" dirty="0"/>
              <a:t>OH) solution containing 1.77 g of ethanol? </a:t>
            </a:r>
            <a:endParaRPr lang="en-CA" sz="2000" i="1" baseline="-25000" dirty="0"/>
          </a:p>
        </p:txBody>
      </p:sp>
    </p:spTree>
    <p:extLst>
      <p:ext uri="{BB962C8B-B14F-4D97-AF65-F5344CB8AC3E}">
        <p14:creationId xmlns:p14="http://schemas.microsoft.com/office/powerpoint/2010/main" val="3718689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Wavy line Icon - Free PNG &amp; SVG 924527 - Noun Project">
            <a:extLst>
              <a:ext uri="{FF2B5EF4-FFF2-40B4-BE49-F238E27FC236}">
                <a16:creationId xmlns:a16="http://schemas.microsoft.com/office/drawing/2014/main" id="{73087BD3-6A73-6EFB-DCCD-A64DBF0A3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509" y="2687783"/>
            <a:ext cx="5320146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536471" cy="726184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Electrolyte Properties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7CAF5D-7827-24DF-B9AB-B191C634BBD1}"/>
              </a:ext>
            </a:extLst>
          </p:cNvPr>
          <p:cNvSpPr txBox="1"/>
          <p:nvPr/>
        </p:nvSpPr>
        <p:spPr>
          <a:xfrm>
            <a:off x="232305" y="726184"/>
            <a:ext cx="110718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1. It can </a:t>
            </a:r>
            <a:r>
              <a:rPr lang="en-US" sz="2800" b="1" dirty="0">
                <a:solidFill>
                  <a:srgbClr val="FF0000"/>
                </a:solidFill>
              </a:rPr>
              <a:t>break up into ions </a:t>
            </a:r>
            <a:r>
              <a:rPr lang="en-US" sz="2800" dirty="0"/>
              <a:t>(Its Metal (+) and Nonmetal (-) pieces)….</a:t>
            </a:r>
            <a:r>
              <a:rPr lang="en-US" sz="2800" b="1" dirty="0">
                <a:solidFill>
                  <a:srgbClr val="FF0000"/>
                </a:solidFill>
              </a:rPr>
              <a:t>an Electrolyte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F08E22-54D9-3BC1-C4B6-BC2EBF2E6568}"/>
              </a:ext>
            </a:extLst>
          </p:cNvPr>
          <p:cNvSpPr txBox="1"/>
          <p:nvPr/>
        </p:nvSpPr>
        <p:spPr>
          <a:xfrm>
            <a:off x="232305" y="2073111"/>
            <a:ext cx="110718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Electrolyte</a:t>
            </a:r>
            <a:r>
              <a:rPr lang="en-US" sz="2800" dirty="0"/>
              <a:t>’s are compounds that </a:t>
            </a:r>
            <a:r>
              <a:rPr lang="en-US" sz="2800" b="1" dirty="0">
                <a:solidFill>
                  <a:srgbClr val="FF0000"/>
                </a:solidFill>
              </a:rPr>
              <a:t>break into + and – ions </a:t>
            </a:r>
            <a:r>
              <a:rPr lang="en-US" sz="2800" dirty="0"/>
              <a:t>which act as “Islands” </a:t>
            </a:r>
            <a:r>
              <a:rPr lang="en-US" sz="2800" b="1" dirty="0">
                <a:solidFill>
                  <a:srgbClr val="FF0000"/>
                </a:solidFill>
              </a:rPr>
              <a:t>allowing electricity to flow </a:t>
            </a:r>
            <a:r>
              <a:rPr lang="en-US" sz="2800" dirty="0"/>
              <a:t>between them in a “sea” of solvent.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E686406D-59EE-BA57-07F7-2FDF9D720F15}"/>
              </a:ext>
            </a:extLst>
          </p:cNvPr>
          <p:cNvSpPr/>
          <p:nvPr/>
        </p:nvSpPr>
        <p:spPr>
          <a:xfrm>
            <a:off x="665017" y="3429000"/>
            <a:ext cx="4696691" cy="2237509"/>
          </a:xfrm>
          <a:custGeom>
            <a:avLst/>
            <a:gdLst>
              <a:gd name="connsiteX0" fmla="*/ 0 w 4627418"/>
              <a:gd name="connsiteY0" fmla="*/ 0 h 2105891"/>
              <a:gd name="connsiteX1" fmla="*/ 13855 w 4627418"/>
              <a:gd name="connsiteY1" fmla="*/ 2105891 h 2105891"/>
              <a:gd name="connsiteX2" fmla="*/ 4627418 w 4627418"/>
              <a:gd name="connsiteY2" fmla="*/ 2078182 h 2105891"/>
              <a:gd name="connsiteX3" fmla="*/ 4572000 w 4627418"/>
              <a:gd name="connsiteY3" fmla="*/ 83127 h 2105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7418" h="2105891">
                <a:moveTo>
                  <a:pt x="0" y="0"/>
                </a:moveTo>
                <a:cubicBezTo>
                  <a:pt x="4618" y="701964"/>
                  <a:pt x="9237" y="1403927"/>
                  <a:pt x="13855" y="2105891"/>
                </a:cubicBezTo>
                <a:lnTo>
                  <a:pt x="4627418" y="2078182"/>
                </a:lnTo>
                <a:lnTo>
                  <a:pt x="4572000" y="83127"/>
                </a:lnTo>
              </a:path>
            </a:pathLst>
          </a:cu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EE8D2104-73F3-958A-EE6F-58EE32653E8A}"/>
              </a:ext>
            </a:extLst>
          </p:cNvPr>
          <p:cNvSpPr/>
          <p:nvPr/>
        </p:nvSpPr>
        <p:spPr>
          <a:xfrm>
            <a:off x="706582" y="3754582"/>
            <a:ext cx="4668982" cy="1898073"/>
          </a:xfrm>
          <a:custGeom>
            <a:avLst/>
            <a:gdLst>
              <a:gd name="connsiteX0" fmla="*/ 0 w 4668982"/>
              <a:gd name="connsiteY0" fmla="*/ 0 h 1898073"/>
              <a:gd name="connsiteX1" fmla="*/ 0 w 4668982"/>
              <a:gd name="connsiteY1" fmla="*/ 1898073 h 1898073"/>
              <a:gd name="connsiteX2" fmla="*/ 4668982 w 4668982"/>
              <a:gd name="connsiteY2" fmla="*/ 1856509 h 1898073"/>
              <a:gd name="connsiteX3" fmla="*/ 4585854 w 4668982"/>
              <a:gd name="connsiteY3" fmla="*/ 41563 h 1898073"/>
              <a:gd name="connsiteX4" fmla="*/ 4378036 w 4668982"/>
              <a:gd name="connsiteY4" fmla="*/ 55418 h 1898073"/>
              <a:gd name="connsiteX5" fmla="*/ 4336473 w 4668982"/>
              <a:gd name="connsiteY5" fmla="*/ 69273 h 1898073"/>
              <a:gd name="connsiteX6" fmla="*/ 4294909 w 4668982"/>
              <a:gd name="connsiteY6" fmla="*/ 83127 h 1898073"/>
              <a:gd name="connsiteX7" fmla="*/ 4211782 w 4668982"/>
              <a:gd name="connsiteY7" fmla="*/ 124691 h 1898073"/>
              <a:gd name="connsiteX8" fmla="*/ 4073236 w 4668982"/>
              <a:gd name="connsiteY8" fmla="*/ 180109 h 1898073"/>
              <a:gd name="connsiteX9" fmla="*/ 4031673 w 4668982"/>
              <a:gd name="connsiteY9" fmla="*/ 193963 h 1898073"/>
              <a:gd name="connsiteX10" fmla="*/ 3990109 w 4668982"/>
              <a:gd name="connsiteY10" fmla="*/ 207818 h 1898073"/>
              <a:gd name="connsiteX11" fmla="*/ 3616036 w 4668982"/>
              <a:gd name="connsiteY11" fmla="*/ 221673 h 1898073"/>
              <a:gd name="connsiteX12" fmla="*/ 3546763 w 4668982"/>
              <a:gd name="connsiteY12" fmla="*/ 207818 h 1898073"/>
              <a:gd name="connsiteX13" fmla="*/ 3422073 w 4668982"/>
              <a:gd name="connsiteY13" fmla="*/ 166254 h 1898073"/>
              <a:gd name="connsiteX14" fmla="*/ 3338945 w 4668982"/>
              <a:gd name="connsiteY14" fmla="*/ 138545 h 1898073"/>
              <a:gd name="connsiteX15" fmla="*/ 3255818 w 4668982"/>
              <a:gd name="connsiteY15" fmla="*/ 83127 h 1898073"/>
              <a:gd name="connsiteX16" fmla="*/ 3214254 w 4668982"/>
              <a:gd name="connsiteY16" fmla="*/ 41563 h 1898073"/>
              <a:gd name="connsiteX17" fmla="*/ 3172691 w 4668982"/>
              <a:gd name="connsiteY17" fmla="*/ 27709 h 1898073"/>
              <a:gd name="connsiteX18" fmla="*/ 3020291 w 4668982"/>
              <a:gd name="connsiteY18" fmla="*/ 0 h 1898073"/>
              <a:gd name="connsiteX19" fmla="*/ 2826327 w 4668982"/>
              <a:gd name="connsiteY19" fmla="*/ 13854 h 1898073"/>
              <a:gd name="connsiteX20" fmla="*/ 2743200 w 4668982"/>
              <a:gd name="connsiteY20" fmla="*/ 41563 h 1898073"/>
              <a:gd name="connsiteX21" fmla="*/ 2632363 w 4668982"/>
              <a:gd name="connsiteY21" fmla="*/ 96982 h 1898073"/>
              <a:gd name="connsiteX22" fmla="*/ 2590800 w 4668982"/>
              <a:gd name="connsiteY22" fmla="*/ 124691 h 1898073"/>
              <a:gd name="connsiteX23" fmla="*/ 2424545 w 4668982"/>
              <a:gd name="connsiteY23" fmla="*/ 152400 h 1898073"/>
              <a:gd name="connsiteX24" fmla="*/ 2369127 w 4668982"/>
              <a:gd name="connsiteY24" fmla="*/ 166254 h 1898073"/>
              <a:gd name="connsiteX25" fmla="*/ 2327563 w 4668982"/>
              <a:gd name="connsiteY25" fmla="*/ 180109 h 1898073"/>
              <a:gd name="connsiteX26" fmla="*/ 2230582 w 4668982"/>
              <a:gd name="connsiteY26" fmla="*/ 193963 h 1898073"/>
              <a:gd name="connsiteX27" fmla="*/ 2119745 w 4668982"/>
              <a:gd name="connsiteY27" fmla="*/ 180109 h 1898073"/>
              <a:gd name="connsiteX28" fmla="*/ 2022763 w 4668982"/>
              <a:gd name="connsiteY28" fmla="*/ 152400 h 1898073"/>
              <a:gd name="connsiteX29" fmla="*/ 1856509 w 4668982"/>
              <a:gd name="connsiteY29" fmla="*/ 138545 h 1898073"/>
              <a:gd name="connsiteX30" fmla="*/ 1773382 w 4668982"/>
              <a:gd name="connsiteY30" fmla="*/ 83127 h 1898073"/>
              <a:gd name="connsiteX31" fmla="*/ 1690254 w 4668982"/>
              <a:gd name="connsiteY31" fmla="*/ 55418 h 1898073"/>
              <a:gd name="connsiteX32" fmla="*/ 1648691 w 4668982"/>
              <a:gd name="connsiteY32" fmla="*/ 27709 h 1898073"/>
              <a:gd name="connsiteX33" fmla="*/ 1316182 w 4668982"/>
              <a:gd name="connsiteY33" fmla="*/ 41563 h 1898073"/>
              <a:gd name="connsiteX34" fmla="*/ 1177636 w 4668982"/>
              <a:gd name="connsiteY34" fmla="*/ 69273 h 1898073"/>
              <a:gd name="connsiteX35" fmla="*/ 1108363 w 4668982"/>
              <a:gd name="connsiteY35" fmla="*/ 83127 h 1898073"/>
              <a:gd name="connsiteX36" fmla="*/ 983673 w 4668982"/>
              <a:gd name="connsiteY36" fmla="*/ 138545 h 1898073"/>
              <a:gd name="connsiteX37" fmla="*/ 942109 w 4668982"/>
              <a:gd name="connsiteY37" fmla="*/ 152400 h 1898073"/>
              <a:gd name="connsiteX38" fmla="*/ 512618 w 4668982"/>
              <a:gd name="connsiteY38" fmla="*/ 124691 h 1898073"/>
              <a:gd name="connsiteX39" fmla="*/ 429491 w 4668982"/>
              <a:gd name="connsiteY39" fmla="*/ 96982 h 1898073"/>
              <a:gd name="connsiteX40" fmla="*/ 304800 w 4668982"/>
              <a:gd name="connsiteY40" fmla="*/ 55418 h 1898073"/>
              <a:gd name="connsiteX41" fmla="*/ 263236 w 4668982"/>
              <a:gd name="connsiteY41" fmla="*/ 41563 h 1898073"/>
              <a:gd name="connsiteX42" fmla="*/ 193963 w 4668982"/>
              <a:gd name="connsiteY42" fmla="*/ 27709 h 1898073"/>
              <a:gd name="connsiteX43" fmla="*/ 0 w 4668982"/>
              <a:gd name="connsiteY43" fmla="*/ 0 h 1898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668982" h="1898073">
                <a:moveTo>
                  <a:pt x="0" y="0"/>
                </a:moveTo>
                <a:lnTo>
                  <a:pt x="0" y="1898073"/>
                </a:lnTo>
                <a:lnTo>
                  <a:pt x="4668982" y="1856509"/>
                </a:lnTo>
                <a:lnTo>
                  <a:pt x="4585854" y="41563"/>
                </a:lnTo>
                <a:cubicBezTo>
                  <a:pt x="4432136" y="24484"/>
                  <a:pt x="4500835" y="14484"/>
                  <a:pt x="4378036" y="55418"/>
                </a:cubicBezTo>
                <a:lnTo>
                  <a:pt x="4336473" y="69273"/>
                </a:lnTo>
                <a:lnTo>
                  <a:pt x="4294909" y="83127"/>
                </a:lnTo>
                <a:cubicBezTo>
                  <a:pt x="4215036" y="136375"/>
                  <a:pt x="4292083" y="90276"/>
                  <a:pt x="4211782" y="124691"/>
                </a:cubicBezTo>
                <a:cubicBezTo>
                  <a:pt x="4069097" y="185842"/>
                  <a:pt x="4262423" y="117047"/>
                  <a:pt x="4073236" y="180109"/>
                </a:cubicBezTo>
                <a:lnTo>
                  <a:pt x="4031673" y="193963"/>
                </a:lnTo>
                <a:cubicBezTo>
                  <a:pt x="4017818" y="198581"/>
                  <a:pt x="4004703" y="207277"/>
                  <a:pt x="3990109" y="207818"/>
                </a:cubicBezTo>
                <a:lnTo>
                  <a:pt x="3616036" y="221673"/>
                </a:lnTo>
                <a:cubicBezTo>
                  <a:pt x="3592945" y="217055"/>
                  <a:pt x="3569482" y="214014"/>
                  <a:pt x="3546763" y="207818"/>
                </a:cubicBezTo>
                <a:cubicBezTo>
                  <a:pt x="3546726" y="207808"/>
                  <a:pt x="3442873" y="173187"/>
                  <a:pt x="3422073" y="166254"/>
                </a:cubicBezTo>
                <a:cubicBezTo>
                  <a:pt x="3422068" y="166252"/>
                  <a:pt x="3338949" y="138548"/>
                  <a:pt x="3338945" y="138545"/>
                </a:cubicBezTo>
                <a:cubicBezTo>
                  <a:pt x="3311236" y="120072"/>
                  <a:pt x="3279366" y="106675"/>
                  <a:pt x="3255818" y="83127"/>
                </a:cubicBezTo>
                <a:cubicBezTo>
                  <a:pt x="3241963" y="69272"/>
                  <a:pt x="3230557" y="52431"/>
                  <a:pt x="3214254" y="41563"/>
                </a:cubicBezTo>
                <a:cubicBezTo>
                  <a:pt x="3202103" y="33462"/>
                  <a:pt x="3186733" y="31721"/>
                  <a:pt x="3172691" y="27709"/>
                </a:cubicBezTo>
                <a:cubicBezTo>
                  <a:pt x="3107361" y="9043"/>
                  <a:pt x="3098789" y="11214"/>
                  <a:pt x="3020291" y="0"/>
                </a:cubicBezTo>
                <a:cubicBezTo>
                  <a:pt x="2955636" y="4618"/>
                  <a:pt x="2890429" y="4239"/>
                  <a:pt x="2826327" y="13854"/>
                </a:cubicBezTo>
                <a:cubicBezTo>
                  <a:pt x="2797442" y="18187"/>
                  <a:pt x="2743200" y="41563"/>
                  <a:pt x="2743200" y="41563"/>
                </a:cubicBezTo>
                <a:cubicBezTo>
                  <a:pt x="2652122" y="132644"/>
                  <a:pt x="2823399" y="-30377"/>
                  <a:pt x="2632363" y="96982"/>
                </a:cubicBezTo>
                <a:cubicBezTo>
                  <a:pt x="2618509" y="106218"/>
                  <a:pt x="2605693" y="117245"/>
                  <a:pt x="2590800" y="124691"/>
                </a:cubicBezTo>
                <a:cubicBezTo>
                  <a:pt x="2544381" y="147900"/>
                  <a:pt x="2464044" y="148011"/>
                  <a:pt x="2424545" y="152400"/>
                </a:cubicBezTo>
                <a:cubicBezTo>
                  <a:pt x="2406072" y="157018"/>
                  <a:pt x="2387436" y="161023"/>
                  <a:pt x="2369127" y="166254"/>
                </a:cubicBezTo>
                <a:cubicBezTo>
                  <a:pt x="2355085" y="170266"/>
                  <a:pt x="2341884" y="177245"/>
                  <a:pt x="2327563" y="180109"/>
                </a:cubicBezTo>
                <a:cubicBezTo>
                  <a:pt x="2295542" y="186513"/>
                  <a:pt x="2262909" y="189345"/>
                  <a:pt x="2230582" y="193963"/>
                </a:cubicBezTo>
                <a:cubicBezTo>
                  <a:pt x="2193636" y="189345"/>
                  <a:pt x="2156378" y="186769"/>
                  <a:pt x="2119745" y="180109"/>
                </a:cubicBezTo>
                <a:cubicBezTo>
                  <a:pt x="2018495" y="161700"/>
                  <a:pt x="2146620" y="167882"/>
                  <a:pt x="2022763" y="152400"/>
                </a:cubicBezTo>
                <a:cubicBezTo>
                  <a:pt x="1967582" y="145502"/>
                  <a:pt x="1911927" y="143163"/>
                  <a:pt x="1856509" y="138545"/>
                </a:cubicBezTo>
                <a:cubicBezTo>
                  <a:pt x="1719007" y="92713"/>
                  <a:pt x="1929047" y="169608"/>
                  <a:pt x="1773382" y="83127"/>
                </a:cubicBezTo>
                <a:cubicBezTo>
                  <a:pt x="1747849" y="68942"/>
                  <a:pt x="1714557" y="71620"/>
                  <a:pt x="1690254" y="55418"/>
                </a:cubicBezTo>
                <a:lnTo>
                  <a:pt x="1648691" y="27709"/>
                </a:lnTo>
                <a:cubicBezTo>
                  <a:pt x="1537855" y="32327"/>
                  <a:pt x="1426884" y="34421"/>
                  <a:pt x="1316182" y="41563"/>
                </a:cubicBezTo>
                <a:cubicBezTo>
                  <a:pt x="1178926" y="50418"/>
                  <a:pt x="1261725" y="48251"/>
                  <a:pt x="1177636" y="69273"/>
                </a:cubicBezTo>
                <a:cubicBezTo>
                  <a:pt x="1154791" y="74984"/>
                  <a:pt x="1131454" y="78509"/>
                  <a:pt x="1108363" y="83127"/>
                </a:cubicBezTo>
                <a:cubicBezTo>
                  <a:pt x="1042497" y="127038"/>
                  <a:pt x="1082597" y="105570"/>
                  <a:pt x="983673" y="138545"/>
                </a:cubicBezTo>
                <a:lnTo>
                  <a:pt x="942109" y="152400"/>
                </a:lnTo>
                <a:cubicBezTo>
                  <a:pt x="909182" y="150968"/>
                  <a:pt x="615863" y="146815"/>
                  <a:pt x="512618" y="124691"/>
                </a:cubicBezTo>
                <a:cubicBezTo>
                  <a:pt x="484058" y="118571"/>
                  <a:pt x="457200" y="106218"/>
                  <a:pt x="429491" y="96982"/>
                </a:cubicBezTo>
                <a:lnTo>
                  <a:pt x="304800" y="55418"/>
                </a:lnTo>
                <a:cubicBezTo>
                  <a:pt x="290945" y="50800"/>
                  <a:pt x="277557" y="44427"/>
                  <a:pt x="263236" y="41563"/>
                </a:cubicBezTo>
                <a:cubicBezTo>
                  <a:pt x="240145" y="36945"/>
                  <a:pt x="217350" y="30460"/>
                  <a:pt x="193963" y="27709"/>
                </a:cubicBezTo>
                <a:cubicBezTo>
                  <a:pt x="72935" y="13470"/>
                  <a:pt x="79181" y="13854"/>
                  <a:pt x="0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84E683-8CCF-7E0F-18DA-44548E33D034}"/>
              </a:ext>
            </a:extLst>
          </p:cNvPr>
          <p:cNvSpPr txBox="1"/>
          <p:nvPr/>
        </p:nvSpPr>
        <p:spPr>
          <a:xfrm>
            <a:off x="517362" y="5652655"/>
            <a:ext cx="53201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Salt: NaCl Dissolved in Water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E37D384-02B4-15F7-5DCA-DD5C73AFBBCB}"/>
              </a:ext>
            </a:extLst>
          </p:cNvPr>
          <p:cNvSpPr/>
          <p:nvPr/>
        </p:nvSpPr>
        <p:spPr>
          <a:xfrm>
            <a:off x="706575" y="4048705"/>
            <a:ext cx="803564" cy="7931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666DE31-3F68-0493-EDC5-3BCD2CF05DC9}"/>
              </a:ext>
            </a:extLst>
          </p:cNvPr>
          <p:cNvSpPr txBox="1"/>
          <p:nvPr/>
        </p:nvSpPr>
        <p:spPr>
          <a:xfrm>
            <a:off x="706575" y="4124905"/>
            <a:ext cx="1011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Na</a:t>
            </a:r>
            <a:r>
              <a:rPr lang="en-US" sz="3200" b="1" baseline="30000" dirty="0"/>
              <a:t>+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D9DDC45-0C2B-F339-AC34-A7979FE3977C}"/>
              </a:ext>
            </a:extLst>
          </p:cNvPr>
          <p:cNvSpPr/>
          <p:nvPr/>
        </p:nvSpPr>
        <p:spPr>
          <a:xfrm>
            <a:off x="3891941" y="4866626"/>
            <a:ext cx="803564" cy="7931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3D5843-DC3C-B9FD-A97F-62AE15FB8822}"/>
              </a:ext>
            </a:extLst>
          </p:cNvPr>
          <p:cNvSpPr txBox="1"/>
          <p:nvPr/>
        </p:nvSpPr>
        <p:spPr>
          <a:xfrm>
            <a:off x="3891941" y="4942826"/>
            <a:ext cx="1011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Na</a:t>
            </a:r>
            <a:r>
              <a:rPr lang="en-US" sz="3200" b="1" baseline="30000" dirty="0"/>
              <a:t>+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6F46C10-AE2E-CCE8-C56F-7579513677C1}"/>
              </a:ext>
            </a:extLst>
          </p:cNvPr>
          <p:cNvSpPr/>
          <p:nvPr/>
        </p:nvSpPr>
        <p:spPr>
          <a:xfrm>
            <a:off x="2288371" y="4048705"/>
            <a:ext cx="803564" cy="79317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14E4CFA-042E-2034-B823-C63AAD6185F8}"/>
              </a:ext>
            </a:extLst>
          </p:cNvPr>
          <p:cNvSpPr txBox="1"/>
          <p:nvPr/>
        </p:nvSpPr>
        <p:spPr>
          <a:xfrm>
            <a:off x="2288371" y="4124905"/>
            <a:ext cx="10113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Na</a:t>
            </a:r>
            <a:r>
              <a:rPr lang="en-US" sz="3200" b="1" baseline="30000" dirty="0"/>
              <a:t>+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0EFA328-6FFA-952C-E3CA-C3856EC634B3}"/>
              </a:ext>
            </a:extLst>
          </p:cNvPr>
          <p:cNvSpPr/>
          <p:nvPr/>
        </p:nvSpPr>
        <p:spPr>
          <a:xfrm>
            <a:off x="1328845" y="4443303"/>
            <a:ext cx="1105991" cy="118391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01C88B-20BB-EBDA-23C2-67E9236E7A4C}"/>
              </a:ext>
            </a:extLst>
          </p:cNvPr>
          <p:cNvSpPr txBox="1"/>
          <p:nvPr/>
        </p:nvSpPr>
        <p:spPr>
          <a:xfrm>
            <a:off x="1631275" y="4770004"/>
            <a:ext cx="637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Cl</a:t>
            </a:r>
            <a:r>
              <a:rPr lang="en-US" sz="3200" b="1" baseline="30000" dirty="0"/>
              <a:t>-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447FB06E-36C9-7DB6-9BF9-91891F086288}"/>
              </a:ext>
            </a:extLst>
          </p:cNvPr>
          <p:cNvSpPr/>
          <p:nvPr/>
        </p:nvSpPr>
        <p:spPr>
          <a:xfrm>
            <a:off x="3049184" y="3987722"/>
            <a:ext cx="1105991" cy="1183917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401BF03-6551-A39C-EB65-C72329CD1E5D}"/>
              </a:ext>
            </a:extLst>
          </p:cNvPr>
          <p:cNvSpPr txBox="1"/>
          <p:nvPr/>
        </p:nvSpPr>
        <p:spPr>
          <a:xfrm>
            <a:off x="3351614" y="4314423"/>
            <a:ext cx="637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Cl</a:t>
            </a:r>
            <a:r>
              <a:rPr lang="en-US" sz="3200" b="1" baseline="30000" dirty="0"/>
              <a:t>-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F33AE3A-8469-BB53-1D4D-C4909285A649}"/>
              </a:ext>
            </a:extLst>
          </p:cNvPr>
          <p:cNvSpPr/>
          <p:nvPr/>
        </p:nvSpPr>
        <p:spPr>
          <a:xfrm>
            <a:off x="4267199" y="3849221"/>
            <a:ext cx="1105991" cy="1183917"/>
          </a:xfrm>
          <a:prstGeom prst="ellipse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19548A-CD15-79DC-AA47-41A05B4DECF2}"/>
              </a:ext>
            </a:extLst>
          </p:cNvPr>
          <p:cNvSpPr txBox="1"/>
          <p:nvPr/>
        </p:nvSpPr>
        <p:spPr>
          <a:xfrm>
            <a:off x="4569629" y="4175922"/>
            <a:ext cx="6373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Cl</a:t>
            </a:r>
            <a:r>
              <a:rPr lang="en-US" sz="3200" b="1" baseline="30000" dirty="0"/>
              <a:t>-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25F9287-CB4F-3AF6-4E51-B112E81E1D8A}"/>
              </a:ext>
            </a:extLst>
          </p:cNvPr>
          <p:cNvSpPr/>
          <p:nvPr/>
        </p:nvSpPr>
        <p:spPr>
          <a:xfrm>
            <a:off x="1092724" y="4351338"/>
            <a:ext cx="3749040" cy="862149"/>
          </a:xfrm>
          <a:custGeom>
            <a:avLst/>
            <a:gdLst>
              <a:gd name="connsiteX0" fmla="*/ 0 w 3749040"/>
              <a:gd name="connsiteY0" fmla="*/ 0 h 862149"/>
              <a:gd name="connsiteX1" fmla="*/ 822960 w 3749040"/>
              <a:gd name="connsiteY1" fmla="*/ 744583 h 862149"/>
              <a:gd name="connsiteX2" fmla="*/ 1489165 w 3749040"/>
              <a:gd name="connsiteY2" fmla="*/ 65314 h 862149"/>
              <a:gd name="connsiteX3" fmla="*/ 2495005 w 3749040"/>
              <a:gd name="connsiteY3" fmla="*/ 261257 h 862149"/>
              <a:gd name="connsiteX4" fmla="*/ 3148148 w 3749040"/>
              <a:gd name="connsiteY4" fmla="*/ 862149 h 862149"/>
              <a:gd name="connsiteX5" fmla="*/ 3749040 w 3749040"/>
              <a:gd name="connsiteY5" fmla="*/ 78377 h 8621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49040" h="862149">
                <a:moveTo>
                  <a:pt x="0" y="0"/>
                </a:moveTo>
                <a:lnTo>
                  <a:pt x="822960" y="744583"/>
                </a:lnTo>
                <a:lnTo>
                  <a:pt x="1489165" y="65314"/>
                </a:lnTo>
                <a:lnTo>
                  <a:pt x="2495005" y="261257"/>
                </a:lnTo>
                <a:lnTo>
                  <a:pt x="3148148" y="862149"/>
                </a:lnTo>
                <a:lnTo>
                  <a:pt x="3749040" y="78377"/>
                </a:lnTo>
              </a:path>
            </a:pathLst>
          </a:cu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Text&#10;&#10;Description automatically generated">
            <a:extLst>
              <a:ext uri="{FF2B5EF4-FFF2-40B4-BE49-F238E27FC236}">
                <a16:creationId xmlns:a16="http://schemas.microsoft.com/office/drawing/2014/main" id="{D1FB96C8-1290-DCB1-5718-D8678051FC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5085" y="4351338"/>
            <a:ext cx="5985438" cy="1003441"/>
          </a:xfrm>
          <a:prstGeom prst="rect">
            <a:avLst/>
          </a:prstGeom>
          <a:ln w="44450">
            <a:solidFill>
              <a:srgbClr val="FFFF00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005F639-D12C-FA6E-21EB-C01C2A826CAC}"/>
              </a:ext>
            </a:extLst>
          </p:cNvPr>
          <p:cNvSpPr txBox="1"/>
          <p:nvPr/>
        </p:nvSpPr>
        <p:spPr>
          <a:xfrm>
            <a:off x="7294613" y="5391045"/>
            <a:ext cx="36692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Dissociation Equation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66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 animBg="1"/>
      <p:bldP spid="10" grpId="0"/>
      <p:bldP spid="11" grpId="0" animBg="1"/>
      <p:bldP spid="12" grpId="0"/>
      <p:bldP spid="13" grpId="0" animBg="1"/>
      <p:bldP spid="14" grpId="0"/>
      <p:bldP spid="15" grpId="0" animBg="1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8" grpId="0" animBg="1"/>
      <p:bldP spid="2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51597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Example 4.7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7ABD93-2F49-6EFA-268C-D3A31DF64B8E}"/>
              </a:ext>
            </a:extLst>
          </p:cNvPr>
          <p:cNvSpPr txBox="1"/>
          <p:nvPr/>
        </p:nvSpPr>
        <p:spPr>
          <a:xfrm>
            <a:off x="0" y="58635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0" i="1" dirty="0"/>
              <a:t>In a biochemical essay (experiment), a chemist needs to add 0.381 g of glucose (C</a:t>
            </a:r>
            <a:r>
              <a:rPr lang="en-CA" sz="2000" b="0" i="1" baseline="-25000" dirty="0"/>
              <a:t>6</a:t>
            </a:r>
            <a:r>
              <a:rPr lang="en-CA" sz="2000" b="0" i="1" dirty="0"/>
              <a:t>H</a:t>
            </a:r>
            <a:r>
              <a:rPr lang="en-CA" sz="2000" b="0" i="1" baseline="-25000" dirty="0"/>
              <a:t>12</a:t>
            </a:r>
            <a:r>
              <a:rPr lang="en-CA" sz="2000" b="0" i="1" dirty="0"/>
              <a:t>O</a:t>
            </a:r>
            <a:r>
              <a:rPr lang="en-CA" sz="2000" b="0" i="1" baseline="-25000" dirty="0"/>
              <a:t>6</a:t>
            </a:r>
            <a:r>
              <a:rPr lang="en-CA" sz="2000" b="0" i="1" dirty="0"/>
              <a:t>) to a reaction mixture. Calculate the volume in milliliters of a 2.53 </a:t>
            </a:r>
            <a:r>
              <a:rPr lang="en-CA" sz="2000" b="1" i="1" dirty="0"/>
              <a:t>M</a:t>
            </a:r>
            <a:r>
              <a:rPr lang="en-CA" sz="2000" b="0" i="1" dirty="0"/>
              <a:t> glucose solution she should use for the addition.</a:t>
            </a:r>
            <a:endParaRPr lang="en-CA" sz="2000" i="1" dirty="0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13D5454-0F99-DA0C-C9F3-C7783C21ADC6}"/>
              </a:ext>
            </a:extLst>
          </p:cNvPr>
          <p:cNvCxnSpPr>
            <a:cxnSpLocks/>
          </p:cNvCxnSpPr>
          <p:nvPr/>
        </p:nvCxnSpPr>
        <p:spPr>
          <a:xfrm>
            <a:off x="137160" y="1248517"/>
            <a:ext cx="21336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FD9F61D-9AC0-FF1B-5CB6-F027159A4D31}"/>
              </a:ext>
            </a:extLst>
          </p:cNvPr>
          <p:cNvSpPr txBox="1"/>
          <p:nvPr/>
        </p:nvSpPr>
        <p:spPr>
          <a:xfrm>
            <a:off x="899160" y="2641944"/>
            <a:ext cx="1082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C </a:t>
            </a:r>
            <a:r>
              <a:rPr lang="en-US" sz="5400" b="1" dirty="0"/>
              <a:t>=</a:t>
            </a:r>
            <a:r>
              <a:rPr lang="en-US" sz="3200" dirty="0"/>
              <a:t> 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4F4E684-8162-0422-E796-7941DFFA4EEF}"/>
              </a:ext>
            </a:extLst>
          </p:cNvPr>
          <p:cNvCxnSpPr>
            <a:cxnSpLocks/>
          </p:cNvCxnSpPr>
          <p:nvPr/>
        </p:nvCxnSpPr>
        <p:spPr>
          <a:xfrm>
            <a:off x="2171500" y="3130236"/>
            <a:ext cx="6479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64B41C26-A39C-1948-97A7-074D3612997E}"/>
              </a:ext>
            </a:extLst>
          </p:cNvPr>
          <p:cNvSpPr txBox="1"/>
          <p:nvPr/>
        </p:nvSpPr>
        <p:spPr>
          <a:xfrm>
            <a:off x="2150717" y="3025603"/>
            <a:ext cx="737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V</a:t>
            </a:r>
            <a:endParaRPr lang="en-US" sz="3200" baseline="-250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216937-2DEE-0E9C-8C46-0ADEC3F63176}"/>
              </a:ext>
            </a:extLst>
          </p:cNvPr>
          <p:cNvSpPr txBox="1"/>
          <p:nvPr/>
        </p:nvSpPr>
        <p:spPr>
          <a:xfrm>
            <a:off x="2232012" y="2322516"/>
            <a:ext cx="574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n</a:t>
            </a:r>
            <a:endParaRPr lang="en-US" sz="3200" baseline="-25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C7DE57-BA05-F7CB-AE0D-B549D851091B}"/>
              </a:ext>
            </a:extLst>
          </p:cNvPr>
          <p:cNvSpPr/>
          <p:nvPr/>
        </p:nvSpPr>
        <p:spPr>
          <a:xfrm>
            <a:off x="655320" y="2197406"/>
            <a:ext cx="2484120" cy="19659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8D7E2F-3922-33C1-E26E-D216091464C4}"/>
              </a:ext>
            </a:extLst>
          </p:cNvPr>
          <p:cNvSpPr txBox="1"/>
          <p:nvPr/>
        </p:nvSpPr>
        <p:spPr>
          <a:xfrm>
            <a:off x="1071249" y="1652460"/>
            <a:ext cx="1821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Second  Step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B0F3831-4935-A944-F039-8815CE31C9BD}"/>
              </a:ext>
            </a:extLst>
          </p:cNvPr>
          <p:cNvSpPr/>
          <p:nvPr/>
        </p:nvSpPr>
        <p:spPr>
          <a:xfrm>
            <a:off x="2104995" y="3105382"/>
            <a:ext cx="655768" cy="703073"/>
          </a:xfrm>
          <a:prstGeom prst="ellipse">
            <a:avLst/>
          </a:prstGeom>
          <a:noFill/>
          <a:ln w="508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BFDFAF2-F609-2B96-E205-8F91FC7D203D}"/>
              </a:ext>
            </a:extLst>
          </p:cNvPr>
          <p:cNvSpPr/>
          <p:nvPr/>
        </p:nvSpPr>
        <p:spPr>
          <a:xfrm>
            <a:off x="899160" y="2784181"/>
            <a:ext cx="541020" cy="644819"/>
          </a:xfrm>
          <a:prstGeom prst="rect">
            <a:avLst/>
          </a:prstGeom>
          <a:solidFill>
            <a:srgbClr val="FFFF0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19ACCC9-DD8A-7C69-E118-87E34F78EC9A}"/>
              </a:ext>
            </a:extLst>
          </p:cNvPr>
          <p:cNvSpPr/>
          <p:nvPr/>
        </p:nvSpPr>
        <p:spPr>
          <a:xfrm>
            <a:off x="3947162" y="971828"/>
            <a:ext cx="838198" cy="276690"/>
          </a:xfrm>
          <a:prstGeom prst="rect">
            <a:avLst/>
          </a:prstGeom>
          <a:solidFill>
            <a:srgbClr val="FFFF0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D38B2C2-A081-8D54-7038-49292C569A26}"/>
              </a:ext>
            </a:extLst>
          </p:cNvPr>
          <p:cNvSpPr/>
          <p:nvPr/>
        </p:nvSpPr>
        <p:spPr>
          <a:xfrm>
            <a:off x="2202080" y="2488760"/>
            <a:ext cx="541020" cy="644819"/>
          </a:xfrm>
          <a:prstGeom prst="rect">
            <a:avLst/>
          </a:prstGeom>
          <a:solidFill>
            <a:srgbClr val="FF000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DB41A0E-52A6-352E-B8AD-E47EC37D71EF}"/>
              </a:ext>
            </a:extLst>
          </p:cNvPr>
          <p:cNvSpPr/>
          <p:nvPr/>
        </p:nvSpPr>
        <p:spPr>
          <a:xfrm>
            <a:off x="6231861" y="594074"/>
            <a:ext cx="850790" cy="344179"/>
          </a:xfrm>
          <a:prstGeom prst="rect">
            <a:avLst/>
          </a:prstGeom>
          <a:solidFill>
            <a:srgbClr val="FF000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15AAB7D-C269-19E5-BE57-5EBFD0CC1C3D}"/>
              </a:ext>
            </a:extLst>
          </p:cNvPr>
          <p:cNvSpPr txBox="1"/>
          <p:nvPr/>
        </p:nvSpPr>
        <p:spPr>
          <a:xfrm>
            <a:off x="6357403" y="2468602"/>
            <a:ext cx="1082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n </a:t>
            </a:r>
            <a:r>
              <a:rPr lang="en-US" sz="5400" b="1" dirty="0"/>
              <a:t>=</a:t>
            </a:r>
            <a:r>
              <a:rPr lang="en-US" sz="3200" dirty="0"/>
              <a:t> 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410F70E-8B95-163B-383F-49BE18BBA82E}"/>
              </a:ext>
            </a:extLst>
          </p:cNvPr>
          <p:cNvCxnSpPr>
            <a:cxnSpLocks/>
          </p:cNvCxnSpPr>
          <p:nvPr/>
        </p:nvCxnSpPr>
        <p:spPr>
          <a:xfrm>
            <a:off x="7690703" y="2956894"/>
            <a:ext cx="6479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55E53AD6-76E1-33A1-A130-00CF5E0F3907}"/>
              </a:ext>
            </a:extLst>
          </p:cNvPr>
          <p:cNvSpPr txBox="1"/>
          <p:nvPr/>
        </p:nvSpPr>
        <p:spPr>
          <a:xfrm>
            <a:off x="7608960" y="2852261"/>
            <a:ext cx="737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M</a:t>
            </a:r>
            <a:endParaRPr lang="en-US" sz="3200" baseline="-2500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E37ABEF-2B76-C201-AC91-FAA766A0124F}"/>
              </a:ext>
            </a:extLst>
          </p:cNvPr>
          <p:cNvSpPr txBox="1"/>
          <p:nvPr/>
        </p:nvSpPr>
        <p:spPr>
          <a:xfrm>
            <a:off x="7690255" y="2149174"/>
            <a:ext cx="574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m</a:t>
            </a:r>
            <a:endParaRPr lang="en-US" sz="3200" baseline="-250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D9D88B3-E5A4-77A6-24DD-54BBBFE3FD30}"/>
              </a:ext>
            </a:extLst>
          </p:cNvPr>
          <p:cNvSpPr/>
          <p:nvPr/>
        </p:nvSpPr>
        <p:spPr>
          <a:xfrm>
            <a:off x="6111240" y="1999286"/>
            <a:ext cx="2484120" cy="19659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0172854-5D52-7BBA-35C7-DB5611E5C335}"/>
              </a:ext>
            </a:extLst>
          </p:cNvPr>
          <p:cNvSpPr txBox="1"/>
          <p:nvPr/>
        </p:nvSpPr>
        <p:spPr>
          <a:xfrm>
            <a:off x="6926580" y="1472752"/>
            <a:ext cx="1554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First  Step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C9A9F27-BB37-34CD-C405-AF49E3717354}"/>
              </a:ext>
            </a:extLst>
          </p:cNvPr>
          <p:cNvSpPr/>
          <p:nvPr/>
        </p:nvSpPr>
        <p:spPr>
          <a:xfrm>
            <a:off x="7737152" y="2360966"/>
            <a:ext cx="601451" cy="530763"/>
          </a:xfrm>
          <a:prstGeom prst="rect">
            <a:avLst/>
          </a:prstGeom>
          <a:solidFill>
            <a:srgbClr val="FF000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2F5666E-BF35-0D0C-0D36-A61C99FE321F}"/>
              </a:ext>
            </a:extLst>
          </p:cNvPr>
          <p:cNvSpPr/>
          <p:nvPr/>
        </p:nvSpPr>
        <p:spPr>
          <a:xfrm>
            <a:off x="7715367" y="3042553"/>
            <a:ext cx="601451" cy="530763"/>
          </a:xfrm>
          <a:prstGeom prst="rect">
            <a:avLst/>
          </a:prstGeom>
          <a:solidFill>
            <a:srgbClr val="FF000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68E23C5-33FB-EF48-5BAD-D3D31B6F3F1F}"/>
              </a:ext>
            </a:extLst>
          </p:cNvPr>
          <p:cNvSpPr/>
          <p:nvPr/>
        </p:nvSpPr>
        <p:spPr>
          <a:xfrm>
            <a:off x="7338060" y="627151"/>
            <a:ext cx="1851660" cy="344179"/>
          </a:xfrm>
          <a:prstGeom prst="rect">
            <a:avLst/>
          </a:prstGeom>
          <a:solidFill>
            <a:srgbClr val="FF000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149BF8-E8D7-B037-060C-F88FC201B9DD}"/>
              </a:ext>
            </a:extLst>
          </p:cNvPr>
          <p:cNvSpPr txBox="1"/>
          <p:nvPr/>
        </p:nvSpPr>
        <p:spPr>
          <a:xfrm>
            <a:off x="6370058" y="4242814"/>
            <a:ext cx="1082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n </a:t>
            </a:r>
            <a:r>
              <a:rPr lang="en-US" sz="5400" b="1" dirty="0"/>
              <a:t>=</a:t>
            </a:r>
            <a:r>
              <a:rPr lang="en-US" sz="3200" dirty="0"/>
              <a:t>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70D8F06-407A-B859-BF1F-06478B37418B}"/>
              </a:ext>
            </a:extLst>
          </p:cNvPr>
          <p:cNvCxnSpPr>
            <a:cxnSpLocks/>
          </p:cNvCxnSpPr>
          <p:nvPr/>
        </p:nvCxnSpPr>
        <p:spPr>
          <a:xfrm>
            <a:off x="7703358" y="4731106"/>
            <a:ext cx="2934162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576EA9A-76E4-A9F8-B693-A53B6C42926C}"/>
              </a:ext>
            </a:extLst>
          </p:cNvPr>
          <p:cNvSpPr txBox="1"/>
          <p:nvPr/>
        </p:nvSpPr>
        <p:spPr>
          <a:xfrm>
            <a:off x="7741471" y="4683573"/>
            <a:ext cx="27131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180.0 g/mol</a:t>
            </a:r>
            <a:endParaRPr lang="en-US" sz="2000" baseline="-25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BECB786-3CAD-B83C-BC99-8C84CD1F4F0C}"/>
              </a:ext>
            </a:extLst>
          </p:cNvPr>
          <p:cNvSpPr txBox="1"/>
          <p:nvPr/>
        </p:nvSpPr>
        <p:spPr>
          <a:xfrm flipH="1">
            <a:off x="7657190" y="3999586"/>
            <a:ext cx="28584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0.381 g</a:t>
            </a:r>
            <a:endParaRPr lang="en-US" sz="2000" baseline="-25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AE7C62C-FAC3-094A-1CF1-59730642D9F0}"/>
              </a:ext>
            </a:extLst>
          </p:cNvPr>
          <p:cNvSpPr txBox="1"/>
          <p:nvPr/>
        </p:nvSpPr>
        <p:spPr>
          <a:xfrm>
            <a:off x="6370058" y="5662244"/>
            <a:ext cx="55778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n </a:t>
            </a:r>
            <a:r>
              <a:rPr lang="en-US" sz="5400" b="1" dirty="0"/>
              <a:t>= </a:t>
            </a:r>
            <a:r>
              <a:rPr lang="en-US" sz="4000" dirty="0"/>
              <a:t>0.00211666666 mol 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803BD83-FFB3-5CB0-686E-19E9F9F33F5C}"/>
              </a:ext>
            </a:extLst>
          </p:cNvPr>
          <p:cNvSpPr txBox="1"/>
          <p:nvPr/>
        </p:nvSpPr>
        <p:spPr>
          <a:xfrm>
            <a:off x="899160" y="4439055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V </a:t>
            </a:r>
            <a:r>
              <a:rPr lang="en-US" sz="5400" b="1" dirty="0"/>
              <a:t>=</a:t>
            </a:r>
            <a:r>
              <a:rPr lang="en-US" sz="3200" dirty="0"/>
              <a:t> 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F6852EDE-CB13-BE02-61A0-40C562B81337}"/>
              </a:ext>
            </a:extLst>
          </p:cNvPr>
          <p:cNvCxnSpPr>
            <a:cxnSpLocks/>
          </p:cNvCxnSpPr>
          <p:nvPr/>
        </p:nvCxnSpPr>
        <p:spPr>
          <a:xfrm>
            <a:off x="2171500" y="4927347"/>
            <a:ext cx="6479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1CCF970F-EA6D-40A1-67FA-6FE9389B3416}"/>
              </a:ext>
            </a:extLst>
          </p:cNvPr>
          <p:cNvSpPr txBox="1"/>
          <p:nvPr/>
        </p:nvSpPr>
        <p:spPr>
          <a:xfrm>
            <a:off x="2150717" y="4822714"/>
            <a:ext cx="737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C</a:t>
            </a:r>
            <a:endParaRPr lang="en-US" sz="3200" baseline="-250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826671E-A223-9B15-06C0-60980F68C536}"/>
              </a:ext>
            </a:extLst>
          </p:cNvPr>
          <p:cNvSpPr txBox="1"/>
          <p:nvPr/>
        </p:nvSpPr>
        <p:spPr>
          <a:xfrm>
            <a:off x="2232012" y="4119627"/>
            <a:ext cx="574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n</a:t>
            </a:r>
            <a:endParaRPr lang="en-US" sz="3200" baseline="-25000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0E36252E-B97D-A62F-69D6-32FD5B7B51CB}"/>
              </a:ext>
            </a:extLst>
          </p:cNvPr>
          <p:cNvSpPr txBox="1"/>
          <p:nvPr/>
        </p:nvSpPr>
        <p:spPr>
          <a:xfrm>
            <a:off x="871003" y="5631186"/>
            <a:ext cx="137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V </a:t>
            </a:r>
            <a:r>
              <a:rPr lang="en-US" sz="5400" b="1" dirty="0"/>
              <a:t>=</a:t>
            </a:r>
            <a:r>
              <a:rPr lang="en-US" sz="3200" dirty="0"/>
              <a:t> 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29E7C2B0-D71D-DC68-AA81-4F4396F7C66D}"/>
              </a:ext>
            </a:extLst>
          </p:cNvPr>
          <p:cNvCxnSpPr>
            <a:cxnSpLocks/>
          </p:cNvCxnSpPr>
          <p:nvPr/>
        </p:nvCxnSpPr>
        <p:spPr>
          <a:xfrm>
            <a:off x="2143343" y="6119478"/>
            <a:ext cx="4088518" cy="4431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F66E35CE-D261-ACDB-05EC-2F53B6DF2DE4}"/>
              </a:ext>
            </a:extLst>
          </p:cNvPr>
          <p:cNvSpPr txBox="1"/>
          <p:nvPr/>
        </p:nvSpPr>
        <p:spPr>
          <a:xfrm>
            <a:off x="2115200" y="5539057"/>
            <a:ext cx="48113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0.00211666666mol</a:t>
            </a:r>
            <a:endParaRPr lang="en-US" sz="4000" baseline="-250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8556F4E4-D26F-1F9C-F7FE-B8B74C8978E8}"/>
              </a:ext>
            </a:extLst>
          </p:cNvPr>
          <p:cNvSpPr txBox="1"/>
          <p:nvPr/>
        </p:nvSpPr>
        <p:spPr>
          <a:xfrm>
            <a:off x="2773680" y="6035157"/>
            <a:ext cx="24841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2.53 mol/L</a:t>
            </a:r>
            <a:endParaRPr lang="en-US" sz="4000" baseline="-250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BF25BEEB-DF35-BB8D-5794-5B6B96E37B98}"/>
              </a:ext>
            </a:extLst>
          </p:cNvPr>
          <p:cNvSpPr txBox="1"/>
          <p:nvPr/>
        </p:nvSpPr>
        <p:spPr>
          <a:xfrm>
            <a:off x="8676652" y="1912270"/>
            <a:ext cx="35153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V </a:t>
            </a:r>
            <a:r>
              <a:rPr lang="en-US" sz="5400" b="1" dirty="0"/>
              <a:t>= </a:t>
            </a:r>
            <a:r>
              <a:rPr lang="en-US" sz="2400" dirty="0"/>
              <a:t>0.00083662714 L</a:t>
            </a:r>
            <a:r>
              <a:rPr lang="en-US" sz="3200" dirty="0"/>
              <a:t> 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730BDEF-973E-5781-8E05-5A862F0573D5}"/>
              </a:ext>
            </a:extLst>
          </p:cNvPr>
          <p:cNvSpPr txBox="1"/>
          <p:nvPr/>
        </p:nvSpPr>
        <p:spPr>
          <a:xfrm>
            <a:off x="8824511" y="2854706"/>
            <a:ext cx="2748254" cy="129266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V </a:t>
            </a:r>
            <a:r>
              <a:rPr lang="en-US" sz="5400" b="1" dirty="0"/>
              <a:t>~ </a:t>
            </a:r>
            <a:r>
              <a:rPr lang="en-US" sz="2400" dirty="0"/>
              <a:t>8.37 x 10</a:t>
            </a:r>
            <a:r>
              <a:rPr lang="en-US" sz="2400" baseline="30000" dirty="0"/>
              <a:t>-4</a:t>
            </a:r>
            <a:r>
              <a:rPr lang="en-US" sz="2400" dirty="0"/>
              <a:t> L</a:t>
            </a:r>
          </a:p>
          <a:p>
            <a:r>
              <a:rPr lang="en-US" sz="2400" dirty="0"/>
              <a:t>8.37 x 10</a:t>
            </a:r>
            <a:r>
              <a:rPr lang="en-US" sz="2400" baseline="30000" dirty="0"/>
              <a:t>-1</a:t>
            </a:r>
            <a:r>
              <a:rPr lang="en-US" sz="2400" dirty="0"/>
              <a:t> mL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FC14EC9C-EB60-3571-FBAD-A237D13B0320}"/>
              </a:ext>
            </a:extLst>
          </p:cNvPr>
          <p:cNvSpPr txBox="1"/>
          <p:nvPr/>
        </p:nvSpPr>
        <p:spPr>
          <a:xfrm>
            <a:off x="3817871" y="-104394"/>
            <a:ext cx="3261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 sig figs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259750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 animBg="1"/>
      <p:bldP spid="11" grpId="0"/>
      <p:bldP spid="12" grpId="0" animBg="1"/>
      <p:bldP spid="13" grpId="0" animBg="1"/>
      <p:bldP spid="14" grpId="0" animBg="1"/>
      <p:bldP spid="15" grpId="0" animBg="1"/>
      <p:bldP spid="16" grpId="0" animBg="1"/>
      <p:bldP spid="17" grpId="0"/>
      <p:bldP spid="19" grpId="0"/>
      <p:bldP spid="20" grpId="0"/>
      <p:bldP spid="21" grpId="0" animBg="1"/>
      <p:bldP spid="22" grpId="0"/>
      <p:bldP spid="23" grpId="0" animBg="1"/>
      <p:bldP spid="24" grpId="0" animBg="1"/>
      <p:bldP spid="25" grpId="0" animBg="1"/>
      <p:bldP spid="26" grpId="0"/>
      <p:bldP spid="28" grpId="0"/>
      <p:bldP spid="29" grpId="0"/>
      <p:bldP spid="33" grpId="0"/>
      <p:bldP spid="44" grpId="0"/>
      <p:bldP spid="46" grpId="0"/>
      <p:bldP spid="47" grpId="0"/>
      <p:bldP spid="52" grpId="0"/>
      <p:bldP spid="55" grpId="0"/>
      <p:bldP spid="57" grpId="0"/>
      <p:bldP spid="59" grpId="0"/>
      <p:bldP spid="60" grpId="0" animBg="1"/>
      <p:bldP spid="6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51597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Example: Practice Exercise 4.7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7ABD93-2F49-6EFA-268C-D3A31DF64B8E}"/>
              </a:ext>
            </a:extLst>
          </p:cNvPr>
          <p:cNvSpPr txBox="1"/>
          <p:nvPr/>
        </p:nvSpPr>
        <p:spPr>
          <a:xfrm>
            <a:off x="0" y="586351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0" i="1" dirty="0"/>
              <a:t>What volume (in milliliters) of a 0.315 </a:t>
            </a:r>
            <a:r>
              <a:rPr lang="en-CA" sz="2000" b="1" i="1" dirty="0"/>
              <a:t>M</a:t>
            </a:r>
            <a:r>
              <a:rPr lang="en-CA" sz="2000" b="0" i="1" dirty="0"/>
              <a:t> NaOH solution contains 6.22 g of NaOH?</a:t>
            </a:r>
            <a:endParaRPr lang="en-CA" sz="2000" i="1" baseline="-25000" dirty="0"/>
          </a:p>
        </p:txBody>
      </p:sp>
    </p:spTree>
    <p:extLst>
      <p:ext uri="{BB962C8B-B14F-4D97-AF65-F5344CB8AC3E}">
        <p14:creationId xmlns:p14="http://schemas.microsoft.com/office/powerpoint/2010/main" val="252215400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536471" cy="70113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Dilution of Solutions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7407B2F-0F26-9633-AEC4-983AAC76FC48}"/>
              </a:ext>
            </a:extLst>
          </p:cNvPr>
          <p:cNvSpPr txBox="1"/>
          <p:nvPr/>
        </p:nvSpPr>
        <p:spPr>
          <a:xfrm>
            <a:off x="190500" y="701132"/>
            <a:ext cx="1181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To save room </a:t>
            </a:r>
            <a:r>
              <a:rPr lang="en-US" sz="2800" b="1" dirty="0">
                <a:solidFill>
                  <a:srgbClr val="FF0000"/>
                </a:solidFill>
              </a:rPr>
              <a:t>CONCENTRATED (STOCK) </a:t>
            </a:r>
            <a:r>
              <a:rPr lang="en-US" sz="2800" dirty="0"/>
              <a:t>solutions are often kept in lab storage and need to be </a:t>
            </a:r>
            <a:r>
              <a:rPr lang="en-US" sz="2800" b="1" dirty="0">
                <a:solidFill>
                  <a:srgbClr val="FF0000"/>
                </a:solidFill>
              </a:rPr>
              <a:t>weakened (diluted) to be amounts needed in experiments</a:t>
            </a:r>
            <a:r>
              <a:rPr lang="en-US" sz="2800" dirty="0"/>
              <a:t>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954B8B96-3632-AAC5-3EDA-350960678E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3625258"/>
              </p:ext>
            </p:extLst>
          </p:nvPr>
        </p:nvGraphicFramePr>
        <p:xfrm>
          <a:off x="2935222" y="1762668"/>
          <a:ext cx="6574536" cy="4727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1512">
                  <a:extLst>
                    <a:ext uri="{9D8B030D-6E8A-4147-A177-3AD203B41FA5}">
                      <a16:colId xmlns:a16="http://schemas.microsoft.com/office/drawing/2014/main" val="3938308616"/>
                    </a:ext>
                  </a:extLst>
                </a:gridCol>
                <a:gridCol w="2191512">
                  <a:extLst>
                    <a:ext uri="{9D8B030D-6E8A-4147-A177-3AD203B41FA5}">
                      <a16:colId xmlns:a16="http://schemas.microsoft.com/office/drawing/2014/main" val="303281297"/>
                    </a:ext>
                  </a:extLst>
                </a:gridCol>
                <a:gridCol w="2191512">
                  <a:extLst>
                    <a:ext uri="{9D8B030D-6E8A-4147-A177-3AD203B41FA5}">
                      <a16:colId xmlns:a16="http://schemas.microsoft.com/office/drawing/2014/main" val="988183477"/>
                    </a:ext>
                  </a:extLst>
                </a:gridCol>
              </a:tblGrid>
              <a:tr h="403340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Concentrated Solutions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9634230"/>
                  </a:ext>
                </a:extLst>
              </a:tr>
              <a:tr h="69617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Reagent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Formula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Concentration (mol/L)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3337846"/>
                  </a:ext>
                </a:extLst>
              </a:tr>
              <a:tr h="4033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Acetic acid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CH</a:t>
                      </a:r>
                      <a:r>
                        <a:rPr lang="en-US" sz="2000" baseline="-25000" dirty="0"/>
                        <a:t>3</a:t>
                      </a:r>
                      <a:r>
                        <a:rPr lang="en-US" sz="2000" dirty="0"/>
                        <a:t>COOH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17.4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422205"/>
                  </a:ext>
                </a:extLst>
              </a:tr>
              <a:tr h="4033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Ammonia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NH</a:t>
                      </a:r>
                      <a:r>
                        <a:rPr lang="en-US" sz="2000" baseline="-25000" dirty="0"/>
                        <a:t>3(</a:t>
                      </a:r>
                      <a:r>
                        <a:rPr lang="en-US" sz="2000" baseline="-25000" dirty="0" err="1"/>
                        <a:t>aq</a:t>
                      </a:r>
                      <a:r>
                        <a:rPr lang="en-US" sz="2000" baseline="-250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3654247"/>
                  </a:ext>
                </a:extLst>
              </a:tr>
              <a:tr h="4033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Carbonic acid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H2CO</a:t>
                      </a:r>
                      <a:r>
                        <a:rPr lang="en-US" sz="2000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0.039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1967772"/>
                  </a:ext>
                </a:extLst>
              </a:tr>
              <a:tr h="4033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Hydrochloric acid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HCl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317574"/>
                  </a:ext>
                </a:extLst>
              </a:tr>
              <a:tr h="4033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Nitric acid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HNO</a:t>
                      </a:r>
                      <a:r>
                        <a:rPr lang="en-US" sz="2000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850684"/>
                  </a:ext>
                </a:extLst>
              </a:tr>
              <a:tr h="4033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Phosphoric acid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</a:t>
                      </a:r>
                      <a:r>
                        <a:rPr lang="en-US" sz="2000" baseline="-25000" dirty="0"/>
                        <a:t>3</a:t>
                      </a:r>
                      <a:r>
                        <a:rPr lang="en-US" sz="2000" dirty="0"/>
                        <a:t>PO</a:t>
                      </a:r>
                      <a:r>
                        <a:rPr lang="en-US" sz="2000" baseline="-25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6453783"/>
                  </a:ext>
                </a:extLst>
              </a:tr>
              <a:tr h="4033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Sodium hydroxide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NaOH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19.1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802533"/>
                  </a:ext>
                </a:extLst>
              </a:tr>
              <a:tr h="4033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Sulfurous acid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H2SO</a:t>
                      </a:r>
                      <a:r>
                        <a:rPr lang="en-US" sz="2000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7467234"/>
                  </a:ext>
                </a:extLst>
              </a:tr>
              <a:tr h="2814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Sulfuric acid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</a:t>
                      </a:r>
                      <a:r>
                        <a:rPr lang="en-US" sz="2000" baseline="-25000" dirty="0"/>
                        <a:t>2</a:t>
                      </a:r>
                      <a:r>
                        <a:rPr lang="en-US" sz="2000" dirty="0"/>
                        <a:t>SO</a:t>
                      </a:r>
                      <a:r>
                        <a:rPr lang="en-US" sz="2000" baseline="-25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17.8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954644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603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536471" cy="70113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Dilution of Solutions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954B8B96-3632-AAC5-3EDA-350960678E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937151"/>
              </p:ext>
            </p:extLst>
          </p:nvPr>
        </p:nvGraphicFramePr>
        <p:xfrm>
          <a:off x="5556502" y="71028"/>
          <a:ext cx="6574536" cy="4727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1512">
                  <a:extLst>
                    <a:ext uri="{9D8B030D-6E8A-4147-A177-3AD203B41FA5}">
                      <a16:colId xmlns:a16="http://schemas.microsoft.com/office/drawing/2014/main" val="3938308616"/>
                    </a:ext>
                  </a:extLst>
                </a:gridCol>
                <a:gridCol w="2191512">
                  <a:extLst>
                    <a:ext uri="{9D8B030D-6E8A-4147-A177-3AD203B41FA5}">
                      <a16:colId xmlns:a16="http://schemas.microsoft.com/office/drawing/2014/main" val="303281297"/>
                    </a:ext>
                  </a:extLst>
                </a:gridCol>
                <a:gridCol w="2191512">
                  <a:extLst>
                    <a:ext uri="{9D8B030D-6E8A-4147-A177-3AD203B41FA5}">
                      <a16:colId xmlns:a16="http://schemas.microsoft.com/office/drawing/2014/main" val="988183477"/>
                    </a:ext>
                  </a:extLst>
                </a:gridCol>
              </a:tblGrid>
              <a:tr h="403340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Concentrated Solutions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9634230"/>
                  </a:ext>
                </a:extLst>
              </a:tr>
              <a:tr h="69617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Reagent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Formula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Concentration (mol/L)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3337846"/>
                  </a:ext>
                </a:extLst>
              </a:tr>
              <a:tr h="4033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Acetic acid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CH</a:t>
                      </a:r>
                      <a:r>
                        <a:rPr lang="en-US" sz="2000" baseline="-25000" dirty="0"/>
                        <a:t>3</a:t>
                      </a:r>
                      <a:r>
                        <a:rPr lang="en-US" sz="2000" dirty="0"/>
                        <a:t>COOH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17.4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422205"/>
                  </a:ext>
                </a:extLst>
              </a:tr>
              <a:tr h="4033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Ammonia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NH</a:t>
                      </a:r>
                      <a:r>
                        <a:rPr lang="en-US" sz="2000" baseline="-25000" dirty="0"/>
                        <a:t>3(</a:t>
                      </a:r>
                      <a:r>
                        <a:rPr lang="en-US" sz="2000" baseline="-25000" dirty="0" err="1"/>
                        <a:t>aq</a:t>
                      </a:r>
                      <a:r>
                        <a:rPr lang="en-US" sz="2000" baseline="-250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3654247"/>
                  </a:ext>
                </a:extLst>
              </a:tr>
              <a:tr h="4033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Carbonic acid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H2CO</a:t>
                      </a:r>
                      <a:r>
                        <a:rPr lang="en-US" sz="2000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0.039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1967772"/>
                  </a:ext>
                </a:extLst>
              </a:tr>
              <a:tr h="4033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Hydrochloric acid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HCl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317574"/>
                  </a:ext>
                </a:extLst>
              </a:tr>
              <a:tr h="4033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Nitric acid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HNO</a:t>
                      </a:r>
                      <a:r>
                        <a:rPr lang="en-US" sz="2000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850684"/>
                  </a:ext>
                </a:extLst>
              </a:tr>
              <a:tr h="4033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Phosphoric acid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</a:t>
                      </a:r>
                      <a:r>
                        <a:rPr lang="en-US" sz="2000" baseline="-25000" dirty="0"/>
                        <a:t>3</a:t>
                      </a:r>
                      <a:r>
                        <a:rPr lang="en-US" sz="2000" dirty="0"/>
                        <a:t>PO</a:t>
                      </a:r>
                      <a:r>
                        <a:rPr lang="en-US" sz="2000" baseline="-25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6453783"/>
                  </a:ext>
                </a:extLst>
              </a:tr>
              <a:tr h="4033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Sodium hydroxide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NaOH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19.1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802533"/>
                  </a:ext>
                </a:extLst>
              </a:tr>
              <a:tr h="4033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Sulfurous acid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H2SO</a:t>
                      </a:r>
                      <a:r>
                        <a:rPr lang="en-US" sz="2000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7467234"/>
                  </a:ext>
                </a:extLst>
              </a:tr>
              <a:tr h="2814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Sulfuric acid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</a:t>
                      </a:r>
                      <a:r>
                        <a:rPr lang="en-US" sz="2000" baseline="-25000" dirty="0"/>
                        <a:t>2</a:t>
                      </a:r>
                      <a:r>
                        <a:rPr lang="en-US" sz="2000" dirty="0"/>
                        <a:t>SO</a:t>
                      </a:r>
                      <a:r>
                        <a:rPr lang="en-US" sz="2000" baseline="-25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17.8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9546447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1D855719-96BD-30C9-CADF-BC58E16A6FCB}"/>
              </a:ext>
            </a:extLst>
          </p:cNvPr>
          <p:cNvSpPr txBox="1"/>
          <p:nvPr/>
        </p:nvSpPr>
        <p:spPr>
          <a:xfrm>
            <a:off x="190500" y="701132"/>
            <a:ext cx="5189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 solution is created by </a:t>
            </a:r>
            <a:r>
              <a:rPr lang="en-US" sz="2800" dirty="0">
                <a:solidFill>
                  <a:srgbClr val="FF0000"/>
                </a:solidFill>
              </a:rPr>
              <a:t>dissolving # moles in # Volume</a:t>
            </a:r>
            <a:r>
              <a:rPr lang="en-US" sz="2800" dirty="0"/>
              <a:t>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2A8037-8B81-9625-9695-1FFDB9AC7A82}"/>
              </a:ext>
            </a:extLst>
          </p:cNvPr>
          <p:cNvSpPr txBox="1"/>
          <p:nvPr/>
        </p:nvSpPr>
        <p:spPr>
          <a:xfrm>
            <a:off x="190500" y="2272696"/>
            <a:ext cx="5189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 solution can be changed from one concentration to another </a:t>
            </a:r>
            <a:r>
              <a:rPr lang="en-US" sz="2800" b="1" dirty="0"/>
              <a:t>by: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E21C00-52EF-C3B8-26DB-126F9D1DC2DE}"/>
              </a:ext>
            </a:extLst>
          </p:cNvPr>
          <p:cNvSpPr txBox="1"/>
          <p:nvPr/>
        </p:nvSpPr>
        <p:spPr>
          <a:xfrm>
            <a:off x="190500" y="3429000"/>
            <a:ext cx="51892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Taking a certain volume of concentrated solution </a:t>
            </a:r>
            <a:r>
              <a:rPr lang="en-US" sz="2800" b="1" dirty="0"/>
              <a:t>and</a:t>
            </a:r>
            <a:r>
              <a:rPr lang="en-US" sz="2800" b="1" dirty="0">
                <a:solidFill>
                  <a:srgbClr val="FF0000"/>
                </a:solidFill>
              </a:rPr>
              <a:t> adding more water to it.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83880E-1971-DCD0-2B1E-F517C8DB4AED}"/>
              </a:ext>
            </a:extLst>
          </p:cNvPr>
          <p:cNvSpPr txBox="1"/>
          <p:nvPr/>
        </p:nvSpPr>
        <p:spPr>
          <a:xfrm>
            <a:off x="4007737" y="5415825"/>
            <a:ext cx="3097530" cy="83099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C</a:t>
            </a:r>
            <a:r>
              <a:rPr lang="en-US" sz="4800" b="1" baseline="-25000" dirty="0">
                <a:solidFill>
                  <a:srgbClr val="FF0000"/>
                </a:solidFill>
              </a:rPr>
              <a:t>1</a:t>
            </a:r>
            <a:r>
              <a:rPr lang="en-US" sz="4800" b="1" dirty="0">
                <a:solidFill>
                  <a:srgbClr val="FF0000"/>
                </a:solidFill>
              </a:rPr>
              <a:t>V</a:t>
            </a:r>
            <a:r>
              <a:rPr lang="en-US" sz="4800" b="1" baseline="-25000" dirty="0">
                <a:solidFill>
                  <a:srgbClr val="FF0000"/>
                </a:solidFill>
              </a:rPr>
              <a:t>1</a:t>
            </a:r>
            <a:r>
              <a:rPr lang="en-US" sz="4800" b="1" dirty="0">
                <a:solidFill>
                  <a:srgbClr val="FF0000"/>
                </a:solidFill>
              </a:rPr>
              <a:t> = C</a:t>
            </a:r>
            <a:r>
              <a:rPr lang="en-US" sz="4800" b="1" baseline="-25000" dirty="0">
                <a:solidFill>
                  <a:srgbClr val="FF0000"/>
                </a:solidFill>
              </a:rPr>
              <a:t>2</a:t>
            </a:r>
            <a:r>
              <a:rPr lang="en-US" sz="4800" b="1" dirty="0">
                <a:solidFill>
                  <a:srgbClr val="FF0000"/>
                </a:solidFill>
              </a:rPr>
              <a:t>V</a:t>
            </a:r>
            <a:r>
              <a:rPr lang="en-US" sz="4800" b="1" baseline="-250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E271DBF-C4E4-51F8-7EB6-8959E1DC531A}"/>
              </a:ext>
            </a:extLst>
          </p:cNvPr>
          <p:cNvCxnSpPr>
            <a:cxnSpLocks/>
          </p:cNvCxnSpPr>
          <p:nvPr/>
        </p:nvCxnSpPr>
        <p:spPr>
          <a:xfrm>
            <a:off x="3017520" y="5089864"/>
            <a:ext cx="1126520" cy="53686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C96F3E8-1CB6-F22C-7BDF-D2057102FE0A}"/>
              </a:ext>
            </a:extLst>
          </p:cNvPr>
          <p:cNvSpPr txBox="1"/>
          <p:nvPr/>
        </p:nvSpPr>
        <p:spPr>
          <a:xfrm>
            <a:off x="1440371" y="4762679"/>
            <a:ext cx="22932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Original Concentration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F7512E2-941A-56D0-8CAD-1C1975FAE0B7}"/>
              </a:ext>
            </a:extLst>
          </p:cNvPr>
          <p:cNvCxnSpPr>
            <a:cxnSpLocks/>
          </p:cNvCxnSpPr>
          <p:nvPr/>
        </p:nvCxnSpPr>
        <p:spPr>
          <a:xfrm flipV="1">
            <a:off x="3855720" y="6130347"/>
            <a:ext cx="1005840" cy="442436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6EF6BCD-45B6-2041-CED9-7523AF6376BE}"/>
              </a:ext>
            </a:extLst>
          </p:cNvPr>
          <p:cNvSpPr txBox="1"/>
          <p:nvPr/>
        </p:nvSpPr>
        <p:spPr>
          <a:xfrm>
            <a:off x="2674619" y="6022238"/>
            <a:ext cx="14063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Original Volume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BAD02A4-8C3B-2F8A-BD3F-69B2DD8C42B7}"/>
              </a:ext>
            </a:extLst>
          </p:cNvPr>
          <p:cNvCxnSpPr>
            <a:cxnSpLocks/>
          </p:cNvCxnSpPr>
          <p:nvPr/>
        </p:nvCxnSpPr>
        <p:spPr>
          <a:xfrm flipH="1">
            <a:off x="6096000" y="5239732"/>
            <a:ext cx="1161284" cy="37037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2F1AAF2-DBA9-AD3D-56C5-87C33E1C4807}"/>
              </a:ext>
            </a:extLst>
          </p:cNvPr>
          <p:cNvSpPr txBox="1"/>
          <p:nvPr/>
        </p:nvSpPr>
        <p:spPr>
          <a:xfrm>
            <a:off x="7237469" y="4746918"/>
            <a:ext cx="2279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Final Concentration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FC5D88B-3C2D-E98F-ED2B-D5C0B174AF34}"/>
              </a:ext>
            </a:extLst>
          </p:cNvPr>
          <p:cNvCxnSpPr>
            <a:cxnSpLocks/>
          </p:cNvCxnSpPr>
          <p:nvPr/>
        </p:nvCxnSpPr>
        <p:spPr>
          <a:xfrm flipH="1" flipV="1">
            <a:off x="6579060" y="6130347"/>
            <a:ext cx="751382" cy="36894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CB40BDB-32FF-45E8-3D18-CEBF17E7E134}"/>
              </a:ext>
            </a:extLst>
          </p:cNvPr>
          <p:cNvSpPr txBox="1"/>
          <p:nvPr/>
        </p:nvSpPr>
        <p:spPr>
          <a:xfrm>
            <a:off x="7359682" y="6022238"/>
            <a:ext cx="14063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Final Volume</a:t>
            </a:r>
          </a:p>
        </p:txBody>
      </p:sp>
    </p:spTree>
    <p:extLst>
      <p:ext uri="{BB962C8B-B14F-4D97-AF65-F5344CB8AC3E}">
        <p14:creationId xmlns:p14="http://schemas.microsoft.com/office/powerpoint/2010/main" val="411106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11" grpId="0"/>
      <p:bldP spid="14" grpId="0"/>
      <p:bldP spid="19" grpId="0"/>
      <p:bldP spid="23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536471" cy="701132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Dilution of Solutions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954B8B96-3632-AAC5-3EDA-350960678EEF}"/>
              </a:ext>
            </a:extLst>
          </p:cNvPr>
          <p:cNvGraphicFramePr>
            <a:graphicFrameLocks noGrp="1"/>
          </p:cNvGraphicFramePr>
          <p:nvPr/>
        </p:nvGraphicFramePr>
        <p:xfrm>
          <a:off x="5556502" y="71028"/>
          <a:ext cx="6574536" cy="47273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1512">
                  <a:extLst>
                    <a:ext uri="{9D8B030D-6E8A-4147-A177-3AD203B41FA5}">
                      <a16:colId xmlns:a16="http://schemas.microsoft.com/office/drawing/2014/main" val="3938308616"/>
                    </a:ext>
                  </a:extLst>
                </a:gridCol>
                <a:gridCol w="2191512">
                  <a:extLst>
                    <a:ext uri="{9D8B030D-6E8A-4147-A177-3AD203B41FA5}">
                      <a16:colId xmlns:a16="http://schemas.microsoft.com/office/drawing/2014/main" val="303281297"/>
                    </a:ext>
                  </a:extLst>
                </a:gridCol>
                <a:gridCol w="2191512">
                  <a:extLst>
                    <a:ext uri="{9D8B030D-6E8A-4147-A177-3AD203B41FA5}">
                      <a16:colId xmlns:a16="http://schemas.microsoft.com/office/drawing/2014/main" val="988183477"/>
                    </a:ext>
                  </a:extLst>
                </a:gridCol>
              </a:tblGrid>
              <a:tr h="403340">
                <a:tc gridSpan="3">
                  <a:txBody>
                    <a:bodyPr/>
                    <a:lstStyle/>
                    <a:p>
                      <a:pPr algn="ctr"/>
                      <a:r>
                        <a:rPr lang="en-US" dirty="0"/>
                        <a:t>Concentrated Solutions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69634230"/>
                  </a:ext>
                </a:extLst>
              </a:tr>
              <a:tr h="696175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Reagent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Formula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/>
                        <a:t>Concentration (mol/L)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3337846"/>
                  </a:ext>
                </a:extLst>
              </a:tr>
              <a:tr h="4033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Acetic acid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CH</a:t>
                      </a:r>
                      <a:r>
                        <a:rPr lang="en-US" sz="2000" baseline="-25000" dirty="0"/>
                        <a:t>3</a:t>
                      </a:r>
                      <a:r>
                        <a:rPr lang="en-US" sz="2000" dirty="0"/>
                        <a:t>COOH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17.4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2422205"/>
                  </a:ext>
                </a:extLst>
              </a:tr>
              <a:tr h="4033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Ammonia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NH</a:t>
                      </a:r>
                      <a:r>
                        <a:rPr lang="en-US" sz="2000" baseline="-25000" dirty="0"/>
                        <a:t>3(</a:t>
                      </a:r>
                      <a:r>
                        <a:rPr lang="en-US" sz="2000" baseline="-25000" dirty="0" err="1"/>
                        <a:t>aq</a:t>
                      </a:r>
                      <a:r>
                        <a:rPr lang="en-US" sz="2000" baseline="-250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03654247"/>
                  </a:ext>
                </a:extLst>
              </a:tr>
              <a:tr h="4033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Carbonic acid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H2CO</a:t>
                      </a:r>
                      <a:r>
                        <a:rPr lang="en-US" sz="2000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0.039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1967772"/>
                  </a:ext>
                </a:extLst>
              </a:tr>
              <a:tr h="4033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Hydrochloric acid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HCl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0317574"/>
                  </a:ext>
                </a:extLst>
              </a:tr>
              <a:tr h="4033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Nitric acid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HNO</a:t>
                      </a:r>
                      <a:r>
                        <a:rPr lang="en-US" sz="2000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9850684"/>
                  </a:ext>
                </a:extLst>
              </a:tr>
              <a:tr h="4033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Phosphoric acid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</a:t>
                      </a:r>
                      <a:r>
                        <a:rPr lang="en-US" sz="2000" baseline="-25000" dirty="0"/>
                        <a:t>3</a:t>
                      </a:r>
                      <a:r>
                        <a:rPr lang="en-US" sz="2000" dirty="0"/>
                        <a:t>PO</a:t>
                      </a:r>
                      <a:r>
                        <a:rPr lang="en-US" sz="2000" baseline="-25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14.6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76453783"/>
                  </a:ext>
                </a:extLst>
              </a:tr>
              <a:tr h="4033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Sodium hydroxide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NaOH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19.1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1802533"/>
                  </a:ext>
                </a:extLst>
              </a:tr>
              <a:tr h="40334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Sulfurous acid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H2SO</a:t>
                      </a:r>
                      <a:r>
                        <a:rPr lang="en-US" sz="2000" baseline="-250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0.73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47467234"/>
                  </a:ext>
                </a:extLst>
              </a:tr>
              <a:tr h="281417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Sulfuric acid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H</a:t>
                      </a:r>
                      <a:r>
                        <a:rPr lang="en-US" sz="2000" baseline="-25000" dirty="0"/>
                        <a:t>2</a:t>
                      </a:r>
                      <a:r>
                        <a:rPr lang="en-US" sz="2000" dirty="0"/>
                        <a:t>SO</a:t>
                      </a:r>
                      <a:r>
                        <a:rPr lang="en-US" sz="2000" baseline="-250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17.8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954644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42A8037-8B81-9625-9695-1FFDB9AC7A82}"/>
              </a:ext>
            </a:extLst>
          </p:cNvPr>
          <p:cNvSpPr txBox="1"/>
          <p:nvPr/>
        </p:nvSpPr>
        <p:spPr>
          <a:xfrm>
            <a:off x="0" y="557968"/>
            <a:ext cx="5189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 solution can be changed from one concentration to another </a:t>
            </a:r>
            <a:r>
              <a:rPr lang="en-US" sz="2800" b="1" dirty="0"/>
              <a:t>by: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983880E-1971-DCD0-2B1E-F517C8DB4AED}"/>
              </a:ext>
            </a:extLst>
          </p:cNvPr>
          <p:cNvSpPr txBox="1"/>
          <p:nvPr/>
        </p:nvSpPr>
        <p:spPr>
          <a:xfrm>
            <a:off x="6717032" y="5404160"/>
            <a:ext cx="3097530" cy="83099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C</a:t>
            </a:r>
            <a:r>
              <a:rPr lang="en-US" sz="4800" b="1" baseline="-25000" dirty="0">
                <a:solidFill>
                  <a:srgbClr val="FF0000"/>
                </a:solidFill>
              </a:rPr>
              <a:t>1</a:t>
            </a:r>
            <a:r>
              <a:rPr lang="en-US" sz="4800" b="1" dirty="0">
                <a:solidFill>
                  <a:srgbClr val="FF0000"/>
                </a:solidFill>
              </a:rPr>
              <a:t>V</a:t>
            </a:r>
            <a:r>
              <a:rPr lang="en-US" sz="4800" b="1" baseline="-25000" dirty="0">
                <a:solidFill>
                  <a:srgbClr val="FF0000"/>
                </a:solidFill>
              </a:rPr>
              <a:t>1</a:t>
            </a:r>
            <a:r>
              <a:rPr lang="en-US" sz="4800" b="1" dirty="0">
                <a:solidFill>
                  <a:srgbClr val="FF0000"/>
                </a:solidFill>
              </a:rPr>
              <a:t> = C</a:t>
            </a:r>
            <a:r>
              <a:rPr lang="en-US" sz="4800" b="1" baseline="-25000" dirty="0">
                <a:solidFill>
                  <a:srgbClr val="FF0000"/>
                </a:solidFill>
              </a:rPr>
              <a:t>2</a:t>
            </a:r>
            <a:r>
              <a:rPr lang="en-US" sz="4800" b="1" dirty="0">
                <a:solidFill>
                  <a:srgbClr val="FF0000"/>
                </a:solidFill>
              </a:rPr>
              <a:t>V</a:t>
            </a:r>
            <a:r>
              <a:rPr lang="en-US" sz="4800" b="1" baseline="-250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E271DBF-C4E4-51F8-7EB6-8959E1DC531A}"/>
              </a:ext>
            </a:extLst>
          </p:cNvPr>
          <p:cNvCxnSpPr>
            <a:cxnSpLocks/>
          </p:cNvCxnSpPr>
          <p:nvPr/>
        </p:nvCxnSpPr>
        <p:spPr>
          <a:xfrm>
            <a:off x="5726815" y="5078199"/>
            <a:ext cx="1126520" cy="536865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5C96F3E8-1CB6-F22C-7BDF-D2057102FE0A}"/>
              </a:ext>
            </a:extLst>
          </p:cNvPr>
          <p:cNvSpPr txBox="1"/>
          <p:nvPr/>
        </p:nvSpPr>
        <p:spPr>
          <a:xfrm>
            <a:off x="4440558" y="4670657"/>
            <a:ext cx="38252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Original Concentration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F7512E2-941A-56D0-8CAD-1C1975FAE0B7}"/>
              </a:ext>
            </a:extLst>
          </p:cNvPr>
          <p:cNvCxnSpPr>
            <a:cxnSpLocks/>
          </p:cNvCxnSpPr>
          <p:nvPr/>
        </p:nvCxnSpPr>
        <p:spPr>
          <a:xfrm flipV="1">
            <a:off x="6565015" y="6118682"/>
            <a:ext cx="1005840" cy="442436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6EF6BCD-45B6-2041-CED9-7523AF6376BE}"/>
              </a:ext>
            </a:extLst>
          </p:cNvPr>
          <p:cNvSpPr txBox="1"/>
          <p:nvPr/>
        </p:nvSpPr>
        <p:spPr>
          <a:xfrm>
            <a:off x="5383914" y="6010573"/>
            <a:ext cx="14063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Original Volume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BAD02A4-8C3B-2F8A-BD3F-69B2DD8C42B7}"/>
              </a:ext>
            </a:extLst>
          </p:cNvPr>
          <p:cNvCxnSpPr>
            <a:cxnSpLocks/>
          </p:cNvCxnSpPr>
          <p:nvPr/>
        </p:nvCxnSpPr>
        <p:spPr>
          <a:xfrm flipH="1">
            <a:off x="8805295" y="5228067"/>
            <a:ext cx="1161284" cy="37037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72F1AAF2-DBA9-AD3D-56C5-87C33E1C4807}"/>
              </a:ext>
            </a:extLst>
          </p:cNvPr>
          <p:cNvSpPr txBox="1"/>
          <p:nvPr/>
        </p:nvSpPr>
        <p:spPr>
          <a:xfrm>
            <a:off x="9946764" y="4735253"/>
            <a:ext cx="22799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Final Concentration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FC5D88B-3C2D-E98F-ED2B-D5C0B174AF34}"/>
              </a:ext>
            </a:extLst>
          </p:cNvPr>
          <p:cNvCxnSpPr>
            <a:cxnSpLocks/>
          </p:cNvCxnSpPr>
          <p:nvPr/>
        </p:nvCxnSpPr>
        <p:spPr>
          <a:xfrm flipH="1" flipV="1">
            <a:off x="9288355" y="6118682"/>
            <a:ext cx="751382" cy="368944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CB40BDB-32FF-45E8-3D18-CEBF17E7E134}"/>
              </a:ext>
            </a:extLst>
          </p:cNvPr>
          <p:cNvSpPr txBox="1"/>
          <p:nvPr/>
        </p:nvSpPr>
        <p:spPr>
          <a:xfrm>
            <a:off x="10068977" y="6010573"/>
            <a:ext cx="14063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Final Volume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E2150AC-0292-D1B9-DB13-A29D15E1BE3B}"/>
              </a:ext>
            </a:extLst>
          </p:cNvPr>
          <p:cNvSpPr txBox="1"/>
          <p:nvPr/>
        </p:nvSpPr>
        <p:spPr>
          <a:xfrm>
            <a:off x="60962" y="1552249"/>
            <a:ext cx="518922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1. </a:t>
            </a:r>
            <a:r>
              <a:rPr lang="en-US" sz="2800" b="1" dirty="0"/>
              <a:t>Determining the Volume of Original (usually the final volume YOU WANT) X Concentration of original </a:t>
            </a:r>
            <a:r>
              <a:rPr lang="en-US" sz="2800" b="1" dirty="0">
                <a:solidFill>
                  <a:srgbClr val="FF0000"/>
                </a:solidFill>
              </a:rPr>
              <a:t>YOU NEED</a:t>
            </a:r>
            <a:r>
              <a:rPr lang="en-US" sz="2800" b="1" dirty="0"/>
              <a:t>.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9A0DE66-A066-C605-14BB-E119D30A0C77}"/>
              </a:ext>
            </a:extLst>
          </p:cNvPr>
          <p:cNvSpPr txBox="1"/>
          <p:nvPr/>
        </p:nvSpPr>
        <p:spPr>
          <a:xfrm>
            <a:off x="164981" y="3716460"/>
            <a:ext cx="5189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2. </a:t>
            </a:r>
            <a:r>
              <a:rPr lang="en-US" sz="2800" b="1" dirty="0"/>
              <a:t>Divide by </a:t>
            </a:r>
            <a:r>
              <a:rPr lang="en-US" sz="2800" b="1" dirty="0">
                <a:solidFill>
                  <a:srgbClr val="FF0000"/>
                </a:solidFill>
              </a:rPr>
              <a:t>final concentration </a:t>
            </a:r>
            <a:r>
              <a:rPr lang="en-US" sz="2800" b="1" dirty="0"/>
              <a:t>you WANT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B703AB-5516-A591-7D11-BB7AA1ED596B}"/>
              </a:ext>
            </a:extLst>
          </p:cNvPr>
          <p:cNvSpPr txBox="1"/>
          <p:nvPr/>
        </p:nvSpPr>
        <p:spPr>
          <a:xfrm>
            <a:off x="1512989" y="4976758"/>
            <a:ext cx="641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OR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532271-AFC5-7738-1FF7-81F0AECC2DF1}"/>
              </a:ext>
            </a:extLst>
          </p:cNvPr>
          <p:cNvSpPr txBox="1"/>
          <p:nvPr/>
        </p:nvSpPr>
        <p:spPr>
          <a:xfrm>
            <a:off x="178438" y="5641628"/>
            <a:ext cx="51892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2’. </a:t>
            </a:r>
            <a:r>
              <a:rPr lang="en-US" sz="2800" b="1" dirty="0"/>
              <a:t>Divide by </a:t>
            </a:r>
            <a:r>
              <a:rPr lang="en-US" sz="2800" b="1" dirty="0">
                <a:solidFill>
                  <a:srgbClr val="FF0000"/>
                </a:solidFill>
              </a:rPr>
              <a:t>final volume </a:t>
            </a:r>
            <a:r>
              <a:rPr lang="en-US" sz="2800" b="1" dirty="0"/>
              <a:t>you WANT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04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2" grpId="0"/>
      <p:bldP spid="3" grpId="0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51597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Example 4.8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7ABD93-2F49-6EFA-268C-D3A31DF64B8E}"/>
              </a:ext>
            </a:extLst>
          </p:cNvPr>
          <p:cNvSpPr txBox="1"/>
          <p:nvPr/>
        </p:nvSpPr>
        <p:spPr>
          <a:xfrm>
            <a:off x="0" y="586351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0" i="1" dirty="0"/>
              <a:t>Describe how you prepare 5.00 x 10</a:t>
            </a:r>
            <a:r>
              <a:rPr lang="en-CA" sz="2000" b="0" i="1" baseline="30000" dirty="0"/>
              <a:t>2</a:t>
            </a:r>
            <a:r>
              <a:rPr lang="en-CA" sz="2000" b="0" i="1" dirty="0"/>
              <a:t> mL of a 1.75 </a:t>
            </a:r>
            <a:r>
              <a:rPr lang="en-CA" sz="2000" b="1" i="1" dirty="0"/>
              <a:t>M</a:t>
            </a:r>
            <a:r>
              <a:rPr lang="en-CA" sz="2000" b="0" i="1" dirty="0"/>
              <a:t> H</a:t>
            </a:r>
            <a:r>
              <a:rPr lang="en-CA" sz="2000" b="0" i="1" baseline="-25000" dirty="0"/>
              <a:t>2</a:t>
            </a:r>
            <a:r>
              <a:rPr lang="en-CA" sz="2000" b="0" i="1" dirty="0"/>
              <a:t>SO</a:t>
            </a:r>
            <a:r>
              <a:rPr lang="en-CA" sz="2000" b="0" i="1" baseline="-25000" dirty="0"/>
              <a:t>4 </a:t>
            </a:r>
            <a:r>
              <a:rPr lang="en-CA" sz="2000" b="0" i="1" dirty="0"/>
              <a:t>solution, starting with 8.61 </a:t>
            </a:r>
            <a:r>
              <a:rPr lang="en-CA" sz="2000" b="1" i="1" dirty="0"/>
              <a:t>M</a:t>
            </a:r>
            <a:r>
              <a:rPr lang="en-CA" sz="2000" b="0" i="1" dirty="0"/>
              <a:t> stock solution of H</a:t>
            </a:r>
            <a:r>
              <a:rPr lang="en-CA" sz="2000" b="0" i="1" baseline="-25000" dirty="0"/>
              <a:t>2</a:t>
            </a:r>
            <a:r>
              <a:rPr lang="en-CA" sz="2000" b="0" i="1" dirty="0"/>
              <a:t>SO</a:t>
            </a:r>
            <a:r>
              <a:rPr lang="en-CA" sz="2000" b="0" i="1" baseline="-25000" dirty="0"/>
              <a:t>4</a:t>
            </a:r>
            <a:r>
              <a:rPr lang="en-CA" sz="2000" b="0" i="1" dirty="0"/>
              <a:t>.</a:t>
            </a:r>
            <a:endParaRPr lang="en-CA" sz="2000" i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D24C16-842F-FFEB-F32A-F6C36B0F7B78}"/>
              </a:ext>
            </a:extLst>
          </p:cNvPr>
          <p:cNvCxnSpPr>
            <a:cxnSpLocks/>
          </p:cNvCxnSpPr>
          <p:nvPr/>
        </p:nvCxnSpPr>
        <p:spPr>
          <a:xfrm>
            <a:off x="45720" y="925501"/>
            <a:ext cx="2667000" cy="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BF75FF7-8608-5533-4710-3D8A2A55067A}"/>
              </a:ext>
            </a:extLst>
          </p:cNvPr>
          <p:cNvSpPr txBox="1"/>
          <p:nvPr/>
        </p:nvSpPr>
        <p:spPr>
          <a:xfrm>
            <a:off x="4449128" y="1199941"/>
            <a:ext cx="3097530" cy="83099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C</a:t>
            </a:r>
            <a:r>
              <a:rPr lang="en-US" sz="4800" b="1" baseline="-25000" dirty="0">
                <a:solidFill>
                  <a:srgbClr val="FF0000"/>
                </a:solidFill>
              </a:rPr>
              <a:t>1</a:t>
            </a:r>
            <a:r>
              <a:rPr lang="en-US" sz="4800" b="1" dirty="0">
                <a:solidFill>
                  <a:srgbClr val="FF0000"/>
                </a:solidFill>
              </a:rPr>
              <a:t>V</a:t>
            </a:r>
            <a:r>
              <a:rPr lang="en-US" sz="4800" b="1" baseline="-25000" dirty="0">
                <a:solidFill>
                  <a:srgbClr val="FF0000"/>
                </a:solidFill>
              </a:rPr>
              <a:t>1</a:t>
            </a:r>
            <a:r>
              <a:rPr lang="en-US" sz="4800" b="1" dirty="0">
                <a:solidFill>
                  <a:srgbClr val="FF0000"/>
                </a:solidFill>
              </a:rPr>
              <a:t> = C</a:t>
            </a:r>
            <a:r>
              <a:rPr lang="en-US" sz="4800" b="1" baseline="-25000" dirty="0">
                <a:solidFill>
                  <a:srgbClr val="FF0000"/>
                </a:solidFill>
              </a:rPr>
              <a:t>2</a:t>
            </a:r>
            <a:r>
              <a:rPr lang="en-US" sz="4800" b="1" dirty="0">
                <a:solidFill>
                  <a:srgbClr val="FF0000"/>
                </a:solidFill>
              </a:rPr>
              <a:t>V</a:t>
            </a:r>
            <a:r>
              <a:rPr lang="en-US" sz="4800" b="1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62DF93-6394-0807-7F2A-63A93A1A0664}"/>
              </a:ext>
            </a:extLst>
          </p:cNvPr>
          <p:cNvSpPr txBox="1"/>
          <p:nvPr/>
        </p:nvSpPr>
        <p:spPr>
          <a:xfrm>
            <a:off x="9662160" y="1572812"/>
            <a:ext cx="175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Steps: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CDCB96-C8E0-54F0-7E46-A590235B705C}"/>
              </a:ext>
            </a:extLst>
          </p:cNvPr>
          <p:cNvSpPr/>
          <p:nvPr/>
        </p:nvSpPr>
        <p:spPr>
          <a:xfrm>
            <a:off x="8896350" y="1615440"/>
            <a:ext cx="3097530" cy="426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CEB27E-9E33-633C-1F47-9125F0841E21}"/>
              </a:ext>
            </a:extLst>
          </p:cNvPr>
          <p:cNvSpPr/>
          <p:nvPr/>
        </p:nvSpPr>
        <p:spPr>
          <a:xfrm>
            <a:off x="2712720" y="586351"/>
            <a:ext cx="4312920" cy="400110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606482-7C3B-EE9F-B435-D7699AC94D3E}"/>
              </a:ext>
            </a:extLst>
          </p:cNvPr>
          <p:cNvSpPr/>
          <p:nvPr/>
        </p:nvSpPr>
        <p:spPr>
          <a:xfrm>
            <a:off x="8397240" y="565976"/>
            <a:ext cx="3291840" cy="400110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F26DAE-D853-65E5-0A23-838CE163E76E}"/>
              </a:ext>
            </a:extLst>
          </p:cNvPr>
          <p:cNvSpPr/>
          <p:nvPr/>
        </p:nvSpPr>
        <p:spPr>
          <a:xfrm>
            <a:off x="7025640" y="586351"/>
            <a:ext cx="899160" cy="379735"/>
          </a:xfrm>
          <a:prstGeom prst="rect">
            <a:avLst/>
          </a:prstGeom>
          <a:solidFill>
            <a:srgbClr val="FFFF00">
              <a:alpha val="5821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0BA965-09D0-8012-BC0F-7E3CFDACAC97}"/>
              </a:ext>
            </a:extLst>
          </p:cNvPr>
          <p:cNvSpPr/>
          <p:nvPr/>
        </p:nvSpPr>
        <p:spPr>
          <a:xfrm>
            <a:off x="9159240" y="576163"/>
            <a:ext cx="1524000" cy="379735"/>
          </a:xfrm>
          <a:prstGeom prst="rect">
            <a:avLst/>
          </a:prstGeom>
          <a:solidFill>
            <a:srgbClr val="FFFF00">
              <a:alpha val="5821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CA69D9-8021-0D2C-4F62-E27E9EA30150}"/>
              </a:ext>
            </a:extLst>
          </p:cNvPr>
          <p:cNvSpPr txBox="1"/>
          <p:nvPr/>
        </p:nvSpPr>
        <p:spPr>
          <a:xfrm>
            <a:off x="0" y="2598003"/>
            <a:ext cx="1082040" cy="830997"/>
          </a:xfrm>
          <a:prstGeom prst="rect">
            <a:avLst/>
          </a:prstGeom>
          <a:noFill/>
          <a:ln w="50800"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C</a:t>
            </a:r>
            <a:r>
              <a:rPr lang="en-US" sz="4800" b="1" baseline="-25000" dirty="0">
                <a:solidFill>
                  <a:srgbClr val="FF0000"/>
                </a:solidFill>
              </a:rPr>
              <a:t>1</a:t>
            </a:r>
            <a:r>
              <a:rPr lang="en-US" sz="4800" b="1" dirty="0">
                <a:solidFill>
                  <a:srgbClr val="FF0000"/>
                </a:solidFill>
              </a:rPr>
              <a:t>= </a:t>
            </a:r>
            <a:endParaRPr lang="en-US" sz="4800" b="1" baseline="-250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85953E-6564-4C19-CB8C-933BA3C6F5A0}"/>
              </a:ext>
            </a:extLst>
          </p:cNvPr>
          <p:cNvSpPr txBox="1"/>
          <p:nvPr/>
        </p:nvSpPr>
        <p:spPr>
          <a:xfrm>
            <a:off x="0" y="3299265"/>
            <a:ext cx="1082040" cy="830997"/>
          </a:xfrm>
          <a:prstGeom prst="rect">
            <a:avLst/>
          </a:prstGeom>
          <a:noFill/>
          <a:ln w="50800"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V</a:t>
            </a:r>
            <a:r>
              <a:rPr lang="en-US" sz="4800" b="1" baseline="-25000" dirty="0">
                <a:solidFill>
                  <a:srgbClr val="FF0000"/>
                </a:solidFill>
              </a:rPr>
              <a:t>1</a:t>
            </a:r>
            <a:r>
              <a:rPr lang="en-US" sz="4800" b="1" dirty="0">
                <a:solidFill>
                  <a:srgbClr val="FF0000"/>
                </a:solidFill>
              </a:rPr>
              <a:t>= </a:t>
            </a:r>
            <a:endParaRPr lang="en-US" sz="4800" b="1" baseline="-250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AA7B16-79F9-EEA4-C24B-C5CC25D6B1C8}"/>
              </a:ext>
            </a:extLst>
          </p:cNvPr>
          <p:cNvSpPr txBox="1"/>
          <p:nvPr/>
        </p:nvSpPr>
        <p:spPr>
          <a:xfrm>
            <a:off x="0" y="4064960"/>
            <a:ext cx="1082040" cy="830997"/>
          </a:xfrm>
          <a:prstGeom prst="rect">
            <a:avLst/>
          </a:prstGeom>
          <a:noFill/>
          <a:ln w="50800"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C</a:t>
            </a:r>
            <a:r>
              <a:rPr lang="en-US" sz="4800" b="1" baseline="-25000" dirty="0">
                <a:solidFill>
                  <a:srgbClr val="FF0000"/>
                </a:solidFill>
              </a:rPr>
              <a:t>2</a:t>
            </a:r>
            <a:r>
              <a:rPr lang="en-US" sz="4800" b="1" dirty="0">
                <a:solidFill>
                  <a:srgbClr val="FF0000"/>
                </a:solidFill>
              </a:rPr>
              <a:t>= </a:t>
            </a:r>
            <a:endParaRPr lang="en-US" sz="4800" b="1" baseline="-250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69EEC1-4100-5428-249E-500DF77F2786}"/>
              </a:ext>
            </a:extLst>
          </p:cNvPr>
          <p:cNvSpPr txBox="1"/>
          <p:nvPr/>
        </p:nvSpPr>
        <p:spPr>
          <a:xfrm>
            <a:off x="0" y="4697447"/>
            <a:ext cx="1082040" cy="830997"/>
          </a:xfrm>
          <a:prstGeom prst="rect">
            <a:avLst/>
          </a:prstGeom>
          <a:noFill/>
          <a:ln w="50800"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V</a:t>
            </a:r>
            <a:r>
              <a:rPr lang="en-US" sz="4800" b="1" baseline="-25000" dirty="0">
                <a:solidFill>
                  <a:srgbClr val="FF0000"/>
                </a:solidFill>
              </a:rPr>
              <a:t>2</a:t>
            </a:r>
            <a:r>
              <a:rPr lang="en-US" sz="4800" b="1" dirty="0">
                <a:solidFill>
                  <a:srgbClr val="FF0000"/>
                </a:solidFill>
              </a:rPr>
              <a:t>= </a:t>
            </a:r>
            <a:endParaRPr lang="en-US" sz="4800" b="1" baseline="-250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C198210-9727-ACDE-7C18-703C3797A4D6}"/>
              </a:ext>
            </a:extLst>
          </p:cNvPr>
          <p:cNvSpPr txBox="1"/>
          <p:nvPr/>
        </p:nvSpPr>
        <p:spPr>
          <a:xfrm>
            <a:off x="4430077" y="5365671"/>
            <a:ext cx="2429827" cy="584775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/>
              <a:t>1L = 1000 mL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BB9CFC-616B-9F3C-9DBE-1F7167517FAA}"/>
              </a:ext>
            </a:extLst>
          </p:cNvPr>
          <p:cNvSpPr txBox="1"/>
          <p:nvPr/>
        </p:nvSpPr>
        <p:spPr>
          <a:xfrm>
            <a:off x="1082040" y="4791981"/>
            <a:ext cx="24298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5.00 x 10</a:t>
            </a:r>
            <a:r>
              <a:rPr lang="en-US" sz="3200" baseline="30000" dirty="0"/>
              <a:t>2</a:t>
            </a:r>
            <a:r>
              <a:rPr lang="en-US" sz="3200" dirty="0"/>
              <a:t> mL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D8A9C4-0C5F-6732-B4D9-844DA64B53CA}"/>
              </a:ext>
            </a:extLst>
          </p:cNvPr>
          <p:cNvSpPr txBox="1"/>
          <p:nvPr/>
        </p:nvSpPr>
        <p:spPr>
          <a:xfrm>
            <a:off x="1030606" y="4188070"/>
            <a:ext cx="2087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1.75 mol/L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3EDE906-C112-5092-72B9-1D0481A84C82}"/>
              </a:ext>
            </a:extLst>
          </p:cNvPr>
          <p:cNvSpPr txBox="1"/>
          <p:nvPr/>
        </p:nvSpPr>
        <p:spPr>
          <a:xfrm>
            <a:off x="3826192" y="4130262"/>
            <a:ext cx="4571048" cy="954107"/>
          </a:xfrm>
          <a:prstGeom prst="rect">
            <a:avLst/>
          </a:prstGeom>
          <a:noFill/>
          <a:ln w="50800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Volume has to be in Liters…so this needs to be converted.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6AED3CF-473B-D6E5-71C0-6CA0272A0947}"/>
              </a:ext>
            </a:extLst>
          </p:cNvPr>
          <p:cNvCxnSpPr>
            <a:cxnSpLocks/>
          </p:cNvCxnSpPr>
          <p:nvPr/>
        </p:nvCxnSpPr>
        <p:spPr>
          <a:xfrm flipH="1">
            <a:off x="3169920" y="4487560"/>
            <a:ext cx="656272" cy="408397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591DE44D-1021-2B4F-F46B-1391DCE1696F}"/>
              </a:ext>
            </a:extLst>
          </p:cNvPr>
          <p:cNvSpPr txBox="1"/>
          <p:nvPr/>
        </p:nvSpPr>
        <p:spPr>
          <a:xfrm>
            <a:off x="1011555" y="2685424"/>
            <a:ext cx="2087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8.61 mol/L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672DA0-E920-02C9-81DD-03D2685B1622}"/>
              </a:ext>
            </a:extLst>
          </p:cNvPr>
          <p:cNvSpPr txBox="1"/>
          <p:nvPr/>
        </p:nvSpPr>
        <p:spPr>
          <a:xfrm>
            <a:off x="1082040" y="4792913"/>
            <a:ext cx="2087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0.500 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93ADFD-9656-72C8-8C76-BA78B1E60838}"/>
              </a:ext>
            </a:extLst>
          </p:cNvPr>
          <p:cNvSpPr txBox="1"/>
          <p:nvPr/>
        </p:nvSpPr>
        <p:spPr>
          <a:xfrm>
            <a:off x="1008697" y="3291195"/>
            <a:ext cx="1082040" cy="830997"/>
          </a:xfrm>
          <a:prstGeom prst="rect">
            <a:avLst/>
          </a:prstGeom>
          <a:noFill/>
          <a:ln w="50800"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???</a:t>
            </a:r>
            <a:endParaRPr lang="en-US" sz="4800" b="1" baseline="-25000" dirty="0">
              <a:solidFill>
                <a:srgbClr val="FF0000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26081EA-1BAD-3FCB-0E43-2E2B84704034}"/>
              </a:ext>
            </a:extLst>
          </p:cNvPr>
          <p:cNvSpPr txBox="1"/>
          <p:nvPr/>
        </p:nvSpPr>
        <p:spPr>
          <a:xfrm>
            <a:off x="3154680" y="2317347"/>
            <a:ext cx="4571048" cy="1384995"/>
          </a:xfrm>
          <a:prstGeom prst="rect">
            <a:avLst/>
          </a:prstGeom>
          <a:noFill/>
          <a:ln w="50800">
            <a:noFill/>
          </a:ln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There is no information about this one, so it’s the one to solve for.</a:t>
            </a:r>
            <a:endParaRPr lang="en-US" sz="2800" b="1" baseline="-25000" dirty="0">
              <a:solidFill>
                <a:srgbClr val="FF0000"/>
              </a:solidFill>
            </a:endParaRPr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E7CEDAAA-0AE5-0771-9351-82AD324573D6}"/>
              </a:ext>
            </a:extLst>
          </p:cNvPr>
          <p:cNvCxnSpPr>
            <a:cxnSpLocks/>
          </p:cNvCxnSpPr>
          <p:nvPr/>
        </p:nvCxnSpPr>
        <p:spPr>
          <a:xfrm flipH="1">
            <a:off x="2090737" y="3130995"/>
            <a:ext cx="1063943" cy="420506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270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19" grpId="1"/>
      <p:bldP spid="20" grpId="0"/>
      <p:bldP spid="21" grpId="0"/>
      <p:bldP spid="24" grpId="0"/>
      <p:bldP spid="25" grpId="0"/>
      <p:bldP spid="27" grpId="0" animBg="1"/>
      <p:bldP spid="2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51597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Example 4.8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7ABD93-2F49-6EFA-268C-D3A31DF64B8E}"/>
              </a:ext>
            </a:extLst>
          </p:cNvPr>
          <p:cNvSpPr txBox="1"/>
          <p:nvPr/>
        </p:nvSpPr>
        <p:spPr>
          <a:xfrm>
            <a:off x="0" y="586351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0" i="1" dirty="0"/>
              <a:t>Describe how you prepare 5.00 x 10</a:t>
            </a:r>
            <a:r>
              <a:rPr lang="en-CA" sz="2000" b="0" i="1" baseline="30000" dirty="0"/>
              <a:t>2</a:t>
            </a:r>
            <a:r>
              <a:rPr lang="en-CA" sz="2000" b="0" i="1" dirty="0"/>
              <a:t> mL of a 1.75 </a:t>
            </a:r>
            <a:r>
              <a:rPr lang="en-CA" sz="2000" b="1" i="1" dirty="0"/>
              <a:t>M</a:t>
            </a:r>
            <a:r>
              <a:rPr lang="en-CA" sz="2000" b="0" i="1" dirty="0"/>
              <a:t> H</a:t>
            </a:r>
            <a:r>
              <a:rPr lang="en-CA" sz="2000" b="0" i="1" baseline="-25000" dirty="0"/>
              <a:t>2</a:t>
            </a:r>
            <a:r>
              <a:rPr lang="en-CA" sz="2000" b="0" i="1" dirty="0"/>
              <a:t>SO</a:t>
            </a:r>
            <a:r>
              <a:rPr lang="en-CA" sz="2000" b="0" i="1" baseline="-25000" dirty="0"/>
              <a:t>4 </a:t>
            </a:r>
            <a:r>
              <a:rPr lang="en-CA" sz="2000" b="0" i="1" dirty="0"/>
              <a:t>solution, starting with 8.61 </a:t>
            </a:r>
            <a:r>
              <a:rPr lang="en-CA" sz="2000" b="1" i="1" dirty="0"/>
              <a:t>M</a:t>
            </a:r>
            <a:r>
              <a:rPr lang="en-CA" sz="2000" b="0" i="1" dirty="0"/>
              <a:t> stock solution of H</a:t>
            </a:r>
            <a:r>
              <a:rPr lang="en-CA" sz="2000" b="0" i="1" baseline="-25000" dirty="0"/>
              <a:t>2</a:t>
            </a:r>
            <a:r>
              <a:rPr lang="en-CA" sz="2000" b="0" i="1" dirty="0"/>
              <a:t>SO</a:t>
            </a:r>
            <a:r>
              <a:rPr lang="en-CA" sz="2000" b="0" i="1" baseline="-25000" dirty="0"/>
              <a:t>4</a:t>
            </a:r>
            <a:r>
              <a:rPr lang="en-CA" sz="2000" b="0" i="1" dirty="0"/>
              <a:t>.</a:t>
            </a:r>
            <a:endParaRPr lang="en-CA" sz="2000" i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AD24C16-842F-FFEB-F32A-F6C36B0F7B78}"/>
              </a:ext>
            </a:extLst>
          </p:cNvPr>
          <p:cNvCxnSpPr>
            <a:cxnSpLocks/>
          </p:cNvCxnSpPr>
          <p:nvPr/>
        </p:nvCxnSpPr>
        <p:spPr>
          <a:xfrm>
            <a:off x="45720" y="925501"/>
            <a:ext cx="2667000" cy="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EBF75FF7-8608-5533-4710-3D8A2A55067A}"/>
              </a:ext>
            </a:extLst>
          </p:cNvPr>
          <p:cNvSpPr txBox="1"/>
          <p:nvPr/>
        </p:nvSpPr>
        <p:spPr>
          <a:xfrm>
            <a:off x="4449128" y="1199941"/>
            <a:ext cx="3097530" cy="83099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C</a:t>
            </a:r>
            <a:r>
              <a:rPr lang="en-US" sz="4800" b="1" baseline="-25000" dirty="0">
                <a:solidFill>
                  <a:srgbClr val="FF0000"/>
                </a:solidFill>
              </a:rPr>
              <a:t>1</a:t>
            </a:r>
            <a:r>
              <a:rPr lang="en-US" sz="4800" b="1" dirty="0">
                <a:solidFill>
                  <a:srgbClr val="FF0000"/>
                </a:solidFill>
              </a:rPr>
              <a:t>V</a:t>
            </a:r>
            <a:r>
              <a:rPr lang="en-US" sz="4800" b="1" baseline="-25000" dirty="0">
                <a:solidFill>
                  <a:srgbClr val="FF0000"/>
                </a:solidFill>
              </a:rPr>
              <a:t>1</a:t>
            </a:r>
            <a:r>
              <a:rPr lang="en-US" sz="4800" b="1" dirty="0">
                <a:solidFill>
                  <a:srgbClr val="FF0000"/>
                </a:solidFill>
              </a:rPr>
              <a:t> = C</a:t>
            </a:r>
            <a:r>
              <a:rPr lang="en-US" sz="4800" b="1" baseline="-25000" dirty="0">
                <a:solidFill>
                  <a:srgbClr val="FF0000"/>
                </a:solidFill>
              </a:rPr>
              <a:t>2</a:t>
            </a:r>
            <a:r>
              <a:rPr lang="en-US" sz="4800" b="1" dirty="0">
                <a:solidFill>
                  <a:srgbClr val="FF0000"/>
                </a:solidFill>
              </a:rPr>
              <a:t>V</a:t>
            </a:r>
            <a:r>
              <a:rPr lang="en-US" sz="4800" b="1" baseline="-250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62DF93-6394-0807-7F2A-63A93A1A0664}"/>
              </a:ext>
            </a:extLst>
          </p:cNvPr>
          <p:cNvSpPr txBox="1"/>
          <p:nvPr/>
        </p:nvSpPr>
        <p:spPr>
          <a:xfrm>
            <a:off x="9662160" y="1572812"/>
            <a:ext cx="175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Steps: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CDCB96-C8E0-54F0-7E46-A590235B705C}"/>
              </a:ext>
            </a:extLst>
          </p:cNvPr>
          <p:cNvSpPr/>
          <p:nvPr/>
        </p:nvSpPr>
        <p:spPr>
          <a:xfrm>
            <a:off x="8896350" y="1615440"/>
            <a:ext cx="3097530" cy="426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DCEB27E-9E33-633C-1F47-9125F0841E21}"/>
              </a:ext>
            </a:extLst>
          </p:cNvPr>
          <p:cNvSpPr/>
          <p:nvPr/>
        </p:nvSpPr>
        <p:spPr>
          <a:xfrm>
            <a:off x="2712720" y="586351"/>
            <a:ext cx="4312920" cy="400110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C606482-7C3B-EE9F-B435-D7699AC94D3E}"/>
              </a:ext>
            </a:extLst>
          </p:cNvPr>
          <p:cNvSpPr/>
          <p:nvPr/>
        </p:nvSpPr>
        <p:spPr>
          <a:xfrm>
            <a:off x="8397240" y="565976"/>
            <a:ext cx="3291840" cy="400110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0F26DAE-D853-65E5-0A23-838CE163E76E}"/>
              </a:ext>
            </a:extLst>
          </p:cNvPr>
          <p:cNvSpPr/>
          <p:nvPr/>
        </p:nvSpPr>
        <p:spPr>
          <a:xfrm>
            <a:off x="7025640" y="586351"/>
            <a:ext cx="899160" cy="379735"/>
          </a:xfrm>
          <a:prstGeom prst="rect">
            <a:avLst/>
          </a:prstGeom>
          <a:solidFill>
            <a:srgbClr val="FFFF00">
              <a:alpha val="5821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30BA965-09D0-8012-BC0F-7E3CFDACAC97}"/>
              </a:ext>
            </a:extLst>
          </p:cNvPr>
          <p:cNvSpPr/>
          <p:nvPr/>
        </p:nvSpPr>
        <p:spPr>
          <a:xfrm>
            <a:off x="9159240" y="576163"/>
            <a:ext cx="1524000" cy="379735"/>
          </a:xfrm>
          <a:prstGeom prst="rect">
            <a:avLst/>
          </a:prstGeom>
          <a:solidFill>
            <a:srgbClr val="FFFF00">
              <a:alpha val="5821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0CA69D9-8021-0D2C-4F62-E27E9EA30150}"/>
              </a:ext>
            </a:extLst>
          </p:cNvPr>
          <p:cNvSpPr txBox="1"/>
          <p:nvPr/>
        </p:nvSpPr>
        <p:spPr>
          <a:xfrm>
            <a:off x="0" y="2598003"/>
            <a:ext cx="1082040" cy="830997"/>
          </a:xfrm>
          <a:prstGeom prst="rect">
            <a:avLst/>
          </a:prstGeom>
          <a:noFill/>
          <a:ln w="50800"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C</a:t>
            </a:r>
            <a:r>
              <a:rPr lang="en-US" sz="4800" b="1" baseline="-25000" dirty="0">
                <a:solidFill>
                  <a:srgbClr val="FF0000"/>
                </a:solidFill>
              </a:rPr>
              <a:t>1</a:t>
            </a:r>
            <a:r>
              <a:rPr lang="en-US" sz="4800" b="1" dirty="0">
                <a:solidFill>
                  <a:srgbClr val="FF0000"/>
                </a:solidFill>
              </a:rPr>
              <a:t>= </a:t>
            </a:r>
            <a:endParaRPr lang="en-US" sz="4800" b="1" baseline="-250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85953E-6564-4C19-CB8C-933BA3C6F5A0}"/>
              </a:ext>
            </a:extLst>
          </p:cNvPr>
          <p:cNvSpPr txBox="1"/>
          <p:nvPr/>
        </p:nvSpPr>
        <p:spPr>
          <a:xfrm>
            <a:off x="0" y="3299265"/>
            <a:ext cx="1082040" cy="830997"/>
          </a:xfrm>
          <a:prstGeom prst="rect">
            <a:avLst/>
          </a:prstGeom>
          <a:noFill/>
          <a:ln w="50800"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V</a:t>
            </a:r>
            <a:r>
              <a:rPr lang="en-US" sz="4800" b="1" baseline="-25000" dirty="0">
                <a:solidFill>
                  <a:srgbClr val="FF0000"/>
                </a:solidFill>
              </a:rPr>
              <a:t>1</a:t>
            </a:r>
            <a:r>
              <a:rPr lang="en-US" sz="4800" b="1" dirty="0">
                <a:solidFill>
                  <a:srgbClr val="FF0000"/>
                </a:solidFill>
              </a:rPr>
              <a:t>= </a:t>
            </a:r>
            <a:endParaRPr lang="en-US" sz="4800" b="1" baseline="-250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CAA7B16-79F9-EEA4-C24B-C5CC25D6B1C8}"/>
              </a:ext>
            </a:extLst>
          </p:cNvPr>
          <p:cNvSpPr txBox="1"/>
          <p:nvPr/>
        </p:nvSpPr>
        <p:spPr>
          <a:xfrm>
            <a:off x="0" y="4064960"/>
            <a:ext cx="1082040" cy="830997"/>
          </a:xfrm>
          <a:prstGeom prst="rect">
            <a:avLst/>
          </a:prstGeom>
          <a:noFill/>
          <a:ln w="50800"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C</a:t>
            </a:r>
            <a:r>
              <a:rPr lang="en-US" sz="4800" b="1" baseline="-25000" dirty="0">
                <a:solidFill>
                  <a:srgbClr val="FF0000"/>
                </a:solidFill>
              </a:rPr>
              <a:t>2</a:t>
            </a:r>
            <a:r>
              <a:rPr lang="en-US" sz="4800" b="1" dirty="0">
                <a:solidFill>
                  <a:srgbClr val="FF0000"/>
                </a:solidFill>
              </a:rPr>
              <a:t>= </a:t>
            </a:r>
            <a:endParaRPr lang="en-US" sz="4800" b="1" baseline="-250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69EEC1-4100-5428-249E-500DF77F2786}"/>
              </a:ext>
            </a:extLst>
          </p:cNvPr>
          <p:cNvSpPr txBox="1"/>
          <p:nvPr/>
        </p:nvSpPr>
        <p:spPr>
          <a:xfrm>
            <a:off x="0" y="4697447"/>
            <a:ext cx="1082040" cy="830997"/>
          </a:xfrm>
          <a:prstGeom prst="rect">
            <a:avLst/>
          </a:prstGeom>
          <a:noFill/>
          <a:ln w="50800"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V</a:t>
            </a:r>
            <a:r>
              <a:rPr lang="en-US" sz="4800" b="1" baseline="-25000" dirty="0">
                <a:solidFill>
                  <a:srgbClr val="FF0000"/>
                </a:solidFill>
              </a:rPr>
              <a:t>2</a:t>
            </a:r>
            <a:r>
              <a:rPr lang="en-US" sz="4800" b="1" dirty="0">
                <a:solidFill>
                  <a:srgbClr val="FF0000"/>
                </a:solidFill>
              </a:rPr>
              <a:t>= </a:t>
            </a:r>
            <a:endParaRPr lang="en-US" sz="4800" b="1" baseline="-250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DD8A9C4-0C5F-6732-B4D9-844DA64B53CA}"/>
              </a:ext>
            </a:extLst>
          </p:cNvPr>
          <p:cNvSpPr txBox="1"/>
          <p:nvPr/>
        </p:nvSpPr>
        <p:spPr>
          <a:xfrm>
            <a:off x="872965" y="4146048"/>
            <a:ext cx="2087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1.75 mol/L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91DE44D-1021-2B4F-F46B-1391DCE1696F}"/>
              </a:ext>
            </a:extLst>
          </p:cNvPr>
          <p:cNvSpPr txBox="1"/>
          <p:nvPr/>
        </p:nvSpPr>
        <p:spPr>
          <a:xfrm>
            <a:off x="1011555" y="2685424"/>
            <a:ext cx="2087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8.61 mol/L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672DA0-E920-02C9-81DD-03D2685B1622}"/>
              </a:ext>
            </a:extLst>
          </p:cNvPr>
          <p:cNvSpPr txBox="1"/>
          <p:nvPr/>
        </p:nvSpPr>
        <p:spPr>
          <a:xfrm>
            <a:off x="1001077" y="4796382"/>
            <a:ext cx="2087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0.500 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693ADFD-9656-72C8-8C76-BA78B1E60838}"/>
              </a:ext>
            </a:extLst>
          </p:cNvPr>
          <p:cNvSpPr txBox="1"/>
          <p:nvPr/>
        </p:nvSpPr>
        <p:spPr>
          <a:xfrm>
            <a:off x="1008697" y="3291195"/>
            <a:ext cx="1082040" cy="830997"/>
          </a:xfrm>
          <a:prstGeom prst="rect">
            <a:avLst/>
          </a:prstGeom>
          <a:noFill/>
          <a:ln w="50800"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???</a:t>
            </a:r>
            <a:endParaRPr lang="en-US" sz="4800" b="1" baseline="-250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2E567D-73CB-CA0E-D0F9-7B5BC20AA53C}"/>
              </a:ext>
            </a:extLst>
          </p:cNvPr>
          <p:cNvSpPr txBox="1"/>
          <p:nvPr/>
        </p:nvSpPr>
        <p:spPr>
          <a:xfrm>
            <a:off x="3197542" y="2269925"/>
            <a:ext cx="3097530" cy="830997"/>
          </a:xfrm>
          <a:prstGeom prst="rect">
            <a:avLst/>
          </a:prstGeom>
          <a:noFill/>
          <a:ln w="50800"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V</a:t>
            </a:r>
            <a:r>
              <a:rPr lang="en-US" sz="4800" b="1" baseline="-25000" dirty="0">
                <a:solidFill>
                  <a:srgbClr val="FF0000"/>
                </a:solidFill>
              </a:rPr>
              <a:t>1</a:t>
            </a:r>
            <a:r>
              <a:rPr lang="en-US" sz="4800" b="1" dirty="0">
                <a:solidFill>
                  <a:srgbClr val="FF0000"/>
                </a:solidFill>
              </a:rPr>
              <a:t> = C</a:t>
            </a:r>
            <a:r>
              <a:rPr lang="en-US" sz="4800" b="1" baseline="-25000" dirty="0">
                <a:solidFill>
                  <a:srgbClr val="FF0000"/>
                </a:solidFill>
              </a:rPr>
              <a:t>2</a:t>
            </a:r>
            <a:r>
              <a:rPr lang="en-US" sz="4800" b="1" dirty="0">
                <a:solidFill>
                  <a:srgbClr val="FF0000"/>
                </a:solidFill>
              </a:rPr>
              <a:t>V</a:t>
            </a:r>
            <a:r>
              <a:rPr lang="en-US" sz="4800" b="1" baseline="-25000" dirty="0">
                <a:solidFill>
                  <a:srgbClr val="FF0000"/>
                </a:solidFill>
              </a:rPr>
              <a:t>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FEF55B6-B4D3-AEBA-2530-789397E6C3CA}"/>
              </a:ext>
            </a:extLst>
          </p:cNvPr>
          <p:cNvCxnSpPr>
            <a:cxnSpLocks/>
          </p:cNvCxnSpPr>
          <p:nvPr/>
        </p:nvCxnSpPr>
        <p:spPr>
          <a:xfrm>
            <a:off x="4417694" y="3143269"/>
            <a:ext cx="1386840" cy="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33B76F14-0EA8-D903-9A9E-4917839F9EE6}"/>
              </a:ext>
            </a:extLst>
          </p:cNvPr>
          <p:cNvSpPr txBox="1"/>
          <p:nvPr/>
        </p:nvSpPr>
        <p:spPr>
          <a:xfrm>
            <a:off x="4745354" y="3043690"/>
            <a:ext cx="739140" cy="830997"/>
          </a:xfrm>
          <a:prstGeom prst="rect">
            <a:avLst/>
          </a:prstGeom>
          <a:noFill/>
          <a:ln w="50800"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C</a:t>
            </a:r>
            <a:r>
              <a:rPr lang="en-US" sz="4800" b="1" baseline="-25000" dirty="0">
                <a:solidFill>
                  <a:srgbClr val="FF0000"/>
                </a:solidFill>
              </a:rPr>
              <a:t>1</a:t>
            </a:r>
            <a:r>
              <a:rPr lang="en-US" sz="4800" b="1" dirty="0">
                <a:solidFill>
                  <a:srgbClr val="FF0000"/>
                </a:solidFill>
              </a:rPr>
              <a:t> </a:t>
            </a:r>
            <a:endParaRPr lang="en-US" sz="4800" b="1" baseline="-250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8082DF-6858-38DB-F696-B73C13D28DD5}"/>
              </a:ext>
            </a:extLst>
          </p:cNvPr>
          <p:cNvSpPr txBox="1"/>
          <p:nvPr/>
        </p:nvSpPr>
        <p:spPr>
          <a:xfrm>
            <a:off x="3197542" y="3722665"/>
            <a:ext cx="4468178" cy="830997"/>
          </a:xfrm>
          <a:prstGeom prst="rect">
            <a:avLst/>
          </a:prstGeom>
          <a:noFill/>
          <a:ln w="50800"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V</a:t>
            </a:r>
            <a:r>
              <a:rPr lang="en-US" sz="4800" b="1" baseline="-25000" dirty="0">
                <a:solidFill>
                  <a:srgbClr val="FF0000"/>
                </a:solidFill>
              </a:rPr>
              <a:t>1</a:t>
            </a:r>
            <a:r>
              <a:rPr lang="en-US" sz="4800" b="1" dirty="0">
                <a:solidFill>
                  <a:srgbClr val="FF0000"/>
                </a:solidFill>
              </a:rPr>
              <a:t> = </a:t>
            </a:r>
            <a:r>
              <a:rPr lang="en-US" sz="2800" b="1" dirty="0"/>
              <a:t>(1.75 mol/L)(0.500 L)</a:t>
            </a:r>
            <a:endParaRPr lang="en-US" sz="4800" b="1" baseline="-25000" dirty="0">
              <a:solidFill>
                <a:srgbClr val="FF0000"/>
              </a:solidFill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472B51F-8E61-413F-8D11-3A580E141113}"/>
              </a:ext>
            </a:extLst>
          </p:cNvPr>
          <p:cNvCxnSpPr>
            <a:cxnSpLocks/>
          </p:cNvCxnSpPr>
          <p:nvPr/>
        </p:nvCxnSpPr>
        <p:spPr>
          <a:xfrm>
            <a:off x="4280534" y="4443610"/>
            <a:ext cx="3507106" cy="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C9273BB2-5C78-4DA3-9664-88D06B899C0B}"/>
              </a:ext>
            </a:extLst>
          </p:cNvPr>
          <p:cNvSpPr txBox="1"/>
          <p:nvPr/>
        </p:nvSpPr>
        <p:spPr>
          <a:xfrm>
            <a:off x="4793931" y="4435837"/>
            <a:ext cx="2036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(8.61 mol/L)</a:t>
            </a:r>
            <a:endParaRPr lang="en-US" sz="4800" b="1" baseline="-25000" dirty="0">
              <a:solidFill>
                <a:srgbClr val="FF000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FE05116-FB52-F30E-D6C7-C8D6ADCBE32D}"/>
              </a:ext>
            </a:extLst>
          </p:cNvPr>
          <p:cNvSpPr txBox="1"/>
          <p:nvPr/>
        </p:nvSpPr>
        <p:spPr>
          <a:xfrm>
            <a:off x="3122294" y="4827062"/>
            <a:ext cx="4468178" cy="830997"/>
          </a:xfrm>
          <a:prstGeom prst="rect">
            <a:avLst/>
          </a:prstGeom>
          <a:noFill/>
          <a:ln w="50800">
            <a:noFill/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V</a:t>
            </a:r>
            <a:r>
              <a:rPr lang="en-US" sz="4800" b="1" baseline="-25000" dirty="0">
                <a:solidFill>
                  <a:srgbClr val="FF0000"/>
                </a:solidFill>
              </a:rPr>
              <a:t>1</a:t>
            </a:r>
            <a:r>
              <a:rPr lang="en-US" sz="4800" b="1" dirty="0">
                <a:solidFill>
                  <a:srgbClr val="FF0000"/>
                </a:solidFill>
              </a:rPr>
              <a:t> = </a:t>
            </a:r>
            <a:r>
              <a:rPr lang="en-US" sz="2800" b="1" dirty="0"/>
              <a:t>0.1016260163 L</a:t>
            </a:r>
            <a:endParaRPr lang="en-US" sz="4800" b="1" baseline="-25000" dirty="0">
              <a:solidFill>
                <a:srgbClr val="FF0000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5BA6877A-4208-A3EB-FCCE-3BB41F265976}"/>
              </a:ext>
            </a:extLst>
          </p:cNvPr>
          <p:cNvSpPr txBox="1"/>
          <p:nvPr/>
        </p:nvSpPr>
        <p:spPr>
          <a:xfrm>
            <a:off x="3197542" y="5754252"/>
            <a:ext cx="3097530" cy="830997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V</a:t>
            </a:r>
            <a:r>
              <a:rPr lang="en-US" sz="4800" b="1" baseline="-25000" dirty="0">
                <a:solidFill>
                  <a:srgbClr val="FF0000"/>
                </a:solidFill>
              </a:rPr>
              <a:t>1</a:t>
            </a:r>
            <a:r>
              <a:rPr lang="en-US" sz="4800" b="1" dirty="0">
                <a:solidFill>
                  <a:srgbClr val="FF0000"/>
                </a:solidFill>
              </a:rPr>
              <a:t> ~ </a:t>
            </a:r>
            <a:r>
              <a:rPr lang="en-US" sz="2800" b="1" dirty="0"/>
              <a:t>1.02 x10</a:t>
            </a:r>
            <a:r>
              <a:rPr lang="en-US" sz="2800" b="1" baseline="30000" dirty="0"/>
              <a:t>-1</a:t>
            </a:r>
            <a:r>
              <a:rPr lang="en-US" sz="2800" b="1" dirty="0"/>
              <a:t> L</a:t>
            </a:r>
            <a:endParaRPr lang="en-US" sz="4800" b="1" baseline="-25000" dirty="0">
              <a:solidFill>
                <a:srgbClr val="FF0000"/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D78B8A5-9838-F8A4-4EAF-08357A7D32F8}"/>
              </a:ext>
            </a:extLst>
          </p:cNvPr>
          <p:cNvSpPr txBox="1"/>
          <p:nvPr/>
        </p:nvSpPr>
        <p:spPr>
          <a:xfrm>
            <a:off x="6347460" y="-237035"/>
            <a:ext cx="3261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 sig figs</a:t>
            </a:r>
            <a:endParaRPr lang="en-US" sz="3200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01085D6-5780-E077-9601-FD753BF26CC7}"/>
              </a:ext>
            </a:extLst>
          </p:cNvPr>
          <p:cNvSpPr txBox="1"/>
          <p:nvPr/>
        </p:nvSpPr>
        <p:spPr>
          <a:xfrm>
            <a:off x="9015412" y="2231949"/>
            <a:ext cx="297846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 102 mL in graduated cylinder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Transfer 102 ml of stock solution in 500 mL volumetric flask.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Dilute (add water) to the flask to a final volume of 500 </a:t>
            </a:r>
            <a:r>
              <a:rPr lang="en-US" dirty="0" err="1"/>
              <a:t>mL.</a:t>
            </a:r>
            <a:r>
              <a:rPr lang="en-US" dirty="0"/>
              <a:t> (marked)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Invert (Flip Upside down) flask to mix it.</a:t>
            </a:r>
          </a:p>
        </p:txBody>
      </p:sp>
    </p:spTree>
    <p:extLst>
      <p:ext uri="{BB962C8B-B14F-4D97-AF65-F5344CB8AC3E}">
        <p14:creationId xmlns:p14="http://schemas.microsoft.com/office/powerpoint/2010/main" val="373475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/>
      <p:bldP spid="26" grpId="0"/>
      <p:bldP spid="30" grpId="0"/>
      <p:bldP spid="34" grpId="0"/>
      <p:bldP spid="35" grpId="0"/>
      <p:bldP spid="36" grpId="0" animBg="1"/>
      <p:bldP spid="37" grpId="0"/>
      <p:bldP spid="38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51597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Example 4.8 (Visual)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7ABD93-2F49-6EFA-268C-D3A31DF64B8E}"/>
              </a:ext>
            </a:extLst>
          </p:cNvPr>
          <p:cNvSpPr txBox="1"/>
          <p:nvPr/>
        </p:nvSpPr>
        <p:spPr>
          <a:xfrm>
            <a:off x="0" y="586351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0" i="1" dirty="0"/>
              <a:t>Describe how you prepare 5.00 x 10</a:t>
            </a:r>
            <a:r>
              <a:rPr lang="en-CA" sz="2000" b="0" i="1" baseline="30000" dirty="0"/>
              <a:t>2</a:t>
            </a:r>
            <a:r>
              <a:rPr lang="en-CA" sz="2000" b="0" i="1" dirty="0"/>
              <a:t> mL of a 1.75 </a:t>
            </a:r>
            <a:r>
              <a:rPr lang="en-CA" sz="2000" b="1" i="1" dirty="0"/>
              <a:t>M</a:t>
            </a:r>
            <a:r>
              <a:rPr lang="en-CA" sz="2000" b="0" i="1" dirty="0"/>
              <a:t> H</a:t>
            </a:r>
            <a:r>
              <a:rPr lang="en-CA" sz="2000" b="0" i="1" baseline="-25000" dirty="0"/>
              <a:t>2</a:t>
            </a:r>
            <a:r>
              <a:rPr lang="en-CA" sz="2000" b="0" i="1" dirty="0"/>
              <a:t>SO</a:t>
            </a:r>
            <a:r>
              <a:rPr lang="en-CA" sz="2000" b="0" i="1" baseline="-25000" dirty="0"/>
              <a:t>4 </a:t>
            </a:r>
            <a:r>
              <a:rPr lang="en-CA" sz="2000" b="0" i="1" dirty="0"/>
              <a:t>solution, starting with 8.61 </a:t>
            </a:r>
            <a:r>
              <a:rPr lang="en-CA" sz="2000" b="1" i="1" dirty="0"/>
              <a:t>M</a:t>
            </a:r>
            <a:r>
              <a:rPr lang="en-CA" sz="2000" b="0" i="1" dirty="0"/>
              <a:t> stock solution of H</a:t>
            </a:r>
            <a:r>
              <a:rPr lang="en-CA" sz="2000" b="0" i="1" baseline="-25000" dirty="0"/>
              <a:t>2</a:t>
            </a:r>
            <a:r>
              <a:rPr lang="en-CA" sz="2000" b="0" i="1" dirty="0"/>
              <a:t>SO</a:t>
            </a:r>
            <a:r>
              <a:rPr lang="en-CA" sz="2000" b="0" i="1" baseline="-25000" dirty="0"/>
              <a:t>4</a:t>
            </a:r>
            <a:r>
              <a:rPr lang="en-CA" sz="2000" b="0" i="1" dirty="0"/>
              <a:t>.</a:t>
            </a:r>
            <a:endParaRPr lang="en-CA" sz="20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62DF93-6394-0807-7F2A-63A93A1A0664}"/>
              </a:ext>
            </a:extLst>
          </p:cNvPr>
          <p:cNvSpPr txBox="1"/>
          <p:nvPr/>
        </p:nvSpPr>
        <p:spPr>
          <a:xfrm>
            <a:off x="9662160" y="1572812"/>
            <a:ext cx="1752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Steps: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9CDCB96-C8E0-54F0-7E46-A590235B705C}"/>
              </a:ext>
            </a:extLst>
          </p:cNvPr>
          <p:cNvSpPr/>
          <p:nvPr/>
        </p:nvSpPr>
        <p:spPr>
          <a:xfrm>
            <a:off x="8896350" y="1615440"/>
            <a:ext cx="3097530" cy="4267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ABCO Borosilicate Glass 500mL Volumetric Flask wih NABL Cetrificate at Rs  1000 in Ambala">
            <a:extLst>
              <a:ext uri="{FF2B5EF4-FFF2-40B4-BE49-F238E27FC236}">
                <a16:creationId xmlns:a16="http://schemas.microsoft.com/office/drawing/2014/main" id="{60A13B6E-075B-5E93-FF3F-46A23809D9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160" y="3048000"/>
            <a:ext cx="2946400" cy="294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reeform 18">
            <a:extLst>
              <a:ext uri="{FF2B5EF4-FFF2-40B4-BE49-F238E27FC236}">
                <a16:creationId xmlns:a16="http://schemas.microsoft.com/office/drawing/2014/main" id="{D48890FA-BFB5-A188-35EA-2F4291609C4E}"/>
              </a:ext>
            </a:extLst>
          </p:cNvPr>
          <p:cNvSpPr/>
          <p:nvPr/>
        </p:nvSpPr>
        <p:spPr>
          <a:xfrm>
            <a:off x="6614162" y="3235960"/>
            <a:ext cx="1097280" cy="1285240"/>
          </a:xfrm>
          <a:custGeom>
            <a:avLst/>
            <a:gdLst>
              <a:gd name="connsiteX0" fmla="*/ 15240 w 3108960"/>
              <a:gd name="connsiteY0" fmla="*/ 0 h 4282440"/>
              <a:gd name="connsiteX1" fmla="*/ 0 w 3108960"/>
              <a:gd name="connsiteY1" fmla="*/ 4282440 h 4282440"/>
              <a:gd name="connsiteX2" fmla="*/ 3108960 w 3108960"/>
              <a:gd name="connsiteY2" fmla="*/ 4282440 h 4282440"/>
              <a:gd name="connsiteX3" fmla="*/ 3093720 w 3108960"/>
              <a:gd name="connsiteY3" fmla="*/ 15240 h 4282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08960" h="4282440">
                <a:moveTo>
                  <a:pt x="15240" y="0"/>
                </a:moveTo>
                <a:lnTo>
                  <a:pt x="0" y="4282440"/>
                </a:lnTo>
                <a:lnTo>
                  <a:pt x="3108960" y="4282440"/>
                </a:lnTo>
                <a:lnTo>
                  <a:pt x="3093720" y="1524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1A20E2E-CF55-E261-9E51-8D5D5DA533E9}"/>
              </a:ext>
            </a:extLst>
          </p:cNvPr>
          <p:cNvSpPr/>
          <p:nvPr/>
        </p:nvSpPr>
        <p:spPr>
          <a:xfrm>
            <a:off x="6629400" y="3749040"/>
            <a:ext cx="1082042" cy="772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60F7767-E531-BF1D-AF7D-1064116BF485}"/>
              </a:ext>
            </a:extLst>
          </p:cNvPr>
          <p:cNvSpPr txBox="1"/>
          <p:nvPr/>
        </p:nvSpPr>
        <p:spPr>
          <a:xfrm>
            <a:off x="6407470" y="4521200"/>
            <a:ext cx="15106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Stock Solution</a:t>
            </a:r>
          </a:p>
          <a:p>
            <a:pPr algn="ctr"/>
            <a:r>
              <a:rPr lang="en-US" dirty="0"/>
              <a:t>(8.61 M)</a:t>
            </a:r>
          </a:p>
        </p:txBody>
      </p:sp>
      <p:sp>
        <p:nvSpPr>
          <p:cNvPr id="23" name="Curved Right Arrow 22">
            <a:extLst>
              <a:ext uri="{FF2B5EF4-FFF2-40B4-BE49-F238E27FC236}">
                <a16:creationId xmlns:a16="http://schemas.microsoft.com/office/drawing/2014/main" id="{23DCA83E-26C4-2C6E-07D4-66288F2AFEDD}"/>
              </a:ext>
            </a:extLst>
          </p:cNvPr>
          <p:cNvSpPr/>
          <p:nvPr/>
        </p:nvSpPr>
        <p:spPr>
          <a:xfrm rot="5400000">
            <a:off x="5994053" y="2473613"/>
            <a:ext cx="400109" cy="1510664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FCBF9FB-31A8-51DF-BB7B-C1EE0F5511F4}"/>
              </a:ext>
            </a:extLst>
          </p:cNvPr>
          <p:cNvSpPr txBox="1"/>
          <p:nvPr/>
        </p:nvSpPr>
        <p:spPr>
          <a:xfrm>
            <a:off x="5805488" y="2312153"/>
            <a:ext cx="916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102 mL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88A1AD-A038-C0FA-C3A3-60A42A0F5C24}"/>
              </a:ext>
            </a:extLst>
          </p:cNvPr>
          <p:cNvSpPr txBox="1"/>
          <p:nvPr/>
        </p:nvSpPr>
        <p:spPr>
          <a:xfrm>
            <a:off x="9015412" y="2231949"/>
            <a:ext cx="297846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Measure 102 mL in graduated cylinder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Transfer 102 ml of stock solution in 500 mL volumetric flask.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Dilute (add water) to the flask to a final volume of 500 </a:t>
            </a:r>
            <a:r>
              <a:rPr lang="en-US" dirty="0" err="1"/>
              <a:t>mL.</a:t>
            </a:r>
            <a:r>
              <a:rPr lang="en-US" dirty="0"/>
              <a:t> (Marked)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Invert (Flip Upside down) flask to mix it.</a:t>
            </a:r>
          </a:p>
        </p:txBody>
      </p:sp>
      <p:pic>
        <p:nvPicPr>
          <p:cNvPr id="1028" name="Picture 4" descr="100ml Plastic Graduated Cylinder Beaker - 100ml Science Measuring Test Tube  Flask, 2-Sided Marking - Black and Raised Graduation Lines, Pour Spout :  Amazon.ca: Industrial &amp; Scientific">
            <a:extLst>
              <a:ext uri="{FF2B5EF4-FFF2-40B4-BE49-F238E27FC236}">
                <a16:creationId xmlns:a16="http://schemas.microsoft.com/office/drawing/2014/main" id="{16635A97-989C-C905-51E8-7BEC18C9BA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5" r="36729"/>
          <a:stretch/>
        </p:blipFill>
        <p:spPr bwMode="auto">
          <a:xfrm>
            <a:off x="4406301" y="3469629"/>
            <a:ext cx="948984" cy="302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100ml Plastic Graduated Cylinder Beaker - 100ml Science Measuring Test Tube  Flask, 2-Sided Marking - Black and Raised Graduation Lines, Pour Spout :  Amazon.ca: Industrial &amp; Scientific">
            <a:extLst>
              <a:ext uri="{FF2B5EF4-FFF2-40B4-BE49-F238E27FC236}">
                <a16:creationId xmlns:a16="http://schemas.microsoft.com/office/drawing/2014/main" id="{D8F358D8-81E6-D5D3-767C-8C8B6DCA04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55" r="36729"/>
          <a:stretch/>
        </p:blipFill>
        <p:spPr bwMode="auto">
          <a:xfrm>
            <a:off x="5554655" y="3469629"/>
            <a:ext cx="948984" cy="302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Curved Right Arrow 32">
            <a:extLst>
              <a:ext uri="{FF2B5EF4-FFF2-40B4-BE49-F238E27FC236}">
                <a16:creationId xmlns:a16="http://schemas.microsoft.com/office/drawing/2014/main" id="{E9E678A8-0514-6874-C795-858920C6E942}"/>
              </a:ext>
            </a:extLst>
          </p:cNvPr>
          <p:cNvSpPr/>
          <p:nvPr/>
        </p:nvSpPr>
        <p:spPr>
          <a:xfrm rot="5400000">
            <a:off x="3920955" y="1563776"/>
            <a:ext cx="400109" cy="263553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9DDC4D5-F6A5-164F-726A-6173C15172A6}"/>
              </a:ext>
            </a:extLst>
          </p:cNvPr>
          <p:cNvSpPr txBox="1"/>
          <p:nvPr/>
        </p:nvSpPr>
        <p:spPr>
          <a:xfrm>
            <a:off x="3630929" y="2231949"/>
            <a:ext cx="9163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102 mL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FC24CFC6-DDCE-3119-C10D-5B8ECB0B9CA5}"/>
              </a:ext>
            </a:extLst>
          </p:cNvPr>
          <p:cNvSpPr/>
          <p:nvPr/>
        </p:nvSpPr>
        <p:spPr>
          <a:xfrm>
            <a:off x="2362200" y="5242560"/>
            <a:ext cx="985246" cy="624840"/>
          </a:xfrm>
          <a:custGeom>
            <a:avLst/>
            <a:gdLst>
              <a:gd name="connsiteX0" fmla="*/ 91440 w 1005840"/>
              <a:gd name="connsiteY0" fmla="*/ 0 h 624840"/>
              <a:gd name="connsiteX1" fmla="*/ 899160 w 1005840"/>
              <a:gd name="connsiteY1" fmla="*/ 0 h 624840"/>
              <a:gd name="connsiteX2" fmla="*/ 990600 w 1005840"/>
              <a:gd name="connsiteY2" fmla="*/ 106680 h 624840"/>
              <a:gd name="connsiteX3" fmla="*/ 1005840 w 1005840"/>
              <a:gd name="connsiteY3" fmla="*/ 350520 h 624840"/>
              <a:gd name="connsiteX4" fmla="*/ 929640 w 1005840"/>
              <a:gd name="connsiteY4" fmla="*/ 548640 h 624840"/>
              <a:gd name="connsiteX5" fmla="*/ 822960 w 1005840"/>
              <a:gd name="connsiteY5" fmla="*/ 624840 h 624840"/>
              <a:gd name="connsiteX6" fmla="*/ 137160 w 1005840"/>
              <a:gd name="connsiteY6" fmla="*/ 594360 h 624840"/>
              <a:gd name="connsiteX7" fmla="*/ 15240 w 1005840"/>
              <a:gd name="connsiteY7" fmla="*/ 441960 h 624840"/>
              <a:gd name="connsiteX8" fmla="*/ 0 w 1005840"/>
              <a:gd name="connsiteY8" fmla="*/ 259080 h 624840"/>
              <a:gd name="connsiteX9" fmla="*/ 0 w 1005840"/>
              <a:gd name="connsiteY9" fmla="*/ 259080 h 624840"/>
              <a:gd name="connsiteX10" fmla="*/ 91440 w 1005840"/>
              <a:gd name="connsiteY10" fmla="*/ 0 h 624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5840" h="624840">
                <a:moveTo>
                  <a:pt x="91440" y="0"/>
                </a:moveTo>
                <a:lnTo>
                  <a:pt x="899160" y="0"/>
                </a:lnTo>
                <a:lnTo>
                  <a:pt x="990600" y="106680"/>
                </a:lnTo>
                <a:lnTo>
                  <a:pt x="1005840" y="350520"/>
                </a:lnTo>
                <a:lnTo>
                  <a:pt x="929640" y="548640"/>
                </a:lnTo>
                <a:lnTo>
                  <a:pt x="822960" y="624840"/>
                </a:lnTo>
                <a:lnTo>
                  <a:pt x="137160" y="594360"/>
                </a:lnTo>
                <a:lnTo>
                  <a:pt x="15240" y="441960"/>
                </a:lnTo>
                <a:lnTo>
                  <a:pt x="0" y="259080"/>
                </a:lnTo>
                <a:lnTo>
                  <a:pt x="0" y="259080"/>
                </a:lnTo>
                <a:lnTo>
                  <a:pt x="91440" y="0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Freeform 40">
            <a:extLst>
              <a:ext uri="{FF2B5EF4-FFF2-40B4-BE49-F238E27FC236}">
                <a16:creationId xmlns:a16="http://schemas.microsoft.com/office/drawing/2014/main" id="{D846455C-8F47-3D56-2A3C-EB394FC64D19}"/>
              </a:ext>
            </a:extLst>
          </p:cNvPr>
          <p:cNvSpPr/>
          <p:nvPr/>
        </p:nvSpPr>
        <p:spPr>
          <a:xfrm>
            <a:off x="2431228" y="3668358"/>
            <a:ext cx="860612" cy="1559858"/>
          </a:xfrm>
          <a:custGeom>
            <a:avLst/>
            <a:gdLst>
              <a:gd name="connsiteX0" fmla="*/ 860612 w 860612"/>
              <a:gd name="connsiteY0" fmla="*/ 1559858 h 1559858"/>
              <a:gd name="connsiteX1" fmla="*/ 0 w 860612"/>
              <a:gd name="connsiteY1" fmla="*/ 1559858 h 1559858"/>
              <a:gd name="connsiteX2" fmla="*/ 118334 w 860612"/>
              <a:gd name="connsiteY2" fmla="*/ 1441524 h 1559858"/>
              <a:gd name="connsiteX3" fmla="*/ 236668 w 860612"/>
              <a:gd name="connsiteY3" fmla="*/ 1280160 h 1559858"/>
              <a:gd name="connsiteX4" fmla="*/ 344245 w 860612"/>
              <a:gd name="connsiteY4" fmla="*/ 1151068 h 1559858"/>
              <a:gd name="connsiteX5" fmla="*/ 365760 w 860612"/>
              <a:gd name="connsiteY5" fmla="*/ 0 h 1559858"/>
              <a:gd name="connsiteX6" fmla="*/ 537883 w 860612"/>
              <a:gd name="connsiteY6" fmla="*/ 0 h 1559858"/>
              <a:gd name="connsiteX7" fmla="*/ 527125 w 860612"/>
              <a:gd name="connsiteY7" fmla="*/ 1129553 h 1559858"/>
              <a:gd name="connsiteX8" fmla="*/ 591671 w 860612"/>
              <a:gd name="connsiteY8" fmla="*/ 1215614 h 1559858"/>
              <a:gd name="connsiteX9" fmla="*/ 666974 w 860612"/>
              <a:gd name="connsiteY9" fmla="*/ 1323190 h 1559858"/>
              <a:gd name="connsiteX10" fmla="*/ 753036 w 860612"/>
              <a:gd name="connsiteY10" fmla="*/ 1409251 h 1559858"/>
              <a:gd name="connsiteX11" fmla="*/ 817581 w 860612"/>
              <a:gd name="connsiteY11" fmla="*/ 1484555 h 1559858"/>
              <a:gd name="connsiteX12" fmla="*/ 860612 w 860612"/>
              <a:gd name="connsiteY12" fmla="*/ 1559858 h 1559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60612" h="1559858">
                <a:moveTo>
                  <a:pt x="860612" y="1559858"/>
                </a:moveTo>
                <a:lnTo>
                  <a:pt x="0" y="1559858"/>
                </a:lnTo>
                <a:lnTo>
                  <a:pt x="118334" y="1441524"/>
                </a:lnTo>
                <a:lnTo>
                  <a:pt x="236668" y="1280160"/>
                </a:lnTo>
                <a:lnTo>
                  <a:pt x="344245" y="1151068"/>
                </a:lnTo>
                <a:lnTo>
                  <a:pt x="365760" y="0"/>
                </a:lnTo>
                <a:lnTo>
                  <a:pt x="537883" y="0"/>
                </a:lnTo>
                <a:lnTo>
                  <a:pt x="527125" y="1129553"/>
                </a:lnTo>
                <a:lnTo>
                  <a:pt x="591671" y="1215614"/>
                </a:lnTo>
                <a:lnTo>
                  <a:pt x="666974" y="1323190"/>
                </a:lnTo>
                <a:lnTo>
                  <a:pt x="753036" y="1409251"/>
                </a:lnTo>
                <a:lnTo>
                  <a:pt x="817581" y="1484555"/>
                </a:lnTo>
                <a:lnTo>
                  <a:pt x="860612" y="1559858"/>
                </a:lnTo>
                <a:close/>
              </a:path>
            </a:pathLst>
          </a:cu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6E878EB0-0A14-836F-FF26-D3C5E03BA0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240879" y="3015638"/>
            <a:ext cx="1244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778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/>
      <p:bldP spid="29" grpId="0" uiExpand="1" build="p"/>
      <p:bldP spid="33" grpId="0" animBg="1"/>
      <p:bldP spid="39" grpId="0"/>
      <p:bldP spid="40" grpId="0" animBg="1"/>
      <p:bldP spid="4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51597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Example: Practice Exercise 4.8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7ABD93-2F49-6EFA-268C-D3A31DF64B8E}"/>
              </a:ext>
            </a:extLst>
          </p:cNvPr>
          <p:cNvSpPr txBox="1"/>
          <p:nvPr/>
        </p:nvSpPr>
        <p:spPr>
          <a:xfrm>
            <a:off x="0" y="586351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0" i="1" dirty="0"/>
              <a:t>How would we prepare 2.00 102 mL of a  0.866 </a:t>
            </a:r>
            <a:r>
              <a:rPr lang="en-CA" sz="2000" b="1" i="1" dirty="0"/>
              <a:t>M</a:t>
            </a:r>
            <a:r>
              <a:rPr lang="en-CA" sz="2000" b="0" i="1" dirty="0"/>
              <a:t> NaOH solution, starting with a 5.07 </a:t>
            </a:r>
            <a:r>
              <a:rPr lang="en-CA" sz="2000" b="1" i="1" dirty="0"/>
              <a:t>M </a:t>
            </a:r>
            <a:r>
              <a:rPr lang="en-CA" sz="2000" b="0" i="1" dirty="0"/>
              <a:t>stock solution?</a:t>
            </a:r>
            <a:endParaRPr lang="en-CA" sz="2000" i="1" baseline="-25000" dirty="0"/>
          </a:p>
        </p:txBody>
      </p:sp>
    </p:spTree>
    <p:extLst>
      <p:ext uri="{BB962C8B-B14F-4D97-AF65-F5344CB8AC3E}">
        <p14:creationId xmlns:p14="http://schemas.microsoft.com/office/powerpoint/2010/main" val="29984603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C007-0080-0286-DC54-5E7883672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1253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4.6: Gravimetric Analysis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CB71506-8EA2-A730-D8D3-CA34727E608E}"/>
              </a:ext>
            </a:extLst>
          </p:cNvPr>
          <p:cNvSpPr txBox="1"/>
          <p:nvPr/>
        </p:nvSpPr>
        <p:spPr>
          <a:xfrm>
            <a:off x="97735" y="767393"/>
            <a:ext cx="1181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 </a:t>
            </a:r>
            <a:r>
              <a:rPr lang="en-US" sz="2800" b="1" dirty="0">
                <a:solidFill>
                  <a:srgbClr val="FF0000"/>
                </a:solidFill>
              </a:rPr>
              <a:t>a precipitation reaction TWO aqueous </a:t>
            </a:r>
            <a:r>
              <a:rPr lang="en-US" sz="2800" dirty="0"/>
              <a:t>solutions react to </a:t>
            </a:r>
            <a:r>
              <a:rPr lang="en-US" sz="2800" b="1" dirty="0">
                <a:solidFill>
                  <a:srgbClr val="FF0000"/>
                </a:solidFill>
              </a:rPr>
              <a:t>form a solid product </a:t>
            </a:r>
            <a:r>
              <a:rPr lang="en-US" sz="2800" dirty="0"/>
              <a:t>that falls out of solution. (Cloudy or like a snow globe).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02B792F-FB18-7F92-294E-F093285224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271" y="2228371"/>
            <a:ext cx="11462435" cy="109461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C8FD03-436C-E171-1D33-5327CD9542A6}"/>
              </a:ext>
            </a:extLst>
          </p:cNvPr>
          <p:cNvSpPr txBox="1"/>
          <p:nvPr/>
        </p:nvSpPr>
        <p:spPr>
          <a:xfrm>
            <a:off x="283265" y="1721500"/>
            <a:ext cx="1627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Example:</a:t>
            </a:r>
            <a:endParaRPr lang="en-US" sz="2800" b="1" u="sng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7618FE-0F3B-1D36-5ED1-CE53A77990CE}"/>
              </a:ext>
            </a:extLst>
          </p:cNvPr>
          <p:cNvSpPr txBox="1"/>
          <p:nvPr/>
        </p:nvSpPr>
        <p:spPr>
          <a:xfrm>
            <a:off x="283265" y="3535019"/>
            <a:ext cx="1181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If you write the Total Ionic equation and then cancel out the spectator ions you get: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2FEC5F-2A5E-B313-1418-6E44176AB70A}"/>
              </a:ext>
            </a:extLst>
          </p:cNvPr>
          <p:cNvSpPr txBox="1"/>
          <p:nvPr/>
        </p:nvSpPr>
        <p:spPr>
          <a:xfrm>
            <a:off x="1332340" y="4360242"/>
            <a:ext cx="9712850" cy="110799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6600" b="1" u="sng" dirty="0"/>
              <a:t>1</a:t>
            </a:r>
            <a:r>
              <a:rPr lang="en-US" sz="6600" dirty="0"/>
              <a:t> Ag</a:t>
            </a:r>
            <a:r>
              <a:rPr lang="en-US" sz="6600" baseline="30000" dirty="0"/>
              <a:t>+</a:t>
            </a:r>
            <a:r>
              <a:rPr lang="en-US" sz="6600" baseline="-25000" dirty="0"/>
              <a:t>(</a:t>
            </a:r>
            <a:r>
              <a:rPr lang="en-US" sz="6600" baseline="-25000" dirty="0" err="1"/>
              <a:t>aq</a:t>
            </a:r>
            <a:r>
              <a:rPr lang="en-US" sz="6600" baseline="-25000" dirty="0"/>
              <a:t>)</a:t>
            </a:r>
            <a:r>
              <a:rPr lang="en-US" sz="6600" dirty="0"/>
              <a:t> + </a:t>
            </a:r>
            <a:r>
              <a:rPr lang="en-US" sz="6600" b="1" u="sng" dirty="0"/>
              <a:t>1</a:t>
            </a:r>
            <a:r>
              <a:rPr lang="en-US" sz="6600" dirty="0"/>
              <a:t> Cl</a:t>
            </a:r>
            <a:r>
              <a:rPr lang="en-US" sz="6600" baseline="30000" dirty="0"/>
              <a:t>-</a:t>
            </a:r>
            <a:r>
              <a:rPr lang="en-US" sz="6600" baseline="-25000" dirty="0"/>
              <a:t>(</a:t>
            </a:r>
            <a:r>
              <a:rPr lang="en-US" sz="6600" baseline="-25000" dirty="0" err="1"/>
              <a:t>aq</a:t>
            </a:r>
            <a:r>
              <a:rPr lang="en-US" sz="6600" baseline="-25000" dirty="0"/>
              <a:t>)</a:t>
            </a:r>
            <a:r>
              <a:rPr lang="en-US" sz="6600" dirty="0">
                <a:sym typeface="Wingdings" pitchFamily="2" charset="2"/>
              </a:rPr>
              <a:t> </a:t>
            </a:r>
            <a:r>
              <a:rPr lang="en-US" sz="6600" b="1" u="sng" dirty="0">
                <a:sym typeface="Wingdings" pitchFamily="2" charset="2"/>
              </a:rPr>
              <a:t>1</a:t>
            </a:r>
            <a:r>
              <a:rPr lang="en-US" sz="6600" dirty="0">
                <a:sym typeface="Wingdings" pitchFamily="2" charset="2"/>
              </a:rPr>
              <a:t> AgCl</a:t>
            </a:r>
            <a:r>
              <a:rPr lang="en-US" sz="6600" baseline="-25000" dirty="0">
                <a:sym typeface="Wingdings" pitchFamily="2" charset="2"/>
              </a:rPr>
              <a:t>(s)</a:t>
            </a:r>
            <a:endParaRPr lang="en-US" sz="6600" baseline="-250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1A11C8-6C18-B1D2-728B-7FD5887E9606}"/>
              </a:ext>
            </a:extLst>
          </p:cNvPr>
          <p:cNvSpPr txBox="1"/>
          <p:nvPr/>
        </p:nvSpPr>
        <p:spPr>
          <a:xfrm>
            <a:off x="1220193" y="5700549"/>
            <a:ext cx="9712850" cy="10772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If you have balancing numbers you can do stoichiometry with concentrations.</a:t>
            </a:r>
          </a:p>
        </p:txBody>
      </p:sp>
    </p:spTree>
    <p:extLst>
      <p:ext uri="{BB962C8B-B14F-4D97-AF65-F5344CB8AC3E}">
        <p14:creationId xmlns:p14="http://schemas.microsoft.com/office/powerpoint/2010/main" val="16728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8" grpId="0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536471" cy="726184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Electrolyte Properties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FFA0A9-E3A1-79D2-EFE4-4D72EA552421}"/>
              </a:ext>
            </a:extLst>
          </p:cNvPr>
          <p:cNvSpPr txBox="1"/>
          <p:nvPr/>
        </p:nvSpPr>
        <p:spPr>
          <a:xfrm>
            <a:off x="232305" y="879708"/>
            <a:ext cx="11071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2. It can </a:t>
            </a:r>
            <a:r>
              <a:rPr lang="en-US" sz="2800" b="1" dirty="0">
                <a:solidFill>
                  <a:srgbClr val="FF0000"/>
                </a:solidFill>
              </a:rPr>
              <a:t>stay together and NOT form ions</a:t>
            </a:r>
            <a:r>
              <a:rPr lang="en-US" sz="2800" dirty="0"/>
              <a:t>…</a:t>
            </a:r>
            <a:r>
              <a:rPr lang="en-US" sz="2800" b="1" dirty="0">
                <a:solidFill>
                  <a:srgbClr val="FF0000"/>
                </a:solidFill>
              </a:rPr>
              <a:t>nonelectrolyte</a:t>
            </a:r>
            <a:r>
              <a:rPr lang="en-US" sz="2800" dirty="0"/>
              <a:t>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1959C3-7F22-5D71-646C-4DAEEF9FC84E}"/>
              </a:ext>
            </a:extLst>
          </p:cNvPr>
          <p:cNvSpPr txBox="1"/>
          <p:nvPr/>
        </p:nvSpPr>
        <p:spPr>
          <a:xfrm>
            <a:off x="232305" y="1933626"/>
            <a:ext cx="110718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When some compounds</a:t>
            </a:r>
            <a:r>
              <a:rPr lang="en-US" sz="2800" b="1" dirty="0">
                <a:solidFill>
                  <a:srgbClr val="FF0000"/>
                </a:solidFill>
              </a:rPr>
              <a:t>…like Sucrose (sugar)</a:t>
            </a:r>
            <a:r>
              <a:rPr lang="en-US" sz="2800" b="1" dirty="0"/>
              <a:t>… </a:t>
            </a:r>
            <a:r>
              <a:rPr lang="en-US" sz="2800" b="1" dirty="0">
                <a:solidFill>
                  <a:srgbClr val="FF0000"/>
                </a:solidFill>
              </a:rPr>
              <a:t>are dissolved </a:t>
            </a:r>
            <a:r>
              <a:rPr lang="en-US" sz="2800" b="1" dirty="0"/>
              <a:t>in coffee</a:t>
            </a:r>
            <a:r>
              <a:rPr lang="en-US" sz="2800" b="1" dirty="0">
                <a:solidFill>
                  <a:srgbClr val="FF0000"/>
                </a:solidFill>
              </a:rPr>
              <a:t> they DO NOT separate into ions…</a:t>
            </a:r>
            <a:r>
              <a:rPr lang="en-US" sz="2800" b="1" dirty="0"/>
              <a:t>they stay joined together</a:t>
            </a:r>
            <a:r>
              <a:rPr lang="en-US" sz="2800" dirty="0"/>
              <a:t>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3" name="Picture 2" descr="Wavy line Icon - Free PNG &amp; SVG 924527 - Noun Project">
            <a:extLst>
              <a:ext uri="{FF2B5EF4-FFF2-40B4-BE49-F238E27FC236}">
                <a16:creationId xmlns:a16="http://schemas.microsoft.com/office/drawing/2014/main" id="{CC967530-55CC-D6C4-898D-3FEFB480C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305" y="3137234"/>
            <a:ext cx="5320146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Freeform 25">
            <a:extLst>
              <a:ext uri="{FF2B5EF4-FFF2-40B4-BE49-F238E27FC236}">
                <a16:creationId xmlns:a16="http://schemas.microsoft.com/office/drawing/2014/main" id="{CE6BDF9C-DDEC-A5E9-2976-ECF4759CC2D4}"/>
              </a:ext>
            </a:extLst>
          </p:cNvPr>
          <p:cNvSpPr/>
          <p:nvPr/>
        </p:nvSpPr>
        <p:spPr>
          <a:xfrm>
            <a:off x="691083" y="4202744"/>
            <a:ext cx="4668982" cy="1898073"/>
          </a:xfrm>
          <a:custGeom>
            <a:avLst/>
            <a:gdLst>
              <a:gd name="connsiteX0" fmla="*/ 0 w 4668982"/>
              <a:gd name="connsiteY0" fmla="*/ 0 h 1898073"/>
              <a:gd name="connsiteX1" fmla="*/ 0 w 4668982"/>
              <a:gd name="connsiteY1" fmla="*/ 1898073 h 1898073"/>
              <a:gd name="connsiteX2" fmla="*/ 4668982 w 4668982"/>
              <a:gd name="connsiteY2" fmla="*/ 1856509 h 1898073"/>
              <a:gd name="connsiteX3" fmla="*/ 4585854 w 4668982"/>
              <a:gd name="connsiteY3" fmla="*/ 41563 h 1898073"/>
              <a:gd name="connsiteX4" fmla="*/ 4378036 w 4668982"/>
              <a:gd name="connsiteY4" fmla="*/ 55418 h 1898073"/>
              <a:gd name="connsiteX5" fmla="*/ 4336473 w 4668982"/>
              <a:gd name="connsiteY5" fmla="*/ 69273 h 1898073"/>
              <a:gd name="connsiteX6" fmla="*/ 4294909 w 4668982"/>
              <a:gd name="connsiteY6" fmla="*/ 83127 h 1898073"/>
              <a:gd name="connsiteX7" fmla="*/ 4211782 w 4668982"/>
              <a:gd name="connsiteY7" fmla="*/ 124691 h 1898073"/>
              <a:gd name="connsiteX8" fmla="*/ 4073236 w 4668982"/>
              <a:gd name="connsiteY8" fmla="*/ 180109 h 1898073"/>
              <a:gd name="connsiteX9" fmla="*/ 4031673 w 4668982"/>
              <a:gd name="connsiteY9" fmla="*/ 193963 h 1898073"/>
              <a:gd name="connsiteX10" fmla="*/ 3990109 w 4668982"/>
              <a:gd name="connsiteY10" fmla="*/ 207818 h 1898073"/>
              <a:gd name="connsiteX11" fmla="*/ 3616036 w 4668982"/>
              <a:gd name="connsiteY11" fmla="*/ 221673 h 1898073"/>
              <a:gd name="connsiteX12" fmla="*/ 3546763 w 4668982"/>
              <a:gd name="connsiteY12" fmla="*/ 207818 h 1898073"/>
              <a:gd name="connsiteX13" fmla="*/ 3422073 w 4668982"/>
              <a:gd name="connsiteY13" fmla="*/ 166254 h 1898073"/>
              <a:gd name="connsiteX14" fmla="*/ 3338945 w 4668982"/>
              <a:gd name="connsiteY14" fmla="*/ 138545 h 1898073"/>
              <a:gd name="connsiteX15" fmla="*/ 3255818 w 4668982"/>
              <a:gd name="connsiteY15" fmla="*/ 83127 h 1898073"/>
              <a:gd name="connsiteX16" fmla="*/ 3214254 w 4668982"/>
              <a:gd name="connsiteY16" fmla="*/ 41563 h 1898073"/>
              <a:gd name="connsiteX17" fmla="*/ 3172691 w 4668982"/>
              <a:gd name="connsiteY17" fmla="*/ 27709 h 1898073"/>
              <a:gd name="connsiteX18" fmla="*/ 3020291 w 4668982"/>
              <a:gd name="connsiteY18" fmla="*/ 0 h 1898073"/>
              <a:gd name="connsiteX19" fmla="*/ 2826327 w 4668982"/>
              <a:gd name="connsiteY19" fmla="*/ 13854 h 1898073"/>
              <a:gd name="connsiteX20" fmla="*/ 2743200 w 4668982"/>
              <a:gd name="connsiteY20" fmla="*/ 41563 h 1898073"/>
              <a:gd name="connsiteX21" fmla="*/ 2632363 w 4668982"/>
              <a:gd name="connsiteY21" fmla="*/ 96982 h 1898073"/>
              <a:gd name="connsiteX22" fmla="*/ 2590800 w 4668982"/>
              <a:gd name="connsiteY22" fmla="*/ 124691 h 1898073"/>
              <a:gd name="connsiteX23" fmla="*/ 2424545 w 4668982"/>
              <a:gd name="connsiteY23" fmla="*/ 152400 h 1898073"/>
              <a:gd name="connsiteX24" fmla="*/ 2369127 w 4668982"/>
              <a:gd name="connsiteY24" fmla="*/ 166254 h 1898073"/>
              <a:gd name="connsiteX25" fmla="*/ 2327563 w 4668982"/>
              <a:gd name="connsiteY25" fmla="*/ 180109 h 1898073"/>
              <a:gd name="connsiteX26" fmla="*/ 2230582 w 4668982"/>
              <a:gd name="connsiteY26" fmla="*/ 193963 h 1898073"/>
              <a:gd name="connsiteX27" fmla="*/ 2119745 w 4668982"/>
              <a:gd name="connsiteY27" fmla="*/ 180109 h 1898073"/>
              <a:gd name="connsiteX28" fmla="*/ 2022763 w 4668982"/>
              <a:gd name="connsiteY28" fmla="*/ 152400 h 1898073"/>
              <a:gd name="connsiteX29" fmla="*/ 1856509 w 4668982"/>
              <a:gd name="connsiteY29" fmla="*/ 138545 h 1898073"/>
              <a:gd name="connsiteX30" fmla="*/ 1773382 w 4668982"/>
              <a:gd name="connsiteY30" fmla="*/ 83127 h 1898073"/>
              <a:gd name="connsiteX31" fmla="*/ 1690254 w 4668982"/>
              <a:gd name="connsiteY31" fmla="*/ 55418 h 1898073"/>
              <a:gd name="connsiteX32" fmla="*/ 1648691 w 4668982"/>
              <a:gd name="connsiteY32" fmla="*/ 27709 h 1898073"/>
              <a:gd name="connsiteX33" fmla="*/ 1316182 w 4668982"/>
              <a:gd name="connsiteY33" fmla="*/ 41563 h 1898073"/>
              <a:gd name="connsiteX34" fmla="*/ 1177636 w 4668982"/>
              <a:gd name="connsiteY34" fmla="*/ 69273 h 1898073"/>
              <a:gd name="connsiteX35" fmla="*/ 1108363 w 4668982"/>
              <a:gd name="connsiteY35" fmla="*/ 83127 h 1898073"/>
              <a:gd name="connsiteX36" fmla="*/ 983673 w 4668982"/>
              <a:gd name="connsiteY36" fmla="*/ 138545 h 1898073"/>
              <a:gd name="connsiteX37" fmla="*/ 942109 w 4668982"/>
              <a:gd name="connsiteY37" fmla="*/ 152400 h 1898073"/>
              <a:gd name="connsiteX38" fmla="*/ 512618 w 4668982"/>
              <a:gd name="connsiteY38" fmla="*/ 124691 h 1898073"/>
              <a:gd name="connsiteX39" fmla="*/ 429491 w 4668982"/>
              <a:gd name="connsiteY39" fmla="*/ 96982 h 1898073"/>
              <a:gd name="connsiteX40" fmla="*/ 304800 w 4668982"/>
              <a:gd name="connsiteY40" fmla="*/ 55418 h 1898073"/>
              <a:gd name="connsiteX41" fmla="*/ 263236 w 4668982"/>
              <a:gd name="connsiteY41" fmla="*/ 41563 h 1898073"/>
              <a:gd name="connsiteX42" fmla="*/ 193963 w 4668982"/>
              <a:gd name="connsiteY42" fmla="*/ 27709 h 1898073"/>
              <a:gd name="connsiteX43" fmla="*/ 0 w 4668982"/>
              <a:gd name="connsiteY43" fmla="*/ 0 h 18980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4668982" h="1898073">
                <a:moveTo>
                  <a:pt x="0" y="0"/>
                </a:moveTo>
                <a:lnTo>
                  <a:pt x="0" y="1898073"/>
                </a:lnTo>
                <a:lnTo>
                  <a:pt x="4668982" y="1856509"/>
                </a:lnTo>
                <a:lnTo>
                  <a:pt x="4585854" y="41563"/>
                </a:lnTo>
                <a:cubicBezTo>
                  <a:pt x="4432136" y="24484"/>
                  <a:pt x="4500835" y="14484"/>
                  <a:pt x="4378036" y="55418"/>
                </a:cubicBezTo>
                <a:lnTo>
                  <a:pt x="4336473" y="69273"/>
                </a:lnTo>
                <a:lnTo>
                  <a:pt x="4294909" y="83127"/>
                </a:lnTo>
                <a:cubicBezTo>
                  <a:pt x="4215036" y="136375"/>
                  <a:pt x="4292083" y="90276"/>
                  <a:pt x="4211782" y="124691"/>
                </a:cubicBezTo>
                <a:cubicBezTo>
                  <a:pt x="4069097" y="185842"/>
                  <a:pt x="4262423" y="117047"/>
                  <a:pt x="4073236" y="180109"/>
                </a:cubicBezTo>
                <a:lnTo>
                  <a:pt x="4031673" y="193963"/>
                </a:lnTo>
                <a:cubicBezTo>
                  <a:pt x="4017818" y="198581"/>
                  <a:pt x="4004703" y="207277"/>
                  <a:pt x="3990109" y="207818"/>
                </a:cubicBezTo>
                <a:lnTo>
                  <a:pt x="3616036" y="221673"/>
                </a:lnTo>
                <a:cubicBezTo>
                  <a:pt x="3592945" y="217055"/>
                  <a:pt x="3569482" y="214014"/>
                  <a:pt x="3546763" y="207818"/>
                </a:cubicBezTo>
                <a:cubicBezTo>
                  <a:pt x="3546726" y="207808"/>
                  <a:pt x="3442873" y="173187"/>
                  <a:pt x="3422073" y="166254"/>
                </a:cubicBezTo>
                <a:cubicBezTo>
                  <a:pt x="3422068" y="166252"/>
                  <a:pt x="3338949" y="138548"/>
                  <a:pt x="3338945" y="138545"/>
                </a:cubicBezTo>
                <a:cubicBezTo>
                  <a:pt x="3311236" y="120072"/>
                  <a:pt x="3279366" y="106675"/>
                  <a:pt x="3255818" y="83127"/>
                </a:cubicBezTo>
                <a:cubicBezTo>
                  <a:pt x="3241963" y="69272"/>
                  <a:pt x="3230557" y="52431"/>
                  <a:pt x="3214254" y="41563"/>
                </a:cubicBezTo>
                <a:cubicBezTo>
                  <a:pt x="3202103" y="33462"/>
                  <a:pt x="3186733" y="31721"/>
                  <a:pt x="3172691" y="27709"/>
                </a:cubicBezTo>
                <a:cubicBezTo>
                  <a:pt x="3107361" y="9043"/>
                  <a:pt x="3098789" y="11214"/>
                  <a:pt x="3020291" y="0"/>
                </a:cubicBezTo>
                <a:cubicBezTo>
                  <a:pt x="2955636" y="4618"/>
                  <a:pt x="2890429" y="4239"/>
                  <a:pt x="2826327" y="13854"/>
                </a:cubicBezTo>
                <a:cubicBezTo>
                  <a:pt x="2797442" y="18187"/>
                  <a:pt x="2743200" y="41563"/>
                  <a:pt x="2743200" y="41563"/>
                </a:cubicBezTo>
                <a:cubicBezTo>
                  <a:pt x="2652122" y="132644"/>
                  <a:pt x="2823399" y="-30377"/>
                  <a:pt x="2632363" y="96982"/>
                </a:cubicBezTo>
                <a:cubicBezTo>
                  <a:pt x="2618509" y="106218"/>
                  <a:pt x="2605693" y="117245"/>
                  <a:pt x="2590800" y="124691"/>
                </a:cubicBezTo>
                <a:cubicBezTo>
                  <a:pt x="2544381" y="147900"/>
                  <a:pt x="2464044" y="148011"/>
                  <a:pt x="2424545" y="152400"/>
                </a:cubicBezTo>
                <a:cubicBezTo>
                  <a:pt x="2406072" y="157018"/>
                  <a:pt x="2387436" y="161023"/>
                  <a:pt x="2369127" y="166254"/>
                </a:cubicBezTo>
                <a:cubicBezTo>
                  <a:pt x="2355085" y="170266"/>
                  <a:pt x="2341884" y="177245"/>
                  <a:pt x="2327563" y="180109"/>
                </a:cubicBezTo>
                <a:cubicBezTo>
                  <a:pt x="2295542" y="186513"/>
                  <a:pt x="2262909" y="189345"/>
                  <a:pt x="2230582" y="193963"/>
                </a:cubicBezTo>
                <a:cubicBezTo>
                  <a:pt x="2193636" y="189345"/>
                  <a:pt x="2156378" y="186769"/>
                  <a:pt x="2119745" y="180109"/>
                </a:cubicBezTo>
                <a:cubicBezTo>
                  <a:pt x="2018495" y="161700"/>
                  <a:pt x="2146620" y="167882"/>
                  <a:pt x="2022763" y="152400"/>
                </a:cubicBezTo>
                <a:cubicBezTo>
                  <a:pt x="1967582" y="145502"/>
                  <a:pt x="1911927" y="143163"/>
                  <a:pt x="1856509" y="138545"/>
                </a:cubicBezTo>
                <a:cubicBezTo>
                  <a:pt x="1719007" y="92713"/>
                  <a:pt x="1929047" y="169608"/>
                  <a:pt x="1773382" y="83127"/>
                </a:cubicBezTo>
                <a:cubicBezTo>
                  <a:pt x="1747849" y="68942"/>
                  <a:pt x="1714557" y="71620"/>
                  <a:pt x="1690254" y="55418"/>
                </a:cubicBezTo>
                <a:lnTo>
                  <a:pt x="1648691" y="27709"/>
                </a:lnTo>
                <a:cubicBezTo>
                  <a:pt x="1537855" y="32327"/>
                  <a:pt x="1426884" y="34421"/>
                  <a:pt x="1316182" y="41563"/>
                </a:cubicBezTo>
                <a:cubicBezTo>
                  <a:pt x="1178926" y="50418"/>
                  <a:pt x="1261725" y="48251"/>
                  <a:pt x="1177636" y="69273"/>
                </a:cubicBezTo>
                <a:cubicBezTo>
                  <a:pt x="1154791" y="74984"/>
                  <a:pt x="1131454" y="78509"/>
                  <a:pt x="1108363" y="83127"/>
                </a:cubicBezTo>
                <a:cubicBezTo>
                  <a:pt x="1042497" y="127038"/>
                  <a:pt x="1082597" y="105570"/>
                  <a:pt x="983673" y="138545"/>
                </a:cubicBezTo>
                <a:lnTo>
                  <a:pt x="942109" y="152400"/>
                </a:lnTo>
                <a:cubicBezTo>
                  <a:pt x="909182" y="150968"/>
                  <a:pt x="615863" y="146815"/>
                  <a:pt x="512618" y="124691"/>
                </a:cubicBezTo>
                <a:cubicBezTo>
                  <a:pt x="484058" y="118571"/>
                  <a:pt x="457200" y="106218"/>
                  <a:pt x="429491" y="96982"/>
                </a:cubicBezTo>
                <a:lnTo>
                  <a:pt x="304800" y="55418"/>
                </a:lnTo>
                <a:cubicBezTo>
                  <a:pt x="290945" y="50800"/>
                  <a:pt x="277557" y="44427"/>
                  <a:pt x="263236" y="41563"/>
                </a:cubicBezTo>
                <a:cubicBezTo>
                  <a:pt x="240145" y="36945"/>
                  <a:pt x="217350" y="30460"/>
                  <a:pt x="193963" y="27709"/>
                </a:cubicBezTo>
                <a:cubicBezTo>
                  <a:pt x="72935" y="13470"/>
                  <a:pt x="79181" y="13854"/>
                  <a:pt x="0" y="0"/>
                </a:cubicBez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>
            <a:extLst>
              <a:ext uri="{FF2B5EF4-FFF2-40B4-BE49-F238E27FC236}">
                <a16:creationId xmlns:a16="http://schemas.microsoft.com/office/drawing/2014/main" id="{C35C2AED-9E93-09BC-49FC-91CA04F6191F}"/>
              </a:ext>
            </a:extLst>
          </p:cNvPr>
          <p:cNvSpPr/>
          <p:nvPr/>
        </p:nvSpPr>
        <p:spPr>
          <a:xfrm>
            <a:off x="659034" y="3822254"/>
            <a:ext cx="4696691" cy="2237509"/>
          </a:xfrm>
          <a:custGeom>
            <a:avLst/>
            <a:gdLst>
              <a:gd name="connsiteX0" fmla="*/ 0 w 4627418"/>
              <a:gd name="connsiteY0" fmla="*/ 0 h 2105891"/>
              <a:gd name="connsiteX1" fmla="*/ 13855 w 4627418"/>
              <a:gd name="connsiteY1" fmla="*/ 2105891 h 2105891"/>
              <a:gd name="connsiteX2" fmla="*/ 4627418 w 4627418"/>
              <a:gd name="connsiteY2" fmla="*/ 2078182 h 2105891"/>
              <a:gd name="connsiteX3" fmla="*/ 4572000 w 4627418"/>
              <a:gd name="connsiteY3" fmla="*/ 83127 h 2105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27418" h="2105891">
                <a:moveTo>
                  <a:pt x="0" y="0"/>
                </a:moveTo>
                <a:cubicBezTo>
                  <a:pt x="4618" y="701964"/>
                  <a:pt x="9237" y="1403927"/>
                  <a:pt x="13855" y="2105891"/>
                </a:cubicBezTo>
                <a:lnTo>
                  <a:pt x="4627418" y="2078182"/>
                </a:lnTo>
                <a:lnTo>
                  <a:pt x="4572000" y="83127"/>
                </a:lnTo>
              </a:path>
            </a:pathLst>
          </a:custGeom>
          <a:noFill/>
          <a:ln w="349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153F93F-A1C7-818B-6F36-D48329C15E01}"/>
              </a:ext>
            </a:extLst>
          </p:cNvPr>
          <p:cNvSpPr/>
          <p:nvPr/>
        </p:nvSpPr>
        <p:spPr>
          <a:xfrm>
            <a:off x="6831938" y="3967566"/>
            <a:ext cx="1940104" cy="20107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C6D31D-12F0-F9BE-FF84-44F9BB0B9113}"/>
              </a:ext>
            </a:extLst>
          </p:cNvPr>
          <p:cNvSpPr txBox="1"/>
          <p:nvPr/>
        </p:nvSpPr>
        <p:spPr>
          <a:xfrm>
            <a:off x="6831938" y="4616058"/>
            <a:ext cx="20682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</a:t>
            </a:r>
            <a:r>
              <a:rPr lang="en-US" sz="3200" baseline="-25000" dirty="0">
                <a:solidFill>
                  <a:srgbClr val="FF0000"/>
                </a:solidFill>
              </a:rPr>
              <a:t>22</a:t>
            </a:r>
            <a:r>
              <a:rPr lang="en-US" sz="3200" dirty="0">
                <a:solidFill>
                  <a:srgbClr val="FF0000"/>
                </a:solidFill>
              </a:rPr>
              <a:t>H</a:t>
            </a:r>
            <a:r>
              <a:rPr lang="en-US" sz="3200" baseline="-25000" dirty="0">
                <a:solidFill>
                  <a:srgbClr val="FF0000"/>
                </a:solidFill>
              </a:rPr>
              <a:t>22</a:t>
            </a:r>
            <a:r>
              <a:rPr lang="en-US" sz="3200" dirty="0">
                <a:solidFill>
                  <a:srgbClr val="FF0000"/>
                </a:solidFill>
              </a:rPr>
              <a:t>O</a:t>
            </a:r>
            <a:r>
              <a:rPr lang="en-US" sz="3200" baseline="-25000" dirty="0">
                <a:solidFill>
                  <a:srgbClr val="FF0000"/>
                </a:solidFill>
              </a:rPr>
              <a:t>11</a:t>
            </a:r>
            <a:r>
              <a:rPr lang="en-US" sz="3200" b="1" baseline="-25000" dirty="0">
                <a:solidFill>
                  <a:srgbClr val="FF0000"/>
                </a:solidFill>
              </a:rPr>
              <a:t>(s)</a:t>
            </a:r>
          </a:p>
        </p:txBody>
      </p:sp>
      <p:pic>
        <p:nvPicPr>
          <p:cNvPr id="1026" name="Picture 2" descr="How 'toxic' is sugar? | CBC News">
            <a:extLst>
              <a:ext uri="{FF2B5EF4-FFF2-40B4-BE49-F238E27FC236}">
                <a16:creationId xmlns:a16="http://schemas.microsoft.com/office/drawing/2014/main" id="{C0E747E5-61F9-343B-A31F-CE8C86048C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2753" y="4877349"/>
            <a:ext cx="2141412" cy="1206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A5DFF66-8C04-D294-25F5-891EB135F4EC}"/>
              </a:ext>
            </a:extLst>
          </p:cNvPr>
          <p:cNvSpPr txBox="1"/>
          <p:nvPr/>
        </p:nvSpPr>
        <p:spPr>
          <a:xfrm>
            <a:off x="9477296" y="6006188"/>
            <a:ext cx="1642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Sucrose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2" name="Curved Right Arrow 31">
            <a:extLst>
              <a:ext uri="{FF2B5EF4-FFF2-40B4-BE49-F238E27FC236}">
                <a16:creationId xmlns:a16="http://schemas.microsoft.com/office/drawing/2014/main" id="{A65D5C4F-E299-B870-B267-18DF0CD5F007}"/>
              </a:ext>
            </a:extLst>
          </p:cNvPr>
          <p:cNvSpPr/>
          <p:nvPr/>
        </p:nvSpPr>
        <p:spPr>
          <a:xfrm rot="5400000">
            <a:off x="4772302" y="906244"/>
            <a:ext cx="947745" cy="5160934"/>
          </a:xfrm>
          <a:prstGeom prst="curvedRightArrow">
            <a:avLst/>
          </a:prstGeom>
          <a:solidFill>
            <a:srgbClr val="FF0000"/>
          </a:solidFill>
          <a:ln w="444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9127E05-02EB-A000-E20C-8FDA7FACAC01}"/>
              </a:ext>
            </a:extLst>
          </p:cNvPr>
          <p:cNvSpPr/>
          <p:nvPr/>
        </p:nvSpPr>
        <p:spPr>
          <a:xfrm>
            <a:off x="796123" y="4052092"/>
            <a:ext cx="1940104" cy="20107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D38C045-A791-77F0-0D25-4CB76B5BADF6}"/>
              </a:ext>
            </a:extLst>
          </p:cNvPr>
          <p:cNvSpPr txBox="1"/>
          <p:nvPr/>
        </p:nvSpPr>
        <p:spPr>
          <a:xfrm>
            <a:off x="691083" y="4687577"/>
            <a:ext cx="2355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</a:t>
            </a:r>
            <a:r>
              <a:rPr lang="en-US" sz="3200" baseline="-25000" dirty="0">
                <a:solidFill>
                  <a:srgbClr val="FF0000"/>
                </a:solidFill>
              </a:rPr>
              <a:t>22</a:t>
            </a:r>
            <a:r>
              <a:rPr lang="en-US" sz="3200" dirty="0">
                <a:solidFill>
                  <a:srgbClr val="FF0000"/>
                </a:solidFill>
              </a:rPr>
              <a:t>H</a:t>
            </a:r>
            <a:r>
              <a:rPr lang="en-US" sz="3200" baseline="-25000" dirty="0">
                <a:solidFill>
                  <a:srgbClr val="FF0000"/>
                </a:solidFill>
              </a:rPr>
              <a:t>22</a:t>
            </a:r>
            <a:r>
              <a:rPr lang="en-US" sz="3200" dirty="0">
                <a:solidFill>
                  <a:srgbClr val="FF0000"/>
                </a:solidFill>
              </a:rPr>
              <a:t>O</a:t>
            </a:r>
            <a:r>
              <a:rPr lang="en-US" sz="3200" baseline="-25000" dirty="0">
                <a:solidFill>
                  <a:srgbClr val="FF0000"/>
                </a:solidFill>
              </a:rPr>
              <a:t>11</a:t>
            </a:r>
            <a:r>
              <a:rPr lang="en-US" sz="3200" b="1" baseline="-25000" dirty="0"/>
              <a:t>(</a:t>
            </a:r>
            <a:r>
              <a:rPr lang="en-US" sz="3200" b="1" baseline="-25000" dirty="0" err="1"/>
              <a:t>aq</a:t>
            </a:r>
            <a:r>
              <a:rPr lang="en-US" sz="3200" b="1" baseline="-25000" dirty="0"/>
              <a:t>)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826E8A3-57D4-C34E-D380-8816CBF0BB6F}"/>
              </a:ext>
            </a:extLst>
          </p:cNvPr>
          <p:cNvSpPr/>
          <p:nvPr/>
        </p:nvSpPr>
        <p:spPr>
          <a:xfrm>
            <a:off x="3269691" y="4013137"/>
            <a:ext cx="1940104" cy="201072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A8C9651-8B71-C01F-4887-708E6C06ECE2}"/>
              </a:ext>
            </a:extLst>
          </p:cNvPr>
          <p:cNvSpPr txBox="1"/>
          <p:nvPr/>
        </p:nvSpPr>
        <p:spPr>
          <a:xfrm>
            <a:off x="3164651" y="4648622"/>
            <a:ext cx="23553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C</a:t>
            </a:r>
            <a:r>
              <a:rPr lang="en-US" sz="3200" baseline="-25000" dirty="0">
                <a:solidFill>
                  <a:srgbClr val="FF0000"/>
                </a:solidFill>
              </a:rPr>
              <a:t>22</a:t>
            </a:r>
            <a:r>
              <a:rPr lang="en-US" sz="3200" dirty="0">
                <a:solidFill>
                  <a:srgbClr val="FF0000"/>
                </a:solidFill>
              </a:rPr>
              <a:t>H</a:t>
            </a:r>
            <a:r>
              <a:rPr lang="en-US" sz="3200" baseline="-25000" dirty="0">
                <a:solidFill>
                  <a:srgbClr val="FF0000"/>
                </a:solidFill>
              </a:rPr>
              <a:t>22</a:t>
            </a:r>
            <a:r>
              <a:rPr lang="en-US" sz="3200" dirty="0">
                <a:solidFill>
                  <a:srgbClr val="FF0000"/>
                </a:solidFill>
              </a:rPr>
              <a:t>O</a:t>
            </a:r>
            <a:r>
              <a:rPr lang="en-US" sz="3200" baseline="-25000" dirty="0">
                <a:solidFill>
                  <a:srgbClr val="FF0000"/>
                </a:solidFill>
              </a:rPr>
              <a:t>11</a:t>
            </a:r>
            <a:r>
              <a:rPr lang="en-US" sz="3200" b="1" baseline="-25000" dirty="0"/>
              <a:t>(</a:t>
            </a:r>
            <a:r>
              <a:rPr lang="en-US" sz="3200" b="1" baseline="-25000" dirty="0" err="1"/>
              <a:t>aq</a:t>
            </a:r>
            <a:r>
              <a:rPr lang="en-US" sz="3200" b="1" baseline="-25000" dirty="0"/>
              <a:t>)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8A15A51-B938-564F-310F-5F008AE3F1FE}"/>
              </a:ext>
            </a:extLst>
          </p:cNvPr>
          <p:cNvSpPr/>
          <p:nvPr/>
        </p:nvSpPr>
        <p:spPr>
          <a:xfrm>
            <a:off x="2362985" y="4987503"/>
            <a:ext cx="405291" cy="331343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7F939313-0A6B-EC7B-12C8-57A03653E1EF}"/>
              </a:ext>
            </a:extLst>
          </p:cNvPr>
          <p:cNvSpPr/>
          <p:nvPr/>
        </p:nvSpPr>
        <p:spPr>
          <a:xfrm>
            <a:off x="4827756" y="4920004"/>
            <a:ext cx="405291" cy="331343"/>
          </a:xfrm>
          <a:prstGeom prst="rect">
            <a:avLst/>
          </a:pr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92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6" grpId="0" animBg="1"/>
      <p:bldP spid="26" grpId="1" animBg="1"/>
      <p:bldP spid="27" grpId="0" animBg="1"/>
      <p:bldP spid="28" grpId="0" animBg="1"/>
      <p:bldP spid="29" grpId="0"/>
      <p:bldP spid="31" grpId="0"/>
      <p:bldP spid="32" grpId="0" animBg="1"/>
      <p:bldP spid="33" grpId="0" animBg="1"/>
      <p:bldP spid="34" grpId="0"/>
      <p:bldP spid="35" grpId="0" animBg="1"/>
      <p:bldP spid="36" grpId="0"/>
      <p:bldP spid="37" grpId="0" animBg="1"/>
      <p:bldP spid="3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C007-0080-0286-DC54-5E7883672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1253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4.7: Acid-Base Titrations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9CC22C-973B-A532-EAF5-4EACCFBA6E8C}"/>
              </a:ext>
            </a:extLst>
          </p:cNvPr>
          <p:cNvSpPr txBox="1"/>
          <p:nvPr/>
        </p:nvSpPr>
        <p:spPr>
          <a:xfrm>
            <a:off x="1160062" y="912530"/>
            <a:ext cx="10130790" cy="1107996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6600" b="1" u="sng" dirty="0"/>
              <a:t>1</a:t>
            </a:r>
            <a:r>
              <a:rPr lang="en-US" sz="6600" dirty="0"/>
              <a:t> </a:t>
            </a:r>
            <a:r>
              <a:rPr lang="en-US" sz="6600" dirty="0">
                <a:solidFill>
                  <a:srgbClr val="FF0000"/>
                </a:solidFill>
              </a:rPr>
              <a:t>H</a:t>
            </a:r>
            <a:r>
              <a:rPr lang="en-US" sz="6600" baseline="30000" dirty="0">
                <a:solidFill>
                  <a:srgbClr val="FF0000"/>
                </a:solidFill>
              </a:rPr>
              <a:t>+</a:t>
            </a:r>
            <a:r>
              <a:rPr lang="en-US" sz="6600" baseline="-25000" dirty="0">
                <a:solidFill>
                  <a:srgbClr val="FF0000"/>
                </a:solidFill>
              </a:rPr>
              <a:t>(</a:t>
            </a:r>
            <a:r>
              <a:rPr lang="en-US" sz="6600" baseline="-25000" dirty="0" err="1">
                <a:solidFill>
                  <a:srgbClr val="FF0000"/>
                </a:solidFill>
              </a:rPr>
              <a:t>aq</a:t>
            </a:r>
            <a:r>
              <a:rPr lang="en-US" sz="6600" baseline="-25000" dirty="0">
                <a:solidFill>
                  <a:srgbClr val="FF0000"/>
                </a:solidFill>
              </a:rPr>
              <a:t>)</a:t>
            </a:r>
            <a:r>
              <a:rPr lang="en-US" sz="6600" dirty="0">
                <a:solidFill>
                  <a:srgbClr val="FF0000"/>
                </a:solidFill>
              </a:rPr>
              <a:t> </a:t>
            </a:r>
            <a:r>
              <a:rPr lang="en-US" sz="6600" dirty="0"/>
              <a:t>+ </a:t>
            </a:r>
            <a:r>
              <a:rPr lang="en-US" sz="6600" b="1" u="sng" dirty="0"/>
              <a:t>1</a:t>
            </a:r>
            <a:r>
              <a:rPr lang="en-US" sz="6600" dirty="0"/>
              <a:t> </a:t>
            </a:r>
            <a:r>
              <a:rPr lang="en-US" sz="6600" dirty="0">
                <a:solidFill>
                  <a:srgbClr val="0070C0"/>
                </a:solidFill>
              </a:rPr>
              <a:t>OH</a:t>
            </a:r>
            <a:r>
              <a:rPr lang="en-US" sz="6600" baseline="30000" dirty="0">
                <a:solidFill>
                  <a:srgbClr val="0070C0"/>
                </a:solidFill>
              </a:rPr>
              <a:t>-</a:t>
            </a:r>
            <a:r>
              <a:rPr lang="en-US" sz="6600" baseline="-25000" dirty="0">
                <a:solidFill>
                  <a:srgbClr val="0070C0"/>
                </a:solidFill>
              </a:rPr>
              <a:t>(</a:t>
            </a:r>
            <a:r>
              <a:rPr lang="en-US" sz="6600" baseline="-25000" dirty="0" err="1">
                <a:solidFill>
                  <a:srgbClr val="0070C0"/>
                </a:solidFill>
              </a:rPr>
              <a:t>aq</a:t>
            </a:r>
            <a:r>
              <a:rPr lang="en-US" sz="6600" baseline="-25000" dirty="0">
                <a:solidFill>
                  <a:srgbClr val="0070C0"/>
                </a:solidFill>
              </a:rPr>
              <a:t>)</a:t>
            </a:r>
            <a:r>
              <a:rPr lang="en-US" sz="6600" dirty="0">
                <a:sym typeface="Wingdings" pitchFamily="2" charset="2"/>
              </a:rPr>
              <a:t> </a:t>
            </a:r>
            <a:r>
              <a:rPr lang="en-US" sz="6600" b="1" u="sng" dirty="0">
                <a:sym typeface="Wingdings" pitchFamily="2" charset="2"/>
              </a:rPr>
              <a:t>1</a:t>
            </a:r>
            <a:r>
              <a:rPr lang="en-US" sz="6600" dirty="0">
                <a:sym typeface="Wingdings" pitchFamily="2" charset="2"/>
              </a:rPr>
              <a:t> H</a:t>
            </a:r>
            <a:r>
              <a:rPr lang="en-US" sz="6600" baseline="-25000" dirty="0">
                <a:sym typeface="Wingdings" pitchFamily="2" charset="2"/>
              </a:rPr>
              <a:t>2</a:t>
            </a:r>
            <a:r>
              <a:rPr lang="en-US" sz="6600" dirty="0">
                <a:sym typeface="Wingdings" pitchFamily="2" charset="2"/>
              </a:rPr>
              <a:t>O</a:t>
            </a:r>
            <a:r>
              <a:rPr lang="en-US" sz="6600" baseline="-25000" dirty="0">
                <a:sym typeface="Wingdings" pitchFamily="2" charset="2"/>
              </a:rPr>
              <a:t>(l)</a:t>
            </a:r>
            <a:endParaRPr lang="en-US" sz="6600" baseline="-25000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63EE6B22-5407-25FE-9776-266BF1118E9B}"/>
              </a:ext>
            </a:extLst>
          </p:cNvPr>
          <p:cNvCxnSpPr/>
          <p:nvPr/>
        </p:nvCxnSpPr>
        <p:spPr>
          <a:xfrm flipV="1">
            <a:off x="1676400" y="1895061"/>
            <a:ext cx="364435" cy="755374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CEC6F22-7A26-6237-EBAB-04619973FD52}"/>
              </a:ext>
            </a:extLst>
          </p:cNvPr>
          <p:cNvSpPr txBox="1"/>
          <p:nvPr/>
        </p:nvSpPr>
        <p:spPr>
          <a:xfrm>
            <a:off x="940905" y="2474893"/>
            <a:ext cx="10999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From Acids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5E62A84E-5944-35A0-AAC8-55BAECC86E4F}"/>
              </a:ext>
            </a:extLst>
          </p:cNvPr>
          <p:cNvCxnSpPr/>
          <p:nvPr/>
        </p:nvCxnSpPr>
        <p:spPr>
          <a:xfrm flipV="1">
            <a:off x="4876800" y="1914562"/>
            <a:ext cx="364435" cy="755374"/>
          </a:xfrm>
          <a:prstGeom prst="straightConnector1">
            <a:avLst/>
          </a:prstGeom>
          <a:ln w="412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7E6C765-6B28-69C2-0AE6-523A245E8659}"/>
              </a:ext>
            </a:extLst>
          </p:cNvPr>
          <p:cNvSpPr txBox="1"/>
          <p:nvPr/>
        </p:nvSpPr>
        <p:spPr>
          <a:xfrm>
            <a:off x="4141305" y="2494394"/>
            <a:ext cx="10999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From Bases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F3D21C-CCF4-FEDE-37F2-2ED3A9E49E9A}"/>
              </a:ext>
            </a:extLst>
          </p:cNvPr>
          <p:cNvSpPr txBox="1"/>
          <p:nvPr/>
        </p:nvSpPr>
        <p:spPr>
          <a:xfrm>
            <a:off x="463825" y="3627448"/>
            <a:ext cx="112113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This process is called neutralization </a:t>
            </a:r>
            <a:r>
              <a:rPr lang="en-US" sz="4000" b="1" dirty="0"/>
              <a:t>and it </a:t>
            </a:r>
            <a:r>
              <a:rPr lang="en-US" sz="4000" b="1" dirty="0">
                <a:solidFill>
                  <a:srgbClr val="FF0000"/>
                </a:solidFill>
              </a:rPr>
              <a:t>has BALANCING NUMBERS</a:t>
            </a:r>
            <a:r>
              <a:rPr lang="en-US" sz="4000" b="1" dirty="0"/>
              <a:t>…so….</a:t>
            </a:r>
            <a:r>
              <a:rPr lang="en-US" sz="4000" b="1" dirty="0">
                <a:solidFill>
                  <a:srgbClr val="FF0000"/>
                </a:solidFill>
              </a:rPr>
              <a:t>Stoichiometry</a:t>
            </a:r>
            <a:r>
              <a:rPr lang="en-US" sz="4000" b="1" dirty="0"/>
              <a:t> (Again).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532030-10F4-E8C6-F450-E781C4805E8D}"/>
              </a:ext>
            </a:extLst>
          </p:cNvPr>
          <p:cNvSpPr txBox="1"/>
          <p:nvPr/>
        </p:nvSpPr>
        <p:spPr>
          <a:xfrm>
            <a:off x="463825" y="5365353"/>
            <a:ext cx="11529392" cy="15696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The best way to do these questions is just like stoichiometry from before EXCEPT you use C = n/V (n= CV) to get moles instead of 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n = m/M OR Unit analysis.</a:t>
            </a:r>
          </a:p>
        </p:txBody>
      </p:sp>
    </p:spTree>
    <p:extLst>
      <p:ext uri="{BB962C8B-B14F-4D97-AF65-F5344CB8AC3E}">
        <p14:creationId xmlns:p14="http://schemas.microsoft.com/office/powerpoint/2010/main" val="3087297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  <p:bldP spid="8" grpId="0"/>
      <p:bldP spid="9" grpId="0"/>
      <p:bldP spid="1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C007-0080-0286-DC54-5E7883672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1253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4.7: Acid-Base Titrations</a:t>
            </a:r>
          </a:p>
        </p:txBody>
      </p:sp>
      <p:pic>
        <p:nvPicPr>
          <p:cNvPr id="13" name="Picture 12" descr="A picture containing device&#10;&#10;Description automatically generated">
            <a:extLst>
              <a:ext uri="{FF2B5EF4-FFF2-40B4-BE49-F238E27FC236}">
                <a16:creationId xmlns:a16="http://schemas.microsoft.com/office/drawing/2014/main" id="{B28E5E22-022D-A6FA-D12F-BE42BF9344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954"/>
          <a:stretch/>
        </p:blipFill>
        <p:spPr>
          <a:xfrm>
            <a:off x="8311366" y="225287"/>
            <a:ext cx="3774618" cy="56678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D70B63-F3EC-D38D-93A1-A40E1D0B4E58}"/>
              </a:ext>
            </a:extLst>
          </p:cNvPr>
          <p:cNvSpPr txBox="1"/>
          <p:nvPr/>
        </p:nvSpPr>
        <p:spPr>
          <a:xfrm>
            <a:off x="97735" y="767393"/>
            <a:ext cx="791983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Titration </a:t>
            </a:r>
            <a:r>
              <a:rPr lang="en-US" sz="2800" dirty="0"/>
              <a:t>is a technique (experimental method) </a:t>
            </a:r>
            <a:r>
              <a:rPr lang="en-US" sz="2800" dirty="0">
                <a:solidFill>
                  <a:srgbClr val="FF0000"/>
                </a:solidFill>
              </a:rPr>
              <a:t>used in the lab </a:t>
            </a:r>
            <a:r>
              <a:rPr lang="en-US" sz="2800" dirty="0"/>
              <a:t>to find another “Unknown” solutions concentration (Very Accurate).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6" name="Picture 15" descr="A picture containing device&#10;&#10;Description automatically generated">
            <a:extLst>
              <a:ext uri="{FF2B5EF4-FFF2-40B4-BE49-F238E27FC236}">
                <a16:creationId xmlns:a16="http://schemas.microsoft.com/office/drawing/2014/main" id="{9999EF17-1012-AC64-3DD8-3014064D98E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564"/>
          <a:stretch/>
        </p:blipFill>
        <p:spPr>
          <a:xfrm>
            <a:off x="4802257" y="1977726"/>
            <a:ext cx="3313043" cy="46970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B3E014-53D7-68A0-1D05-A91FB527BDE2}"/>
              </a:ext>
            </a:extLst>
          </p:cNvPr>
          <p:cNvSpPr txBox="1"/>
          <p:nvPr/>
        </p:nvSpPr>
        <p:spPr>
          <a:xfrm>
            <a:off x="106016" y="3215439"/>
            <a:ext cx="441042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In </a:t>
            </a:r>
            <a:r>
              <a:rPr lang="en-US" sz="2800" dirty="0">
                <a:solidFill>
                  <a:srgbClr val="FF0000"/>
                </a:solidFill>
              </a:rPr>
              <a:t>titration a solution of known </a:t>
            </a:r>
            <a:r>
              <a:rPr lang="en-US" sz="2800" dirty="0"/>
              <a:t>concentration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is slowly (drop by drop) </a:t>
            </a:r>
            <a:r>
              <a:rPr lang="en-US" sz="2800" dirty="0">
                <a:solidFill>
                  <a:srgbClr val="FF0000"/>
                </a:solidFill>
              </a:rPr>
              <a:t>added to a solution of “unknown” </a:t>
            </a:r>
            <a:r>
              <a:rPr lang="en-US" sz="2800" dirty="0"/>
              <a:t>concentration.</a:t>
            </a:r>
            <a:endParaRPr lang="en-US" sz="2800" b="1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7A972637-F09D-8826-8F56-91F0E81A36A0}"/>
              </a:ext>
            </a:extLst>
          </p:cNvPr>
          <p:cNvSpPr/>
          <p:nvPr/>
        </p:nvSpPr>
        <p:spPr>
          <a:xfrm>
            <a:off x="10614991" y="238539"/>
            <a:ext cx="145774" cy="3776870"/>
          </a:xfrm>
          <a:custGeom>
            <a:avLst/>
            <a:gdLst>
              <a:gd name="connsiteX0" fmla="*/ 0 w 145774"/>
              <a:gd name="connsiteY0" fmla="*/ 0 h 3776870"/>
              <a:gd name="connsiteX1" fmla="*/ 119270 w 145774"/>
              <a:gd name="connsiteY1" fmla="*/ 26504 h 3776870"/>
              <a:gd name="connsiteX2" fmla="*/ 145774 w 145774"/>
              <a:gd name="connsiteY2" fmla="*/ 3776870 h 3776870"/>
              <a:gd name="connsiteX3" fmla="*/ 79513 w 145774"/>
              <a:gd name="connsiteY3" fmla="*/ 3776870 h 3776870"/>
              <a:gd name="connsiteX4" fmla="*/ 0 w 145774"/>
              <a:gd name="connsiteY4" fmla="*/ 0 h 3776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774" h="3776870">
                <a:moveTo>
                  <a:pt x="0" y="0"/>
                </a:moveTo>
                <a:lnTo>
                  <a:pt x="119270" y="26504"/>
                </a:lnTo>
                <a:lnTo>
                  <a:pt x="145774" y="3776870"/>
                </a:lnTo>
                <a:lnTo>
                  <a:pt x="79513" y="3776870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4875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8FADA7-71E5-E07A-F0A3-A0B9B6A577B8}"/>
              </a:ext>
            </a:extLst>
          </p:cNvPr>
          <p:cNvSpPr txBox="1"/>
          <p:nvPr/>
        </p:nvSpPr>
        <p:spPr>
          <a:xfrm>
            <a:off x="8401119" y="2126974"/>
            <a:ext cx="23596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“Known” Concentration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D435C3ED-6FC6-04AF-DF36-1374C7BFA0EB}"/>
              </a:ext>
            </a:extLst>
          </p:cNvPr>
          <p:cNvSpPr/>
          <p:nvPr/>
        </p:nvSpPr>
        <p:spPr>
          <a:xfrm>
            <a:off x="6308035" y="5897217"/>
            <a:ext cx="1484243" cy="622853"/>
          </a:xfrm>
          <a:custGeom>
            <a:avLst/>
            <a:gdLst>
              <a:gd name="connsiteX0" fmla="*/ 106017 w 1484243"/>
              <a:gd name="connsiteY0" fmla="*/ 0 h 622853"/>
              <a:gd name="connsiteX1" fmla="*/ 331304 w 1484243"/>
              <a:gd name="connsiteY1" fmla="*/ 106018 h 622853"/>
              <a:gd name="connsiteX2" fmla="*/ 702365 w 1484243"/>
              <a:gd name="connsiteY2" fmla="*/ 185531 h 622853"/>
              <a:gd name="connsiteX3" fmla="*/ 1007165 w 1484243"/>
              <a:gd name="connsiteY3" fmla="*/ 172279 h 622853"/>
              <a:gd name="connsiteX4" fmla="*/ 1258956 w 1484243"/>
              <a:gd name="connsiteY4" fmla="*/ 119270 h 622853"/>
              <a:gd name="connsiteX5" fmla="*/ 1404730 w 1484243"/>
              <a:gd name="connsiteY5" fmla="*/ 53009 h 622853"/>
              <a:gd name="connsiteX6" fmla="*/ 1484243 w 1484243"/>
              <a:gd name="connsiteY6" fmla="*/ 212035 h 622853"/>
              <a:gd name="connsiteX7" fmla="*/ 1470991 w 1484243"/>
              <a:gd name="connsiteY7" fmla="*/ 410818 h 622853"/>
              <a:gd name="connsiteX8" fmla="*/ 1298713 w 1484243"/>
              <a:gd name="connsiteY8" fmla="*/ 556592 h 622853"/>
              <a:gd name="connsiteX9" fmla="*/ 954156 w 1484243"/>
              <a:gd name="connsiteY9" fmla="*/ 622853 h 622853"/>
              <a:gd name="connsiteX10" fmla="*/ 556591 w 1484243"/>
              <a:gd name="connsiteY10" fmla="*/ 609600 h 622853"/>
              <a:gd name="connsiteX11" fmla="*/ 265043 w 1484243"/>
              <a:gd name="connsiteY11" fmla="*/ 530087 h 622853"/>
              <a:gd name="connsiteX12" fmla="*/ 0 w 1484243"/>
              <a:gd name="connsiteY12" fmla="*/ 424070 h 622853"/>
              <a:gd name="connsiteX13" fmla="*/ 26504 w 1484243"/>
              <a:gd name="connsiteY13" fmla="*/ 225287 h 622853"/>
              <a:gd name="connsiteX14" fmla="*/ 53008 w 1484243"/>
              <a:gd name="connsiteY14" fmla="*/ 79513 h 622853"/>
              <a:gd name="connsiteX15" fmla="*/ 106017 w 1484243"/>
              <a:gd name="connsiteY15" fmla="*/ 0 h 622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1484243" h="622853">
                <a:moveTo>
                  <a:pt x="106017" y="0"/>
                </a:moveTo>
                <a:lnTo>
                  <a:pt x="331304" y="106018"/>
                </a:lnTo>
                <a:lnTo>
                  <a:pt x="702365" y="185531"/>
                </a:lnTo>
                <a:lnTo>
                  <a:pt x="1007165" y="172279"/>
                </a:lnTo>
                <a:lnTo>
                  <a:pt x="1258956" y="119270"/>
                </a:lnTo>
                <a:lnTo>
                  <a:pt x="1404730" y="53009"/>
                </a:lnTo>
                <a:lnTo>
                  <a:pt x="1484243" y="212035"/>
                </a:lnTo>
                <a:lnTo>
                  <a:pt x="1470991" y="410818"/>
                </a:lnTo>
                <a:lnTo>
                  <a:pt x="1298713" y="556592"/>
                </a:lnTo>
                <a:lnTo>
                  <a:pt x="954156" y="622853"/>
                </a:lnTo>
                <a:lnTo>
                  <a:pt x="556591" y="609600"/>
                </a:lnTo>
                <a:lnTo>
                  <a:pt x="265043" y="530087"/>
                </a:lnTo>
                <a:lnTo>
                  <a:pt x="0" y="424070"/>
                </a:lnTo>
                <a:lnTo>
                  <a:pt x="26504" y="225287"/>
                </a:lnTo>
                <a:lnTo>
                  <a:pt x="53008" y="79513"/>
                </a:lnTo>
                <a:lnTo>
                  <a:pt x="106017" y="0"/>
                </a:lnTo>
                <a:close/>
              </a:path>
            </a:pathLst>
          </a:custGeom>
          <a:solidFill>
            <a:schemeClr val="accent1">
              <a:alpha val="72266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2019DCA-7D79-94CE-A852-5631FE5C2088}"/>
              </a:ext>
            </a:extLst>
          </p:cNvPr>
          <p:cNvSpPr txBox="1"/>
          <p:nvPr/>
        </p:nvSpPr>
        <p:spPr>
          <a:xfrm>
            <a:off x="2775951" y="5893095"/>
            <a:ext cx="23596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“Unknown” Concentration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DA5775E-21C3-253F-6816-E7DC28B44A5C}"/>
              </a:ext>
            </a:extLst>
          </p:cNvPr>
          <p:cNvCxnSpPr>
            <a:cxnSpLocks/>
          </p:cNvCxnSpPr>
          <p:nvPr/>
        </p:nvCxnSpPr>
        <p:spPr>
          <a:xfrm flipV="1">
            <a:off x="4712505" y="6090607"/>
            <a:ext cx="1595530" cy="126975"/>
          </a:xfrm>
          <a:prstGeom prst="straightConnector1">
            <a:avLst/>
          </a:prstGeom>
          <a:ln w="603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950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 animBg="1"/>
      <p:bldP spid="19" grpId="0"/>
      <p:bldP spid="2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C007-0080-0286-DC54-5E7883672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1253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4.7: Acid-Base Titrations</a:t>
            </a:r>
          </a:p>
        </p:txBody>
      </p:sp>
      <p:pic>
        <p:nvPicPr>
          <p:cNvPr id="13" name="Picture 12" descr="A picture containing device&#10;&#10;Description automatically generated">
            <a:extLst>
              <a:ext uri="{FF2B5EF4-FFF2-40B4-BE49-F238E27FC236}">
                <a16:creationId xmlns:a16="http://schemas.microsoft.com/office/drawing/2014/main" id="{B28E5E22-022D-A6FA-D12F-BE42BF9344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1954"/>
          <a:stretch/>
        </p:blipFill>
        <p:spPr>
          <a:xfrm>
            <a:off x="3521652" y="1019944"/>
            <a:ext cx="3774618" cy="566780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FD70B63-F3EC-D38D-93A1-A40E1D0B4E58}"/>
              </a:ext>
            </a:extLst>
          </p:cNvPr>
          <p:cNvSpPr txBox="1"/>
          <p:nvPr/>
        </p:nvSpPr>
        <p:spPr>
          <a:xfrm>
            <a:off x="8599715" y="582336"/>
            <a:ext cx="311331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If you know the CONCENTRATION and the VOLUME you have used, you can calculate mols.</a:t>
            </a:r>
          </a:p>
          <a:p>
            <a:endParaRPr lang="en-US" sz="2800" b="1" dirty="0">
              <a:solidFill>
                <a:srgbClr val="FF0000"/>
              </a:solidFill>
            </a:endParaRPr>
          </a:p>
          <a:p>
            <a:r>
              <a:rPr lang="en-US" sz="2800" b="1" dirty="0">
                <a:solidFill>
                  <a:srgbClr val="FF0000"/>
                </a:solidFill>
              </a:rPr>
              <a:t>n = CV</a:t>
            </a:r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7A972637-F09D-8826-8F56-91F0E81A36A0}"/>
              </a:ext>
            </a:extLst>
          </p:cNvPr>
          <p:cNvSpPr/>
          <p:nvPr/>
        </p:nvSpPr>
        <p:spPr>
          <a:xfrm>
            <a:off x="5825277" y="1033196"/>
            <a:ext cx="145774" cy="3776870"/>
          </a:xfrm>
          <a:custGeom>
            <a:avLst/>
            <a:gdLst>
              <a:gd name="connsiteX0" fmla="*/ 0 w 145774"/>
              <a:gd name="connsiteY0" fmla="*/ 0 h 3776870"/>
              <a:gd name="connsiteX1" fmla="*/ 119270 w 145774"/>
              <a:gd name="connsiteY1" fmla="*/ 26504 h 3776870"/>
              <a:gd name="connsiteX2" fmla="*/ 145774 w 145774"/>
              <a:gd name="connsiteY2" fmla="*/ 3776870 h 3776870"/>
              <a:gd name="connsiteX3" fmla="*/ 79513 w 145774"/>
              <a:gd name="connsiteY3" fmla="*/ 3776870 h 3776870"/>
              <a:gd name="connsiteX4" fmla="*/ 0 w 145774"/>
              <a:gd name="connsiteY4" fmla="*/ 0 h 3776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774" h="3776870">
                <a:moveTo>
                  <a:pt x="0" y="0"/>
                </a:moveTo>
                <a:lnTo>
                  <a:pt x="119270" y="26504"/>
                </a:lnTo>
                <a:lnTo>
                  <a:pt x="145774" y="3776870"/>
                </a:lnTo>
                <a:lnTo>
                  <a:pt x="79513" y="3776870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4875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8FADA7-71E5-E07A-F0A3-A0B9B6A577B8}"/>
              </a:ext>
            </a:extLst>
          </p:cNvPr>
          <p:cNvSpPr txBox="1"/>
          <p:nvPr/>
        </p:nvSpPr>
        <p:spPr>
          <a:xfrm>
            <a:off x="3611405" y="2921631"/>
            <a:ext cx="23596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“Known” Concentration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DF1BACE-E572-8E91-7D3B-A0EF217F034A}"/>
              </a:ext>
            </a:extLst>
          </p:cNvPr>
          <p:cNvSpPr txBox="1"/>
          <p:nvPr/>
        </p:nvSpPr>
        <p:spPr>
          <a:xfrm>
            <a:off x="7484160" y="5532204"/>
            <a:ext cx="44167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How do you know volume?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007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 animBg="1"/>
      <p:bldP spid="19" grpId="0"/>
      <p:bldP spid="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C007-0080-0286-DC54-5E7883672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1253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4.7: Acid-Base Titrations</a:t>
            </a:r>
          </a:p>
        </p:txBody>
      </p:sp>
      <p:pic>
        <p:nvPicPr>
          <p:cNvPr id="1026" name="Picture 2" descr="Solved Data: Table 1: Titration Data Trial 2 Trial 3 Trial 1 | Chegg.com">
            <a:extLst>
              <a:ext uri="{FF2B5EF4-FFF2-40B4-BE49-F238E27FC236}">
                <a16:creationId xmlns:a16="http://schemas.microsoft.com/office/drawing/2014/main" id="{8474B6E9-87E2-03E1-E207-CCEACD839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" r="5478" b="66876"/>
          <a:stretch/>
        </p:blipFill>
        <p:spPr bwMode="auto">
          <a:xfrm>
            <a:off x="59939" y="3317520"/>
            <a:ext cx="7153977" cy="2425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1,525 Burette Images, Stock Photos &amp; Vectors | Shutterstock">
            <a:extLst>
              <a:ext uri="{FF2B5EF4-FFF2-40B4-BE49-F238E27FC236}">
                <a16:creationId xmlns:a16="http://schemas.microsoft.com/office/drawing/2014/main" id="{C5377818-67B7-C42C-5147-F6EFB01B2B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6" r="65947" b="7082"/>
          <a:stretch/>
        </p:blipFill>
        <p:spPr bwMode="auto">
          <a:xfrm>
            <a:off x="7076227" y="115850"/>
            <a:ext cx="1407090" cy="653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device&#10;&#10;Description automatically generated">
            <a:extLst>
              <a:ext uri="{FF2B5EF4-FFF2-40B4-BE49-F238E27FC236}">
                <a16:creationId xmlns:a16="http://schemas.microsoft.com/office/drawing/2014/main" id="{A8C26993-5DA5-D55C-2A78-756796FA83A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1954"/>
          <a:stretch/>
        </p:blipFill>
        <p:spPr>
          <a:xfrm>
            <a:off x="8417382" y="102598"/>
            <a:ext cx="3774618" cy="5667808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11E98413-ABCC-F30E-912E-8BD141D32356}"/>
              </a:ext>
            </a:extLst>
          </p:cNvPr>
          <p:cNvSpPr/>
          <p:nvPr/>
        </p:nvSpPr>
        <p:spPr>
          <a:xfrm>
            <a:off x="10721007" y="115850"/>
            <a:ext cx="145774" cy="3776870"/>
          </a:xfrm>
          <a:custGeom>
            <a:avLst/>
            <a:gdLst>
              <a:gd name="connsiteX0" fmla="*/ 0 w 145774"/>
              <a:gd name="connsiteY0" fmla="*/ 0 h 3776870"/>
              <a:gd name="connsiteX1" fmla="*/ 119270 w 145774"/>
              <a:gd name="connsiteY1" fmla="*/ 26504 h 3776870"/>
              <a:gd name="connsiteX2" fmla="*/ 145774 w 145774"/>
              <a:gd name="connsiteY2" fmla="*/ 3776870 h 3776870"/>
              <a:gd name="connsiteX3" fmla="*/ 79513 w 145774"/>
              <a:gd name="connsiteY3" fmla="*/ 3776870 h 3776870"/>
              <a:gd name="connsiteX4" fmla="*/ 0 w 145774"/>
              <a:gd name="connsiteY4" fmla="*/ 0 h 3776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774" h="3776870">
                <a:moveTo>
                  <a:pt x="0" y="0"/>
                </a:moveTo>
                <a:lnTo>
                  <a:pt x="119270" y="26504"/>
                </a:lnTo>
                <a:lnTo>
                  <a:pt x="145774" y="3776870"/>
                </a:lnTo>
                <a:lnTo>
                  <a:pt x="79513" y="3776870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4875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960FC0-E361-7A39-A24E-6CBE7A109D6B}"/>
              </a:ext>
            </a:extLst>
          </p:cNvPr>
          <p:cNvSpPr txBox="1"/>
          <p:nvPr/>
        </p:nvSpPr>
        <p:spPr>
          <a:xfrm>
            <a:off x="8507135" y="2004285"/>
            <a:ext cx="23596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“Known” Concentration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B9BBCC-E03F-3780-8A41-E0A363B8418B}"/>
              </a:ext>
            </a:extLst>
          </p:cNvPr>
          <p:cNvSpPr txBox="1"/>
          <p:nvPr/>
        </p:nvSpPr>
        <p:spPr>
          <a:xfrm>
            <a:off x="-49742" y="821063"/>
            <a:ext cx="72045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By measuring how much volume you had in the </a:t>
            </a:r>
            <a:r>
              <a:rPr lang="en-US" sz="3200" b="1" dirty="0" err="1">
                <a:solidFill>
                  <a:srgbClr val="FF0000"/>
                </a:solidFill>
              </a:rPr>
              <a:t>buret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3F65D3-2DE2-A7AB-C23B-81BFEA623E7C}"/>
              </a:ext>
            </a:extLst>
          </p:cNvPr>
          <p:cNvSpPr txBox="1"/>
          <p:nvPr/>
        </p:nvSpPr>
        <p:spPr>
          <a:xfrm>
            <a:off x="97291" y="1330195"/>
            <a:ext cx="72045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                     before and after your titration you can calculate how much you have used.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7F9D98B-5AD4-7936-9DE2-30A7DD1745DB}"/>
              </a:ext>
            </a:extLst>
          </p:cNvPr>
          <p:cNvSpPr/>
          <p:nvPr/>
        </p:nvSpPr>
        <p:spPr>
          <a:xfrm>
            <a:off x="300625" y="4146115"/>
            <a:ext cx="2004164" cy="384125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20DF694-58B3-A904-77E3-7ABF711A681A}"/>
              </a:ext>
            </a:extLst>
          </p:cNvPr>
          <p:cNvSpPr/>
          <p:nvPr/>
        </p:nvSpPr>
        <p:spPr>
          <a:xfrm>
            <a:off x="227556" y="4637801"/>
            <a:ext cx="2004164" cy="384125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8532D6-51A2-D1F5-3A06-91DA1972B2CB}"/>
              </a:ext>
            </a:extLst>
          </p:cNvPr>
          <p:cNvSpPr/>
          <p:nvPr/>
        </p:nvSpPr>
        <p:spPr>
          <a:xfrm>
            <a:off x="265134" y="5137001"/>
            <a:ext cx="2004164" cy="384125"/>
          </a:xfrm>
          <a:prstGeom prst="rect">
            <a:avLst/>
          </a:prstGeom>
          <a:solidFill>
            <a:srgbClr val="0070C0">
              <a:alpha val="57000"/>
            </a:srgbClr>
          </a:solidFill>
          <a:ln w="412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E0CD7C9A-53E3-23CE-4200-DDC124395344}"/>
              </a:ext>
            </a:extLst>
          </p:cNvPr>
          <p:cNvSpPr/>
          <p:nvPr/>
        </p:nvSpPr>
        <p:spPr>
          <a:xfrm>
            <a:off x="7478038" y="551145"/>
            <a:ext cx="413359" cy="4885151"/>
          </a:xfrm>
          <a:custGeom>
            <a:avLst/>
            <a:gdLst>
              <a:gd name="connsiteX0" fmla="*/ 75157 w 413359"/>
              <a:gd name="connsiteY0" fmla="*/ 4885151 h 4885151"/>
              <a:gd name="connsiteX1" fmla="*/ 313151 w 413359"/>
              <a:gd name="connsiteY1" fmla="*/ 4885151 h 4885151"/>
              <a:gd name="connsiteX2" fmla="*/ 275573 w 413359"/>
              <a:gd name="connsiteY2" fmla="*/ 4709787 h 4885151"/>
              <a:gd name="connsiteX3" fmla="*/ 388307 w 413359"/>
              <a:gd name="connsiteY3" fmla="*/ 4484318 h 4885151"/>
              <a:gd name="connsiteX4" fmla="*/ 413359 w 413359"/>
              <a:gd name="connsiteY4" fmla="*/ 12526 h 4885151"/>
              <a:gd name="connsiteX5" fmla="*/ 0 w 413359"/>
              <a:gd name="connsiteY5" fmla="*/ 0 h 4885151"/>
              <a:gd name="connsiteX6" fmla="*/ 12526 w 413359"/>
              <a:gd name="connsiteY6" fmla="*/ 4409162 h 4885151"/>
              <a:gd name="connsiteX7" fmla="*/ 87683 w 413359"/>
              <a:gd name="connsiteY7" fmla="*/ 4584526 h 4885151"/>
              <a:gd name="connsiteX8" fmla="*/ 75157 w 413359"/>
              <a:gd name="connsiteY8" fmla="*/ 4885151 h 488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3359" h="4885151">
                <a:moveTo>
                  <a:pt x="75157" y="4885151"/>
                </a:moveTo>
                <a:lnTo>
                  <a:pt x="313151" y="4885151"/>
                </a:lnTo>
                <a:lnTo>
                  <a:pt x="275573" y="4709787"/>
                </a:lnTo>
                <a:lnTo>
                  <a:pt x="388307" y="4484318"/>
                </a:lnTo>
                <a:lnTo>
                  <a:pt x="413359" y="12526"/>
                </a:lnTo>
                <a:lnTo>
                  <a:pt x="0" y="0"/>
                </a:lnTo>
                <a:cubicBezTo>
                  <a:pt x="4175" y="1469721"/>
                  <a:pt x="8351" y="2939441"/>
                  <a:pt x="12526" y="4409162"/>
                </a:cubicBezTo>
                <a:lnTo>
                  <a:pt x="87683" y="4584526"/>
                </a:lnTo>
                <a:lnTo>
                  <a:pt x="75157" y="4885151"/>
                </a:lnTo>
                <a:close/>
              </a:path>
            </a:pathLst>
          </a:custGeom>
          <a:solidFill>
            <a:schemeClr val="accent1">
              <a:alpha val="63197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06DF08D-D76C-823B-3C9E-4972CD27B16A}"/>
              </a:ext>
            </a:extLst>
          </p:cNvPr>
          <p:cNvSpPr/>
          <p:nvPr/>
        </p:nvSpPr>
        <p:spPr>
          <a:xfrm>
            <a:off x="7488446" y="1994009"/>
            <a:ext cx="413359" cy="3432011"/>
          </a:xfrm>
          <a:custGeom>
            <a:avLst/>
            <a:gdLst>
              <a:gd name="connsiteX0" fmla="*/ 75157 w 413359"/>
              <a:gd name="connsiteY0" fmla="*/ 4885151 h 4885151"/>
              <a:gd name="connsiteX1" fmla="*/ 313151 w 413359"/>
              <a:gd name="connsiteY1" fmla="*/ 4885151 h 4885151"/>
              <a:gd name="connsiteX2" fmla="*/ 275573 w 413359"/>
              <a:gd name="connsiteY2" fmla="*/ 4709787 h 4885151"/>
              <a:gd name="connsiteX3" fmla="*/ 388307 w 413359"/>
              <a:gd name="connsiteY3" fmla="*/ 4484318 h 4885151"/>
              <a:gd name="connsiteX4" fmla="*/ 413359 w 413359"/>
              <a:gd name="connsiteY4" fmla="*/ 12526 h 4885151"/>
              <a:gd name="connsiteX5" fmla="*/ 0 w 413359"/>
              <a:gd name="connsiteY5" fmla="*/ 0 h 4885151"/>
              <a:gd name="connsiteX6" fmla="*/ 12526 w 413359"/>
              <a:gd name="connsiteY6" fmla="*/ 4409162 h 4885151"/>
              <a:gd name="connsiteX7" fmla="*/ 87683 w 413359"/>
              <a:gd name="connsiteY7" fmla="*/ 4584526 h 4885151"/>
              <a:gd name="connsiteX8" fmla="*/ 75157 w 413359"/>
              <a:gd name="connsiteY8" fmla="*/ 4885151 h 488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3359" h="4885151">
                <a:moveTo>
                  <a:pt x="75157" y="4885151"/>
                </a:moveTo>
                <a:lnTo>
                  <a:pt x="313151" y="4885151"/>
                </a:lnTo>
                <a:lnTo>
                  <a:pt x="275573" y="4709787"/>
                </a:lnTo>
                <a:lnTo>
                  <a:pt x="388307" y="4484318"/>
                </a:lnTo>
                <a:lnTo>
                  <a:pt x="413359" y="12526"/>
                </a:lnTo>
                <a:lnTo>
                  <a:pt x="0" y="0"/>
                </a:lnTo>
                <a:cubicBezTo>
                  <a:pt x="4175" y="1469721"/>
                  <a:pt x="8351" y="2939441"/>
                  <a:pt x="12526" y="4409162"/>
                </a:cubicBezTo>
                <a:lnTo>
                  <a:pt x="87683" y="4584526"/>
                </a:lnTo>
                <a:lnTo>
                  <a:pt x="75157" y="4885151"/>
                </a:lnTo>
                <a:close/>
              </a:path>
            </a:pathLst>
          </a:custGeom>
          <a:solidFill>
            <a:srgbClr val="FF0000">
              <a:alpha val="6319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8FC0D7-B66A-92DE-F946-140EEBD28220}"/>
              </a:ext>
            </a:extLst>
          </p:cNvPr>
          <p:cNvSpPr txBox="1"/>
          <p:nvPr/>
        </p:nvSpPr>
        <p:spPr>
          <a:xfrm>
            <a:off x="7901805" y="2091158"/>
            <a:ext cx="383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6293BD-79D6-47FC-9E4B-8DD619B5070C}"/>
              </a:ext>
            </a:extLst>
          </p:cNvPr>
          <p:cNvSpPr txBox="1"/>
          <p:nvPr/>
        </p:nvSpPr>
        <p:spPr>
          <a:xfrm>
            <a:off x="327764" y="6077539"/>
            <a:ext cx="6927237" cy="58477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But how do know when to stop adding?</a:t>
            </a:r>
          </a:p>
        </p:txBody>
      </p:sp>
    </p:spTree>
    <p:extLst>
      <p:ext uri="{BB962C8B-B14F-4D97-AF65-F5344CB8AC3E}">
        <p14:creationId xmlns:p14="http://schemas.microsoft.com/office/powerpoint/2010/main" val="3690571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9" grpId="0"/>
      <p:bldP spid="10" grpId="0" animBg="1"/>
      <p:bldP spid="11" grpId="0" animBg="1"/>
      <p:bldP spid="12" grpId="0" animBg="1"/>
      <p:bldP spid="15" grpId="0" animBg="1"/>
      <p:bldP spid="16" grpId="0" animBg="1"/>
      <p:bldP spid="17" grpId="0"/>
      <p:bldP spid="20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C007-0080-0286-DC54-5E7883672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912530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4.7: Acid-Base Titrations</a:t>
            </a:r>
          </a:p>
        </p:txBody>
      </p:sp>
      <p:pic>
        <p:nvPicPr>
          <p:cNvPr id="1028" name="Picture 4" descr="1,525 Burette Images, Stock Photos &amp; Vectors | Shutterstock">
            <a:extLst>
              <a:ext uri="{FF2B5EF4-FFF2-40B4-BE49-F238E27FC236}">
                <a16:creationId xmlns:a16="http://schemas.microsoft.com/office/drawing/2014/main" id="{C5377818-67B7-C42C-5147-F6EFB01B2B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96" r="65947" b="7082"/>
          <a:stretch/>
        </p:blipFill>
        <p:spPr bwMode="auto">
          <a:xfrm>
            <a:off x="7076227" y="115850"/>
            <a:ext cx="1407090" cy="6535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device&#10;&#10;Description automatically generated">
            <a:extLst>
              <a:ext uri="{FF2B5EF4-FFF2-40B4-BE49-F238E27FC236}">
                <a16:creationId xmlns:a16="http://schemas.microsoft.com/office/drawing/2014/main" id="{A8C26993-5DA5-D55C-2A78-756796FA83A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1954"/>
          <a:stretch/>
        </p:blipFill>
        <p:spPr>
          <a:xfrm>
            <a:off x="8417382" y="102598"/>
            <a:ext cx="3774618" cy="5667808"/>
          </a:xfrm>
          <a:prstGeom prst="rect">
            <a:avLst/>
          </a:prstGeom>
        </p:spPr>
      </p:pic>
      <p:sp>
        <p:nvSpPr>
          <p:cNvPr id="6" name="Freeform 5">
            <a:extLst>
              <a:ext uri="{FF2B5EF4-FFF2-40B4-BE49-F238E27FC236}">
                <a16:creationId xmlns:a16="http://schemas.microsoft.com/office/drawing/2014/main" id="{11E98413-ABCC-F30E-912E-8BD141D32356}"/>
              </a:ext>
            </a:extLst>
          </p:cNvPr>
          <p:cNvSpPr/>
          <p:nvPr/>
        </p:nvSpPr>
        <p:spPr>
          <a:xfrm>
            <a:off x="10721007" y="115850"/>
            <a:ext cx="145774" cy="3776870"/>
          </a:xfrm>
          <a:custGeom>
            <a:avLst/>
            <a:gdLst>
              <a:gd name="connsiteX0" fmla="*/ 0 w 145774"/>
              <a:gd name="connsiteY0" fmla="*/ 0 h 3776870"/>
              <a:gd name="connsiteX1" fmla="*/ 119270 w 145774"/>
              <a:gd name="connsiteY1" fmla="*/ 26504 h 3776870"/>
              <a:gd name="connsiteX2" fmla="*/ 145774 w 145774"/>
              <a:gd name="connsiteY2" fmla="*/ 3776870 h 3776870"/>
              <a:gd name="connsiteX3" fmla="*/ 79513 w 145774"/>
              <a:gd name="connsiteY3" fmla="*/ 3776870 h 3776870"/>
              <a:gd name="connsiteX4" fmla="*/ 0 w 145774"/>
              <a:gd name="connsiteY4" fmla="*/ 0 h 37768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5774" h="3776870">
                <a:moveTo>
                  <a:pt x="0" y="0"/>
                </a:moveTo>
                <a:lnTo>
                  <a:pt x="119270" y="26504"/>
                </a:lnTo>
                <a:lnTo>
                  <a:pt x="145774" y="3776870"/>
                </a:lnTo>
                <a:lnTo>
                  <a:pt x="79513" y="3776870"/>
                </a:lnTo>
                <a:lnTo>
                  <a:pt x="0" y="0"/>
                </a:lnTo>
                <a:close/>
              </a:path>
            </a:pathLst>
          </a:custGeom>
          <a:solidFill>
            <a:srgbClr val="FF0000">
              <a:alpha val="4875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960FC0-E361-7A39-A24E-6CBE7A109D6B}"/>
              </a:ext>
            </a:extLst>
          </p:cNvPr>
          <p:cNvSpPr txBox="1"/>
          <p:nvPr/>
        </p:nvSpPr>
        <p:spPr>
          <a:xfrm>
            <a:off x="8507135" y="2004285"/>
            <a:ext cx="23596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“Known” Concentration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E0CD7C9A-53E3-23CE-4200-DDC124395344}"/>
              </a:ext>
            </a:extLst>
          </p:cNvPr>
          <p:cNvSpPr/>
          <p:nvPr/>
        </p:nvSpPr>
        <p:spPr>
          <a:xfrm>
            <a:off x="7478038" y="551145"/>
            <a:ext cx="413359" cy="4885151"/>
          </a:xfrm>
          <a:custGeom>
            <a:avLst/>
            <a:gdLst>
              <a:gd name="connsiteX0" fmla="*/ 75157 w 413359"/>
              <a:gd name="connsiteY0" fmla="*/ 4885151 h 4885151"/>
              <a:gd name="connsiteX1" fmla="*/ 313151 w 413359"/>
              <a:gd name="connsiteY1" fmla="*/ 4885151 h 4885151"/>
              <a:gd name="connsiteX2" fmla="*/ 275573 w 413359"/>
              <a:gd name="connsiteY2" fmla="*/ 4709787 h 4885151"/>
              <a:gd name="connsiteX3" fmla="*/ 388307 w 413359"/>
              <a:gd name="connsiteY3" fmla="*/ 4484318 h 4885151"/>
              <a:gd name="connsiteX4" fmla="*/ 413359 w 413359"/>
              <a:gd name="connsiteY4" fmla="*/ 12526 h 4885151"/>
              <a:gd name="connsiteX5" fmla="*/ 0 w 413359"/>
              <a:gd name="connsiteY5" fmla="*/ 0 h 4885151"/>
              <a:gd name="connsiteX6" fmla="*/ 12526 w 413359"/>
              <a:gd name="connsiteY6" fmla="*/ 4409162 h 4885151"/>
              <a:gd name="connsiteX7" fmla="*/ 87683 w 413359"/>
              <a:gd name="connsiteY7" fmla="*/ 4584526 h 4885151"/>
              <a:gd name="connsiteX8" fmla="*/ 75157 w 413359"/>
              <a:gd name="connsiteY8" fmla="*/ 4885151 h 488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3359" h="4885151">
                <a:moveTo>
                  <a:pt x="75157" y="4885151"/>
                </a:moveTo>
                <a:lnTo>
                  <a:pt x="313151" y="4885151"/>
                </a:lnTo>
                <a:lnTo>
                  <a:pt x="275573" y="4709787"/>
                </a:lnTo>
                <a:lnTo>
                  <a:pt x="388307" y="4484318"/>
                </a:lnTo>
                <a:lnTo>
                  <a:pt x="413359" y="12526"/>
                </a:lnTo>
                <a:lnTo>
                  <a:pt x="0" y="0"/>
                </a:lnTo>
                <a:cubicBezTo>
                  <a:pt x="4175" y="1469721"/>
                  <a:pt x="8351" y="2939441"/>
                  <a:pt x="12526" y="4409162"/>
                </a:cubicBezTo>
                <a:lnTo>
                  <a:pt x="87683" y="4584526"/>
                </a:lnTo>
                <a:lnTo>
                  <a:pt x="75157" y="4885151"/>
                </a:lnTo>
                <a:close/>
              </a:path>
            </a:pathLst>
          </a:custGeom>
          <a:solidFill>
            <a:schemeClr val="accent1">
              <a:alpha val="63197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006DF08D-D76C-823B-3C9E-4972CD27B16A}"/>
              </a:ext>
            </a:extLst>
          </p:cNvPr>
          <p:cNvSpPr/>
          <p:nvPr/>
        </p:nvSpPr>
        <p:spPr>
          <a:xfrm>
            <a:off x="7488446" y="1994009"/>
            <a:ext cx="413359" cy="3432011"/>
          </a:xfrm>
          <a:custGeom>
            <a:avLst/>
            <a:gdLst>
              <a:gd name="connsiteX0" fmla="*/ 75157 w 413359"/>
              <a:gd name="connsiteY0" fmla="*/ 4885151 h 4885151"/>
              <a:gd name="connsiteX1" fmla="*/ 313151 w 413359"/>
              <a:gd name="connsiteY1" fmla="*/ 4885151 h 4885151"/>
              <a:gd name="connsiteX2" fmla="*/ 275573 w 413359"/>
              <a:gd name="connsiteY2" fmla="*/ 4709787 h 4885151"/>
              <a:gd name="connsiteX3" fmla="*/ 388307 w 413359"/>
              <a:gd name="connsiteY3" fmla="*/ 4484318 h 4885151"/>
              <a:gd name="connsiteX4" fmla="*/ 413359 w 413359"/>
              <a:gd name="connsiteY4" fmla="*/ 12526 h 4885151"/>
              <a:gd name="connsiteX5" fmla="*/ 0 w 413359"/>
              <a:gd name="connsiteY5" fmla="*/ 0 h 4885151"/>
              <a:gd name="connsiteX6" fmla="*/ 12526 w 413359"/>
              <a:gd name="connsiteY6" fmla="*/ 4409162 h 4885151"/>
              <a:gd name="connsiteX7" fmla="*/ 87683 w 413359"/>
              <a:gd name="connsiteY7" fmla="*/ 4584526 h 4885151"/>
              <a:gd name="connsiteX8" fmla="*/ 75157 w 413359"/>
              <a:gd name="connsiteY8" fmla="*/ 4885151 h 4885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3359" h="4885151">
                <a:moveTo>
                  <a:pt x="75157" y="4885151"/>
                </a:moveTo>
                <a:lnTo>
                  <a:pt x="313151" y="4885151"/>
                </a:lnTo>
                <a:lnTo>
                  <a:pt x="275573" y="4709787"/>
                </a:lnTo>
                <a:lnTo>
                  <a:pt x="388307" y="4484318"/>
                </a:lnTo>
                <a:lnTo>
                  <a:pt x="413359" y="12526"/>
                </a:lnTo>
                <a:lnTo>
                  <a:pt x="0" y="0"/>
                </a:lnTo>
                <a:cubicBezTo>
                  <a:pt x="4175" y="1469721"/>
                  <a:pt x="8351" y="2939441"/>
                  <a:pt x="12526" y="4409162"/>
                </a:cubicBezTo>
                <a:lnTo>
                  <a:pt x="87683" y="4584526"/>
                </a:lnTo>
                <a:lnTo>
                  <a:pt x="75157" y="4885151"/>
                </a:lnTo>
                <a:close/>
              </a:path>
            </a:pathLst>
          </a:custGeom>
          <a:solidFill>
            <a:srgbClr val="FF0000">
              <a:alpha val="63197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8FC0D7-B66A-92DE-F946-140EEBD28220}"/>
              </a:ext>
            </a:extLst>
          </p:cNvPr>
          <p:cNvSpPr txBox="1"/>
          <p:nvPr/>
        </p:nvSpPr>
        <p:spPr>
          <a:xfrm>
            <a:off x="7901805" y="2091158"/>
            <a:ext cx="3839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56293BD-79D6-47FC-9E4B-8DD619B5070C}"/>
              </a:ext>
            </a:extLst>
          </p:cNvPr>
          <p:cNvSpPr txBox="1"/>
          <p:nvPr/>
        </p:nvSpPr>
        <p:spPr>
          <a:xfrm>
            <a:off x="287808" y="917068"/>
            <a:ext cx="6927237" cy="584775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But how do know when to stop adding?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9A06C4-67F2-652E-7967-390049630792}"/>
              </a:ext>
            </a:extLst>
          </p:cNvPr>
          <p:cNvSpPr txBox="1"/>
          <p:nvPr/>
        </p:nvSpPr>
        <p:spPr>
          <a:xfrm>
            <a:off x="135427" y="1737215"/>
            <a:ext cx="23795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Indicator: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116761-4AA1-5013-0EFA-868AC5FF2A7C}"/>
              </a:ext>
            </a:extLst>
          </p:cNvPr>
          <p:cNvSpPr txBox="1"/>
          <p:nvPr/>
        </p:nvSpPr>
        <p:spPr>
          <a:xfrm>
            <a:off x="639317" y="2354698"/>
            <a:ext cx="65757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Is a substance that changes </a:t>
            </a:r>
            <a:r>
              <a:rPr lang="en-US" sz="4000" b="1" dirty="0" err="1">
                <a:solidFill>
                  <a:srgbClr val="FF0000"/>
                </a:solidFill>
              </a:rPr>
              <a:t>colour</a:t>
            </a:r>
            <a:r>
              <a:rPr lang="en-US" sz="4000" b="1" dirty="0">
                <a:solidFill>
                  <a:srgbClr val="FF0000"/>
                </a:solidFill>
              </a:rPr>
              <a:t> to indicate a change in acid or base environment.</a:t>
            </a:r>
          </a:p>
        </p:txBody>
      </p:sp>
      <p:pic>
        <p:nvPicPr>
          <p:cNvPr id="1026" name="Picture 2" descr="Phenolphthalein Indicator - Stock Image - C030/7311 - Science Photo Library">
            <a:extLst>
              <a:ext uri="{FF2B5EF4-FFF2-40B4-BE49-F238E27FC236}">
                <a16:creationId xmlns:a16="http://schemas.microsoft.com/office/drawing/2014/main" id="{0F8D2049-E500-636B-EDC8-AE2F0384B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081" y="4412900"/>
            <a:ext cx="34671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7E45C4-A41C-1746-26ED-2E68F95425AD}"/>
              </a:ext>
            </a:extLst>
          </p:cNvPr>
          <p:cNvSpPr txBox="1"/>
          <p:nvPr/>
        </p:nvSpPr>
        <p:spPr>
          <a:xfrm>
            <a:off x="443753" y="5489826"/>
            <a:ext cx="1168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Acid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B26E38-D4CE-4EF4-2BC1-B08210C86A56}"/>
              </a:ext>
            </a:extLst>
          </p:cNvPr>
          <p:cNvSpPr txBox="1"/>
          <p:nvPr/>
        </p:nvSpPr>
        <p:spPr>
          <a:xfrm>
            <a:off x="5291311" y="5348131"/>
            <a:ext cx="11688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Base</a:t>
            </a:r>
          </a:p>
        </p:txBody>
      </p:sp>
    </p:spTree>
    <p:extLst>
      <p:ext uri="{BB962C8B-B14F-4D97-AF65-F5344CB8AC3E}">
        <p14:creationId xmlns:p14="http://schemas.microsoft.com/office/powerpoint/2010/main" val="37116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8" grpId="0"/>
      <p:bldP spid="9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51597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Example 4.10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7ABD93-2F49-6EFA-268C-D3A31DF64B8E}"/>
              </a:ext>
            </a:extLst>
          </p:cNvPr>
          <p:cNvSpPr txBox="1"/>
          <p:nvPr/>
        </p:nvSpPr>
        <p:spPr>
          <a:xfrm>
            <a:off x="0" y="586351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0" i="1" dirty="0"/>
              <a:t>In a</a:t>
            </a:r>
            <a:r>
              <a:rPr lang="en-CA" sz="2000" i="1" dirty="0"/>
              <a:t> titration experiment, a student finds that 23.48 mL of  an NaOH solution are needed 	to neutralize 0.5468 g of KHP (Potassium Hydrogen Phthalate…an acid). What is the concentration (</a:t>
            </a:r>
            <a:r>
              <a:rPr lang="en-CA" sz="2000" b="1" i="1" dirty="0"/>
              <a:t>in Molarity</a:t>
            </a:r>
            <a:r>
              <a:rPr lang="en-CA" sz="2000" i="1" dirty="0"/>
              <a:t>) of the NaOH solution?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09272C-4D13-C39F-57F8-2D2DB2039C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695" y="1343933"/>
            <a:ext cx="10548631" cy="536655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C501EFC-12E3-EC01-8394-EE48DE81C2A4}"/>
              </a:ext>
            </a:extLst>
          </p:cNvPr>
          <p:cNvCxnSpPr>
            <a:cxnSpLocks/>
          </p:cNvCxnSpPr>
          <p:nvPr/>
        </p:nvCxnSpPr>
        <p:spPr>
          <a:xfrm>
            <a:off x="4762500" y="925501"/>
            <a:ext cx="3140529" cy="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B7B8ED8F-30C8-A7B3-355E-77F6B3BE0690}"/>
              </a:ext>
            </a:extLst>
          </p:cNvPr>
          <p:cNvSpPr txBox="1"/>
          <p:nvPr/>
        </p:nvSpPr>
        <p:spPr>
          <a:xfrm>
            <a:off x="3657600" y="1880588"/>
            <a:ext cx="1894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V = 0.02348 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8822F45-89BD-A229-E827-AE7A96A9D292}"/>
              </a:ext>
            </a:extLst>
          </p:cNvPr>
          <p:cNvCxnSpPr>
            <a:cxnSpLocks/>
          </p:cNvCxnSpPr>
          <p:nvPr/>
        </p:nvCxnSpPr>
        <p:spPr>
          <a:xfrm>
            <a:off x="10515600" y="925501"/>
            <a:ext cx="1219201" cy="215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6769930-D034-F0A9-B305-9D19CB97AE1E}"/>
              </a:ext>
            </a:extLst>
          </p:cNvPr>
          <p:cNvCxnSpPr>
            <a:cxnSpLocks/>
          </p:cNvCxnSpPr>
          <p:nvPr/>
        </p:nvCxnSpPr>
        <p:spPr>
          <a:xfrm>
            <a:off x="76200" y="1237733"/>
            <a:ext cx="4767943" cy="0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91B4D20C-2B41-C652-1470-63C58252DC77}"/>
              </a:ext>
            </a:extLst>
          </p:cNvPr>
          <p:cNvSpPr txBox="1"/>
          <p:nvPr/>
        </p:nvSpPr>
        <p:spPr>
          <a:xfrm>
            <a:off x="610853" y="1788990"/>
            <a:ext cx="1894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 = 0.5468 g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2C8D657-CFA2-61D1-611B-F9C335A348A5}"/>
              </a:ext>
            </a:extLst>
          </p:cNvPr>
          <p:cNvSpPr/>
          <p:nvPr/>
        </p:nvSpPr>
        <p:spPr>
          <a:xfrm>
            <a:off x="4880537" y="961150"/>
            <a:ext cx="6459583" cy="297224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5AD4647-90A3-4625-6F1B-CA263579EA5C}"/>
              </a:ext>
            </a:extLst>
          </p:cNvPr>
          <p:cNvSpPr txBox="1"/>
          <p:nvPr/>
        </p:nvSpPr>
        <p:spPr>
          <a:xfrm>
            <a:off x="3657600" y="2186410"/>
            <a:ext cx="1894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 = ???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7ADD654-CFA4-962C-960B-7D751F8D2108}"/>
              </a:ext>
            </a:extLst>
          </p:cNvPr>
          <p:cNvSpPr txBox="1"/>
          <p:nvPr/>
        </p:nvSpPr>
        <p:spPr>
          <a:xfrm>
            <a:off x="3945909" y="760442"/>
            <a:ext cx="5322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</a:rPr>
              <a:t>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A7A3895-6C15-0E59-771C-F8A1C5299165}"/>
              </a:ext>
            </a:extLst>
          </p:cNvPr>
          <p:cNvCxnSpPr/>
          <p:nvPr/>
        </p:nvCxnSpPr>
        <p:spPr>
          <a:xfrm>
            <a:off x="7069540" y="2301309"/>
            <a:ext cx="0" cy="263516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D3502BEE-FF4B-092B-64B6-0F580A0F3EB6}"/>
              </a:ext>
            </a:extLst>
          </p:cNvPr>
          <p:cNvSpPr txBox="1"/>
          <p:nvPr/>
        </p:nvSpPr>
        <p:spPr>
          <a:xfrm>
            <a:off x="670634" y="2996432"/>
            <a:ext cx="1184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n </a:t>
            </a:r>
            <a:r>
              <a:rPr lang="en-US" sz="5400" b="1" dirty="0"/>
              <a:t>=</a:t>
            </a:r>
            <a:r>
              <a:rPr lang="en-US" sz="3200" dirty="0"/>
              <a:t>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F2617A-23E3-B97C-BA07-61DC78DD6D25}"/>
              </a:ext>
            </a:extLst>
          </p:cNvPr>
          <p:cNvSpPr txBox="1"/>
          <p:nvPr/>
        </p:nvSpPr>
        <p:spPr>
          <a:xfrm>
            <a:off x="1882906" y="2836486"/>
            <a:ext cx="827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m </a:t>
            </a:r>
            <a:endParaRPr lang="en-US" sz="3200" baseline="-2500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5BF4C17-7C97-C6E5-D631-76B6137FF6B9}"/>
              </a:ext>
            </a:extLst>
          </p:cNvPr>
          <p:cNvCxnSpPr>
            <a:cxnSpLocks/>
          </p:cNvCxnSpPr>
          <p:nvPr/>
        </p:nvCxnSpPr>
        <p:spPr>
          <a:xfrm>
            <a:off x="1855198" y="3759816"/>
            <a:ext cx="80646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660ED037-05D8-DE67-2C58-4E9E4E0691C9}"/>
              </a:ext>
            </a:extLst>
          </p:cNvPr>
          <p:cNvSpPr txBox="1"/>
          <p:nvPr/>
        </p:nvSpPr>
        <p:spPr>
          <a:xfrm>
            <a:off x="1834415" y="3655183"/>
            <a:ext cx="8272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M </a:t>
            </a:r>
            <a:endParaRPr lang="en-US" sz="3200" baseline="-25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4AED906-479A-8F6C-59F0-F9C90F487B52}"/>
              </a:ext>
            </a:extLst>
          </p:cNvPr>
          <p:cNvSpPr txBox="1"/>
          <p:nvPr/>
        </p:nvSpPr>
        <p:spPr>
          <a:xfrm>
            <a:off x="2746489" y="2996432"/>
            <a:ext cx="252789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= </a:t>
            </a:r>
            <a:r>
              <a:rPr lang="en-US" sz="3200" b="1" dirty="0"/>
              <a:t>0.5468 g</a:t>
            </a:r>
            <a:r>
              <a:rPr lang="en-US" sz="1600" dirty="0"/>
              <a:t> </a:t>
            </a:r>
            <a:endParaRPr lang="en-US" sz="3200" dirty="0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171E5F90-9F16-AA96-E9AE-3856A59207C0}"/>
              </a:ext>
            </a:extLst>
          </p:cNvPr>
          <p:cNvCxnSpPr>
            <a:cxnSpLocks/>
          </p:cNvCxnSpPr>
          <p:nvPr/>
        </p:nvCxnSpPr>
        <p:spPr>
          <a:xfrm>
            <a:off x="3240241" y="3847389"/>
            <a:ext cx="2034142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66FAFACF-09C8-84AD-5705-818F4299491E}"/>
              </a:ext>
            </a:extLst>
          </p:cNvPr>
          <p:cNvSpPr txBox="1"/>
          <p:nvPr/>
        </p:nvSpPr>
        <p:spPr>
          <a:xfrm>
            <a:off x="3075266" y="3824460"/>
            <a:ext cx="25278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204.2 g/mol</a:t>
            </a:r>
            <a:r>
              <a:rPr lang="en-US" sz="1600" dirty="0"/>
              <a:t> </a:t>
            </a:r>
            <a:endParaRPr lang="en-US" sz="32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40B665F-EE9A-DDCF-CF56-E6A95F1BF9A5}"/>
              </a:ext>
            </a:extLst>
          </p:cNvPr>
          <p:cNvSpPr txBox="1"/>
          <p:nvPr/>
        </p:nvSpPr>
        <p:spPr>
          <a:xfrm>
            <a:off x="6371406" y="5020805"/>
            <a:ext cx="698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 =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97AEB91-687E-9041-3D83-2A627F70A7E0}"/>
              </a:ext>
            </a:extLst>
          </p:cNvPr>
          <p:cNvSpPr txBox="1"/>
          <p:nvPr/>
        </p:nvSpPr>
        <p:spPr>
          <a:xfrm>
            <a:off x="6862821" y="5035012"/>
            <a:ext cx="28053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0.0026777669 mol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E8650E2-77FA-DC03-F852-4E1B99AFC6B4}"/>
              </a:ext>
            </a:extLst>
          </p:cNvPr>
          <p:cNvSpPr txBox="1"/>
          <p:nvPr/>
        </p:nvSpPr>
        <p:spPr>
          <a:xfrm>
            <a:off x="6491722" y="3008980"/>
            <a:ext cx="1082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C </a:t>
            </a:r>
            <a:r>
              <a:rPr lang="en-US" sz="5400" b="1" dirty="0"/>
              <a:t>=</a:t>
            </a:r>
            <a:r>
              <a:rPr lang="en-US" sz="3200" dirty="0"/>
              <a:t> 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FD4FAA5-9FFC-FD73-9CCE-D2D6246CAF46}"/>
              </a:ext>
            </a:extLst>
          </p:cNvPr>
          <p:cNvCxnSpPr>
            <a:cxnSpLocks/>
          </p:cNvCxnSpPr>
          <p:nvPr/>
        </p:nvCxnSpPr>
        <p:spPr>
          <a:xfrm>
            <a:off x="7764062" y="3497272"/>
            <a:ext cx="6479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D13B0DBF-A49C-CA91-237A-192E346721A9}"/>
              </a:ext>
            </a:extLst>
          </p:cNvPr>
          <p:cNvSpPr txBox="1"/>
          <p:nvPr/>
        </p:nvSpPr>
        <p:spPr>
          <a:xfrm>
            <a:off x="7764992" y="3432319"/>
            <a:ext cx="737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V</a:t>
            </a:r>
            <a:endParaRPr lang="en-US" sz="3200" baseline="-250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4652EDD-4C10-9BA2-E774-4C194C0E2639}"/>
              </a:ext>
            </a:extLst>
          </p:cNvPr>
          <p:cNvSpPr txBox="1"/>
          <p:nvPr/>
        </p:nvSpPr>
        <p:spPr>
          <a:xfrm>
            <a:off x="7824574" y="2689552"/>
            <a:ext cx="574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n</a:t>
            </a:r>
            <a:endParaRPr lang="en-US" sz="3200" baseline="-25000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DE2C56C-EEB3-5888-404C-B77144E49BBD}"/>
              </a:ext>
            </a:extLst>
          </p:cNvPr>
          <p:cNvSpPr/>
          <p:nvPr/>
        </p:nvSpPr>
        <p:spPr>
          <a:xfrm>
            <a:off x="4900439" y="925476"/>
            <a:ext cx="6419777" cy="272473"/>
          </a:xfrm>
          <a:prstGeom prst="rect">
            <a:avLst/>
          </a:prstGeom>
          <a:solidFill>
            <a:srgbClr val="FFFF0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93D2C57-8B9E-2B41-B698-1EF9C4ED336F}"/>
              </a:ext>
            </a:extLst>
          </p:cNvPr>
          <p:cNvSpPr/>
          <p:nvPr/>
        </p:nvSpPr>
        <p:spPr>
          <a:xfrm>
            <a:off x="6554933" y="3163892"/>
            <a:ext cx="450216" cy="666760"/>
          </a:xfrm>
          <a:prstGeom prst="rect">
            <a:avLst/>
          </a:prstGeom>
          <a:solidFill>
            <a:srgbClr val="FFFF0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6704559-777B-05A0-F131-9130DADC28A9}"/>
              </a:ext>
            </a:extLst>
          </p:cNvPr>
          <p:cNvSpPr/>
          <p:nvPr/>
        </p:nvSpPr>
        <p:spPr>
          <a:xfrm>
            <a:off x="7764062" y="3520924"/>
            <a:ext cx="574471" cy="666760"/>
          </a:xfrm>
          <a:prstGeom prst="rect">
            <a:avLst/>
          </a:prstGeom>
          <a:solidFill>
            <a:srgbClr val="FFFF0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75C7AFF-4789-3C0D-4CFA-FD285A110DA7}"/>
              </a:ext>
            </a:extLst>
          </p:cNvPr>
          <p:cNvSpPr/>
          <p:nvPr/>
        </p:nvSpPr>
        <p:spPr>
          <a:xfrm>
            <a:off x="3649035" y="1924450"/>
            <a:ext cx="1894114" cy="323872"/>
          </a:xfrm>
          <a:prstGeom prst="rect">
            <a:avLst/>
          </a:prstGeom>
          <a:solidFill>
            <a:srgbClr val="FFFF0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683C18D-15DA-E4C0-F291-BAE3119DE7FA}"/>
              </a:ext>
            </a:extLst>
          </p:cNvPr>
          <p:cNvSpPr/>
          <p:nvPr/>
        </p:nvSpPr>
        <p:spPr>
          <a:xfrm>
            <a:off x="7753670" y="2877087"/>
            <a:ext cx="655768" cy="703073"/>
          </a:xfrm>
          <a:prstGeom prst="ellipse">
            <a:avLst/>
          </a:prstGeom>
          <a:noFill/>
          <a:ln w="508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5229CF23-D8BD-2DBC-1325-8E7336179D00}"/>
              </a:ext>
            </a:extLst>
          </p:cNvPr>
          <p:cNvCxnSpPr>
            <a:cxnSpLocks/>
          </p:cNvCxnSpPr>
          <p:nvPr/>
        </p:nvCxnSpPr>
        <p:spPr>
          <a:xfrm flipH="1">
            <a:off x="5145206" y="5283235"/>
            <a:ext cx="1187558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89459EF-96BA-54DC-0271-EB15483E5379}"/>
              </a:ext>
            </a:extLst>
          </p:cNvPr>
          <p:cNvSpPr txBox="1"/>
          <p:nvPr/>
        </p:nvSpPr>
        <p:spPr>
          <a:xfrm>
            <a:off x="5224534" y="4794519"/>
            <a:ext cx="1397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(    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6B56753-3E71-6F99-FEAE-D7D6FF90E586}"/>
              </a:ext>
            </a:extLst>
          </p:cNvPr>
          <p:cNvSpPr txBox="1"/>
          <p:nvPr/>
        </p:nvSpPr>
        <p:spPr>
          <a:xfrm>
            <a:off x="5656149" y="4699679"/>
            <a:ext cx="362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C9CE123-3255-74D3-9368-7D920AC19B02}"/>
              </a:ext>
            </a:extLst>
          </p:cNvPr>
          <p:cNvSpPr txBox="1"/>
          <p:nvPr/>
        </p:nvSpPr>
        <p:spPr>
          <a:xfrm>
            <a:off x="2101755" y="5069010"/>
            <a:ext cx="3163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 =0.0026777669 mol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1B962A11-2802-835A-2EDC-30411488AC10}"/>
              </a:ext>
            </a:extLst>
          </p:cNvPr>
          <p:cNvSpPr txBox="1"/>
          <p:nvPr/>
        </p:nvSpPr>
        <p:spPr>
          <a:xfrm>
            <a:off x="3652482" y="2546664"/>
            <a:ext cx="31638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 =0.00241839893 mol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B8722FB-BCFA-FD03-85B6-0CB1180818FB}"/>
              </a:ext>
            </a:extLst>
          </p:cNvPr>
          <p:cNvSpPr/>
          <p:nvPr/>
        </p:nvSpPr>
        <p:spPr>
          <a:xfrm>
            <a:off x="7804710" y="2883295"/>
            <a:ext cx="574471" cy="666760"/>
          </a:xfrm>
          <a:prstGeom prst="rect">
            <a:avLst/>
          </a:prstGeom>
          <a:solidFill>
            <a:srgbClr val="00B050">
              <a:alpha val="48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D12E4A7C-9E48-C6C9-461E-2A4265D76FA3}"/>
              </a:ext>
            </a:extLst>
          </p:cNvPr>
          <p:cNvSpPr txBox="1"/>
          <p:nvPr/>
        </p:nvSpPr>
        <p:spPr>
          <a:xfrm>
            <a:off x="8523020" y="3008980"/>
            <a:ext cx="647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/>
              <a:t>=</a:t>
            </a:r>
            <a:r>
              <a:rPr lang="en-US" sz="3200" dirty="0"/>
              <a:t> 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0891F035-60D3-82D8-E575-606A6F525EBF}"/>
              </a:ext>
            </a:extLst>
          </p:cNvPr>
          <p:cNvSpPr txBox="1"/>
          <p:nvPr/>
        </p:nvSpPr>
        <p:spPr>
          <a:xfrm>
            <a:off x="8968642" y="2967013"/>
            <a:ext cx="31638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0.00241839893 mol</a:t>
            </a:r>
            <a:endParaRPr lang="en-US" sz="2800" dirty="0"/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02FABCB3-DAC5-9808-7BB9-E72DA886B15C}"/>
              </a:ext>
            </a:extLst>
          </p:cNvPr>
          <p:cNvCxnSpPr>
            <a:cxnSpLocks/>
          </p:cNvCxnSpPr>
          <p:nvPr/>
        </p:nvCxnSpPr>
        <p:spPr>
          <a:xfrm flipV="1">
            <a:off x="9003269" y="3470645"/>
            <a:ext cx="3129187" cy="26627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CF33550B-BEF4-0E00-9E51-B4BD195321AC}"/>
              </a:ext>
            </a:extLst>
          </p:cNvPr>
          <p:cNvSpPr txBox="1"/>
          <p:nvPr/>
        </p:nvSpPr>
        <p:spPr>
          <a:xfrm>
            <a:off x="9557533" y="3483590"/>
            <a:ext cx="19160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0.02348 L</a:t>
            </a:r>
            <a:endParaRPr lang="en-US" sz="32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72590CF-870F-6F22-4E93-F52F5EC98E7F}"/>
              </a:ext>
            </a:extLst>
          </p:cNvPr>
          <p:cNvSpPr txBox="1"/>
          <p:nvPr/>
        </p:nvSpPr>
        <p:spPr>
          <a:xfrm>
            <a:off x="1020309" y="5717849"/>
            <a:ext cx="10820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C </a:t>
            </a:r>
            <a:r>
              <a:rPr lang="en-US" sz="5400" b="1" dirty="0"/>
              <a:t>=</a:t>
            </a:r>
            <a:r>
              <a:rPr lang="en-US" sz="3200" dirty="0"/>
              <a:t>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E5F2917-4C2A-90F7-09A4-790F898B1818}"/>
              </a:ext>
            </a:extLst>
          </p:cNvPr>
          <p:cNvSpPr txBox="1"/>
          <p:nvPr/>
        </p:nvSpPr>
        <p:spPr>
          <a:xfrm>
            <a:off x="1964594" y="5932074"/>
            <a:ext cx="3438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0.1140445867 mol/L</a:t>
            </a:r>
            <a:endParaRPr lang="en-US" sz="28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73D24DE-8AB1-A750-A35C-AC7DC2B7EE00}"/>
              </a:ext>
            </a:extLst>
          </p:cNvPr>
          <p:cNvSpPr txBox="1"/>
          <p:nvPr/>
        </p:nvSpPr>
        <p:spPr>
          <a:xfrm>
            <a:off x="5551714" y="5932074"/>
            <a:ext cx="2971306" cy="523220"/>
          </a:xfrm>
          <a:prstGeom prst="rect">
            <a:avLst/>
          </a:prstGeom>
          <a:noFill/>
          <a:ln w="412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800" b="1" dirty="0"/>
              <a:t>~1.140 x10</a:t>
            </a:r>
            <a:r>
              <a:rPr lang="en-US" sz="2800" b="1" baseline="30000" dirty="0"/>
              <a:t>-2</a:t>
            </a:r>
            <a:r>
              <a:rPr lang="en-US" sz="2800" b="1" dirty="0"/>
              <a:t> mol/L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41700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/>
      <p:bldP spid="14" grpId="0" animBg="1"/>
      <p:bldP spid="15" grpId="0"/>
      <p:bldP spid="16" grpId="0"/>
      <p:bldP spid="20" grpId="0"/>
      <p:bldP spid="21" grpId="0"/>
      <p:bldP spid="23" grpId="0"/>
      <p:bldP spid="24" grpId="0"/>
      <p:bldP spid="27" grpId="0"/>
      <p:bldP spid="28" grpId="0"/>
      <p:bldP spid="29" grpId="0"/>
      <p:bldP spid="30" grpId="0"/>
      <p:bldP spid="32" grpId="0"/>
      <p:bldP spid="33" grpId="0"/>
      <p:bldP spid="35" grpId="0" animBg="1"/>
      <p:bldP spid="36" grpId="0" animBg="1"/>
      <p:bldP spid="38" grpId="0" animBg="1"/>
      <p:bldP spid="39" grpId="0" animBg="1"/>
      <p:bldP spid="40" grpId="0" animBg="1"/>
      <p:bldP spid="43" grpId="0"/>
      <p:bldP spid="44" grpId="0"/>
      <p:bldP spid="46" grpId="0"/>
      <p:bldP spid="48" grpId="0"/>
      <p:bldP spid="49" grpId="0" animBg="1"/>
      <p:bldP spid="50" grpId="0"/>
      <p:bldP spid="51" grpId="0"/>
      <p:bldP spid="53" grpId="0"/>
      <p:bldP spid="55" grpId="0"/>
      <p:bldP spid="56" grpId="0"/>
      <p:bldP spid="57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51597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Example: Practice Exercise 4.10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7ABD93-2F49-6EFA-268C-D3A31DF64B8E}"/>
              </a:ext>
            </a:extLst>
          </p:cNvPr>
          <p:cNvSpPr txBox="1"/>
          <p:nvPr/>
        </p:nvSpPr>
        <p:spPr>
          <a:xfrm>
            <a:off x="0" y="586351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0" i="1" dirty="0"/>
              <a:t>How many grams of KHP are needed to neutralize 18.64 mL of a 0.1004 M NaOH solution?</a:t>
            </a:r>
            <a:endParaRPr lang="en-CA" sz="2000" i="1" baseline="30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889E1B-095A-7054-2F0C-9AE8D0E1D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172" y="1145017"/>
            <a:ext cx="10548631" cy="536655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90478366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51597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Example 4.11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7ABD93-2F49-6EFA-268C-D3A31DF64B8E}"/>
              </a:ext>
            </a:extLst>
          </p:cNvPr>
          <p:cNvSpPr txBox="1"/>
          <p:nvPr/>
        </p:nvSpPr>
        <p:spPr>
          <a:xfrm>
            <a:off x="0" y="586351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i="1" dirty="0"/>
              <a:t>How many milliliters (mL) of a 0.610 M NaOH solution are needed to neutralize 20.0 mL of a 0.245 M H</a:t>
            </a:r>
            <a:r>
              <a:rPr lang="en-CA" sz="2000" i="1" baseline="-25000" dirty="0"/>
              <a:t>2</a:t>
            </a:r>
            <a:r>
              <a:rPr lang="en-CA" sz="2000" i="1" dirty="0"/>
              <a:t>SO</a:t>
            </a:r>
            <a:r>
              <a:rPr lang="en-CA" sz="2000" i="1" baseline="-25000" dirty="0"/>
              <a:t>4</a:t>
            </a:r>
            <a:r>
              <a:rPr lang="en-CA" sz="2000" i="1" dirty="0"/>
              <a:t> solution?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3DAF0C-C5F1-67D5-0668-B84852239442}"/>
              </a:ext>
            </a:extLst>
          </p:cNvPr>
          <p:cNvSpPr/>
          <p:nvPr/>
        </p:nvSpPr>
        <p:spPr>
          <a:xfrm>
            <a:off x="13648" y="637949"/>
            <a:ext cx="4735773" cy="334864"/>
          </a:xfrm>
          <a:prstGeom prst="rect">
            <a:avLst/>
          </a:prstGeom>
          <a:noFill/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A30612-5FC1-0FD9-F4E9-25EB2F2A27CB}"/>
              </a:ext>
            </a:extLst>
          </p:cNvPr>
          <p:cNvSpPr txBox="1"/>
          <p:nvPr/>
        </p:nvSpPr>
        <p:spPr>
          <a:xfrm>
            <a:off x="191070" y="1237948"/>
            <a:ext cx="11778018" cy="9233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5400" b="1" u="sng" dirty="0"/>
              <a:t>2</a:t>
            </a:r>
            <a:r>
              <a:rPr lang="en-US" sz="5400" dirty="0"/>
              <a:t> NaOH + </a:t>
            </a:r>
            <a:r>
              <a:rPr lang="en-US" sz="5400" b="1" u="sng" dirty="0"/>
              <a:t>1</a:t>
            </a:r>
            <a:r>
              <a:rPr lang="en-US" sz="5400" dirty="0"/>
              <a:t> H</a:t>
            </a:r>
            <a:r>
              <a:rPr lang="en-US" sz="5400" baseline="-25000" dirty="0"/>
              <a:t>2</a:t>
            </a:r>
            <a:r>
              <a:rPr lang="en-US" sz="5400" dirty="0"/>
              <a:t>SO</a:t>
            </a:r>
            <a:r>
              <a:rPr lang="en-US" sz="5400" baseline="-25000" dirty="0"/>
              <a:t>4</a:t>
            </a:r>
            <a:r>
              <a:rPr lang="en-US" sz="5400" dirty="0"/>
              <a:t>   </a:t>
            </a:r>
            <a:r>
              <a:rPr lang="en-US" sz="5400" dirty="0">
                <a:sym typeface="Wingdings" pitchFamily="2" charset="2"/>
              </a:rPr>
              <a:t> </a:t>
            </a:r>
            <a:r>
              <a:rPr lang="en-US" sz="5400" b="1" u="sng" dirty="0">
                <a:sym typeface="Wingdings" pitchFamily="2" charset="2"/>
              </a:rPr>
              <a:t>2</a:t>
            </a:r>
            <a:r>
              <a:rPr lang="en-US" sz="5400" dirty="0">
                <a:sym typeface="Wingdings" pitchFamily="2" charset="2"/>
              </a:rPr>
              <a:t>  HOH</a:t>
            </a:r>
            <a:r>
              <a:rPr lang="en-US" sz="5400" baseline="-25000" dirty="0">
                <a:sym typeface="Wingdings" pitchFamily="2" charset="2"/>
              </a:rPr>
              <a:t> </a:t>
            </a:r>
            <a:r>
              <a:rPr lang="en-US" sz="5400" dirty="0">
                <a:sym typeface="Wingdings" pitchFamily="2" charset="2"/>
              </a:rPr>
              <a:t>+</a:t>
            </a:r>
            <a:r>
              <a:rPr lang="en-US" sz="5400" baseline="-25000" dirty="0">
                <a:sym typeface="Wingdings" pitchFamily="2" charset="2"/>
              </a:rPr>
              <a:t>  </a:t>
            </a:r>
            <a:r>
              <a:rPr lang="en-US" sz="5400" b="1" u="sng" dirty="0">
                <a:sym typeface="Wingdings" pitchFamily="2" charset="2"/>
              </a:rPr>
              <a:t>1</a:t>
            </a:r>
            <a:r>
              <a:rPr lang="en-US" sz="5400" dirty="0">
                <a:sym typeface="Wingdings" pitchFamily="2" charset="2"/>
              </a:rPr>
              <a:t>  Na</a:t>
            </a:r>
            <a:r>
              <a:rPr lang="en-US" sz="5400" baseline="-25000" dirty="0">
                <a:sym typeface="Wingdings" pitchFamily="2" charset="2"/>
              </a:rPr>
              <a:t>2</a:t>
            </a:r>
            <a:r>
              <a:rPr lang="en-US" sz="5400" dirty="0">
                <a:sym typeface="Wingdings" pitchFamily="2" charset="2"/>
              </a:rPr>
              <a:t>SO</a:t>
            </a:r>
            <a:r>
              <a:rPr lang="en-US" sz="5400" baseline="-25000" dirty="0">
                <a:sym typeface="Wingdings" pitchFamily="2" charset="2"/>
              </a:rPr>
              <a:t>4</a:t>
            </a:r>
            <a:r>
              <a:rPr lang="en-US" sz="5400" dirty="0">
                <a:sym typeface="Wingdings" pitchFamily="2" charset="2"/>
              </a:rPr>
              <a:t> </a:t>
            </a:r>
            <a:endParaRPr lang="en-US" sz="54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5F7E87-DB51-FF20-40C3-9DA9191B1268}"/>
              </a:ext>
            </a:extLst>
          </p:cNvPr>
          <p:cNvSpPr txBox="1"/>
          <p:nvPr/>
        </p:nvSpPr>
        <p:spPr>
          <a:xfrm>
            <a:off x="859809" y="2181932"/>
            <a:ext cx="1894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V = ???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86C974D-9D0F-3BB6-E358-B85465774589}"/>
              </a:ext>
            </a:extLst>
          </p:cNvPr>
          <p:cNvSpPr/>
          <p:nvPr/>
        </p:nvSpPr>
        <p:spPr>
          <a:xfrm>
            <a:off x="2753924" y="669145"/>
            <a:ext cx="2896250" cy="233940"/>
          </a:xfrm>
          <a:prstGeom prst="rect">
            <a:avLst/>
          </a:prstGeom>
          <a:solidFill>
            <a:srgbClr val="FFFF0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CC57E7-B4A3-1A77-D3C5-9C525E67867A}"/>
              </a:ext>
            </a:extLst>
          </p:cNvPr>
          <p:cNvSpPr txBox="1"/>
          <p:nvPr/>
        </p:nvSpPr>
        <p:spPr>
          <a:xfrm>
            <a:off x="859809" y="2696682"/>
            <a:ext cx="2251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 = 0.610 mol/L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9DF4AB9-D6B3-37D9-0F04-406FC6B47336}"/>
              </a:ext>
            </a:extLst>
          </p:cNvPr>
          <p:cNvCxnSpPr>
            <a:cxnSpLocks/>
          </p:cNvCxnSpPr>
          <p:nvPr/>
        </p:nvCxnSpPr>
        <p:spPr>
          <a:xfrm>
            <a:off x="8261283" y="972813"/>
            <a:ext cx="3707805" cy="13648"/>
          </a:xfrm>
          <a:prstGeom prst="line">
            <a:avLst/>
          </a:prstGeom>
          <a:ln w="539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7BD8BBE-E5E1-13BE-B0E0-D8D3FAAD16CD}"/>
              </a:ext>
            </a:extLst>
          </p:cNvPr>
          <p:cNvSpPr txBox="1"/>
          <p:nvPr/>
        </p:nvSpPr>
        <p:spPr>
          <a:xfrm>
            <a:off x="3756060" y="2181932"/>
            <a:ext cx="1894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V = 0.020 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1612BC-482C-3DF3-B205-74183C7AD32C}"/>
              </a:ext>
            </a:extLst>
          </p:cNvPr>
          <p:cNvSpPr txBox="1"/>
          <p:nvPr/>
        </p:nvSpPr>
        <p:spPr>
          <a:xfrm>
            <a:off x="4713028" y="3125916"/>
            <a:ext cx="2144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n </a:t>
            </a:r>
            <a:r>
              <a:rPr lang="en-US" sz="5400" b="1" dirty="0"/>
              <a:t>=CV</a:t>
            </a:r>
            <a:r>
              <a:rPr lang="en-US" sz="3200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073C5BE-4D95-2705-473D-48552F4361BA}"/>
              </a:ext>
            </a:extLst>
          </p:cNvPr>
          <p:cNvSpPr txBox="1"/>
          <p:nvPr/>
        </p:nvSpPr>
        <p:spPr>
          <a:xfrm>
            <a:off x="4732037" y="3800174"/>
            <a:ext cx="42101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n </a:t>
            </a:r>
            <a:r>
              <a:rPr lang="en-US" sz="5400" b="1" dirty="0"/>
              <a:t>= </a:t>
            </a:r>
            <a:r>
              <a:rPr lang="en-US" sz="2400" b="1" dirty="0"/>
              <a:t>(0.245 mol/L)(0.020L)</a:t>
            </a:r>
            <a:r>
              <a:rPr lang="en-US" sz="3200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9016DC5-99FE-9C7C-DA70-D1B4606DE85A}"/>
              </a:ext>
            </a:extLst>
          </p:cNvPr>
          <p:cNvSpPr txBox="1"/>
          <p:nvPr/>
        </p:nvSpPr>
        <p:spPr>
          <a:xfrm>
            <a:off x="3756060" y="2643597"/>
            <a:ext cx="22518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 = 0.245 mol/L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83BFE12-E99D-C60C-B188-5C5FC667E711}"/>
              </a:ext>
            </a:extLst>
          </p:cNvPr>
          <p:cNvSpPr/>
          <p:nvPr/>
        </p:nvSpPr>
        <p:spPr>
          <a:xfrm>
            <a:off x="9067475" y="672247"/>
            <a:ext cx="2896250" cy="233940"/>
          </a:xfrm>
          <a:prstGeom prst="rect">
            <a:avLst/>
          </a:prstGeom>
          <a:solidFill>
            <a:srgbClr val="FFFF00">
              <a:alpha val="4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F8A1B8-37B1-9571-1E05-E6A2BA8E3D07}"/>
              </a:ext>
            </a:extLst>
          </p:cNvPr>
          <p:cNvCxnSpPr/>
          <p:nvPr/>
        </p:nvCxnSpPr>
        <p:spPr>
          <a:xfrm>
            <a:off x="4408227" y="3158347"/>
            <a:ext cx="0" cy="263516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90DF2D9-6FFF-21B6-C15A-B47AC516D7FD}"/>
              </a:ext>
            </a:extLst>
          </p:cNvPr>
          <p:cNvSpPr txBox="1"/>
          <p:nvPr/>
        </p:nvSpPr>
        <p:spPr>
          <a:xfrm>
            <a:off x="3710093" y="5877843"/>
            <a:ext cx="698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 =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589CAB4-EA05-9924-B839-1B811FC0CA72}"/>
              </a:ext>
            </a:extLst>
          </p:cNvPr>
          <p:cNvSpPr txBox="1"/>
          <p:nvPr/>
        </p:nvSpPr>
        <p:spPr>
          <a:xfrm>
            <a:off x="4202049" y="5885878"/>
            <a:ext cx="1679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0.0049 mol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6E43829-189F-A5E4-EC14-A1F3A92622FB}"/>
              </a:ext>
            </a:extLst>
          </p:cNvPr>
          <p:cNvCxnSpPr>
            <a:cxnSpLocks/>
          </p:cNvCxnSpPr>
          <p:nvPr/>
        </p:nvCxnSpPr>
        <p:spPr>
          <a:xfrm flipH="1">
            <a:off x="2608009" y="6147071"/>
            <a:ext cx="1187558" cy="0"/>
          </a:xfrm>
          <a:prstGeom prst="straightConnector1">
            <a:avLst/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0997C128-F01F-AA36-D50C-96FDB73F8ED2}"/>
              </a:ext>
            </a:extLst>
          </p:cNvPr>
          <p:cNvSpPr txBox="1"/>
          <p:nvPr/>
        </p:nvSpPr>
        <p:spPr>
          <a:xfrm>
            <a:off x="2687337" y="5658355"/>
            <a:ext cx="13970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(    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54E56F-27B3-F830-B935-62C45A7E1E05}"/>
              </a:ext>
            </a:extLst>
          </p:cNvPr>
          <p:cNvSpPr txBox="1"/>
          <p:nvPr/>
        </p:nvSpPr>
        <p:spPr>
          <a:xfrm>
            <a:off x="3118952" y="5563515"/>
            <a:ext cx="362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  <a:p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C780BE1-BCFB-70E1-3D2B-40BFCE9C0E24}"/>
              </a:ext>
            </a:extLst>
          </p:cNvPr>
          <p:cNvSpPr txBox="1"/>
          <p:nvPr/>
        </p:nvSpPr>
        <p:spPr>
          <a:xfrm>
            <a:off x="655093" y="5932846"/>
            <a:ext cx="2142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 n =0.0098 mol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5B5838A-BBCA-2C48-B3FD-3E9FA806DD12}"/>
              </a:ext>
            </a:extLst>
          </p:cNvPr>
          <p:cNvSpPr txBox="1"/>
          <p:nvPr/>
        </p:nvSpPr>
        <p:spPr>
          <a:xfrm>
            <a:off x="859809" y="3179001"/>
            <a:ext cx="21429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 </a:t>
            </a:r>
            <a:r>
              <a:rPr lang="en-US" sz="2400" b="1" dirty="0">
                <a:solidFill>
                  <a:srgbClr val="FF0000"/>
                </a:solidFill>
              </a:rPr>
              <a:t>n =0.0098 mol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C17262D-948B-AECC-413A-8C25CCD79380}"/>
              </a:ext>
            </a:extLst>
          </p:cNvPr>
          <p:cNvSpPr txBox="1"/>
          <p:nvPr/>
        </p:nvSpPr>
        <p:spPr>
          <a:xfrm>
            <a:off x="697988" y="4013179"/>
            <a:ext cx="1178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V </a:t>
            </a:r>
            <a:r>
              <a:rPr lang="en-US" sz="5400" b="1" dirty="0"/>
              <a:t>=</a:t>
            </a:r>
            <a:r>
              <a:rPr lang="en-US" sz="3200" dirty="0"/>
              <a:t> 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42AF9CE-8AC5-8134-E04F-C646F5925532}"/>
              </a:ext>
            </a:extLst>
          </p:cNvPr>
          <p:cNvCxnSpPr>
            <a:cxnSpLocks/>
          </p:cNvCxnSpPr>
          <p:nvPr/>
        </p:nvCxnSpPr>
        <p:spPr>
          <a:xfrm>
            <a:off x="1971057" y="4501471"/>
            <a:ext cx="647900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BD54691-624C-BF42-BF77-510256389A59}"/>
              </a:ext>
            </a:extLst>
          </p:cNvPr>
          <p:cNvSpPr txBox="1"/>
          <p:nvPr/>
        </p:nvSpPr>
        <p:spPr>
          <a:xfrm>
            <a:off x="1950274" y="4396838"/>
            <a:ext cx="7370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C</a:t>
            </a:r>
            <a:endParaRPr lang="en-US" sz="3200" baseline="-25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D652162-0530-260E-6F2E-1053887FC4B1}"/>
              </a:ext>
            </a:extLst>
          </p:cNvPr>
          <p:cNvSpPr txBox="1"/>
          <p:nvPr/>
        </p:nvSpPr>
        <p:spPr>
          <a:xfrm>
            <a:off x="2031569" y="3693751"/>
            <a:ext cx="5744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n</a:t>
            </a:r>
            <a:endParaRPr lang="en-US" sz="3200" baseline="-25000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AC5B8E-167B-F392-B84F-032B9D3CD344}"/>
              </a:ext>
            </a:extLst>
          </p:cNvPr>
          <p:cNvSpPr txBox="1"/>
          <p:nvPr/>
        </p:nvSpPr>
        <p:spPr>
          <a:xfrm>
            <a:off x="8619507" y="2587523"/>
            <a:ext cx="1178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V </a:t>
            </a:r>
            <a:r>
              <a:rPr lang="en-US" sz="5400" b="1" dirty="0"/>
              <a:t>=</a:t>
            </a:r>
            <a:r>
              <a:rPr lang="en-US" sz="3200" dirty="0"/>
              <a:t> 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DE3E82D-0F9D-100F-D91D-9DCCF2E86891}"/>
              </a:ext>
            </a:extLst>
          </p:cNvPr>
          <p:cNvCxnSpPr>
            <a:cxnSpLocks/>
          </p:cNvCxnSpPr>
          <p:nvPr/>
        </p:nvCxnSpPr>
        <p:spPr>
          <a:xfrm>
            <a:off x="9892576" y="3075815"/>
            <a:ext cx="2071149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A3D9B9D-37F1-2EF3-F294-DB76578CFA69}"/>
              </a:ext>
            </a:extLst>
          </p:cNvPr>
          <p:cNvSpPr txBox="1"/>
          <p:nvPr/>
        </p:nvSpPr>
        <p:spPr>
          <a:xfrm>
            <a:off x="10040386" y="3105262"/>
            <a:ext cx="1775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0.610 mol/L</a:t>
            </a:r>
            <a:endParaRPr lang="en-US" sz="1200" baseline="-25000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1C03850-09EC-ED50-2AE4-64861541078D}"/>
              </a:ext>
            </a:extLst>
          </p:cNvPr>
          <p:cNvSpPr txBox="1"/>
          <p:nvPr/>
        </p:nvSpPr>
        <p:spPr>
          <a:xfrm>
            <a:off x="10115185" y="2614150"/>
            <a:ext cx="1664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0.0098 mol</a:t>
            </a:r>
            <a:endParaRPr lang="en-US" sz="1200" baseline="-25000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D28F2D7-803A-2F32-8C96-60A83677FE81}"/>
              </a:ext>
            </a:extLst>
          </p:cNvPr>
          <p:cNvSpPr txBox="1"/>
          <p:nvPr/>
        </p:nvSpPr>
        <p:spPr>
          <a:xfrm>
            <a:off x="8619507" y="3489197"/>
            <a:ext cx="11783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V </a:t>
            </a:r>
            <a:r>
              <a:rPr lang="en-US" sz="5400" b="1" dirty="0"/>
              <a:t>=</a:t>
            </a:r>
            <a:r>
              <a:rPr lang="en-US" sz="3200" dirty="0"/>
              <a:t> 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F670CB4-CF6E-6A9F-5136-53CC2A7BA64C}"/>
              </a:ext>
            </a:extLst>
          </p:cNvPr>
          <p:cNvSpPr txBox="1"/>
          <p:nvPr/>
        </p:nvSpPr>
        <p:spPr>
          <a:xfrm>
            <a:off x="9829705" y="3720029"/>
            <a:ext cx="1949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0.01606557 L</a:t>
            </a:r>
            <a:endParaRPr lang="en-US" sz="1200" baseline="-25000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6962F805-3065-84EB-18A5-5B426F6EE330}"/>
              </a:ext>
            </a:extLst>
          </p:cNvPr>
          <p:cNvSpPr txBox="1"/>
          <p:nvPr/>
        </p:nvSpPr>
        <p:spPr>
          <a:xfrm>
            <a:off x="9863824" y="4241490"/>
            <a:ext cx="17755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X 1000 ml/L</a:t>
            </a:r>
            <a:endParaRPr lang="en-US" sz="1200" baseline="-25000" dirty="0">
              <a:solidFill>
                <a:srgbClr val="FF0000"/>
              </a:solidFill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AE7A0DE-FB6F-F6E5-71FD-BB07285F4D82}"/>
              </a:ext>
            </a:extLst>
          </p:cNvPr>
          <p:cNvSpPr txBox="1"/>
          <p:nvPr/>
        </p:nvSpPr>
        <p:spPr>
          <a:xfrm>
            <a:off x="9776695" y="4936509"/>
            <a:ext cx="1949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16.06557 mL</a:t>
            </a:r>
            <a:endParaRPr lang="en-US" sz="1200" baseline="-25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D40B42A-FC03-5A8F-FF03-C3F517932E2C}"/>
              </a:ext>
            </a:extLst>
          </p:cNvPr>
          <p:cNvSpPr txBox="1"/>
          <p:nvPr/>
        </p:nvSpPr>
        <p:spPr>
          <a:xfrm>
            <a:off x="6332764" y="-101773"/>
            <a:ext cx="3261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3 sig figs</a:t>
            </a:r>
            <a:endParaRPr lang="en-US" sz="3200" b="1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8F4C914-2E4F-44D4-E238-957E42185B4F}"/>
              </a:ext>
            </a:extLst>
          </p:cNvPr>
          <p:cNvSpPr txBox="1"/>
          <p:nvPr/>
        </p:nvSpPr>
        <p:spPr>
          <a:xfrm>
            <a:off x="9594124" y="5702013"/>
            <a:ext cx="1666783" cy="46166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/>
              <a:t>V = 16.1 mL</a:t>
            </a:r>
            <a:endParaRPr lang="en-US" sz="1200" baseline="-25000" dirty="0"/>
          </a:p>
        </p:txBody>
      </p:sp>
    </p:spTree>
    <p:extLst>
      <p:ext uri="{BB962C8B-B14F-4D97-AF65-F5344CB8AC3E}">
        <p14:creationId xmlns:p14="http://schemas.microsoft.com/office/powerpoint/2010/main" val="158929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/>
      <p:bldP spid="7" grpId="0" animBg="1"/>
      <p:bldP spid="8" grpId="0"/>
      <p:bldP spid="12" grpId="0"/>
      <p:bldP spid="10" grpId="0"/>
      <p:bldP spid="11" grpId="0"/>
      <p:bldP spid="13" grpId="0"/>
      <p:bldP spid="14" grpId="0" animBg="1"/>
      <p:bldP spid="16" grpId="0"/>
      <p:bldP spid="19" grpId="0"/>
      <p:bldP spid="21" grpId="0"/>
      <p:bldP spid="22" grpId="0"/>
      <p:bldP spid="23" grpId="0"/>
      <p:bldP spid="25" grpId="0"/>
      <p:bldP spid="26" grpId="0"/>
      <p:bldP spid="28" grpId="0"/>
      <p:bldP spid="29" grpId="0"/>
      <p:bldP spid="31" grpId="0"/>
      <p:bldP spid="33" grpId="0"/>
      <p:bldP spid="34" grpId="0"/>
      <p:bldP spid="36" grpId="0"/>
      <p:bldP spid="39" grpId="0"/>
      <p:bldP spid="40" grpId="0"/>
      <p:bldP spid="41" grpId="0"/>
      <p:bldP spid="42" grpId="0"/>
      <p:bldP spid="4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49354-11BB-D7E4-E4A5-C501377D0A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651597"/>
          </a:xfrm>
        </p:spPr>
        <p:txBody>
          <a:bodyPr>
            <a:normAutofit fontScale="90000"/>
          </a:bodyPr>
          <a:lstStyle/>
          <a:p>
            <a:r>
              <a:rPr lang="en-US" b="1" i="1" dirty="0">
                <a:solidFill>
                  <a:srgbClr val="FF0000"/>
                </a:solidFill>
              </a:rPr>
              <a:t>Example: Practice Exercise 4.11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7ABD93-2F49-6EFA-268C-D3A31DF64B8E}"/>
              </a:ext>
            </a:extLst>
          </p:cNvPr>
          <p:cNvSpPr txBox="1"/>
          <p:nvPr/>
        </p:nvSpPr>
        <p:spPr>
          <a:xfrm>
            <a:off x="0" y="586351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" b="0" i="1" dirty="0"/>
              <a:t>How many milliliters (mL) of a 1.28M H</a:t>
            </a:r>
            <a:r>
              <a:rPr lang="en-CA" sz="2000" b="0" i="1" baseline="-25000" dirty="0"/>
              <a:t>2</a:t>
            </a:r>
            <a:r>
              <a:rPr lang="en-CA" sz="2000" b="0" i="1" dirty="0"/>
              <a:t>SO</a:t>
            </a:r>
            <a:r>
              <a:rPr lang="en-CA" sz="2000" b="0" i="1" baseline="-25000" dirty="0"/>
              <a:t>4</a:t>
            </a:r>
            <a:r>
              <a:rPr lang="en-CA" sz="2000" b="0" i="1" dirty="0"/>
              <a:t> solution 	are needed to neutralize 60.2 mL of a 0.247 M KOH solution?</a:t>
            </a:r>
            <a:endParaRPr lang="en-CA" sz="2000" i="1" baseline="30000" dirty="0"/>
          </a:p>
        </p:txBody>
      </p:sp>
    </p:spTree>
    <p:extLst>
      <p:ext uri="{BB962C8B-B14F-4D97-AF65-F5344CB8AC3E}">
        <p14:creationId xmlns:p14="http://schemas.microsoft.com/office/powerpoint/2010/main" val="41836577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AA403-6FBC-A4F7-3044-50A13F437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165910" cy="738710"/>
          </a:xfrm>
        </p:spPr>
        <p:txBody>
          <a:bodyPr/>
          <a:lstStyle/>
          <a:p>
            <a:r>
              <a:rPr lang="en-US" b="1" i="1" dirty="0">
                <a:solidFill>
                  <a:srgbClr val="00B0F0"/>
                </a:solidFill>
              </a:rPr>
              <a:t>Key Words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9CA61A5-469F-0C45-42B2-152A66589D42}"/>
              </a:ext>
            </a:extLst>
          </p:cNvPr>
          <p:cNvSpPr txBox="1"/>
          <p:nvPr/>
        </p:nvSpPr>
        <p:spPr>
          <a:xfrm>
            <a:off x="6169431" y="921424"/>
            <a:ext cx="2956144" cy="44935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Neutralization</a:t>
            </a:r>
          </a:p>
          <a:p>
            <a:r>
              <a:rPr lang="en-US" dirty="0"/>
              <a:t>reaction (P. 130)</a:t>
            </a:r>
          </a:p>
          <a:p>
            <a:endParaRPr lang="en-US" dirty="0"/>
          </a:p>
          <a:p>
            <a:r>
              <a:rPr lang="en-US" dirty="0"/>
              <a:t>Nonelectrolyte (P. 120)</a:t>
            </a:r>
          </a:p>
          <a:p>
            <a:endParaRPr lang="en-US" dirty="0"/>
          </a:p>
          <a:p>
            <a:r>
              <a:rPr lang="en-US" dirty="0"/>
              <a:t>Oxidation Number (P. 134)</a:t>
            </a:r>
          </a:p>
          <a:p>
            <a:endParaRPr lang="en-US" dirty="0"/>
          </a:p>
          <a:p>
            <a:r>
              <a:rPr lang="en-US" dirty="0"/>
              <a:t>Precipitate (P. 122)</a:t>
            </a:r>
          </a:p>
          <a:p>
            <a:endParaRPr lang="en-US" dirty="0"/>
          </a:p>
          <a:p>
            <a:r>
              <a:rPr lang="en-US" dirty="0"/>
              <a:t>Precipitation</a:t>
            </a:r>
          </a:p>
          <a:p>
            <a:r>
              <a:rPr lang="en-US" dirty="0"/>
              <a:t>Reaction (P. 122)</a:t>
            </a:r>
          </a:p>
          <a:p>
            <a:endParaRPr lang="en-US" dirty="0"/>
          </a:p>
          <a:p>
            <a:r>
              <a:rPr lang="en-US" dirty="0"/>
              <a:t>Quantitative </a:t>
            </a:r>
          </a:p>
          <a:p>
            <a:r>
              <a:rPr lang="en-US" dirty="0"/>
              <a:t>analysis (P. 148)</a:t>
            </a:r>
          </a:p>
          <a:p>
            <a:endParaRPr lang="en-US" sz="1600" dirty="0"/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BA8E45-D84B-4416-AEF1-D539959BE5D7}"/>
              </a:ext>
            </a:extLst>
          </p:cNvPr>
          <p:cNvSpPr txBox="1"/>
          <p:nvPr/>
        </p:nvSpPr>
        <p:spPr>
          <a:xfrm>
            <a:off x="2936140" y="917912"/>
            <a:ext cx="3073904" cy="449353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Gravimetric analysis (P.148)</a:t>
            </a:r>
          </a:p>
          <a:p>
            <a:endParaRPr lang="en-US" dirty="0"/>
          </a:p>
          <a:p>
            <a:r>
              <a:rPr lang="en-US" dirty="0"/>
              <a:t>Hydration (P. 121)</a:t>
            </a:r>
          </a:p>
          <a:p>
            <a:endParaRPr lang="en-US" dirty="0"/>
          </a:p>
          <a:p>
            <a:r>
              <a:rPr lang="en-US" dirty="0"/>
              <a:t>Indicator (P. 151)</a:t>
            </a:r>
          </a:p>
          <a:p>
            <a:endParaRPr lang="en-US" dirty="0"/>
          </a:p>
          <a:p>
            <a:r>
              <a:rPr lang="en-US" dirty="0"/>
              <a:t>Ionic equation (P. 124)</a:t>
            </a:r>
          </a:p>
          <a:p>
            <a:endParaRPr lang="en-US" dirty="0"/>
          </a:p>
          <a:p>
            <a:r>
              <a:rPr lang="en-US" dirty="0"/>
              <a:t>Molar concentration ( P. 142)</a:t>
            </a:r>
          </a:p>
          <a:p>
            <a:endParaRPr lang="en-US" dirty="0"/>
          </a:p>
          <a:p>
            <a:r>
              <a:rPr lang="en-US" dirty="0"/>
              <a:t>Molarity (</a:t>
            </a:r>
            <a:r>
              <a:rPr lang="en-US" i="1" dirty="0"/>
              <a:t>M) (P. 142)</a:t>
            </a:r>
          </a:p>
          <a:p>
            <a:endParaRPr lang="en-US" i="1" dirty="0"/>
          </a:p>
          <a:p>
            <a:r>
              <a:rPr lang="en-US" dirty="0"/>
              <a:t>Molecular equation (P. 124)</a:t>
            </a:r>
          </a:p>
          <a:p>
            <a:endParaRPr lang="en-US" dirty="0">
              <a:highlight>
                <a:srgbClr val="FFFF00"/>
              </a:highlight>
            </a:endParaRPr>
          </a:p>
          <a:p>
            <a:r>
              <a:rPr lang="en-US" dirty="0"/>
              <a:t>Net ionic equation (P. 125)</a:t>
            </a:r>
          </a:p>
          <a:p>
            <a:endParaRPr lang="en-US" sz="1600" dirty="0">
              <a:highlight>
                <a:srgbClr val="FFFF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E61BCBE-2BDB-407F-E26E-EECB9D041E88}"/>
              </a:ext>
            </a:extLst>
          </p:cNvPr>
          <p:cNvSpPr txBox="1"/>
          <p:nvPr/>
        </p:nvSpPr>
        <p:spPr>
          <a:xfrm>
            <a:off x="21625" y="917912"/>
            <a:ext cx="2746627" cy="452431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Aqueous Solution (P. 120)</a:t>
            </a:r>
          </a:p>
          <a:p>
            <a:endParaRPr lang="en-US" dirty="0"/>
          </a:p>
          <a:p>
            <a:r>
              <a:rPr lang="en-US" dirty="0"/>
              <a:t>Combination </a:t>
            </a:r>
          </a:p>
          <a:p>
            <a:r>
              <a:rPr lang="en-US" dirty="0"/>
              <a:t>reaction (P.138)</a:t>
            </a:r>
          </a:p>
          <a:p>
            <a:endParaRPr lang="en-US" dirty="0"/>
          </a:p>
          <a:p>
            <a:r>
              <a:rPr lang="en-US" dirty="0"/>
              <a:t>Concentration of a </a:t>
            </a:r>
          </a:p>
          <a:p>
            <a:r>
              <a:rPr lang="en-US" dirty="0"/>
              <a:t>solution (P. 142)</a:t>
            </a:r>
          </a:p>
          <a:p>
            <a:endParaRPr lang="en-US" dirty="0"/>
          </a:p>
          <a:p>
            <a:r>
              <a:rPr lang="en-US" dirty="0"/>
              <a:t>Decomposition </a:t>
            </a:r>
          </a:p>
          <a:p>
            <a:r>
              <a:rPr lang="en-US" dirty="0"/>
              <a:t>Reaction (P. 137)</a:t>
            </a:r>
          </a:p>
          <a:p>
            <a:endParaRPr lang="en-US" dirty="0"/>
          </a:p>
          <a:p>
            <a:r>
              <a:rPr lang="en-US" dirty="0"/>
              <a:t>Dilution (P. 146)</a:t>
            </a:r>
          </a:p>
          <a:p>
            <a:endParaRPr lang="en-US" dirty="0"/>
          </a:p>
          <a:p>
            <a:r>
              <a:rPr lang="en-US" dirty="0"/>
              <a:t>Electrolyte (P. 120)</a:t>
            </a:r>
          </a:p>
          <a:p>
            <a:endParaRPr lang="en-US" sz="1600" dirty="0"/>
          </a:p>
          <a:p>
            <a:endParaRPr lang="en-US" sz="2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0707A85-7921-8194-2A38-9506E6D8A071}"/>
              </a:ext>
            </a:extLst>
          </p:cNvPr>
          <p:cNvSpPr txBox="1"/>
          <p:nvPr/>
        </p:nvSpPr>
        <p:spPr>
          <a:xfrm>
            <a:off x="9243335" y="917912"/>
            <a:ext cx="2956144" cy="480131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Reversible reaction (P. 122)</a:t>
            </a:r>
          </a:p>
          <a:p>
            <a:endParaRPr lang="en-US" dirty="0"/>
          </a:p>
          <a:p>
            <a:r>
              <a:rPr lang="en-US" dirty="0"/>
              <a:t>Salt (P. 130)</a:t>
            </a:r>
          </a:p>
          <a:p>
            <a:endParaRPr lang="en-US" dirty="0"/>
          </a:p>
          <a:p>
            <a:r>
              <a:rPr lang="en-US" dirty="0"/>
              <a:t>Solubility (P. 123)</a:t>
            </a:r>
          </a:p>
          <a:p>
            <a:endParaRPr lang="en-US" dirty="0"/>
          </a:p>
          <a:p>
            <a:r>
              <a:rPr lang="en-US" dirty="0"/>
              <a:t>Solute (P. 120)</a:t>
            </a:r>
          </a:p>
          <a:p>
            <a:endParaRPr lang="en-US" dirty="0"/>
          </a:p>
          <a:p>
            <a:r>
              <a:rPr lang="en-US" dirty="0"/>
              <a:t>Solvent (P. 120)</a:t>
            </a:r>
          </a:p>
          <a:p>
            <a:endParaRPr lang="en-US" dirty="0"/>
          </a:p>
          <a:p>
            <a:r>
              <a:rPr lang="en-US" dirty="0"/>
              <a:t>Spectator ion (P. 124)</a:t>
            </a:r>
          </a:p>
          <a:p>
            <a:endParaRPr lang="en-US" dirty="0"/>
          </a:p>
          <a:p>
            <a:r>
              <a:rPr lang="en-US" dirty="0"/>
              <a:t>Standard Solution (P. 150)</a:t>
            </a:r>
          </a:p>
          <a:p>
            <a:endParaRPr lang="en-US" dirty="0"/>
          </a:p>
          <a:p>
            <a:r>
              <a:rPr lang="en-US" dirty="0"/>
              <a:t>Titration (P. 150)</a:t>
            </a:r>
          </a:p>
          <a:p>
            <a:endParaRPr lang="en-US" dirty="0">
              <a:highlight>
                <a:srgbClr val="FFFF00"/>
              </a:highlight>
            </a:endParaRPr>
          </a:p>
          <a:p>
            <a:endParaRPr lang="en-US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83807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536471" cy="726184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Electrolyte Properties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FFA0A9-E3A1-79D2-EFE4-4D72EA552421}"/>
              </a:ext>
            </a:extLst>
          </p:cNvPr>
          <p:cNvSpPr txBox="1"/>
          <p:nvPr/>
        </p:nvSpPr>
        <p:spPr>
          <a:xfrm>
            <a:off x="232305" y="879708"/>
            <a:ext cx="11071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Hydration</a:t>
            </a:r>
            <a:r>
              <a:rPr lang="en-US" sz="2800" dirty="0"/>
              <a:t> is the Scientific Name of the process of dissolving.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70A9F9-9FDB-1A0D-30E6-8410299A5471}"/>
              </a:ext>
            </a:extLst>
          </p:cNvPr>
          <p:cNvSpPr txBox="1"/>
          <p:nvPr/>
        </p:nvSpPr>
        <p:spPr>
          <a:xfrm>
            <a:off x="232304" y="2015068"/>
            <a:ext cx="11536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When</a:t>
            </a:r>
            <a:r>
              <a:rPr lang="en-US" sz="2800" b="1" dirty="0">
                <a:solidFill>
                  <a:srgbClr val="FF0000"/>
                </a:solidFill>
              </a:rPr>
              <a:t> Ionic compound dissolve in water</a:t>
            </a:r>
            <a:r>
              <a:rPr lang="en-US" sz="2800" dirty="0"/>
              <a:t> they separate into positive (+) and negative (-) </a:t>
            </a:r>
            <a:r>
              <a:rPr lang="en-US" sz="2800" b="1" dirty="0">
                <a:solidFill>
                  <a:srgbClr val="FF0000"/>
                </a:solidFill>
              </a:rPr>
              <a:t>ions</a:t>
            </a:r>
            <a:r>
              <a:rPr lang="en-US" sz="2800" b="1" baseline="-25000" dirty="0">
                <a:solidFill>
                  <a:srgbClr val="FF0000"/>
                </a:solidFill>
              </a:rPr>
              <a:t>(</a:t>
            </a:r>
            <a:r>
              <a:rPr lang="en-US" sz="2800" b="1" baseline="-25000" dirty="0" err="1">
                <a:solidFill>
                  <a:srgbClr val="FF0000"/>
                </a:solidFill>
              </a:rPr>
              <a:t>aq</a:t>
            </a:r>
            <a:r>
              <a:rPr lang="en-US" sz="2800" b="1" baseline="-25000" dirty="0">
                <a:solidFill>
                  <a:srgbClr val="FF0000"/>
                </a:solidFill>
              </a:rPr>
              <a:t>)</a:t>
            </a:r>
            <a:r>
              <a:rPr lang="en-US" sz="2800" dirty="0"/>
              <a:t>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275ED30-21A6-DACB-4C4D-D2CCD2DA8567}"/>
              </a:ext>
            </a:extLst>
          </p:cNvPr>
          <p:cNvSpPr/>
          <p:nvPr/>
        </p:nvSpPr>
        <p:spPr>
          <a:xfrm>
            <a:off x="1558977" y="4407108"/>
            <a:ext cx="659567" cy="6895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94978B8-A585-14B7-4B68-737F75C4E5E5}"/>
              </a:ext>
            </a:extLst>
          </p:cNvPr>
          <p:cNvSpPr/>
          <p:nvPr/>
        </p:nvSpPr>
        <p:spPr>
          <a:xfrm>
            <a:off x="2218544" y="4105659"/>
            <a:ext cx="1091783" cy="99099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D42086-8588-6CD5-3805-279E9045F52F}"/>
              </a:ext>
            </a:extLst>
          </p:cNvPr>
          <p:cNvSpPr txBox="1"/>
          <p:nvPr/>
        </p:nvSpPr>
        <p:spPr>
          <a:xfrm>
            <a:off x="1502763" y="5110000"/>
            <a:ext cx="2523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NaCl (Salt)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CEE74AE-DAAE-C53B-84CA-1D11E9CE30ED}"/>
              </a:ext>
            </a:extLst>
          </p:cNvPr>
          <p:cNvCxnSpPr/>
          <p:nvPr/>
        </p:nvCxnSpPr>
        <p:spPr>
          <a:xfrm>
            <a:off x="4026107" y="4751882"/>
            <a:ext cx="2704477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2EB5F46-1B21-300C-1199-DC93351E30BF}"/>
              </a:ext>
            </a:extLst>
          </p:cNvPr>
          <p:cNvSpPr txBox="1"/>
          <p:nvPr/>
        </p:nvSpPr>
        <p:spPr>
          <a:xfrm>
            <a:off x="4252210" y="4196722"/>
            <a:ext cx="2523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</a:t>
            </a:r>
            <a:r>
              <a:rPr lang="en-US" sz="3200" b="1" baseline="-25000" dirty="0"/>
              <a:t>2</a:t>
            </a:r>
            <a:r>
              <a:rPr lang="en-US" sz="3200" b="1" dirty="0"/>
              <a:t>O (Water)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5BAAFB2-6C6A-CD74-F92E-657F98649A96}"/>
              </a:ext>
            </a:extLst>
          </p:cNvPr>
          <p:cNvSpPr/>
          <p:nvPr/>
        </p:nvSpPr>
        <p:spPr>
          <a:xfrm>
            <a:off x="7717437" y="4196722"/>
            <a:ext cx="659567" cy="6895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6470E14-0A88-5E70-C277-77E2886D7D4E}"/>
              </a:ext>
            </a:extLst>
          </p:cNvPr>
          <p:cNvSpPr/>
          <p:nvPr/>
        </p:nvSpPr>
        <p:spPr>
          <a:xfrm>
            <a:off x="10212382" y="3993610"/>
            <a:ext cx="1091783" cy="99099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CC8628-8EF0-2A78-C6BA-778034B2F14F}"/>
              </a:ext>
            </a:extLst>
          </p:cNvPr>
          <p:cNvSpPr txBox="1"/>
          <p:nvPr/>
        </p:nvSpPr>
        <p:spPr>
          <a:xfrm>
            <a:off x="7667473" y="4273049"/>
            <a:ext cx="898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Na</a:t>
            </a:r>
            <a:r>
              <a:rPr lang="en-US" sz="3200" b="1" baseline="30000" dirty="0"/>
              <a:t>+</a:t>
            </a:r>
            <a:endParaRPr lang="en-US" sz="3200" b="1" baseline="-25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DE8651-61F9-B6A6-3296-1A0EE17715CF}"/>
              </a:ext>
            </a:extLst>
          </p:cNvPr>
          <p:cNvSpPr txBox="1"/>
          <p:nvPr/>
        </p:nvSpPr>
        <p:spPr>
          <a:xfrm>
            <a:off x="8964909" y="4047159"/>
            <a:ext cx="6595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+</a:t>
            </a:r>
            <a:endParaRPr lang="en-US" sz="6600" b="1" baseline="-25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191AD8-6F7A-212D-6DF8-7C7C14B20448}"/>
              </a:ext>
            </a:extLst>
          </p:cNvPr>
          <p:cNvSpPr txBox="1"/>
          <p:nvPr/>
        </p:nvSpPr>
        <p:spPr>
          <a:xfrm>
            <a:off x="10503116" y="4212077"/>
            <a:ext cx="659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Cl</a:t>
            </a:r>
            <a:r>
              <a:rPr lang="en-US" sz="3200" b="1" baseline="30000" dirty="0"/>
              <a:t>-</a:t>
            </a:r>
            <a:endParaRPr lang="en-US" sz="3200" b="1" baseline="-250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8313F16-C780-6C70-48AB-D961832FDAB6}"/>
              </a:ext>
            </a:extLst>
          </p:cNvPr>
          <p:cNvSpPr/>
          <p:nvPr/>
        </p:nvSpPr>
        <p:spPr>
          <a:xfrm>
            <a:off x="7105142" y="4347445"/>
            <a:ext cx="659567" cy="68954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7F603C-C03E-6C5E-8136-02583D3B8E8E}"/>
              </a:ext>
            </a:extLst>
          </p:cNvPr>
          <p:cNvSpPr txBox="1"/>
          <p:nvPr/>
        </p:nvSpPr>
        <p:spPr>
          <a:xfrm>
            <a:off x="7022691" y="4399687"/>
            <a:ext cx="898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</a:t>
            </a:r>
            <a:r>
              <a:rPr lang="en-US" sz="3200" b="1" baseline="-25000" dirty="0"/>
              <a:t>2</a:t>
            </a:r>
            <a:r>
              <a:rPr lang="en-US" sz="3200" b="1" dirty="0"/>
              <a:t>O</a:t>
            </a:r>
            <a:endParaRPr lang="en-US" sz="3200" b="1" baseline="-250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1A93BA1-173D-A5B2-4411-8A9F90ACE62A}"/>
              </a:ext>
            </a:extLst>
          </p:cNvPr>
          <p:cNvSpPr/>
          <p:nvPr/>
        </p:nvSpPr>
        <p:spPr>
          <a:xfrm>
            <a:off x="7544785" y="4860466"/>
            <a:ext cx="659567" cy="68954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ADAB09-63A4-97C9-5F8E-2C8362B0A4F7}"/>
              </a:ext>
            </a:extLst>
          </p:cNvPr>
          <p:cNvSpPr txBox="1"/>
          <p:nvPr/>
        </p:nvSpPr>
        <p:spPr>
          <a:xfrm>
            <a:off x="7455635" y="4897821"/>
            <a:ext cx="898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</a:t>
            </a:r>
            <a:r>
              <a:rPr lang="en-US" sz="3200" b="1" baseline="-25000" dirty="0"/>
              <a:t>2</a:t>
            </a:r>
            <a:r>
              <a:rPr lang="en-US" sz="3200" b="1" dirty="0"/>
              <a:t>O</a:t>
            </a:r>
            <a:endParaRPr lang="en-US" sz="3200" b="1" baseline="-2500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EE1F3CE-A400-E3C7-F2FC-E8F57F5CB467}"/>
              </a:ext>
            </a:extLst>
          </p:cNvPr>
          <p:cNvSpPr/>
          <p:nvPr/>
        </p:nvSpPr>
        <p:spPr>
          <a:xfrm>
            <a:off x="8195482" y="4666410"/>
            <a:ext cx="659567" cy="68954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46AE4B-4472-1612-D0B8-751880281E9C}"/>
              </a:ext>
            </a:extLst>
          </p:cNvPr>
          <p:cNvSpPr txBox="1"/>
          <p:nvPr/>
        </p:nvSpPr>
        <p:spPr>
          <a:xfrm>
            <a:off x="8090809" y="4737691"/>
            <a:ext cx="898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</a:t>
            </a:r>
            <a:r>
              <a:rPr lang="en-US" sz="3200" b="1" baseline="-25000" dirty="0"/>
              <a:t>2</a:t>
            </a:r>
            <a:r>
              <a:rPr lang="en-US" sz="3200" b="1" dirty="0"/>
              <a:t>O</a:t>
            </a:r>
            <a:endParaRPr lang="en-US" sz="3200" b="1" baseline="-250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CFC46C0-56D2-D7CE-6A3B-7D694A26585B}"/>
              </a:ext>
            </a:extLst>
          </p:cNvPr>
          <p:cNvSpPr/>
          <p:nvPr/>
        </p:nvSpPr>
        <p:spPr>
          <a:xfrm>
            <a:off x="8352614" y="3972861"/>
            <a:ext cx="659567" cy="68954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EA1E7F-C6A0-3F59-7B0B-912161794C99}"/>
              </a:ext>
            </a:extLst>
          </p:cNvPr>
          <p:cNvSpPr txBox="1"/>
          <p:nvPr/>
        </p:nvSpPr>
        <p:spPr>
          <a:xfrm>
            <a:off x="8259458" y="4031620"/>
            <a:ext cx="898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</a:t>
            </a:r>
            <a:r>
              <a:rPr lang="en-US" sz="3200" b="1" baseline="-25000" dirty="0"/>
              <a:t>2</a:t>
            </a:r>
            <a:r>
              <a:rPr lang="en-US" sz="3200" b="1" dirty="0"/>
              <a:t>O</a:t>
            </a:r>
            <a:endParaRPr lang="en-US" sz="3200" b="1" baseline="-2500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4406E3A-4A08-6C0D-83DE-C9842C95A952}"/>
              </a:ext>
            </a:extLst>
          </p:cNvPr>
          <p:cNvSpPr/>
          <p:nvPr/>
        </p:nvSpPr>
        <p:spPr>
          <a:xfrm>
            <a:off x="7301920" y="3657287"/>
            <a:ext cx="659567" cy="68954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9CD3099-FBE2-3B61-2E1F-BD6A113737C7}"/>
              </a:ext>
            </a:extLst>
          </p:cNvPr>
          <p:cNvSpPr txBox="1"/>
          <p:nvPr/>
        </p:nvSpPr>
        <p:spPr>
          <a:xfrm>
            <a:off x="7207503" y="3716720"/>
            <a:ext cx="898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</a:t>
            </a:r>
            <a:r>
              <a:rPr lang="en-US" sz="3200" b="1" baseline="-25000" dirty="0"/>
              <a:t>2</a:t>
            </a:r>
            <a:r>
              <a:rPr lang="en-US" sz="3200" b="1" dirty="0"/>
              <a:t>O</a:t>
            </a:r>
            <a:endParaRPr lang="en-US" sz="3200" b="1" baseline="-25000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9FD97D4-B811-AE5E-77DF-84BAF48CB774}"/>
              </a:ext>
            </a:extLst>
          </p:cNvPr>
          <p:cNvSpPr/>
          <p:nvPr/>
        </p:nvSpPr>
        <p:spPr>
          <a:xfrm>
            <a:off x="7889825" y="3511174"/>
            <a:ext cx="659567" cy="68954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300ACB7-B073-C7B4-0112-4C1D24122F90}"/>
              </a:ext>
            </a:extLst>
          </p:cNvPr>
          <p:cNvSpPr txBox="1"/>
          <p:nvPr/>
        </p:nvSpPr>
        <p:spPr>
          <a:xfrm>
            <a:off x="7795409" y="3547382"/>
            <a:ext cx="898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</a:t>
            </a:r>
            <a:r>
              <a:rPr lang="en-US" sz="3200" b="1" baseline="-25000" dirty="0"/>
              <a:t>2</a:t>
            </a:r>
            <a:r>
              <a:rPr lang="en-US" sz="3200" b="1" dirty="0"/>
              <a:t>O</a:t>
            </a:r>
            <a:endParaRPr lang="en-US" sz="3200" b="1" baseline="-25000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6F4D888-DD74-FCC2-CE57-0005634FF3B5}"/>
              </a:ext>
            </a:extLst>
          </p:cNvPr>
          <p:cNvSpPr/>
          <p:nvPr/>
        </p:nvSpPr>
        <p:spPr>
          <a:xfrm>
            <a:off x="11103308" y="4733711"/>
            <a:ext cx="659567" cy="68954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C739FD1-A2EF-2614-7AEF-991E1BD0E515}"/>
              </a:ext>
            </a:extLst>
          </p:cNvPr>
          <p:cNvSpPr/>
          <p:nvPr/>
        </p:nvSpPr>
        <p:spPr>
          <a:xfrm>
            <a:off x="10482791" y="5005227"/>
            <a:ext cx="659567" cy="68954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6765AA1-19E5-DB2E-BBD1-55C32ED5587F}"/>
              </a:ext>
            </a:extLst>
          </p:cNvPr>
          <p:cNvSpPr/>
          <p:nvPr/>
        </p:nvSpPr>
        <p:spPr>
          <a:xfrm>
            <a:off x="9909483" y="4857824"/>
            <a:ext cx="659567" cy="68954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7A0D15E-26BB-72A3-F6EB-0C405AB55FA7}"/>
              </a:ext>
            </a:extLst>
          </p:cNvPr>
          <p:cNvSpPr/>
          <p:nvPr/>
        </p:nvSpPr>
        <p:spPr>
          <a:xfrm>
            <a:off x="11304165" y="4086043"/>
            <a:ext cx="659567" cy="68954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ADCA0C4-46B9-1B0F-7A57-297F20C64B16}"/>
              </a:ext>
            </a:extLst>
          </p:cNvPr>
          <p:cNvSpPr/>
          <p:nvPr/>
        </p:nvSpPr>
        <p:spPr>
          <a:xfrm>
            <a:off x="11001929" y="3497253"/>
            <a:ext cx="659567" cy="68954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66E309B-136A-4709-92EC-681A84A48860}"/>
              </a:ext>
            </a:extLst>
          </p:cNvPr>
          <p:cNvSpPr/>
          <p:nvPr/>
        </p:nvSpPr>
        <p:spPr>
          <a:xfrm>
            <a:off x="9745920" y="3584460"/>
            <a:ext cx="659567" cy="68954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B94D2DB-B21E-9BCB-5100-08281F89E819}"/>
              </a:ext>
            </a:extLst>
          </p:cNvPr>
          <p:cNvSpPr/>
          <p:nvPr/>
        </p:nvSpPr>
        <p:spPr>
          <a:xfrm>
            <a:off x="10369909" y="3291053"/>
            <a:ext cx="659567" cy="68954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33961B1-2159-FA3E-3E64-2873E0F77B30}"/>
              </a:ext>
            </a:extLst>
          </p:cNvPr>
          <p:cNvSpPr/>
          <p:nvPr/>
        </p:nvSpPr>
        <p:spPr>
          <a:xfrm>
            <a:off x="9531320" y="4273049"/>
            <a:ext cx="659567" cy="68954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8451232-262F-4C9E-5FB2-FB5B65A0987E}"/>
              </a:ext>
            </a:extLst>
          </p:cNvPr>
          <p:cNvSpPr txBox="1"/>
          <p:nvPr/>
        </p:nvSpPr>
        <p:spPr>
          <a:xfrm>
            <a:off x="11236706" y="4152520"/>
            <a:ext cx="898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</a:t>
            </a:r>
            <a:r>
              <a:rPr lang="en-US" sz="3200" b="1" baseline="-25000" dirty="0"/>
              <a:t>2</a:t>
            </a:r>
            <a:r>
              <a:rPr lang="en-US" sz="3200" b="1" dirty="0"/>
              <a:t>O</a:t>
            </a:r>
            <a:endParaRPr lang="en-US" sz="3200" b="1" baseline="-250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133A067-1BFC-8029-3527-48E983FB537D}"/>
              </a:ext>
            </a:extLst>
          </p:cNvPr>
          <p:cNvSpPr txBox="1"/>
          <p:nvPr/>
        </p:nvSpPr>
        <p:spPr>
          <a:xfrm>
            <a:off x="9669945" y="3674479"/>
            <a:ext cx="898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</a:t>
            </a:r>
            <a:r>
              <a:rPr lang="en-US" sz="3200" b="1" baseline="-25000" dirty="0"/>
              <a:t>2</a:t>
            </a:r>
            <a:r>
              <a:rPr lang="en-US" sz="3200" b="1" dirty="0"/>
              <a:t>O</a:t>
            </a:r>
            <a:endParaRPr lang="en-US" sz="3200" b="1" baseline="-250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F87622B-EEB9-0F77-E49B-5FA310BBBB74}"/>
              </a:ext>
            </a:extLst>
          </p:cNvPr>
          <p:cNvSpPr txBox="1"/>
          <p:nvPr/>
        </p:nvSpPr>
        <p:spPr>
          <a:xfrm>
            <a:off x="10922379" y="3565800"/>
            <a:ext cx="898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</a:t>
            </a:r>
            <a:r>
              <a:rPr lang="en-US" sz="3200" b="1" baseline="-25000" dirty="0"/>
              <a:t>2</a:t>
            </a:r>
            <a:r>
              <a:rPr lang="en-US" sz="3200" b="1" dirty="0"/>
              <a:t>O</a:t>
            </a:r>
            <a:endParaRPr lang="en-US" sz="3200" b="1" baseline="-250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2E8B765-A8E9-41D2-C743-6DB1434D9667}"/>
              </a:ext>
            </a:extLst>
          </p:cNvPr>
          <p:cNvSpPr txBox="1"/>
          <p:nvPr/>
        </p:nvSpPr>
        <p:spPr>
          <a:xfrm>
            <a:off x="9453177" y="4317635"/>
            <a:ext cx="898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</a:t>
            </a:r>
            <a:r>
              <a:rPr lang="en-US" sz="3200" b="1" baseline="-25000" dirty="0"/>
              <a:t>2</a:t>
            </a:r>
            <a:r>
              <a:rPr lang="en-US" sz="3200" b="1" dirty="0"/>
              <a:t>O</a:t>
            </a:r>
            <a:endParaRPr lang="en-US" sz="3200" b="1" baseline="-250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CD2AC51-07B3-402A-B435-A59B1588296F}"/>
              </a:ext>
            </a:extLst>
          </p:cNvPr>
          <p:cNvSpPr txBox="1"/>
          <p:nvPr/>
        </p:nvSpPr>
        <p:spPr>
          <a:xfrm>
            <a:off x="10281742" y="3339732"/>
            <a:ext cx="898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</a:t>
            </a:r>
            <a:r>
              <a:rPr lang="en-US" sz="3200" b="1" baseline="-25000" dirty="0"/>
              <a:t>2</a:t>
            </a:r>
            <a:r>
              <a:rPr lang="en-US" sz="3200" b="1" dirty="0"/>
              <a:t>O</a:t>
            </a:r>
            <a:endParaRPr lang="en-US" sz="3200" b="1" baseline="-250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1CEC6E2-1340-B16F-A104-6F8D188F267B}"/>
              </a:ext>
            </a:extLst>
          </p:cNvPr>
          <p:cNvSpPr txBox="1"/>
          <p:nvPr/>
        </p:nvSpPr>
        <p:spPr>
          <a:xfrm>
            <a:off x="10439986" y="5101369"/>
            <a:ext cx="898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</a:t>
            </a:r>
            <a:r>
              <a:rPr lang="en-US" sz="3200" b="1" baseline="-25000" dirty="0"/>
              <a:t>2</a:t>
            </a:r>
            <a:r>
              <a:rPr lang="en-US" sz="3200" b="1" dirty="0"/>
              <a:t>O</a:t>
            </a:r>
            <a:endParaRPr lang="en-US" sz="3200" b="1" baseline="-250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A54C0D5-5814-A584-5DDF-04A2803409D2}"/>
              </a:ext>
            </a:extLst>
          </p:cNvPr>
          <p:cNvSpPr txBox="1"/>
          <p:nvPr/>
        </p:nvSpPr>
        <p:spPr>
          <a:xfrm>
            <a:off x="9832497" y="4918109"/>
            <a:ext cx="898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</a:t>
            </a:r>
            <a:r>
              <a:rPr lang="en-US" sz="3200" b="1" baseline="-25000" dirty="0"/>
              <a:t>2</a:t>
            </a:r>
            <a:r>
              <a:rPr lang="en-US" sz="3200" b="1" dirty="0"/>
              <a:t>O</a:t>
            </a:r>
            <a:endParaRPr lang="en-US" sz="3200" b="1" baseline="-250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2772F38-8092-F8BB-8584-EA7B9448E894}"/>
              </a:ext>
            </a:extLst>
          </p:cNvPr>
          <p:cNvSpPr txBox="1"/>
          <p:nvPr/>
        </p:nvSpPr>
        <p:spPr>
          <a:xfrm>
            <a:off x="11010248" y="4807037"/>
            <a:ext cx="898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</a:t>
            </a:r>
            <a:r>
              <a:rPr lang="en-US" sz="3200" b="1" baseline="-25000" dirty="0"/>
              <a:t>2</a:t>
            </a:r>
            <a:r>
              <a:rPr lang="en-US" sz="3200" b="1" dirty="0"/>
              <a:t>O</a:t>
            </a:r>
            <a:endParaRPr lang="en-US" sz="3200" b="1" baseline="-250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D9CEF0B-73BF-E27A-F197-A674BE479A88}"/>
              </a:ext>
            </a:extLst>
          </p:cNvPr>
          <p:cNvSpPr txBox="1"/>
          <p:nvPr/>
        </p:nvSpPr>
        <p:spPr>
          <a:xfrm>
            <a:off x="8090383" y="6162166"/>
            <a:ext cx="2523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Hydration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FB1CC75-80AD-91BF-FD71-0F6E804C2BF2}"/>
              </a:ext>
            </a:extLst>
          </p:cNvPr>
          <p:cNvCxnSpPr/>
          <p:nvPr/>
        </p:nvCxnSpPr>
        <p:spPr>
          <a:xfrm flipH="1" flipV="1">
            <a:off x="8116718" y="5694775"/>
            <a:ext cx="102890" cy="4673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445644E-2211-FAF7-59DA-9E24B1B079A0}"/>
              </a:ext>
            </a:extLst>
          </p:cNvPr>
          <p:cNvCxnSpPr/>
          <p:nvPr/>
        </p:nvCxnSpPr>
        <p:spPr>
          <a:xfrm flipV="1">
            <a:off x="9832497" y="5792154"/>
            <a:ext cx="243206" cy="3700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285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 animBg="1"/>
      <p:bldP spid="7" grpId="0" animBg="1"/>
      <p:bldP spid="8" grpId="0"/>
      <p:bldP spid="11" grpId="0"/>
      <p:bldP spid="12" grpId="0" animBg="1"/>
      <p:bldP spid="13" grpId="0" animBg="1"/>
      <p:bldP spid="14" grpId="0"/>
      <p:bldP spid="15" grpId="0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4" grpId="0" animBg="1"/>
      <p:bldP spid="25" grpId="0"/>
      <p:bldP spid="30" grpId="0" animBg="1"/>
      <p:bldP spid="39" grpId="0"/>
      <p:bldP spid="40" grpId="0" animBg="1"/>
      <p:bldP spid="41" grpId="0"/>
      <p:bldP spid="42" grpId="0" animBg="1"/>
      <p:bldP spid="44" grpId="0" animBg="1"/>
      <p:bldP spid="46" grpId="0" animBg="1"/>
      <p:bldP spid="48" grpId="0" animBg="1"/>
      <p:bldP spid="50" grpId="0" animBg="1"/>
      <p:bldP spid="52" grpId="0" animBg="1"/>
      <p:bldP spid="54" grpId="0" animBg="1"/>
      <p:bldP spid="56" grpId="0" animBg="1"/>
      <p:bldP spid="43" grpId="0"/>
      <p:bldP spid="45" grpId="0"/>
      <p:bldP spid="47" grpId="0"/>
      <p:bldP spid="49" grpId="0"/>
      <p:bldP spid="51" grpId="0"/>
      <p:bldP spid="53" grpId="0"/>
      <p:bldP spid="55" grpId="0"/>
      <p:bldP spid="57" grpId="0"/>
      <p:bldP spid="5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44A9B-13CE-230E-EC8A-10A45DD886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536471" cy="726184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Electrolyte Properties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D70A9F9-9FDB-1A0D-30E6-8410299A5471}"/>
              </a:ext>
            </a:extLst>
          </p:cNvPr>
          <p:cNvSpPr txBox="1"/>
          <p:nvPr/>
        </p:nvSpPr>
        <p:spPr>
          <a:xfrm>
            <a:off x="-1" y="2006196"/>
            <a:ext cx="11536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When</a:t>
            </a:r>
            <a:r>
              <a:rPr lang="en-US" sz="2800" b="1" dirty="0">
                <a:solidFill>
                  <a:srgbClr val="FF0000"/>
                </a:solidFill>
              </a:rPr>
              <a:t> Molecular Acids (Have “H”) dissolve in water</a:t>
            </a:r>
            <a:r>
              <a:rPr lang="en-US" sz="2800" dirty="0"/>
              <a:t> they separate into positive (+) and negative (-) </a:t>
            </a:r>
            <a:r>
              <a:rPr lang="en-US" sz="2800" b="1" dirty="0">
                <a:solidFill>
                  <a:srgbClr val="FF0000"/>
                </a:solidFill>
              </a:rPr>
              <a:t>ions</a:t>
            </a:r>
            <a:r>
              <a:rPr lang="en-US" sz="2800" b="1" baseline="-25000" dirty="0">
                <a:solidFill>
                  <a:srgbClr val="FF0000"/>
                </a:solidFill>
              </a:rPr>
              <a:t>(</a:t>
            </a:r>
            <a:r>
              <a:rPr lang="en-US" sz="2800" b="1" baseline="-25000" dirty="0" err="1">
                <a:solidFill>
                  <a:srgbClr val="FF0000"/>
                </a:solidFill>
              </a:rPr>
              <a:t>aq</a:t>
            </a:r>
            <a:r>
              <a:rPr lang="en-US" sz="2800" b="1" baseline="-25000" dirty="0">
                <a:solidFill>
                  <a:srgbClr val="FF0000"/>
                </a:solidFill>
              </a:rPr>
              <a:t>)</a:t>
            </a:r>
            <a:r>
              <a:rPr lang="en-US" sz="2800" dirty="0"/>
              <a:t>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275ED30-21A6-DACB-4C4D-D2CCD2DA8567}"/>
              </a:ext>
            </a:extLst>
          </p:cNvPr>
          <p:cNvSpPr/>
          <p:nvPr/>
        </p:nvSpPr>
        <p:spPr>
          <a:xfrm>
            <a:off x="1558977" y="4407108"/>
            <a:ext cx="659567" cy="68954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194978B8-A585-14B7-4B68-737F75C4E5E5}"/>
              </a:ext>
            </a:extLst>
          </p:cNvPr>
          <p:cNvSpPr/>
          <p:nvPr/>
        </p:nvSpPr>
        <p:spPr>
          <a:xfrm>
            <a:off x="2218544" y="4105659"/>
            <a:ext cx="1091783" cy="99099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7D42086-8588-6CD5-3805-279E9045F52F}"/>
              </a:ext>
            </a:extLst>
          </p:cNvPr>
          <p:cNvSpPr txBox="1"/>
          <p:nvPr/>
        </p:nvSpPr>
        <p:spPr>
          <a:xfrm>
            <a:off x="125024" y="5110000"/>
            <a:ext cx="4127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HCl (Hydrochloric Acid)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2EB5F46-1B21-300C-1199-DC93351E30BF}"/>
              </a:ext>
            </a:extLst>
          </p:cNvPr>
          <p:cNvSpPr txBox="1"/>
          <p:nvPr/>
        </p:nvSpPr>
        <p:spPr>
          <a:xfrm>
            <a:off x="4167481" y="4215436"/>
            <a:ext cx="2523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</a:t>
            </a:r>
            <a:r>
              <a:rPr lang="en-US" sz="3200" b="1" baseline="-25000" dirty="0"/>
              <a:t>2</a:t>
            </a:r>
            <a:r>
              <a:rPr lang="en-US" sz="3200" b="1" dirty="0"/>
              <a:t>O (Water)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5BAAFB2-6C6A-CD74-F92E-657F98649A96}"/>
              </a:ext>
            </a:extLst>
          </p:cNvPr>
          <p:cNvSpPr/>
          <p:nvPr/>
        </p:nvSpPr>
        <p:spPr>
          <a:xfrm>
            <a:off x="7717437" y="4196722"/>
            <a:ext cx="659567" cy="6895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6470E14-0A88-5E70-C277-77E2886D7D4E}"/>
              </a:ext>
            </a:extLst>
          </p:cNvPr>
          <p:cNvSpPr/>
          <p:nvPr/>
        </p:nvSpPr>
        <p:spPr>
          <a:xfrm>
            <a:off x="10212382" y="3993610"/>
            <a:ext cx="1091783" cy="99099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CC8628-8EF0-2A78-C6BA-778034B2F14F}"/>
              </a:ext>
            </a:extLst>
          </p:cNvPr>
          <p:cNvSpPr txBox="1"/>
          <p:nvPr/>
        </p:nvSpPr>
        <p:spPr>
          <a:xfrm>
            <a:off x="7750598" y="4273049"/>
            <a:ext cx="898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</a:t>
            </a:r>
            <a:r>
              <a:rPr lang="en-US" sz="3200" b="1" baseline="30000" dirty="0"/>
              <a:t>+</a:t>
            </a:r>
            <a:endParaRPr lang="en-US" sz="3200" b="1" baseline="-250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DE8651-61F9-B6A6-3296-1A0EE17715CF}"/>
              </a:ext>
            </a:extLst>
          </p:cNvPr>
          <p:cNvSpPr txBox="1"/>
          <p:nvPr/>
        </p:nvSpPr>
        <p:spPr>
          <a:xfrm>
            <a:off x="8964909" y="4047159"/>
            <a:ext cx="65956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/>
              <a:t>+</a:t>
            </a:r>
            <a:endParaRPr lang="en-US" sz="6600" b="1" baseline="-25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F191AD8-6F7A-212D-6DF8-7C7C14B20448}"/>
              </a:ext>
            </a:extLst>
          </p:cNvPr>
          <p:cNvSpPr txBox="1"/>
          <p:nvPr/>
        </p:nvSpPr>
        <p:spPr>
          <a:xfrm>
            <a:off x="10503116" y="4212077"/>
            <a:ext cx="659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Cl</a:t>
            </a:r>
            <a:r>
              <a:rPr lang="en-US" sz="3200" b="1" baseline="30000" dirty="0"/>
              <a:t>-</a:t>
            </a:r>
            <a:endParaRPr lang="en-US" sz="3200" b="1" baseline="-25000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8313F16-C780-6C70-48AB-D961832FDAB6}"/>
              </a:ext>
            </a:extLst>
          </p:cNvPr>
          <p:cNvSpPr/>
          <p:nvPr/>
        </p:nvSpPr>
        <p:spPr>
          <a:xfrm>
            <a:off x="7105142" y="4347445"/>
            <a:ext cx="659567" cy="68954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7F603C-C03E-6C5E-8136-02583D3B8E8E}"/>
              </a:ext>
            </a:extLst>
          </p:cNvPr>
          <p:cNvSpPr txBox="1"/>
          <p:nvPr/>
        </p:nvSpPr>
        <p:spPr>
          <a:xfrm>
            <a:off x="7022691" y="4399687"/>
            <a:ext cx="898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</a:t>
            </a:r>
            <a:r>
              <a:rPr lang="en-US" sz="3200" b="1" baseline="-25000" dirty="0"/>
              <a:t>2</a:t>
            </a:r>
            <a:r>
              <a:rPr lang="en-US" sz="3200" b="1" dirty="0"/>
              <a:t>O</a:t>
            </a:r>
            <a:endParaRPr lang="en-US" sz="3200" b="1" baseline="-250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1A93BA1-173D-A5B2-4411-8A9F90ACE62A}"/>
              </a:ext>
            </a:extLst>
          </p:cNvPr>
          <p:cNvSpPr/>
          <p:nvPr/>
        </p:nvSpPr>
        <p:spPr>
          <a:xfrm>
            <a:off x="7544785" y="4860466"/>
            <a:ext cx="659567" cy="68954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3ADAB09-63A4-97C9-5F8E-2C8362B0A4F7}"/>
              </a:ext>
            </a:extLst>
          </p:cNvPr>
          <p:cNvSpPr txBox="1"/>
          <p:nvPr/>
        </p:nvSpPr>
        <p:spPr>
          <a:xfrm>
            <a:off x="7455635" y="4897821"/>
            <a:ext cx="898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</a:t>
            </a:r>
            <a:r>
              <a:rPr lang="en-US" sz="3200" b="1" baseline="-25000" dirty="0"/>
              <a:t>2</a:t>
            </a:r>
            <a:r>
              <a:rPr lang="en-US" sz="3200" b="1" dirty="0"/>
              <a:t>O</a:t>
            </a:r>
            <a:endParaRPr lang="en-US" sz="3200" b="1" baseline="-25000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EE1F3CE-A400-E3C7-F2FC-E8F57F5CB467}"/>
              </a:ext>
            </a:extLst>
          </p:cNvPr>
          <p:cNvSpPr/>
          <p:nvPr/>
        </p:nvSpPr>
        <p:spPr>
          <a:xfrm>
            <a:off x="8195482" y="4666410"/>
            <a:ext cx="659567" cy="68954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46AE4B-4472-1612-D0B8-751880281E9C}"/>
              </a:ext>
            </a:extLst>
          </p:cNvPr>
          <p:cNvSpPr txBox="1"/>
          <p:nvPr/>
        </p:nvSpPr>
        <p:spPr>
          <a:xfrm>
            <a:off x="8090809" y="4737691"/>
            <a:ext cx="898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</a:t>
            </a:r>
            <a:r>
              <a:rPr lang="en-US" sz="3200" b="1" baseline="-25000" dirty="0"/>
              <a:t>2</a:t>
            </a:r>
            <a:r>
              <a:rPr lang="en-US" sz="3200" b="1" dirty="0"/>
              <a:t>O</a:t>
            </a:r>
            <a:endParaRPr lang="en-US" sz="3200" b="1" baseline="-250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CFC46C0-56D2-D7CE-6A3B-7D694A26585B}"/>
              </a:ext>
            </a:extLst>
          </p:cNvPr>
          <p:cNvSpPr/>
          <p:nvPr/>
        </p:nvSpPr>
        <p:spPr>
          <a:xfrm>
            <a:off x="8352614" y="3972861"/>
            <a:ext cx="659567" cy="68954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0EA1E7F-C6A0-3F59-7B0B-912161794C99}"/>
              </a:ext>
            </a:extLst>
          </p:cNvPr>
          <p:cNvSpPr txBox="1"/>
          <p:nvPr/>
        </p:nvSpPr>
        <p:spPr>
          <a:xfrm>
            <a:off x="8259458" y="4031620"/>
            <a:ext cx="898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</a:t>
            </a:r>
            <a:r>
              <a:rPr lang="en-US" sz="3200" b="1" baseline="-25000" dirty="0"/>
              <a:t>2</a:t>
            </a:r>
            <a:r>
              <a:rPr lang="en-US" sz="3200" b="1" dirty="0"/>
              <a:t>O</a:t>
            </a:r>
            <a:endParaRPr lang="en-US" sz="3200" b="1" baseline="-25000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04406E3A-4A08-6C0D-83DE-C9842C95A952}"/>
              </a:ext>
            </a:extLst>
          </p:cNvPr>
          <p:cNvSpPr/>
          <p:nvPr/>
        </p:nvSpPr>
        <p:spPr>
          <a:xfrm>
            <a:off x="7301920" y="3657287"/>
            <a:ext cx="659567" cy="68954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9CD3099-FBE2-3B61-2E1F-BD6A113737C7}"/>
              </a:ext>
            </a:extLst>
          </p:cNvPr>
          <p:cNvSpPr txBox="1"/>
          <p:nvPr/>
        </p:nvSpPr>
        <p:spPr>
          <a:xfrm>
            <a:off x="7207503" y="3716720"/>
            <a:ext cx="898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</a:t>
            </a:r>
            <a:r>
              <a:rPr lang="en-US" sz="3200" b="1" baseline="-25000" dirty="0"/>
              <a:t>2</a:t>
            </a:r>
            <a:r>
              <a:rPr lang="en-US" sz="3200" b="1" dirty="0"/>
              <a:t>O</a:t>
            </a:r>
            <a:endParaRPr lang="en-US" sz="3200" b="1" baseline="-25000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9FD97D4-B811-AE5E-77DF-84BAF48CB774}"/>
              </a:ext>
            </a:extLst>
          </p:cNvPr>
          <p:cNvSpPr/>
          <p:nvPr/>
        </p:nvSpPr>
        <p:spPr>
          <a:xfrm>
            <a:off x="7889825" y="3511174"/>
            <a:ext cx="659567" cy="68954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300ACB7-B073-C7B4-0112-4C1D24122F90}"/>
              </a:ext>
            </a:extLst>
          </p:cNvPr>
          <p:cNvSpPr txBox="1"/>
          <p:nvPr/>
        </p:nvSpPr>
        <p:spPr>
          <a:xfrm>
            <a:off x="7795409" y="3547382"/>
            <a:ext cx="898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</a:t>
            </a:r>
            <a:r>
              <a:rPr lang="en-US" sz="3200" b="1" baseline="-25000" dirty="0"/>
              <a:t>2</a:t>
            </a:r>
            <a:r>
              <a:rPr lang="en-US" sz="3200" b="1" dirty="0"/>
              <a:t>O</a:t>
            </a:r>
            <a:endParaRPr lang="en-US" sz="3200" b="1" baseline="-25000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6F4D888-DD74-FCC2-CE57-0005634FF3B5}"/>
              </a:ext>
            </a:extLst>
          </p:cNvPr>
          <p:cNvSpPr/>
          <p:nvPr/>
        </p:nvSpPr>
        <p:spPr>
          <a:xfrm>
            <a:off x="11103308" y="4733711"/>
            <a:ext cx="659567" cy="68954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C739FD1-A2EF-2614-7AEF-991E1BD0E515}"/>
              </a:ext>
            </a:extLst>
          </p:cNvPr>
          <p:cNvSpPr/>
          <p:nvPr/>
        </p:nvSpPr>
        <p:spPr>
          <a:xfrm>
            <a:off x="10482791" y="5005227"/>
            <a:ext cx="659567" cy="68954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6765AA1-19E5-DB2E-BBD1-55C32ED5587F}"/>
              </a:ext>
            </a:extLst>
          </p:cNvPr>
          <p:cNvSpPr/>
          <p:nvPr/>
        </p:nvSpPr>
        <p:spPr>
          <a:xfrm>
            <a:off x="9909483" y="4857824"/>
            <a:ext cx="659567" cy="68954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E7A0D15E-26BB-72A3-F6EB-0C405AB55FA7}"/>
              </a:ext>
            </a:extLst>
          </p:cNvPr>
          <p:cNvSpPr/>
          <p:nvPr/>
        </p:nvSpPr>
        <p:spPr>
          <a:xfrm>
            <a:off x="11304165" y="4086043"/>
            <a:ext cx="659567" cy="68954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ADCA0C4-46B9-1B0F-7A57-297F20C64B16}"/>
              </a:ext>
            </a:extLst>
          </p:cNvPr>
          <p:cNvSpPr/>
          <p:nvPr/>
        </p:nvSpPr>
        <p:spPr>
          <a:xfrm>
            <a:off x="11001929" y="3497253"/>
            <a:ext cx="659567" cy="68954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266E309B-136A-4709-92EC-681A84A48860}"/>
              </a:ext>
            </a:extLst>
          </p:cNvPr>
          <p:cNvSpPr/>
          <p:nvPr/>
        </p:nvSpPr>
        <p:spPr>
          <a:xfrm>
            <a:off x="9745920" y="3584460"/>
            <a:ext cx="659567" cy="68954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9B94D2DB-B21E-9BCB-5100-08281F89E819}"/>
              </a:ext>
            </a:extLst>
          </p:cNvPr>
          <p:cNvSpPr/>
          <p:nvPr/>
        </p:nvSpPr>
        <p:spPr>
          <a:xfrm>
            <a:off x="10369909" y="3291053"/>
            <a:ext cx="659567" cy="68954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433961B1-2159-FA3E-3E64-2873E0F77B30}"/>
              </a:ext>
            </a:extLst>
          </p:cNvPr>
          <p:cNvSpPr/>
          <p:nvPr/>
        </p:nvSpPr>
        <p:spPr>
          <a:xfrm>
            <a:off x="9531320" y="4273049"/>
            <a:ext cx="659567" cy="689548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8451232-262F-4C9E-5FB2-FB5B65A0987E}"/>
              </a:ext>
            </a:extLst>
          </p:cNvPr>
          <p:cNvSpPr txBox="1"/>
          <p:nvPr/>
        </p:nvSpPr>
        <p:spPr>
          <a:xfrm>
            <a:off x="11236706" y="4152520"/>
            <a:ext cx="898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</a:t>
            </a:r>
            <a:r>
              <a:rPr lang="en-US" sz="3200" b="1" baseline="-25000" dirty="0"/>
              <a:t>2</a:t>
            </a:r>
            <a:r>
              <a:rPr lang="en-US" sz="3200" b="1" dirty="0"/>
              <a:t>O</a:t>
            </a:r>
            <a:endParaRPr lang="en-US" sz="3200" b="1" baseline="-250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133A067-1BFC-8029-3527-48E983FB537D}"/>
              </a:ext>
            </a:extLst>
          </p:cNvPr>
          <p:cNvSpPr txBox="1"/>
          <p:nvPr/>
        </p:nvSpPr>
        <p:spPr>
          <a:xfrm>
            <a:off x="9669945" y="3674479"/>
            <a:ext cx="898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</a:t>
            </a:r>
            <a:r>
              <a:rPr lang="en-US" sz="3200" b="1" baseline="-25000" dirty="0"/>
              <a:t>2</a:t>
            </a:r>
            <a:r>
              <a:rPr lang="en-US" sz="3200" b="1" dirty="0"/>
              <a:t>O</a:t>
            </a:r>
            <a:endParaRPr lang="en-US" sz="3200" b="1" baseline="-25000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6F87622B-EEB9-0F77-E49B-5FA310BBBB74}"/>
              </a:ext>
            </a:extLst>
          </p:cNvPr>
          <p:cNvSpPr txBox="1"/>
          <p:nvPr/>
        </p:nvSpPr>
        <p:spPr>
          <a:xfrm>
            <a:off x="10922379" y="3565800"/>
            <a:ext cx="898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</a:t>
            </a:r>
            <a:r>
              <a:rPr lang="en-US" sz="3200" b="1" baseline="-25000" dirty="0"/>
              <a:t>2</a:t>
            </a:r>
            <a:r>
              <a:rPr lang="en-US" sz="3200" b="1" dirty="0"/>
              <a:t>O</a:t>
            </a:r>
            <a:endParaRPr lang="en-US" sz="3200" b="1" baseline="-25000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02E8B765-A8E9-41D2-C743-6DB1434D9667}"/>
              </a:ext>
            </a:extLst>
          </p:cNvPr>
          <p:cNvSpPr txBox="1"/>
          <p:nvPr/>
        </p:nvSpPr>
        <p:spPr>
          <a:xfrm>
            <a:off x="9453177" y="4317635"/>
            <a:ext cx="898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</a:t>
            </a:r>
            <a:r>
              <a:rPr lang="en-US" sz="3200" b="1" baseline="-25000" dirty="0"/>
              <a:t>2</a:t>
            </a:r>
            <a:r>
              <a:rPr lang="en-US" sz="3200" b="1" dirty="0"/>
              <a:t>O</a:t>
            </a:r>
            <a:endParaRPr lang="en-US" sz="3200" b="1" baseline="-25000" dirty="0"/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3CD2AC51-07B3-402A-B435-A59B1588296F}"/>
              </a:ext>
            </a:extLst>
          </p:cNvPr>
          <p:cNvSpPr txBox="1"/>
          <p:nvPr/>
        </p:nvSpPr>
        <p:spPr>
          <a:xfrm>
            <a:off x="10281742" y="3339732"/>
            <a:ext cx="898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</a:t>
            </a:r>
            <a:r>
              <a:rPr lang="en-US" sz="3200" b="1" baseline="-25000" dirty="0"/>
              <a:t>2</a:t>
            </a:r>
            <a:r>
              <a:rPr lang="en-US" sz="3200" b="1" dirty="0"/>
              <a:t>O</a:t>
            </a:r>
            <a:endParaRPr lang="en-US" sz="3200" b="1" baseline="-25000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71CEC6E2-1340-B16F-A104-6F8D188F267B}"/>
              </a:ext>
            </a:extLst>
          </p:cNvPr>
          <p:cNvSpPr txBox="1"/>
          <p:nvPr/>
        </p:nvSpPr>
        <p:spPr>
          <a:xfrm>
            <a:off x="10439986" y="5101369"/>
            <a:ext cx="898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</a:t>
            </a:r>
            <a:r>
              <a:rPr lang="en-US" sz="3200" b="1" baseline="-25000" dirty="0"/>
              <a:t>2</a:t>
            </a:r>
            <a:r>
              <a:rPr lang="en-US" sz="3200" b="1" dirty="0"/>
              <a:t>O</a:t>
            </a:r>
            <a:endParaRPr lang="en-US" sz="3200" b="1" baseline="-250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A54C0D5-5814-A584-5DDF-04A2803409D2}"/>
              </a:ext>
            </a:extLst>
          </p:cNvPr>
          <p:cNvSpPr txBox="1"/>
          <p:nvPr/>
        </p:nvSpPr>
        <p:spPr>
          <a:xfrm>
            <a:off x="9832497" y="4918109"/>
            <a:ext cx="898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</a:t>
            </a:r>
            <a:r>
              <a:rPr lang="en-US" sz="3200" b="1" baseline="-25000" dirty="0"/>
              <a:t>2</a:t>
            </a:r>
            <a:r>
              <a:rPr lang="en-US" sz="3200" b="1" dirty="0"/>
              <a:t>O</a:t>
            </a:r>
            <a:endParaRPr lang="en-US" sz="3200" b="1" baseline="-250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2772F38-8092-F8BB-8584-EA7B9448E894}"/>
              </a:ext>
            </a:extLst>
          </p:cNvPr>
          <p:cNvSpPr txBox="1"/>
          <p:nvPr/>
        </p:nvSpPr>
        <p:spPr>
          <a:xfrm>
            <a:off x="11010248" y="4807037"/>
            <a:ext cx="898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</a:t>
            </a:r>
            <a:r>
              <a:rPr lang="en-US" sz="3200" b="1" baseline="-25000" dirty="0"/>
              <a:t>2</a:t>
            </a:r>
            <a:r>
              <a:rPr lang="en-US" sz="3200" b="1" dirty="0"/>
              <a:t>O</a:t>
            </a:r>
            <a:endParaRPr lang="en-US" sz="3200" b="1" baseline="-250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D9CEF0B-73BF-E27A-F197-A674BE479A88}"/>
              </a:ext>
            </a:extLst>
          </p:cNvPr>
          <p:cNvSpPr txBox="1"/>
          <p:nvPr/>
        </p:nvSpPr>
        <p:spPr>
          <a:xfrm>
            <a:off x="8090383" y="6162166"/>
            <a:ext cx="25233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Hydration</a:t>
            </a:r>
          </a:p>
        </p:txBody>
      </p:sp>
      <p:cxnSp>
        <p:nvCxnSpPr>
          <p:cNvPr id="60" name="Straight Arrow Connector 59">
            <a:extLst>
              <a:ext uri="{FF2B5EF4-FFF2-40B4-BE49-F238E27FC236}">
                <a16:creationId xmlns:a16="http://schemas.microsoft.com/office/drawing/2014/main" id="{EFB1CC75-80AD-91BF-FD71-0F6E804C2BF2}"/>
              </a:ext>
            </a:extLst>
          </p:cNvPr>
          <p:cNvCxnSpPr/>
          <p:nvPr/>
        </p:nvCxnSpPr>
        <p:spPr>
          <a:xfrm flipH="1" flipV="1">
            <a:off x="8116718" y="5694775"/>
            <a:ext cx="102890" cy="4673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>
            <a:extLst>
              <a:ext uri="{FF2B5EF4-FFF2-40B4-BE49-F238E27FC236}">
                <a16:creationId xmlns:a16="http://schemas.microsoft.com/office/drawing/2014/main" id="{0445644E-2211-FAF7-59DA-9E24B1B079A0}"/>
              </a:ext>
            </a:extLst>
          </p:cNvPr>
          <p:cNvCxnSpPr/>
          <p:nvPr/>
        </p:nvCxnSpPr>
        <p:spPr>
          <a:xfrm flipV="1">
            <a:off x="9832497" y="5792154"/>
            <a:ext cx="243206" cy="37001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F49914F-E14B-0A86-FE95-FD1A61439D3C}"/>
              </a:ext>
            </a:extLst>
          </p:cNvPr>
          <p:cNvSpPr txBox="1"/>
          <p:nvPr/>
        </p:nvSpPr>
        <p:spPr>
          <a:xfrm>
            <a:off x="232305" y="879708"/>
            <a:ext cx="11071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Hydration</a:t>
            </a:r>
            <a:r>
              <a:rPr lang="en-US" sz="2800" dirty="0"/>
              <a:t> is the Scientific Name of the process of dissolving.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D5EFC85-6CB7-E806-FC21-3B439577A7A9}"/>
              </a:ext>
            </a:extLst>
          </p:cNvPr>
          <p:cNvCxnSpPr/>
          <p:nvPr/>
        </p:nvCxnSpPr>
        <p:spPr>
          <a:xfrm>
            <a:off x="3840480" y="4796852"/>
            <a:ext cx="2718991" cy="10185"/>
          </a:xfrm>
          <a:prstGeom prst="straightConnector1">
            <a:avLst/>
          </a:prstGeom>
          <a:ln w="603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4AF73737-A694-8B59-12FF-DD3D77E3307E}"/>
              </a:ext>
            </a:extLst>
          </p:cNvPr>
          <p:cNvSpPr/>
          <p:nvPr/>
        </p:nvSpPr>
        <p:spPr>
          <a:xfrm>
            <a:off x="3724644" y="4471096"/>
            <a:ext cx="526365" cy="614061"/>
          </a:xfrm>
          <a:prstGeom prst="ellipse">
            <a:avLst/>
          </a:prstGeom>
          <a:solidFill>
            <a:srgbClr val="FFFF00">
              <a:alpha val="5255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5CD8328A-EA09-7533-D5D9-9A12D14CD0E2}"/>
              </a:ext>
            </a:extLst>
          </p:cNvPr>
          <p:cNvSpPr/>
          <p:nvPr/>
        </p:nvSpPr>
        <p:spPr>
          <a:xfrm>
            <a:off x="6137579" y="4504464"/>
            <a:ext cx="526365" cy="614061"/>
          </a:xfrm>
          <a:prstGeom prst="ellipse">
            <a:avLst/>
          </a:prstGeom>
          <a:solidFill>
            <a:srgbClr val="FFFF00">
              <a:alpha val="5255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A1EE0C2-DF77-8C16-9651-B8F7D3B91B4C}"/>
              </a:ext>
            </a:extLst>
          </p:cNvPr>
          <p:cNvSpPr txBox="1"/>
          <p:nvPr/>
        </p:nvSpPr>
        <p:spPr>
          <a:xfrm>
            <a:off x="4269985" y="4775591"/>
            <a:ext cx="20835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Reversible</a:t>
            </a:r>
          </a:p>
        </p:txBody>
      </p:sp>
    </p:spTree>
    <p:extLst>
      <p:ext uri="{BB962C8B-B14F-4D97-AF65-F5344CB8AC3E}">
        <p14:creationId xmlns:p14="http://schemas.microsoft.com/office/powerpoint/2010/main" val="2159542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7" grpId="0" animBg="1"/>
      <p:bldP spid="8" grpId="0"/>
      <p:bldP spid="11" grpId="0"/>
      <p:bldP spid="12" grpId="0" animBg="1"/>
      <p:bldP spid="13" grpId="0" animBg="1"/>
      <p:bldP spid="14" grpId="0"/>
      <p:bldP spid="15" grpId="0"/>
      <p:bldP spid="16" grpId="0"/>
      <p:bldP spid="17" grpId="0" animBg="1"/>
      <p:bldP spid="18" grpId="0"/>
      <p:bldP spid="19" grpId="0" animBg="1"/>
      <p:bldP spid="20" grpId="0"/>
      <p:bldP spid="21" grpId="0" animBg="1"/>
      <p:bldP spid="22" grpId="0"/>
      <p:bldP spid="24" grpId="0" animBg="1"/>
      <p:bldP spid="25" grpId="0"/>
      <p:bldP spid="30" grpId="0" animBg="1"/>
      <p:bldP spid="39" grpId="0"/>
      <p:bldP spid="40" grpId="0" animBg="1"/>
      <p:bldP spid="41" grpId="0"/>
      <p:bldP spid="42" grpId="0" animBg="1"/>
      <p:bldP spid="44" grpId="0" animBg="1"/>
      <p:bldP spid="46" grpId="0" animBg="1"/>
      <p:bldP spid="48" grpId="0" animBg="1"/>
      <p:bldP spid="50" grpId="0" animBg="1"/>
      <p:bldP spid="52" grpId="0" animBg="1"/>
      <p:bldP spid="54" grpId="0" animBg="1"/>
      <p:bldP spid="56" grpId="0" animBg="1"/>
      <p:bldP spid="43" grpId="0"/>
      <p:bldP spid="45" grpId="0"/>
      <p:bldP spid="47" grpId="0"/>
      <p:bldP spid="49" grpId="0"/>
      <p:bldP spid="51" grpId="0"/>
      <p:bldP spid="53" grpId="0"/>
      <p:bldP spid="55" grpId="0"/>
      <p:bldP spid="57" grpId="0"/>
      <p:bldP spid="58" grpId="0"/>
      <p:bldP spid="26" grpId="0" animBg="1"/>
      <p:bldP spid="27" grpId="0" animBg="1"/>
      <p:bldP spid="2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C007-0080-0286-DC54-5E7883672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26184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4.2: Precipitation Reactions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4C2C59-3AD0-1742-BF30-2D4BD7FAE6BF}"/>
              </a:ext>
            </a:extLst>
          </p:cNvPr>
          <p:cNvSpPr txBox="1"/>
          <p:nvPr/>
        </p:nvSpPr>
        <p:spPr>
          <a:xfrm>
            <a:off x="158275" y="986887"/>
            <a:ext cx="41271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/>
              <a:t>Precipitation Reaction: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FBBCC7C-872E-C837-4313-F4E77FEE3F2F}"/>
              </a:ext>
            </a:extLst>
          </p:cNvPr>
          <p:cNvSpPr txBox="1"/>
          <p:nvPr/>
        </p:nvSpPr>
        <p:spPr>
          <a:xfrm>
            <a:off x="327764" y="1571662"/>
            <a:ext cx="115364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When </a:t>
            </a:r>
            <a:r>
              <a:rPr lang="en-US" sz="2800" dirty="0">
                <a:solidFill>
                  <a:srgbClr val="FF0000"/>
                </a:solidFill>
              </a:rPr>
              <a:t>TWO AQEUOUS (Li	quid) solutions </a:t>
            </a:r>
            <a:r>
              <a:rPr lang="en-US" sz="2800" dirty="0"/>
              <a:t>are mixed together and they </a:t>
            </a:r>
            <a:r>
              <a:rPr lang="en-US" sz="2800" dirty="0">
                <a:solidFill>
                  <a:srgbClr val="FF0000"/>
                </a:solidFill>
              </a:rPr>
              <a:t>form a SOLID product </a:t>
            </a:r>
            <a:r>
              <a:rPr lang="en-US" sz="2800" dirty="0"/>
              <a:t>that </a:t>
            </a:r>
            <a:r>
              <a:rPr lang="en-US" sz="2800" dirty="0">
                <a:solidFill>
                  <a:srgbClr val="FF0000"/>
                </a:solidFill>
              </a:rPr>
              <a:t>FALLS OUT OF solution</a:t>
            </a:r>
            <a:r>
              <a:rPr lang="en-US" sz="2800" dirty="0"/>
              <a:t>.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D74808-4BAB-1A28-1D37-714155D81691}"/>
              </a:ext>
            </a:extLst>
          </p:cNvPr>
          <p:cNvSpPr txBox="1"/>
          <p:nvPr/>
        </p:nvSpPr>
        <p:spPr>
          <a:xfrm>
            <a:off x="327764" y="2955748"/>
            <a:ext cx="11313288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4800" b="1" u="sng" dirty="0"/>
              <a:t>1</a:t>
            </a:r>
            <a:r>
              <a:rPr lang="en-US" sz="4800" dirty="0"/>
              <a:t> Pb(NO</a:t>
            </a:r>
            <a:r>
              <a:rPr lang="en-US" sz="4800" baseline="-25000" dirty="0"/>
              <a:t>3</a:t>
            </a:r>
            <a:r>
              <a:rPr lang="en-US" sz="4800" dirty="0"/>
              <a:t>)</a:t>
            </a:r>
            <a:r>
              <a:rPr lang="en-US" sz="4800" baseline="-25000" dirty="0"/>
              <a:t>2(</a:t>
            </a:r>
            <a:r>
              <a:rPr lang="en-US" sz="4800" baseline="-25000" dirty="0" err="1"/>
              <a:t>aq</a:t>
            </a:r>
            <a:r>
              <a:rPr lang="en-US" sz="4800" baseline="-25000" dirty="0"/>
              <a:t>) </a:t>
            </a:r>
            <a:r>
              <a:rPr lang="en-US" sz="4800" dirty="0"/>
              <a:t>+ </a:t>
            </a:r>
            <a:r>
              <a:rPr lang="en-US" sz="4800" b="1" u="sng" dirty="0"/>
              <a:t>2</a:t>
            </a:r>
            <a:r>
              <a:rPr lang="en-US" sz="4800" dirty="0"/>
              <a:t> KI</a:t>
            </a:r>
            <a:r>
              <a:rPr lang="en-US" sz="4800" baseline="-25000" dirty="0"/>
              <a:t>(</a:t>
            </a:r>
            <a:r>
              <a:rPr lang="en-US" sz="4800" baseline="-25000" dirty="0" err="1"/>
              <a:t>aq</a:t>
            </a:r>
            <a:r>
              <a:rPr lang="en-US" sz="4800" baseline="-25000" dirty="0"/>
              <a:t>)   </a:t>
            </a:r>
            <a:r>
              <a:rPr lang="en-US" sz="4800" dirty="0">
                <a:sym typeface="Wingdings" pitchFamily="2" charset="2"/>
              </a:rPr>
              <a:t> </a:t>
            </a:r>
            <a:r>
              <a:rPr lang="en-US" sz="4800" b="1" u="sng" dirty="0">
                <a:sym typeface="Wingdings" pitchFamily="2" charset="2"/>
              </a:rPr>
              <a:t>1</a:t>
            </a:r>
            <a:r>
              <a:rPr lang="en-US" sz="4800" dirty="0">
                <a:sym typeface="Wingdings" pitchFamily="2" charset="2"/>
              </a:rPr>
              <a:t> </a:t>
            </a:r>
            <a:r>
              <a:rPr lang="en-US" sz="4800" dirty="0" err="1">
                <a:sym typeface="Wingdings" pitchFamily="2" charset="2"/>
              </a:rPr>
              <a:t>PbI</a:t>
            </a:r>
            <a:r>
              <a:rPr lang="en-US" sz="4800" baseline="-25000" dirty="0">
                <a:solidFill>
                  <a:srgbClr val="FF0000"/>
                </a:solidFill>
                <a:sym typeface="Wingdings" pitchFamily="2" charset="2"/>
              </a:rPr>
              <a:t>(s)</a:t>
            </a:r>
            <a:r>
              <a:rPr lang="en-US" sz="4800" baseline="-25000" dirty="0">
                <a:sym typeface="Wingdings" pitchFamily="2" charset="2"/>
              </a:rPr>
              <a:t> </a:t>
            </a:r>
            <a:r>
              <a:rPr lang="en-US" sz="4800" dirty="0">
                <a:sym typeface="Wingdings" pitchFamily="2" charset="2"/>
              </a:rPr>
              <a:t>+ </a:t>
            </a:r>
            <a:r>
              <a:rPr lang="en-US" sz="4800" u="sng" dirty="0">
                <a:sym typeface="Wingdings" pitchFamily="2" charset="2"/>
              </a:rPr>
              <a:t>2</a:t>
            </a:r>
            <a:r>
              <a:rPr lang="en-US" sz="4800" dirty="0">
                <a:sym typeface="Wingdings" pitchFamily="2" charset="2"/>
              </a:rPr>
              <a:t> KNO</a:t>
            </a:r>
            <a:r>
              <a:rPr lang="en-US" sz="4800" baseline="-25000" dirty="0">
                <a:sym typeface="Wingdings" pitchFamily="2" charset="2"/>
              </a:rPr>
              <a:t>3(</a:t>
            </a:r>
            <a:r>
              <a:rPr lang="en-US" sz="4800" baseline="-25000" dirty="0" err="1">
                <a:sym typeface="Wingdings" pitchFamily="2" charset="2"/>
              </a:rPr>
              <a:t>aq</a:t>
            </a:r>
            <a:r>
              <a:rPr lang="en-US" sz="4800" baseline="-25000" dirty="0">
                <a:sym typeface="Wingdings" pitchFamily="2" charset="2"/>
              </a:rPr>
              <a:t>)</a:t>
            </a:r>
            <a:endParaRPr lang="en-US" sz="4800" baseline="-250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6DB70748-EC7F-6B65-09ED-B9700A367F41}"/>
              </a:ext>
            </a:extLst>
          </p:cNvPr>
          <p:cNvSpPr/>
          <p:nvPr/>
        </p:nvSpPr>
        <p:spPr>
          <a:xfrm>
            <a:off x="3159378" y="3321371"/>
            <a:ext cx="526365" cy="614061"/>
          </a:xfrm>
          <a:prstGeom prst="ellipse">
            <a:avLst/>
          </a:prstGeom>
          <a:solidFill>
            <a:srgbClr val="FFFF00">
              <a:alpha val="5255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FF006DF-56A8-1B62-8310-6CDF602D2613}"/>
              </a:ext>
            </a:extLst>
          </p:cNvPr>
          <p:cNvSpPr/>
          <p:nvPr/>
        </p:nvSpPr>
        <p:spPr>
          <a:xfrm>
            <a:off x="5291050" y="3304746"/>
            <a:ext cx="526365" cy="614061"/>
          </a:xfrm>
          <a:prstGeom prst="ellipse">
            <a:avLst/>
          </a:prstGeom>
          <a:solidFill>
            <a:srgbClr val="FFFF00">
              <a:alpha val="5255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8B8BF3B-A90D-871F-3C6C-8FC960BEA1F8}"/>
              </a:ext>
            </a:extLst>
          </p:cNvPr>
          <p:cNvSpPr/>
          <p:nvPr/>
        </p:nvSpPr>
        <p:spPr>
          <a:xfrm>
            <a:off x="8022811" y="3288121"/>
            <a:ext cx="526365" cy="614061"/>
          </a:xfrm>
          <a:prstGeom prst="ellipse">
            <a:avLst/>
          </a:prstGeom>
          <a:solidFill>
            <a:srgbClr val="FF0000">
              <a:alpha val="52551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Pin on Amazing facts of science">
            <a:extLst>
              <a:ext uri="{FF2B5EF4-FFF2-40B4-BE49-F238E27FC236}">
                <a16:creationId xmlns:a16="http://schemas.microsoft.com/office/drawing/2014/main" id="{873528C6-6AF5-BA91-B541-0839FB7B48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69807"/>
          <a:stretch/>
        </p:blipFill>
        <p:spPr bwMode="auto">
          <a:xfrm>
            <a:off x="994817" y="3935432"/>
            <a:ext cx="1227050" cy="157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in on Amazing facts of science">
            <a:extLst>
              <a:ext uri="{FF2B5EF4-FFF2-40B4-BE49-F238E27FC236}">
                <a16:creationId xmlns:a16="http://schemas.microsoft.com/office/drawing/2014/main" id="{787A501B-92F1-A058-AF30-BA064C20E4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36" t="-693" r="69806" b="50000"/>
          <a:stretch/>
        </p:blipFill>
        <p:spPr bwMode="auto">
          <a:xfrm>
            <a:off x="3905345" y="3935432"/>
            <a:ext cx="1435818" cy="1596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Pin on Amazing facts of science">
            <a:extLst>
              <a:ext uri="{FF2B5EF4-FFF2-40B4-BE49-F238E27FC236}">
                <a16:creationId xmlns:a16="http://schemas.microsoft.com/office/drawing/2014/main" id="{67556FEC-6402-95CC-C229-A626E9E122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59"/>
          <a:stretch/>
        </p:blipFill>
        <p:spPr bwMode="auto">
          <a:xfrm>
            <a:off x="6485257" y="3964988"/>
            <a:ext cx="2236861" cy="2900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4092962-5DA3-49FD-84D6-F04411B1676C}"/>
              </a:ext>
            </a:extLst>
          </p:cNvPr>
          <p:cNvSpPr txBox="1"/>
          <p:nvPr/>
        </p:nvSpPr>
        <p:spPr>
          <a:xfrm>
            <a:off x="523856" y="5694556"/>
            <a:ext cx="518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What type of reaction is this?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D9922B-B41B-AC54-2AF6-FB7D47385829}"/>
              </a:ext>
            </a:extLst>
          </p:cNvPr>
          <p:cNvSpPr txBox="1"/>
          <p:nvPr/>
        </p:nvSpPr>
        <p:spPr>
          <a:xfrm>
            <a:off x="730322" y="6171267"/>
            <a:ext cx="518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Formation? Decomp? etc.</a:t>
            </a:r>
          </a:p>
        </p:txBody>
      </p:sp>
    </p:spTree>
    <p:extLst>
      <p:ext uri="{BB962C8B-B14F-4D97-AF65-F5344CB8AC3E}">
        <p14:creationId xmlns:p14="http://schemas.microsoft.com/office/powerpoint/2010/main" val="956758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7" grpId="0" animBg="1"/>
      <p:bldP spid="8" grpId="0" animBg="1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97C007-0080-0286-DC54-5E7883672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726184"/>
          </a:xfrm>
        </p:spPr>
        <p:txBody>
          <a:bodyPr/>
          <a:lstStyle/>
          <a:p>
            <a:r>
              <a:rPr lang="en-US" b="1" dirty="0">
                <a:solidFill>
                  <a:srgbClr val="002060"/>
                </a:solidFill>
              </a:rPr>
              <a:t>Determining Solubility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837BFE-1780-E0A4-FB0D-6EAD5BFBB7F6}"/>
              </a:ext>
            </a:extLst>
          </p:cNvPr>
          <p:cNvSpPr txBox="1"/>
          <p:nvPr/>
        </p:nvSpPr>
        <p:spPr>
          <a:xfrm>
            <a:off x="327764" y="726184"/>
            <a:ext cx="115364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So will a randomly chosen compound dissolve? How do we determine it?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13" name="Picture 12" descr="Text, letter&#10;&#10;Description automatically generated">
            <a:extLst>
              <a:ext uri="{FF2B5EF4-FFF2-40B4-BE49-F238E27FC236}">
                <a16:creationId xmlns:a16="http://schemas.microsoft.com/office/drawing/2014/main" id="{79AB1488-9FEC-DD17-DE73-C079AB26C7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15" b="37434"/>
          <a:stretch/>
        </p:blipFill>
        <p:spPr>
          <a:xfrm>
            <a:off x="33250" y="1498779"/>
            <a:ext cx="12192000" cy="503501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8A86868-F245-C1B9-8515-AABB9667395E}"/>
              </a:ext>
            </a:extLst>
          </p:cNvPr>
          <p:cNvSpPr/>
          <p:nvPr/>
        </p:nvSpPr>
        <p:spPr>
          <a:xfrm>
            <a:off x="83125" y="2128058"/>
            <a:ext cx="3740727" cy="1762298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4CEE027-C18E-AAE0-48B8-3293ED3506A2}"/>
              </a:ext>
            </a:extLst>
          </p:cNvPr>
          <p:cNvSpPr/>
          <p:nvPr/>
        </p:nvSpPr>
        <p:spPr>
          <a:xfrm>
            <a:off x="4267198" y="2128058"/>
            <a:ext cx="3740727" cy="1762298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8267F85-54CC-F757-0CD5-4EB98D1FF411}"/>
              </a:ext>
            </a:extLst>
          </p:cNvPr>
          <p:cNvSpPr txBox="1"/>
          <p:nvPr/>
        </p:nvSpPr>
        <p:spPr>
          <a:xfrm>
            <a:off x="4555373" y="2409978"/>
            <a:ext cx="30812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Always Soluble. No Exceptions.</a:t>
            </a:r>
          </a:p>
          <a:p>
            <a:r>
              <a:rPr lang="en-US" sz="3200" dirty="0">
                <a:solidFill>
                  <a:srgbClr val="FF0000"/>
                </a:solidFill>
              </a:rPr>
              <a:t>           (</a:t>
            </a:r>
            <a:r>
              <a:rPr lang="en-US" sz="3200" dirty="0" err="1">
                <a:solidFill>
                  <a:srgbClr val="FF0000"/>
                </a:solidFill>
              </a:rPr>
              <a:t>aq</a:t>
            </a:r>
            <a:r>
              <a:rPr lang="en-US" sz="32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5D56CF8-6F5A-386C-20DD-757CF3D3841F}"/>
              </a:ext>
            </a:extLst>
          </p:cNvPr>
          <p:cNvSpPr/>
          <p:nvPr/>
        </p:nvSpPr>
        <p:spPr>
          <a:xfrm>
            <a:off x="83125" y="3985957"/>
            <a:ext cx="4056613" cy="1251061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E5284532-D42D-0C99-713C-D096BCFC5838}"/>
              </a:ext>
            </a:extLst>
          </p:cNvPr>
          <p:cNvSpPr/>
          <p:nvPr/>
        </p:nvSpPr>
        <p:spPr>
          <a:xfrm>
            <a:off x="4768733" y="3962260"/>
            <a:ext cx="3740727" cy="1251061"/>
          </a:xfrm>
          <a:prstGeom prst="rect">
            <a:avLst/>
          </a:prstGeom>
          <a:noFill/>
          <a:ln w="349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25F75D-7099-5FB2-0CF9-FE60004B18FE}"/>
              </a:ext>
            </a:extLst>
          </p:cNvPr>
          <p:cNvSpPr txBox="1"/>
          <p:nvPr/>
        </p:nvSpPr>
        <p:spPr>
          <a:xfrm>
            <a:off x="5020887" y="3948000"/>
            <a:ext cx="331816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Always Soluble. No Exceptions.     (</a:t>
            </a:r>
            <a:r>
              <a:rPr lang="en-US" sz="3200" dirty="0" err="1">
                <a:solidFill>
                  <a:srgbClr val="FF0000"/>
                </a:solidFill>
              </a:rPr>
              <a:t>aq</a:t>
            </a:r>
            <a:r>
              <a:rPr lang="en-US" sz="32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DB5F7BD9-5565-4523-24EC-239BBC05366B}"/>
              </a:ext>
            </a:extLst>
          </p:cNvPr>
          <p:cNvSpPr/>
          <p:nvPr/>
        </p:nvSpPr>
        <p:spPr>
          <a:xfrm>
            <a:off x="95595" y="5301444"/>
            <a:ext cx="3146370" cy="434338"/>
          </a:xfrm>
          <a:prstGeom prst="rect">
            <a:avLst/>
          </a:prstGeom>
          <a:noFill/>
          <a:ln w="539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7A5FBA1-3AD2-B45F-3D5C-6490CCD19F12}"/>
              </a:ext>
            </a:extLst>
          </p:cNvPr>
          <p:cNvSpPr/>
          <p:nvPr/>
        </p:nvSpPr>
        <p:spPr>
          <a:xfrm>
            <a:off x="4633251" y="5270965"/>
            <a:ext cx="4629500" cy="434338"/>
          </a:xfrm>
          <a:prstGeom prst="rect">
            <a:avLst/>
          </a:prstGeom>
          <a:noFill/>
          <a:ln w="539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1F78DA5-3F46-62EC-15D7-95A0628904D9}"/>
              </a:ext>
            </a:extLst>
          </p:cNvPr>
          <p:cNvSpPr txBox="1"/>
          <p:nvPr/>
        </p:nvSpPr>
        <p:spPr>
          <a:xfrm>
            <a:off x="8368146" y="2488607"/>
            <a:ext cx="1158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KCl</a:t>
            </a:r>
            <a:r>
              <a:rPr lang="en-US" sz="3200" baseline="-25000" dirty="0">
                <a:solidFill>
                  <a:srgbClr val="FF0000"/>
                </a:solidFill>
              </a:rPr>
              <a:t>(</a:t>
            </a:r>
            <a:r>
              <a:rPr lang="en-US" sz="3200" baseline="-25000" dirty="0" err="1">
                <a:solidFill>
                  <a:srgbClr val="FF0000"/>
                </a:solidFill>
              </a:rPr>
              <a:t>aq</a:t>
            </a:r>
            <a:r>
              <a:rPr lang="en-US" sz="3200" baseline="-25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D005CB8-F3B1-D3BA-3217-EEAFE0232DE5}"/>
              </a:ext>
            </a:extLst>
          </p:cNvPr>
          <p:cNvSpPr txBox="1"/>
          <p:nvPr/>
        </p:nvSpPr>
        <p:spPr>
          <a:xfrm>
            <a:off x="10374284" y="2488607"/>
            <a:ext cx="12995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NaI</a:t>
            </a:r>
            <a:r>
              <a:rPr lang="en-US" sz="3200" baseline="-25000" dirty="0">
                <a:solidFill>
                  <a:srgbClr val="FF0000"/>
                </a:solidFill>
              </a:rPr>
              <a:t>(</a:t>
            </a:r>
            <a:r>
              <a:rPr lang="en-US" sz="3200" baseline="-25000" dirty="0" err="1">
                <a:solidFill>
                  <a:srgbClr val="FF0000"/>
                </a:solidFill>
              </a:rPr>
              <a:t>aq</a:t>
            </a:r>
            <a:r>
              <a:rPr lang="en-US" sz="3200" baseline="-25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92A3B81-B472-A33B-6C90-3232AF9D8A82}"/>
              </a:ext>
            </a:extLst>
          </p:cNvPr>
          <p:cNvSpPr txBox="1"/>
          <p:nvPr/>
        </p:nvSpPr>
        <p:spPr>
          <a:xfrm>
            <a:off x="9138455" y="3073382"/>
            <a:ext cx="17179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Rb</a:t>
            </a:r>
            <a:r>
              <a:rPr lang="en-US" sz="3200" baseline="-25000" dirty="0"/>
              <a:t>2</a:t>
            </a:r>
            <a:r>
              <a:rPr lang="en-US" sz="3200" dirty="0"/>
              <a:t>O</a:t>
            </a:r>
            <a:r>
              <a:rPr lang="en-US" sz="3200" baseline="-25000" dirty="0">
                <a:solidFill>
                  <a:srgbClr val="FF0000"/>
                </a:solidFill>
              </a:rPr>
              <a:t>(</a:t>
            </a:r>
            <a:r>
              <a:rPr lang="en-US" sz="3200" baseline="-25000" dirty="0" err="1">
                <a:solidFill>
                  <a:srgbClr val="FF0000"/>
                </a:solidFill>
              </a:rPr>
              <a:t>aq</a:t>
            </a:r>
            <a:r>
              <a:rPr lang="en-US" sz="3200" baseline="-25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BCECC7-9852-BC78-C411-19A6887B83D2}"/>
              </a:ext>
            </a:extLst>
          </p:cNvPr>
          <p:cNvSpPr/>
          <p:nvPr/>
        </p:nvSpPr>
        <p:spPr>
          <a:xfrm>
            <a:off x="95595" y="5767988"/>
            <a:ext cx="2243844" cy="434338"/>
          </a:xfrm>
          <a:prstGeom prst="rect">
            <a:avLst/>
          </a:prstGeom>
          <a:noFill/>
          <a:ln w="539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BC28B02-AB3F-30E4-C475-DCE612FFA5F7}"/>
              </a:ext>
            </a:extLst>
          </p:cNvPr>
          <p:cNvSpPr/>
          <p:nvPr/>
        </p:nvSpPr>
        <p:spPr>
          <a:xfrm>
            <a:off x="4633250" y="5744238"/>
            <a:ext cx="7266609" cy="434338"/>
          </a:xfrm>
          <a:prstGeom prst="rect">
            <a:avLst/>
          </a:prstGeom>
          <a:noFill/>
          <a:ln w="539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EFDFAD-B91E-3F10-179C-CFA20FB7E7D3}"/>
              </a:ext>
            </a:extLst>
          </p:cNvPr>
          <p:cNvSpPr txBox="1"/>
          <p:nvPr/>
        </p:nvSpPr>
        <p:spPr>
          <a:xfrm>
            <a:off x="8804566" y="4138364"/>
            <a:ext cx="17110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KNO</a:t>
            </a:r>
            <a:r>
              <a:rPr lang="en-US" sz="3200" baseline="-25000" dirty="0"/>
              <a:t>3</a:t>
            </a:r>
            <a:r>
              <a:rPr lang="en-US" sz="3200" baseline="-25000" dirty="0">
                <a:solidFill>
                  <a:srgbClr val="FF0000"/>
                </a:solidFill>
              </a:rPr>
              <a:t>(</a:t>
            </a:r>
            <a:r>
              <a:rPr lang="en-US" sz="3200" baseline="-25000" dirty="0" err="1">
                <a:solidFill>
                  <a:srgbClr val="FF0000"/>
                </a:solidFill>
              </a:rPr>
              <a:t>aq</a:t>
            </a:r>
            <a:r>
              <a:rPr lang="en-US" sz="3200" baseline="-25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FB7DCC-F44A-2008-D54E-8F9C23D2A86B}"/>
              </a:ext>
            </a:extLst>
          </p:cNvPr>
          <p:cNvSpPr txBox="1"/>
          <p:nvPr/>
        </p:nvSpPr>
        <p:spPr>
          <a:xfrm>
            <a:off x="10208029" y="4121287"/>
            <a:ext cx="1983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NaHCO</a:t>
            </a:r>
            <a:r>
              <a:rPr lang="en-US" sz="3200" baseline="-25000" dirty="0"/>
              <a:t>3</a:t>
            </a:r>
            <a:r>
              <a:rPr lang="en-US" sz="3200" baseline="-25000" dirty="0">
                <a:solidFill>
                  <a:srgbClr val="FF0000"/>
                </a:solidFill>
              </a:rPr>
              <a:t>(</a:t>
            </a:r>
            <a:r>
              <a:rPr lang="en-US" sz="3200" baseline="-25000" dirty="0" err="1">
                <a:solidFill>
                  <a:srgbClr val="FF0000"/>
                </a:solidFill>
              </a:rPr>
              <a:t>aq</a:t>
            </a:r>
            <a:r>
              <a:rPr lang="en-US" sz="3200" baseline="-25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8E579C-DB3F-D211-B51F-DBDFFEC35E2C}"/>
              </a:ext>
            </a:extLst>
          </p:cNvPr>
          <p:cNvSpPr txBox="1"/>
          <p:nvPr/>
        </p:nvSpPr>
        <p:spPr>
          <a:xfrm>
            <a:off x="9457111" y="4604872"/>
            <a:ext cx="1983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KClO</a:t>
            </a:r>
            <a:r>
              <a:rPr lang="en-US" sz="3200" baseline="-25000" dirty="0"/>
              <a:t>3</a:t>
            </a:r>
            <a:r>
              <a:rPr lang="en-US" sz="3200" baseline="-25000" dirty="0">
                <a:solidFill>
                  <a:srgbClr val="FF0000"/>
                </a:solidFill>
              </a:rPr>
              <a:t>(</a:t>
            </a:r>
            <a:r>
              <a:rPr lang="en-US" sz="3200" baseline="-25000" dirty="0" err="1">
                <a:solidFill>
                  <a:srgbClr val="FF0000"/>
                </a:solidFill>
              </a:rPr>
              <a:t>aq</a:t>
            </a:r>
            <a:r>
              <a:rPr lang="en-US" sz="3200" baseline="-25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8BD5684-445D-BCCD-7ACA-07F5995610B1}"/>
              </a:ext>
            </a:extLst>
          </p:cNvPr>
          <p:cNvSpPr txBox="1"/>
          <p:nvPr/>
        </p:nvSpPr>
        <p:spPr>
          <a:xfrm>
            <a:off x="9609113" y="5139659"/>
            <a:ext cx="12571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AgCl</a:t>
            </a:r>
            <a:r>
              <a:rPr lang="en-US" sz="3200" baseline="-25000" dirty="0">
                <a:solidFill>
                  <a:srgbClr val="0070C0"/>
                </a:solidFill>
              </a:rPr>
              <a:t>(s)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356FBF-CD7A-61F6-C2C6-55AF407CB999}"/>
              </a:ext>
            </a:extLst>
          </p:cNvPr>
          <p:cNvSpPr txBox="1"/>
          <p:nvPr/>
        </p:nvSpPr>
        <p:spPr>
          <a:xfrm>
            <a:off x="2842312" y="5636949"/>
            <a:ext cx="15465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CaSO</a:t>
            </a:r>
            <a:r>
              <a:rPr lang="en-US" sz="3200" baseline="-25000" dirty="0"/>
              <a:t>4</a:t>
            </a:r>
            <a:r>
              <a:rPr lang="en-US" sz="3200" baseline="-25000" dirty="0">
                <a:solidFill>
                  <a:srgbClr val="0070C0"/>
                </a:solidFill>
              </a:rPr>
              <a:t>(s)</a:t>
            </a:r>
          </a:p>
        </p:txBody>
      </p:sp>
    </p:spTree>
    <p:extLst>
      <p:ext uri="{BB962C8B-B14F-4D97-AF65-F5344CB8AC3E}">
        <p14:creationId xmlns:p14="http://schemas.microsoft.com/office/powerpoint/2010/main" val="3162020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 animBg="1"/>
      <p:bldP spid="16" grpId="0" animBg="1"/>
      <p:bldP spid="17" grpId="0"/>
      <p:bldP spid="18" grpId="0" animBg="1"/>
      <p:bldP spid="19" grpId="0" animBg="1"/>
      <p:bldP spid="20" grpId="0"/>
      <p:bldP spid="21" grpId="0" animBg="1"/>
      <p:bldP spid="22" grpId="0" animBg="1"/>
      <p:bldP spid="23" grpId="0"/>
      <p:bldP spid="24" grpId="0"/>
      <p:bldP spid="25" grpId="0"/>
      <p:bldP spid="3" grpId="0" animBg="1"/>
      <p:bldP spid="4" grpId="0" animBg="1"/>
      <p:bldP spid="5" grpId="0"/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9986</TotalTime>
  <Words>3870</Words>
  <Application>Microsoft Macintosh PowerPoint</Application>
  <PresentationFormat>Widescreen</PresentationFormat>
  <Paragraphs>733</Paragraphs>
  <Slides>59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3" baseType="lpstr">
      <vt:lpstr>Arial</vt:lpstr>
      <vt:lpstr>Calibri</vt:lpstr>
      <vt:lpstr>Calibri Light</vt:lpstr>
      <vt:lpstr>Office Theme</vt:lpstr>
      <vt:lpstr>Chapter 4</vt:lpstr>
      <vt:lpstr>4.1: General Properties of Aqueous Solutions</vt:lpstr>
      <vt:lpstr>Electrolyte Properties</vt:lpstr>
      <vt:lpstr>Electrolyte Properties</vt:lpstr>
      <vt:lpstr>Electrolyte Properties</vt:lpstr>
      <vt:lpstr>Electrolyte Properties</vt:lpstr>
      <vt:lpstr>Electrolyte Properties</vt:lpstr>
      <vt:lpstr>4.2: Precipitation Reactions</vt:lpstr>
      <vt:lpstr>Determining Solubility</vt:lpstr>
      <vt:lpstr>Solubility</vt:lpstr>
      <vt:lpstr>Example 4.1</vt:lpstr>
      <vt:lpstr>Example 4.1</vt:lpstr>
      <vt:lpstr>Example 4.1</vt:lpstr>
      <vt:lpstr>Example: Practice Exercise 4.1</vt:lpstr>
      <vt:lpstr>Molecular Equations, Ionic Equations, and Net Ionic Equations</vt:lpstr>
      <vt:lpstr>Molecular Equations, Ionic Equations, and Net Ionic Equations</vt:lpstr>
      <vt:lpstr>Molecular Equations, Ionic Equations, and Net Ionic Equations</vt:lpstr>
      <vt:lpstr>Molecular Equations, Ionic Equations, and Net Ionic Equations</vt:lpstr>
      <vt:lpstr>Example 4.2</vt:lpstr>
      <vt:lpstr>Example: Practice Exercise 4.2</vt:lpstr>
      <vt:lpstr>4.2: Acid-Base Reactions</vt:lpstr>
      <vt:lpstr>ACIDS</vt:lpstr>
      <vt:lpstr>Bases</vt:lpstr>
      <vt:lpstr>General Properties of Acids </vt:lpstr>
      <vt:lpstr>General Properties of Bases </vt:lpstr>
      <vt:lpstr>Types of Redox Reactions</vt:lpstr>
      <vt:lpstr>Review Reaction Types: Formation/Synthesis</vt:lpstr>
      <vt:lpstr>Review Reaction Types: Decomposition </vt:lpstr>
      <vt:lpstr>Review Reaction Types: Single Replacement</vt:lpstr>
      <vt:lpstr>Review Reaction Types: Double Replacement</vt:lpstr>
      <vt:lpstr>Review Reaction Types: Combustion</vt:lpstr>
      <vt:lpstr>4.5: Concentration of Solutions</vt:lpstr>
      <vt:lpstr>4.5: Concentration of Solutions</vt:lpstr>
      <vt:lpstr>4.5: Concentration of Solutions</vt:lpstr>
      <vt:lpstr>4.5: Concentration of Solutions</vt:lpstr>
      <vt:lpstr>4.5: Concentration of Solutions</vt:lpstr>
      <vt:lpstr>Example 4.6</vt:lpstr>
      <vt:lpstr>PROPER SOLUTION PREPARATION</vt:lpstr>
      <vt:lpstr>Example: Practice Exercise 4.6</vt:lpstr>
      <vt:lpstr>Example 4.7</vt:lpstr>
      <vt:lpstr>Example: Practice Exercise 4.7</vt:lpstr>
      <vt:lpstr>Dilution of Solutions</vt:lpstr>
      <vt:lpstr>Dilution of Solutions</vt:lpstr>
      <vt:lpstr>Dilution of Solutions</vt:lpstr>
      <vt:lpstr>Example 4.8</vt:lpstr>
      <vt:lpstr>Example 4.8</vt:lpstr>
      <vt:lpstr>Example 4.8 (Visual)</vt:lpstr>
      <vt:lpstr>Example: Practice Exercise 4.8</vt:lpstr>
      <vt:lpstr>4.6: Gravimetric Analysis</vt:lpstr>
      <vt:lpstr>4.7: Acid-Base Titrations</vt:lpstr>
      <vt:lpstr>4.7: Acid-Base Titrations</vt:lpstr>
      <vt:lpstr>4.7: Acid-Base Titrations</vt:lpstr>
      <vt:lpstr>4.7: Acid-Base Titrations</vt:lpstr>
      <vt:lpstr>4.7: Acid-Base Titrations</vt:lpstr>
      <vt:lpstr>Example 4.10</vt:lpstr>
      <vt:lpstr>Example: Practice Exercise 4.10</vt:lpstr>
      <vt:lpstr>Example 4.11</vt:lpstr>
      <vt:lpstr>Example: Practice Exercise 4.11</vt:lpstr>
      <vt:lpstr>Key Words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7</dc:title>
  <dc:creator>Lani Knowles</dc:creator>
  <cp:lastModifiedBy>Lani Knowles</cp:lastModifiedBy>
  <cp:revision>63</cp:revision>
  <dcterms:created xsi:type="dcterms:W3CDTF">2022-05-12T22:47:37Z</dcterms:created>
  <dcterms:modified xsi:type="dcterms:W3CDTF">2022-11-08T23:04:15Z</dcterms:modified>
</cp:coreProperties>
</file>