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0" r:id="rId4"/>
    <p:sldId id="272" r:id="rId5"/>
    <p:sldId id="302" r:id="rId6"/>
    <p:sldId id="301" r:id="rId7"/>
    <p:sldId id="260" r:id="rId8"/>
    <p:sldId id="303" r:id="rId9"/>
    <p:sldId id="273" r:id="rId10"/>
    <p:sldId id="304" r:id="rId11"/>
    <p:sldId id="305" r:id="rId12"/>
    <p:sldId id="306" r:id="rId13"/>
    <p:sldId id="274" r:id="rId14"/>
    <p:sldId id="307" r:id="rId15"/>
    <p:sldId id="308" r:id="rId16"/>
    <p:sldId id="309" r:id="rId17"/>
    <p:sldId id="275" r:id="rId18"/>
    <p:sldId id="310" r:id="rId19"/>
    <p:sldId id="276" r:id="rId20"/>
    <p:sldId id="311" r:id="rId21"/>
    <p:sldId id="312" r:id="rId22"/>
    <p:sldId id="277" r:id="rId23"/>
    <p:sldId id="278" r:id="rId24"/>
    <p:sldId id="313" r:id="rId25"/>
    <p:sldId id="314" r:id="rId26"/>
    <p:sldId id="315" r:id="rId27"/>
    <p:sldId id="279" r:id="rId28"/>
    <p:sldId id="318" r:id="rId29"/>
    <p:sldId id="280" r:id="rId30"/>
    <p:sldId id="316" r:id="rId31"/>
    <p:sldId id="317" r:id="rId32"/>
    <p:sldId id="319" r:id="rId33"/>
    <p:sldId id="281" r:id="rId34"/>
    <p:sldId id="282" r:id="rId35"/>
    <p:sldId id="320" r:id="rId36"/>
    <p:sldId id="321" r:id="rId37"/>
    <p:sldId id="283" r:id="rId38"/>
    <p:sldId id="322" r:id="rId39"/>
    <p:sldId id="323" r:id="rId40"/>
    <p:sldId id="284" r:id="rId41"/>
    <p:sldId id="324" r:id="rId42"/>
    <p:sldId id="325" r:id="rId43"/>
    <p:sldId id="326" r:id="rId44"/>
    <p:sldId id="327" r:id="rId45"/>
    <p:sldId id="328" r:id="rId46"/>
    <p:sldId id="335" r:id="rId47"/>
    <p:sldId id="285" r:id="rId48"/>
    <p:sldId id="329" r:id="rId49"/>
    <p:sldId id="336" r:id="rId50"/>
    <p:sldId id="286" r:id="rId51"/>
    <p:sldId id="330" r:id="rId52"/>
    <p:sldId id="331" r:id="rId53"/>
    <p:sldId id="332" r:id="rId54"/>
    <p:sldId id="333" r:id="rId55"/>
    <p:sldId id="334" r:id="rId56"/>
    <p:sldId id="287" r:id="rId57"/>
    <p:sldId id="337" r:id="rId58"/>
    <p:sldId id="338" r:id="rId59"/>
    <p:sldId id="339" r:id="rId60"/>
    <p:sldId id="288" r:id="rId61"/>
    <p:sldId id="340" r:id="rId62"/>
    <p:sldId id="341" r:id="rId63"/>
    <p:sldId id="342" r:id="rId64"/>
    <p:sldId id="289" r:id="rId65"/>
    <p:sldId id="290" r:id="rId66"/>
    <p:sldId id="291" r:id="rId67"/>
    <p:sldId id="292" r:id="rId68"/>
    <p:sldId id="348" r:id="rId69"/>
    <p:sldId id="343" r:id="rId70"/>
    <p:sldId id="293" r:id="rId71"/>
    <p:sldId id="344" r:id="rId72"/>
    <p:sldId id="345" r:id="rId73"/>
    <p:sldId id="346" r:id="rId74"/>
    <p:sldId id="347" r:id="rId75"/>
    <p:sldId id="349" r:id="rId76"/>
    <p:sldId id="350" r:id="rId77"/>
    <p:sldId id="353" r:id="rId78"/>
    <p:sldId id="351" r:id="rId79"/>
    <p:sldId id="352" r:id="rId80"/>
    <p:sldId id="294" r:id="rId81"/>
    <p:sldId id="354" r:id="rId82"/>
    <p:sldId id="355" r:id="rId83"/>
    <p:sldId id="295" r:id="rId84"/>
    <p:sldId id="356" r:id="rId85"/>
    <p:sldId id="359" r:id="rId86"/>
    <p:sldId id="296" r:id="rId87"/>
    <p:sldId id="357" r:id="rId88"/>
    <p:sldId id="358" r:id="rId89"/>
    <p:sldId id="297" r:id="rId90"/>
    <p:sldId id="360" r:id="rId91"/>
    <p:sldId id="361" r:id="rId92"/>
    <p:sldId id="362" r:id="rId93"/>
    <p:sldId id="363" r:id="rId94"/>
    <p:sldId id="364" r:id="rId95"/>
    <p:sldId id="372" r:id="rId96"/>
    <p:sldId id="370" r:id="rId97"/>
    <p:sldId id="298" r:id="rId98"/>
    <p:sldId id="366" r:id="rId99"/>
    <p:sldId id="299" r:id="rId100"/>
    <p:sldId id="367" r:id="rId101"/>
    <p:sldId id="368" r:id="rId102"/>
    <p:sldId id="369" r:id="rId103"/>
    <p:sldId id="371" r:id="rId104"/>
    <p:sldId id="270"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40"/>
    <p:restoredTop sz="92318"/>
  </p:normalViewPr>
  <p:slideViewPr>
    <p:cSldViewPr snapToGrid="0" snapToObjects="1">
      <p:cViewPr varScale="1">
        <p:scale>
          <a:sx n="78" d="100"/>
          <a:sy n="78" d="100"/>
        </p:scale>
        <p:origin x="192"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962A-7919-178F-C129-BD4D47889C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C583B3-626B-B4B2-E46E-0BA80BD7B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944764-93BC-65A2-36C1-B312E92B8A1E}"/>
              </a:ext>
            </a:extLst>
          </p:cNvPr>
          <p:cNvSpPr>
            <a:spLocks noGrp="1"/>
          </p:cNvSpPr>
          <p:nvPr>
            <p:ph type="dt" sz="half" idx="10"/>
          </p:nvPr>
        </p:nvSpPr>
        <p:spPr/>
        <p:txBody>
          <a:bodyPr/>
          <a:lstStyle/>
          <a:p>
            <a:fld id="{A4D0B34D-0648-2A4F-A65F-770C4AE1058E}" type="datetimeFigureOut">
              <a:rPr lang="en-US" smtClean="0"/>
              <a:t>10/25/23</a:t>
            </a:fld>
            <a:endParaRPr lang="en-US"/>
          </a:p>
        </p:txBody>
      </p:sp>
      <p:sp>
        <p:nvSpPr>
          <p:cNvPr id="5" name="Footer Placeholder 4">
            <a:extLst>
              <a:ext uri="{FF2B5EF4-FFF2-40B4-BE49-F238E27FC236}">
                <a16:creationId xmlns:a16="http://schemas.microsoft.com/office/drawing/2014/main" id="{F9F247F2-0677-B3C5-AE06-2EC6926A9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C0F0-EBDB-37B6-137C-7D46DB2ED3CE}"/>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400661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0EAF-711F-3974-99DF-B780DF9E1F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C6068C-72D5-7362-8BD9-6D83D2DF00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4668B-859A-8727-B40A-4B81FA45F2EA}"/>
              </a:ext>
            </a:extLst>
          </p:cNvPr>
          <p:cNvSpPr>
            <a:spLocks noGrp="1"/>
          </p:cNvSpPr>
          <p:nvPr>
            <p:ph type="dt" sz="half" idx="10"/>
          </p:nvPr>
        </p:nvSpPr>
        <p:spPr/>
        <p:txBody>
          <a:bodyPr/>
          <a:lstStyle/>
          <a:p>
            <a:fld id="{A4D0B34D-0648-2A4F-A65F-770C4AE1058E}" type="datetimeFigureOut">
              <a:rPr lang="en-US" smtClean="0"/>
              <a:t>10/25/23</a:t>
            </a:fld>
            <a:endParaRPr lang="en-US"/>
          </a:p>
        </p:txBody>
      </p:sp>
      <p:sp>
        <p:nvSpPr>
          <p:cNvPr id="5" name="Footer Placeholder 4">
            <a:extLst>
              <a:ext uri="{FF2B5EF4-FFF2-40B4-BE49-F238E27FC236}">
                <a16:creationId xmlns:a16="http://schemas.microsoft.com/office/drawing/2014/main" id="{418473D5-C800-8141-D362-F387A0EA4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8E646-3F3A-2A49-D4E7-90FCB1793DC6}"/>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163912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B25223-839A-3599-5844-5BAAA14765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781D7-3CEE-8356-41D6-C9A9C1868D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4A05C-3843-C0DD-6FE3-EDF3DB54031C}"/>
              </a:ext>
            </a:extLst>
          </p:cNvPr>
          <p:cNvSpPr>
            <a:spLocks noGrp="1"/>
          </p:cNvSpPr>
          <p:nvPr>
            <p:ph type="dt" sz="half" idx="10"/>
          </p:nvPr>
        </p:nvSpPr>
        <p:spPr/>
        <p:txBody>
          <a:bodyPr/>
          <a:lstStyle/>
          <a:p>
            <a:fld id="{A4D0B34D-0648-2A4F-A65F-770C4AE1058E}" type="datetimeFigureOut">
              <a:rPr lang="en-US" smtClean="0"/>
              <a:t>10/25/23</a:t>
            </a:fld>
            <a:endParaRPr lang="en-US"/>
          </a:p>
        </p:txBody>
      </p:sp>
      <p:sp>
        <p:nvSpPr>
          <p:cNvPr id="5" name="Footer Placeholder 4">
            <a:extLst>
              <a:ext uri="{FF2B5EF4-FFF2-40B4-BE49-F238E27FC236}">
                <a16:creationId xmlns:a16="http://schemas.microsoft.com/office/drawing/2014/main" id="{048EDABE-FC78-6AD2-58AA-371EFDA74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B0953-07EE-C17F-C61C-8C9B6B38CDDB}"/>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117820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28A7-D2AC-0E62-C58B-9034A7044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EB5F6C-EB85-3521-0CA2-6C5D61D1FB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25941-6555-86F3-1830-D8AF16DCE9CB}"/>
              </a:ext>
            </a:extLst>
          </p:cNvPr>
          <p:cNvSpPr>
            <a:spLocks noGrp="1"/>
          </p:cNvSpPr>
          <p:nvPr>
            <p:ph type="dt" sz="half" idx="10"/>
          </p:nvPr>
        </p:nvSpPr>
        <p:spPr/>
        <p:txBody>
          <a:bodyPr/>
          <a:lstStyle/>
          <a:p>
            <a:fld id="{A4D0B34D-0648-2A4F-A65F-770C4AE1058E}" type="datetimeFigureOut">
              <a:rPr lang="en-US" smtClean="0"/>
              <a:t>10/25/23</a:t>
            </a:fld>
            <a:endParaRPr lang="en-US"/>
          </a:p>
        </p:txBody>
      </p:sp>
      <p:sp>
        <p:nvSpPr>
          <p:cNvPr id="5" name="Footer Placeholder 4">
            <a:extLst>
              <a:ext uri="{FF2B5EF4-FFF2-40B4-BE49-F238E27FC236}">
                <a16:creationId xmlns:a16="http://schemas.microsoft.com/office/drawing/2014/main" id="{F77F5C61-5166-A647-EBC9-394740DF9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C854F-4DAB-4C71-C740-075A911D79B2}"/>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43184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FCEA6-8566-AA83-2086-068DE1172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C0E451-2D9E-8332-DEC1-84F673A04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34700-44E7-B2BF-11AD-F042AEAE64EC}"/>
              </a:ext>
            </a:extLst>
          </p:cNvPr>
          <p:cNvSpPr>
            <a:spLocks noGrp="1"/>
          </p:cNvSpPr>
          <p:nvPr>
            <p:ph type="dt" sz="half" idx="10"/>
          </p:nvPr>
        </p:nvSpPr>
        <p:spPr/>
        <p:txBody>
          <a:bodyPr/>
          <a:lstStyle/>
          <a:p>
            <a:fld id="{A4D0B34D-0648-2A4F-A65F-770C4AE1058E}" type="datetimeFigureOut">
              <a:rPr lang="en-US" smtClean="0"/>
              <a:t>10/25/23</a:t>
            </a:fld>
            <a:endParaRPr lang="en-US"/>
          </a:p>
        </p:txBody>
      </p:sp>
      <p:sp>
        <p:nvSpPr>
          <p:cNvPr id="5" name="Footer Placeholder 4">
            <a:extLst>
              <a:ext uri="{FF2B5EF4-FFF2-40B4-BE49-F238E27FC236}">
                <a16:creationId xmlns:a16="http://schemas.microsoft.com/office/drawing/2014/main" id="{6E08EB08-B828-51F7-F80D-D505FBB1B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635E8-ED69-0C01-1C90-CE9B8EE70343}"/>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19809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F733-D501-A61F-6940-99A7ADE12D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D6B6FC-863A-1078-36D4-307735137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5B75C5-FAEA-2007-D3F8-114A5A4DE5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CF51C4-39D7-E405-9B92-ADF448FC9A85}"/>
              </a:ext>
            </a:extLst>
          </p:cNvPr>
          <p:cNvSpPr>
            <a:spLocks noGrp="1"/>
          </p:cNvSpPr>
          <p:nvPr>
            <p:ph type="dt" sz="half" idx="10"/>
          </p:nvPr>
        </p:nvSpPr>
        <p:spPr/>
        <p:txBody>
          <a:bodyPr/>
          <a:lstStyle/>
          <a:p>
            <a:fld id="{A4D0B34D-0648-2A4F-A65F-770C4AE1058E}" type="datetimeFigureOut">
              <a:rPr lang="en-US" smtClean="0"/>
              <a:t>10/25/23</a:t>
            </a:fld>
            <a:endParaRPr lang="en-US"/>
          </a:p>
        </p:txBody>
      </p:sp>
      <p:sp>
        <p:nvSpPr>
          <p:cNvPr id="6" name="Footer Placeholder 5">
            <a:extLst>
              <a:ext uri="{FF2B5EF4-FFF2-40B4-BE49-F238E27FC236}">
                <a16:creationId xmlns:a16="http://schemas.microsoft.com/office/drawing/2014/main" id="{03921D99-2E47-AC3D-A825-C95435900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EE613-A125-1E2A-5314-570D56E9DEFA}"/>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346959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43EB-463F-E9FE-76BA-A34777BCA4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60AFF5-47C7-D441-1A3A-40B1C5B23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BFDB5-F99A-DE5A-F9C6-6A29E0B84A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D6E098-29DD-4119-AB6B-0A89ECED1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718DF9-AC71-23AD-ADCF-ADF20C0017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A448BB-2F91-B6A3-6579-C74C8823C587}"/>
              </a:ext>
            </a:extLst>
          </p:cNvPr>
          <p:cNvSpPr>
            <a:spLocks noGrp="1"/>
          </p:cNvSpPr>
          <p:nvPr>
            <p:ph type="dt" sz="half" idx="10"/>
          </p:nvPr>
        </p:nvSpPr>
        <p:spPr/>
        <p:txBody>
          <a:bodyPr/>
          <a:lstStyle/>
          <a:p>
            <a:fld id="{A4D0B34D-0648-2A4F-A65F-770C4AE1058E}" type="datetimeFigureOut">
              <a:rPr lang="en-US" smtClean="0"/>
              <a:t>10/25/23</a:t>
            </a:fld>
            <a:endParaRPr lang="en-US"/>
          </a:p>
        </p:txBody>
      </p:sp>
      <p:sp>
        <p:nvSpPr>
          <p:cNvPr id="8" name="Footer Placeholder 7">
            <a:extLst>
              <a:ext uri="{FF2B5EF4-FFF2-40B4-BE49-F238E27FC236}">
                <a16:creationId xmlns:a16="http://schemas.microsoft.com/office/drawing/2014/main" id="{E752A0E0-A1A1-9107-06DD-1FFAE4A9B0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19F92F-3E0F-DC5E-654C-7D54840944C6}"/>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93218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BC6B-E752-DD1E-5403-622BCC8C9E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764ACF-21B2-DA0E-FB94-464D3D51AA0B}"/>
              </a:ext>
            </a:extLst>
          </p:cNvPr>
          <p:cNvSpPr>
            <a:spLocks noGrp="1"/>
          </p:cNvSpPr>
          <p:nvPr>
            <p:ph type="dt" sz="half" idx="10"/>
          </p:nvPr>
        </p:nvSpPr>
        <p:spPr/>
        <p:txBody>
          <a:bodyPr/>
          <a:lstStyle/>
          <a:p>
            <a:fld id="{A4D0B34D-0648-2A4F-A65F-770C4AE1058E}" type="datetimeFigureOut">
              <a:rPr lang="en-US" smtClean="0"/>
              <a:t>10/25/23</a:t>
            </a:fld>
            <a:endParaRPr lang="en-US"/>
          </a:p>
        </p:txBody>
      </p:sp>
      <p:sp>
        <p:nvSpPr>
          <p:cNvPr id="4" name="Footer Placeholder 3">
            <a:extLst>
              <a:ext uri="{FF2B5EF4-FFF2-40B4-BE49-F238E27FC236}">
                <a16:creationId xmlns:a16="http://schemas.microsoft.com/office/drawing/2014/main" id="{BEE141EF-84F0-A7B0-B01F-C959EF6415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581042-455C-E2DF-58D0-EAA1A46404C7}"/>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296419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A12F4-6352-BEAE-5552-1ACFB7A44C7B}"/>
              </a:ext>
            </a:extLst>
          </p:cNvPr>
          <p:cNvSpPr>
            <a:spLocks noGrp="1"/>
          </p:cNvSpPr>
          <p:nvPr>
            <p:ph type="dt" sz="half" idx="10"/>
          </p:nvPr>
        </p:nvSpPr>
        <p:spPr/>
        <p:txBody>
          <a:bodyPr/>
          <a:lstStyle/>
          <a:p>
            <a:fld id="{A4D0B34D-0648-2A4F-A65F-770C4AE1058E}" type="datetimeFigureOut">
              <a:rPr lang="en-US" smtClean="0"/>
              <a:t>10/25/23</a:t>
            </a:fld>
            <a:endParaRPr lang="en-US"/>
          </a:p>
        </p:txBody>
      </p:sp>
      <p:sp>
        <p:nvSpPr>
          <p:cNvPr id="3" name="Footer Placeholder 2">
            <a:extLst>
              <a:ext uri="{FF2B5EF4-FFF2-40B4-BE49-F238E27FC236}">
                <a16:creationId xmlns:a16="http://schemas.microsoft.com/office/drawing/2014/main" id="{48FBE8C5-26E9-5226-3A67-34403C7C26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248192-841B-4559-E3A7-5D5D95168CB3}"/>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39838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4D77-5930-F935-0FF4-8C83DE094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6ED3C0-5107-D88C-1011-8C057F78A7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48122-9CDB-B3D5-D397-27BCAB877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9ED24-5798-516F-2968-EFC771D28537}"/>
              </a:ext>
            </a:extLst>
          </p:cNvPr>
          <p:cNvSpPr>
            <a:spLocks noGrp="1"/>
          </p:cNvSpPr>
          <p:nvPr>
            <p:ph type="dt" sz="half" idx="10"/>
          </p:nvPr>
        </p:nvSpPr>
        <p:spPr/>
        <p:txBody>
          <a:bodyPr/>
          <a:lstStyle/>
          <a:p>
            <a:fld id="{A4D0B34D-0648-2A4F-A65F-770C4AE1058E}" type="datetimeFigureOut">
              <a:rPr lang="en-US" smtClean="0"/>
              <a:t>10/25/23</a:t>
            </a:fld>
            <a:endParaRPr lang="en-US"/>
          </a:p>
        </p:txBody>
      </p:sp>
      <p:sp>
        <p:nvSpPr>
          <p:cNvPr id="6" name="Footer Placeholder 5">
            <a:extLst>
              <a:ext uri="{FF2B5EF4-FFF2-40B4-BE49-F238E27FC236}">
                <a16:creationId xmlns:a16="http://schemas.microsoft.com/office/drawing/2014/main" id="{58E5B489-38D0-E9C0-9B07-A243A6C8A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6C18D-F761-BFD5-9C6F-EFAE59B2B607}"/>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4239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4FB9-5129-9B42-22C7-CED115855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BBA836-C01F-5682-0E89-AFC53E956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EC726E-9530-394F-AF1E-14BF604DF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5DA5D-A94E-E886-53E5-3C3A8562A75A}"/>
              </a:ext>
            </a:extLst>
          </p:cNvPr>
          <p:cNvSpPr>
            <a:spLocks noGrp="1"/>
          </p:cNvSpPr>
          <p:nvPr>
            <p:ph type="dt" sz="half" idx="10"/>
          </p:nvPr>
        </p:nvSpPr>
        <p:spPr/>
        <p:txBody>
          <a:bodyPr/>
          <a:lstStyle/>
          <a:p>
            <a:fld id="{A4D0B34D-0648-2A4F-A65F-770C4AE1058E}" type="datetimeFigureOut">
              <a:rPr lang="en-US" smtClean="0"/>
              <a:t>10/25/23</a:t>
            </a:fld>
            <a:endParaRPr lang="en-US"/>
          </a:p>
        </p:txBody>
      </p:sp>
      <p:sp>
        <p:nvSpPr>
          <p:cNvPr id="6" name="Footer Placeholder 5">
            <a:extLst>
              <a:ext uri="{FF2B5EF4-FFF2-40B4-BE49-F238E27FC236}">
                <a16:creationId xmlns:a16="http://schemas.microsoft.com/office/drawing/2014/main" id="{1E9DDBEB-E1BA-684B-CC24-0C64549D1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74CB5-D978-6601-67F2-FE7ECFF26A89}"/>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351617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E1BB0-FB25-D9AC-98C4-B3BCF4FAE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7318BA-C182-092B-CD36-B95DA40370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AB7E3-6CBE-2DFA-89BA-D6F807AB2A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0B34D-0648-2A4F-A65F-770C4AE1058E}" type="datetimeFigureOut">
              <a:rPr lang="en-US" smtClean="0"/>
              <a:t>10/25/23</a:t>
            </a:fld>
            <a:endParaRPr lang="en-US"/>
          </a:p>
        </p:txBody>
      </p:sp>
      <p:sp>
        <p:nvSpPr>
          <p:cNvPr id="5" name="Footer Placeholder 4">
            <a:extLst>
              <a:ext uri="{FF2B5EF4-FFF2-40B4-BE49-F238E27FC236}">
                <a16:creationId xmlns:a16="http://schemas.microsoft.com/office/drawing/2014/main" id="{B43BF313-2F96-1F3A-6BB8-314145CA8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1C4B4B-6FC3-98D7-38E6-7E46B5E3BA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30DCB-764C-5942-8F62-583C6C0E69CD}" type="slidenum">
              <a:rPr lang="en-US" smtClean="0"/>
              <a:t>‹#›</a:t>
            </a:fld>
            <a:endParaRPr lang="en-US"/>
          </a:p>
        </p:txBody>
      </p:sp>
    </p:spTree>
    <p:extLst>
      <p:ext uri="{BB962C8B-B14F-4D97-AF65-F5344CB8AC3E}">
        <p14:creationId xmlns:p14="http://schemas.microsoft.com/office/powerpoint/2010/main" val="128970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54AF-2C81-FCBF-C7EB-728A3DB4BF1E}"/>
              </a:ext>
            </a:extLst>
          </p:cNvPr>
          <p:cNvSpPr>
            <a:spLocks noGrp="1"/>
          </p:cNvSpPr>
          <p:nvPr>
            <p:ph type="ctrTitle"/>
          </p:nvPr>
        </p:nvSpPr>
        <p:spPr>
          <a:xfrm>
            <a:off x="1524000" y="3208346"/>
            <a:ext cx="9144000" cy="2387600"/>
          </a:xfrm>
        </p:spPr>
        <p:txBody>
          <a:bodyPr>
            <a:normAutofit/>
          </a:bodyPr>
          <a:lstStyle/>
          <a:p>
            <a:r>
              <a:rPr lang="en-US" sz="8000" dirty="0"/>
              <a:t>Chapter 3</a:t>
            </a:r>
          </a:p>
        </p:txBody>
      </p:sp>
      <p:sp>
        <p:nvSpPr>
          <p:cNvPr id="3" name="Subtitle 2">
            <a:extLst>
              <a:ext uri="{FF2B5EF4-FFF2-40B4-BE49-F238E27FC236}">
                <a16:creationId xmlns:a16="http://schemas.microsoft.com/office/drawing/2014/main" id="{297DDDC6-5FF3-A7F5-3631-BBC9F206B0A4}"/>
              </a:ext>
            </a:extLst>
          </p:cNvPr>
          <p:cNvSpPr>
            <a:spLocks noGrp="1"/>
          </p:cNvSpPr>
          <p:nvPr>
            <p:ph type="subTitle" idx="1"/>
          </p:nvPr>
        </p:nvSpPr>
        <p:spPr>
          <a:xfrm>
            <a:off x="1524000" y="5688021"/>
            <a:ext cx="9144000" cy="569912"/>
          </a:xfrm>
        </p:spPr>
        <p:txBody>
          <a:bodyPr>
            <a:normAutofit/>
          </a:bodyPr>
          <a:lstStyle/>
          <a:p>
            <a:r>
              <a:rPr lang="en-US" sz="3200" b="1" dirty="0"/>
              <a:t>Mass Relationships in Chemical Reactions</a:t>
            </a:r>
          </a:p>
        </p:txBody>
      </p:sp>
      <p:pic>
        <p:nvPicPr>
          <p:cNvPr id="1026" name="Picture 2" descr="Atomic mass - Wikipedia">
            <a:extLst>
              <a:ext uri="{FF2B5EF4-FFF2-40B4-BE49-F238E27FC236}">
                <a16:creationId xmlns:a16="http://schemas.microsoft.com/office/drawing/2014/main" id="{F670377F-16EC-6A12-BEC1-C9422D795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661" y="123361"/>
            <a:ext cx="3800677" cy="430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1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3.2: Avogadro’s Number and the Molar Mass of an Element </a:t>
            </a:r>
            <a:r>
              <a:rPr lang="en-US" b="1" dirty="0">
                <a:solidFill>
                  <a:srgbClr val="FF0000"/>
                </a:solidFill>
              </a:rPr>
              <a:t>(The Mole)</a:t>
            </a:r>
          </a:p>
        </p:txBody>
      </p:sp>
      <p:sp>
        <p:nvSpPr>
          <p:cNvPr id="3" name="TextBox 2">
            <a:extLst>
              <a:ext uri="{FF2B5EF4-FFF2-40B4-BE49-F238E27FC236}">
                <a16:creationId xmlns:a16="http://schemas.microsoft.com/office/drawing/2014/main" id="{90B3C190-14D5-08D1-4A26-996723414F1E}"/>
              </a:ext>
            </a:extLst>
          </p:cNvPr>
          <p:cNvSpPr txBox="1"/>
          <p:nvPr/>
        </p:nvSpPr>
        <p:spPr>
          <a:xfrm>
            <a:off x="208367" y="1690688"/>
            <a:ext cx="11599902" cy="954107"/>
          </a:xfrm>
          <a:prstGeom prst="rect">
            <a:avLst/>
          </a:prstGeom>
          <a:noFill/>
        </p:spPr>
        <p:txBody>
          <a:bodyPr wrap="square" rtlCol="0">
            <a:spAutoFit/>
          </a:bodyPr>
          <a:lstStyle/>
          <a:p>
            <a:r>
              <a:rPr lang="en-US" sz="2800" b="1" dirty="0"/>
              <a:t>Because</a:t>
            </a:r>
            <a:r>
              <a:rPr lang="en-US" sz="2800" b="1" dirty="0">
                <a:solidFill>
                  <a:srgbClr val="FF0000"/>
                </a:solidFill>
              </a:rPr>
              <a:t> elements react on the Atomic Level </a:t>
            </a:r>
            <a:r>
              <a:rPr lang="en-US" sz="2800" b="1" dirty="0"/>
              <a:t>its convenient to measure them on the Atomic Level….hence </a:t>
            </a:r>
            <a:r>
              <a:rPr lang="en-US" sz="2800" b="1" u="sng" dirty="0">
                <a:solidFill>
                  <a:srgbClr val="FF0000"/>
                </a:solidFill>
              </a:rPr>
              <a:t>The Mole (mol is its unit symbol)</a:t>
            </a:r>
            <a:r>
              <a:rPr lang="en-US" sz="2800" b="1" dirty="0">
                <a:solidFill>
                  <a:srgbClr val="FF0000"/>
                </a:solidFill>
              </a:rPr>
              <a:t>.</a:t>
            </a:r>
            <a:endParaRPr lang="en-US" sz="2800" b="1" dirty="0"/>
          </a:p>
        </p:txBody>
      </p:sp>
      <p:pic>
        <p:nvPicPr>
          <p:cNvPr id="3074" name="Picture 2" descr="484,254 Pair of shoes Images, Stock Photos &amp; Vectors | Shutterstock">
            <a:extLst>
              <a:ext uri="{FF2B5EF4-FFF2-40B4-BE49-F238E27FC236}">
                <a16:creationId xmlns:a16="http://schemas.microsoft.com/office/drawing/2014/main" id="{B0E640B0-1E6F-BC9E-675D-171E3E4F07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70" b="12216"/>
          <a:stretch/>
        </p:blipFill>
        <p:spPr bwMode="auto">
          <a:xfrm>
            <a:off x="476827" y="2993612"/>
            <a:ext cx="2260600" cy="19534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39A315-4C2B-7037-69CF-1F27FB68E6D4}"/>
              </a:ext>
            </a:extLst>
          </p:cNvPr>
          <p:cNvSpPr txBox="1"/>
          <p:nvPr/>
        </p:nvSpPr>
        <p:spPr>
          <a:xfrm>
            <a:off x="9139446" y="5132407"/>
            <a:ext cx="2044700" cy="1077218"/>
          </a:xfrm>
          <a:prstGeom prst="rect">
            <a:avLst/>
          </a:prstGeom>
          <a:noFill/>
        </p:spPr>
        <p:txBody>
          <a:bodyPr wrap="square" rtlCol="0">
            <a:spAutoFit/>
          </a:bodyPr>
          <a:lstStyle/>
          <a:p>
            <a:pPr algn="ctr"/>
            <a:r>
              <a:rPr lang="en-US" sz="3200" dirty="0"/>
              <a:t>A </a:t>
            </a:r>
            <a:r>
              <a:rPr lang="en-US" sz="3200" dirty="0">
                <a:solidFill>
                  <a:srgbClr val="FF0000"/>
                </a:solidFill>
              </a:rPr>
              <a:t>DOZEN</a:t>
            </a:r>
            <a:r>
              <a:rPr lang="en-US" sz="3200" dirty="0"/>
              <a:t> eggs</a:t>
            </a:r>
            <a:r>
              <a:rPr lang="en-US" dirty="0"/>
              <a:t>.</a:t>
            </a:r>
          </a:p>
        </p:txBody>
      </p:sp>
      <p:pic>
        <p:nvPicPr>
          <p:cNvPr id="3076" name="Picture 4" descr="Farm Fresh Eggs - 2 Dozen – Farm to City by VG Meats">
            <a:extLst>
              <a:ext uri="{FF2B5EF4-FFF2-40B4-BE49-F238E27FC236}">
                <a16:creationId xmlns:a16="http://schemas.microsoft.com/office/drawing/2014/main" id="{9DF108B7-13D5-8B28-DCAD-D037362B1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6318" y="2808307"/>
            <a:ext cx="3479800" cy="2324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9291C1B-7181-BB28-BF54-05CA45FB008C}"/>
              </a:ext>
            </a:extLst>
          </p:cNvPr>
          <p:cNvSpPr txBox="1"/>
          <p:nvPr/>
        </p:nvSpPr>
        <p:spPr>
          <a:xfrm>
            <a:off x="462459" y="4954358"/>
            <a:ext cx="2044700" cy="1077218"/>
          </a:xfrm>
          <a:prstGeom prst="rect">
            <a:avLst/>
          </a:prstGeom>
          <a:noFill/>
        </p:spPr>
        <p:txBody>
          <a:bodyPr wrap="square" rtlCol="0">
            <a:spAutoFit/>
          </a:bodyPr>
          <a:lstStyle/>
          <a:p>
            <a:pPr algn="ctr"/>
            <a:r>
              <a:rPr lang="en-US" sz="3200" dirty="0"/>
              <a:t>A </a:t>
            </a:r>
            <a:r>
              <a:rPr lang="en-US" sz="3200" dirty="0">
                <a:solidFill>
                  <a:srgbClr val="FF0000"/>
                </a:solidFill>
              </a:rPr>
              <a:t>PAIR</a:t>
            </a:r>
            <a:r>
              <a:rPr lang="en-US" sz="3200" dirty="0"/>
              <a:t> of shoes</a:t>
            </a:r>
            <a:r>
              <a:rPr lang="en-US" dirty="0"/>
              <a:t>.</a:t>
            </a:r>
          </a:p>
        </p:txBody>
      </p:sp>
      <p:pic>
        <p:nvPicPr>
          <p:cNvPr id="11" name="Picture 10" descr="A picture containing text, pool ball, sport&#10;&#10;Description automatically generated">
            <a:extLst>
              <a:ext uri="{FF2B5EF4-FFF2-40B4-BE49-F238E27FC236}">
                <a16:creationId xmlns:a16="http://schemas.microsoft.com/office/drawing/2014/main" id="{2458625E-D1F8-987F-B3DD-765ED1FC00BF}"/>
              </a:ext>
            </a:extLst>
          </p:cNvPr>
          <p:cNvPicPr>
            <a:picLocks noChangeAspect="1"/>
          </p:cNvPicPr>
          <p:nvPr/>
        </p:nvPicPr>
        <p:blipFill>
          <a:blip r:embed="rId4"/>
          <a:stretch>
            <a:fillRect/>
          </a:stretch>
        </p:blipFill>
        <p:spPr>
          <a:xfrm>
            <a:off x="4357843" y="3025756"/>
            <a:ext cx="2730500" cy="2374900"/>
          </a:xfrm>
          <a:prstGeom prst="rect">
            <a:avLst/>
          </a:prstGeom>
        </p:spPr>
      </p:pic>
      <p:sp>
        <p:nvSpPr>
          <p:cNvPr id="12" name="TextBox 11">
            <a:extLst>
              <a:ext uri="{FF2B5EF4-FFF2-40B4-BE49-F238E27FC236}">
                <a16:creationId xmlns:a16="http://schemas.microsoft.com/office/drawing/2014/main" id="{FFFFCC0A-AAD5-6707-A164-EE3C62FB2FE4}"/>
              </a:ext>
            </a:extLst>
          </p:cNvPr>
          <p:cNvSpPr txBox="1"/>
          <p:nvPr/>
        </p:nvSpPr>
        <p:spPr>
          <a:xfrm>
            <a:off x="4594585" y="5435561"/>
            <a:ext cx="2044700" cy="1077218"/>
          </a:xfrm>
          <a:prstGeom prst="rect">
            <a:avLst/>
          </a:prstGeom>
          <a:noFill/>
        </p:spPr>
        <p:txBody>
          <a:bodyPr wrap="square" rtlCol="0">
            <a:spAutoFit/>
          </a:bodyPr>
          <a:lstStyle/>
          <a:p>
            <a:pPr algn="ctr"/>
            <a:r>
              <a:rPr lang="en-US" sz="3200" dirty="0"/>
              <a:t>A </a:t>
            </a:r>
            <a:r>
              <a:rPr lang="en-US" sz="3200" dirty="0">
                <a:solidFill>
                  <a:srgbClr val="FF0000"/>
                </a:solidFill>
              </a:rPr>
              <a:t>Mole</a:t>
            </a:r>
            <a:r>
              <a:rPr lang="en-US" sz="3200" dirty="0"/>
              <a:t> of NaCl</a:t>
            </a:r>
            <a:r>
              <a:rPr lang="en-US" dirty="0"/>
              <a:t>.</a:t>
            </a:r>
          </a:p>
        </p:txBody>
      </p:sp>
    </p:spTree>
    <p:extLst>
      <p:ext uri="{BB962C8B-B14F-4D97-AF65-F5344CB8AC3E}">
        <p14:creationId xmlns:p14="http://schemas.microsoft.com/office/powerpoint/2010/main" val="5094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2"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06955"/>
          </a:xfrm>
        </p:spPr>
        <p:txBody>
          <a:bodyPr>
            <a:normAutofit fontScale="90000"/>
          </a:bodyPr>
          <a:lstStyle/>
          <a:p>
            <a:r>
              <a:rPr lang="en-US" b="1" i="1" dirty="0">
                <a:solidFill>
                  <a:srgbClr val="FF0000"/>
                </a:solidFill>
              </a:rPr>
              <a:t>Example 3.16</a:t>
            </a:r>
          </a:p>
        </p:txBody>
      </p:sp>
      <p:pic>
        <p:nvPicPr>
          <p:cNvPr id="6" name="Picture 5">
            <a:extLst>
              <a:ext uri="{FF2B5EF4-FFF2-40B4-BE49-F238E27FC236}">
                <a16:creationId xmlns:a16="http://schemas.microsoft.com/office/drawing/2014/main" id="{7E4D7AA0-E6B8-9648-C86D-0EB3D7374984}"/>
              </a:ext>
            </a:extLst>
          </p:cNvPr>
          <p:cNvPicPr>
            <a:picLocks noChangeAspect="1"/>
          </p:cNvPicPr>
          <p:nvPr/>
        </p:nvPicPr>
        <p:blipFill>
          <a:blip r:embed="rId2"/>
          <a:stretch>
            <a:fillRect/>
          </a:stretch>
        </p:blipFill>
        <p:spPr>
          <a:xfrm>
            <a:off x="641315" y="1745545"/>
            <a:ext cx="10855226" cy="855584"/>
          </a:xfrm>
          <a:prstGeom prst="rect">
            <a:avLst/>
          </a:prstGeom>
          <a:ln w="44450">
            <a:solidFill>
              <a:srgbClr val="FF0000"/>
            </a:solidFill>
          </a:ln>
        </p:spPr>
      </p:pic>
      <p:sp>
        <p:nvSpPr>
          <p:cNvPr id="7" name="TextBox 6">
            <a:extLst>
              <a:ext uri="{FF2B5EF4-FFF2-40B4-BE49-F238E27FC236}">
                <a16:creationId xmlns:a16="http://schemas.microsoft.com/office/drawing/2014/main" id="{731819E6-959D-01F6-AE6E-19958350A65A}"/>
              </a:ext>
            </a:extLst>
          </p:cNvPr>
          <p:cNvSpPr txBox="1"/>
          <p:nvPr/>
        </p:nvSpPr>
        <p:spPr>
          <a:xfrm>
            <a:off x="0" y="391402"/>
            <a:ext cx="12192000" cy="1200329"/>
          </a:xfrm>
          <a:prstGeom prst="rect">
            <a:avLst/>
          </a:prstGeom>
          <a:noFill/>
        </p:spPr>
        <p:txBody>
          <a:bodyPr wrap="square" rtlCol="0">
            <a:spAutoFit/>
          </a:bodyPr>
          <a:lstStyle/>
          <a:p>
            <a:r>
              <a:rPr lang="en-CA" sz="2400" i="1" dirty="0"/>
              <a:t>In a certain industrial operation 3.54 x 10</a:t>
            </a:r>
            <a:r>
              <a:rPr lang="en-CA" sz="2400" i="1" baseline="30000" dirty="0"/>
              <a:t>7</a:t>
            </a:r>
            <a:r>
              <a:rPr lang="en-CA" sz="2400" i="1" dirty="0"/>
              <a:t> g of TiCl</a:t>
            </a:r>
            <a:r>
              <a:rPr lang="en-CA" sz="2400" i="1" baseline="-25000" dirty="0"/>
              <a:t>4</a:t>
            </a:r>
            <a:r>
              <a:rPr lang="en-CA" sz="2400" i="1" dirty="0"/>
              <a:t> are reacted with 1.13 x 10</a:t>
            </a:r>
            <a:r>
              <a:rPr lang="en-CA" sz="2400" i="1" baseline="30000" dirty="0"/>
              <a:t>7</a:t>
            </a:r>
            <a:r>
              <a:rPr lang="en-CA" sz="2400" i="1" dirty="0"/>
              <a:t> g of Mg.             (a) Calculate the theoretical yield of </a:t>
            </a:r>
            <a:r>
              <a:rPr lang="en-CA" sz="2400" i="1" dirty="0" err="1"/>
              <a:t>Ti</a:t>
            </a:r>
            <a:r>
              <a:rPr lang="en-CA" sz="2400" i="1" dirty="0"/>
              <a:t> in grams. (b) Calculate the percent yield if 7.91 x 10</a:t>
            </a:r>
            <a:r>
              <a:rPr lang="en-CA" sz="2400" i="1" baseline="30000" dirty="0"/>
              <a:t>6</a:t>
            </a:r>
            <a:r>
              <a:rPr lang="en-CA" sz="2400" i="1" dirty="0"/>
              <a:t> g of </a:t>
            </a:r>
            <a:r>
              <a:rPr lang="en-CA" sz="2400" i="1" dirty="0" err="1"/>
              <a:t>Ti</a:t>
            </a:r>
            <a:r>
              <a:rPr lang="en-CA" sz="2400" i="1" dirty="0"/>
              <a:t> are actually obtained. </a:t>
            </a:r>
            <a:endParaRPr lang="en-CA" sz="2400" i="1" baseline="-25000" dirty="0"/>
          </a:p>
        </p:txBody>
      </p:sp>
      <p:cxnSp>
        <p:nvCxnSpPr>
          <p:cNvPr id="3" name="Straight Connector 2">
            <a:extLst>
              <a:ext uri="{FF2B5EF4-FFF2-40B4-BE49-F238E27FC236}">
                <a16:creationId xmlns:a16="http://schemas.microsoft.com/office/drawing/2014/main" id="{4BB9BBC8-9656-FCDA-4AAF-4C36B7EF001B}"/>
              </a:ext>
            </a:extLst>
          </p:cNvPr>
          <p:cNvCxnSpPr>
            <a:cxnSpLocks/>
          </p:cNvCxnSpPr>
          <p:nvPr/>
        </p:nvCxnSpPr>
        <p:spPr>
          <a:xfrm>
            <a:off x="45737" y="1172414"/>
            <a:ext cx="5897863"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40775E4-E3CA-E6A1-E538-F1AB5B4DF3B8}"/>
              </a:ext>
            </a:extLst>
          </p:cNvPr>
          <p:cNvSpPr/>
          <p:nvPr/>
        </p:nvSpPr>
        <p:spPr>
          <a:xfrm>
            <a:off x="3947443" y="285891"/>
            <a:ext cx="2646788" cy="606953"/>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4A8EC0-3F19-D02F-7BE7-D2E4C9FC56B3}"/>
              </a:ext>
            </a:extLst>
          </p:cNvPr>
          <p:cNvSpPr txBox="1"/>
          <p:nvPr/>
        </p:nvSpPr>
        <p:spPr>
          <a:xfrm>
            <a:off x="695459" y="2634905"/>
            <a:ext cx="2170833" cy="461665"/>
          </a:xfrm>
          <a:prstGeom prst="rect">
            <a:avLst/>
          </a:prstGeom>
          <a:noFill/>
        </p:spPr>
        <p:txBody>
          <a:bodyPr wrap="square" rtlCol="0">
            <a:spAutoFit/>
          </a:bodyPr>
          <a:lstStyle/>
          <a:p>
            <a:r>
              <a:rPr lang="en-US" sz="2400" b="1" dirty="0"/>
              <a:t>m = </a:t>
            </a:r>
            <a:r>
              <a:rPr lang="en-US" sz="2400" b="1" dirty="0">
                <a:solidFill>
                  <a:srgbClr val="FF0000"/>
                </a:solidFill>
              </a:rPr>
              <a:t>3.54 x 10</a:t>
            </a:r>
            <a:r>
              <a:rPr lang="en-US" sz="2400" b="1" baseline="30000" dirty="0">
                <a:solidFill>
                  <a:srgbClr val="FF0000"/>
                </a:solidFill>
              </a:rPr>
              <a:t>7</a:t>
            </a:r>
            <a:r>
              <a:rPr lang="en-US" sz="2400" b="1" dirty="0">
                <a:solidFill>
                  <a:srgbClr val="FF0000"/>
                </a:solidFill>
              </a:rPr>
              <a:t> g</a:t>
            </a:r>
            <a:r>
              <a:rPr lang="en-US" sz="2400" b="1" dirty="0"/>
              <a:t> </a:t>
            </a:r>
          </a:p>
        </p:txBody>
      </p:sp>
      <p:sp>
        <p:nvSpPr>
          <p:cNvPr id="10" name="Oval 9">
            <a:extLst>
              <a:ext uri="{FF2B5EF4-FFF2-40B4-BE49-F238E27FC236}">
                <a16:creationId xmlns:a16="http://schemas.microsoft.com/office/drawing/2014/main" id="{368C3CD6-89CA-C5D8-7233-D5E3A95F58A9}"/>
              </a:ext>
            </a:extLst>
          </p:cNvPr>
          <p:cNvSpPr/>
          <p:nvPr/>
        </p:nvSpPr>
        <p:spPr>
          <a:xfrm>
            <a:off x="8506102" y="311228"/>
            <a:ext cx="2646788" cy="606953"/>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19E2A19-A373-6180-CE3E-F5C796FAADB9}"/>
              </a:ext>
            </a:extLst>
          </p:cNvPr>
          <p:cNvSpPr txBox="1"/>
          <p:nvPr/>
        </p:nvSpPr>
        <p:spPr>
          <a:xfrm>
            <a:off x="3591059" y="2617606"/>
            <a:ext cx="2170833" cy="461665"/>
          </a:xfrm>
          <a:prstGeom prst="rect">
            <a:avLst/>
          </a:prstGeom>
          <a:noFill/>
        </p:spPr>
        <p:txBody>
          <a:bodyPr wrap="square" rtlCol="0">
            <a:spAutoFit/>
          </a:bodyPr>
          <a:lstStyle/>
          <a:p>
            <a:r>
              <a:rPr lang="en-US" sz="2400" b="1" dirty="0"/>
              <a:t>m = </a:t>
            </a:r>
            <a:r>
              <a:rPr lang="en-US" sz="2400" b="1" dirty="0">
                <a:solidFill>
                  <a:srgbClr val="FF0000"/>
                </a:solidFill>
              </a:rPr>
              <a:t>1.13 x 10</a:t>
            </a:r>
            <a:r>
              <a:rPr lang="en-US" sz="2400" b="1" baseline="30000" dirty="0">
                <a:solidFill>
                  <a:srgbClr val="FF0000"/>
                </a:solidFill>
              </a:rPr>
              <a:t>7</a:t>
            </a:r>
            <a:r>
              <a:rPr lang="en-US" sz="2400" b="1" dirty="0">
                <a:solidFill>
                  <a:srgbClr val="FF0000"/>
                </a:solidFill>
              </a:rPr>
              <a:t> g</a:t>
            </a:r>
            <a:r>
              <a:rPr lang="en-US" sz="2400" b="1" dirty="0"/>
              <a:t> </a:t>
            </a:r>
          </a:p>
        </p:txBody>
      </p:sp>
      <p:cxnSp>
        <p:nvCxnSpPr>
          <p:cNvPr id="13" name="Straight Arrow Connector 12">
            <a:extLst>
              <a:ext uri="{FF2B5EF4-FFF2-40B4-BE49-F238E27FC236}">
                <a16:creationId xmlns:a16="http://schemas.microsoft.com/office/drawing/2014/main" id="{0DCDE6AB-C534-EC0D-2845-EA537BD6557F}"/>
              </a:ext>
            </a:extLst>
          </p:cNvPr>
          <p:cNvCxnSpPr>
            <a:cxnSpLocks/>
          </p:cNvCxnSpPr>
          <p:nvPr/>
        </p:nvCxnSpPr>
        <p:spPr>
          <a:xfrm>
            <a:off x="1119351" y="3096666"/>
            <a:ext cx="0" cy="27838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FD0FC3-D7B3-B9F2-A8F7-5B50910A4DE1}"/>
              </a:ext>
            </a:extLst>
          </p:cNvPr>
          <p:cNvCxnSpPr>
            <a:cxnSpLocks/>
          </p:cNvCxnSpPr>
          <p:nvPr/>
        </p:nvCxnSpPr>
        <p:spPr>
          <a:xfrm>
            <a:off x="3037489" y="3081585"/>
            <a:ext cx="0" cy="19003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AE6F140-7CDB-D1D5-8DF1-4BA5935C5669}"/>
              </a:ext>
            </a:extLst>
          </p:cNvPr>
          <p:cNvSpPr txBox="1"/>
          <p:nvPr/>
        </p:nvSpPr>
        <p:spPr>
          <a:xfrm>
            <a:off x="258794" y="5959109"/>
            <a:ext cx="3304203" cy="461665"/>
          </a:xfrm>
          <a:prstGeom prst="rect">
            <a:avLst/>
          </a:prstGeom>
          <a:noFill/>
        </p:spPr>
        <p:txBody>
          <a:bodyPr wrap="square" rtlCol="0">
            <a:spAutoFit/>
          </a:bodyPr>
          <a:lstStyle/>
          <a:p>
            <a:r>
              <a:rPr lang="en-US" sz="2400" b="1" dirty="0"/>
              <a:t>n =</a:t>
            </a:r>
            <a:r>
              <a:rPr lang="en-US" sz="2400" b="1" dirty="0">
                <a:solidFill>
                  <a:srgbClr val="FF0000"/>
                </a:solidFill>
              </a:rPr>
              <a:t>186413.9021 mol </a:t>
            </a:r>
            <a:r>
              <a:rPr lang="en-US" sz="2400" b="1" dirty="0"/>
              <a:t> </a:t>
            </a:r>
          </a:p>
        </p:txBody>
      </p:sp>
      <p:sp>
        <p:nvSpPr>
          <p:cNvPr id="16" name="TextBox 15">
            <a:extLst>
              <a:ext uri="{FF2B5EF4-FFF2-40B4-BE49-F238E27FC236}">
                <a16:creationId xmlns:a16="http://schemas.microsoft.com/office/drawing/2014/main" id="{515C9136-7259-A159-4A7A-B02E5960CCAC}"/>
              </a:ext>
            </a:extLst>
          </p:cNvPr>
          <p:cNvSpPr txBox="1"/>
          <p:nvPr/>
        </p:nvSpPr>
        <p:spPr>
          <a:xfrm>
            <a:off x="997966" y="3558331"/>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17" name="TextBox 16">
            <a:extLst>
              <a:ext uri="{FF2B5EF4-FFF2-40B4-BE49-F238E27FC236}">
                <a16:creationId xmlns:a16="http://schemas.microsoft.com/office/drawing/2014/main" id="{AFE48148-41C4-7107-B947-80B96A8B3604}"/>
              </a:ext>
            </a:extLst>
          </p:cNvPr>
          <p:cNvSpPr txBox="1"/>
          <p:nvPr/>
        </p:nvSpPr>
        <p:spPr>
          <a:xfrm>
            <a:off x="2210238" y="3398385"/>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18" name="Straight Connector 17">
            <a:extLst>
              <a:ext uri="{FF2B5EF4-FFF2-40B4-BE49-F238E27FC236}">
                <a16:creationId xmlns:a16="http://schemas.microsoft.com/office/drawing/2014/main" id="{7A162CDA-D8A9-B6DB-BA7A-5A5E2562388A}"/>
              </a:ext>
            </a:extLst>
          </p:cNvPr>
          <p:cNvCxnSpPr>
            <a:cxnSpLocks/>
          </p:cNvCxnSpPr>
          <p:nvPr/>
        </p:nvCxnSpPr>
        <p:spPr>
          <a:xfrm>
            <a:off x="2182530" y="4321715"/>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0A83521-B5DA-B392-AD11-DD515350A22C}"/>
              </a:ext>
            </a:extLst>
          </p:cNvPr>
          <p:cNvSpPr txBox="1"/>
          <p:nvPr/>
        </p:nvSpPr>
        <p:spPr>
          <a:xfrm>
            <a:off x="2161747" y="4217082"/>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0" name="TextBox 19">
            <a:extLst>
              <a:ext uri="{FF2B5EF4-FFF2-40B4-BE49-F238E27FC236}">
                <a16:creationId xmlns:a16="http://schemas.microsoft.com/office/drawing/2014/main" id="{AAB2C48A-0071-3B4F-DE18-CA951704F49D}"/>
              </a:ext>
            </a:extLst>
          </p:cNvPr>
          <p:cNvSpPr txBox="1"/>
          <p:nvPr/>
        </p:nvSpPr>
        <p:spPr>
          <a:xfrm>
            <a:off x="695460" y="2945710"/>
            <a:ext cx="2293538" cy="461665"/>
          </a:xfrm>
          <a:prstGeom prst="rect">
            <a:avLst/>
          </a:prstGeom>
          <a:noFill/>
        </p:spPr>
        <p:txBody>
          <a:bodyPr wrap="square" rtlCol="0">
            <a:spAutoFit/>
          </a:bodyPr>
          <a:lstStyle/>
          <a:p>
            <a:r>
              <a:rPr lang="en-US" sz="2400" b="1" dirty="0">
                <a:solidFill>
                  <a:srgbClr val="FF0000"/>
                </a:solidFill>
              </a:rPr>
              <a:t>M </a:t>
            </a:r>
            <a:r>
              <a:rPr lang="en-US" sz="2400" b="1" dirty="0"/>
              <a:t>= 189.9 g/mol</a:t>
            </a:r>
            <a:r>
              <a:rPr lang="en-US" sz="1200" dirty="0"/>
              <a:t> </a:t>
            </a:r>
          </a:p>
        </p:txBody>
      </p:sp>
      <p:sp>
        <p:nvSpPr>
          <p:cNvPr id="21" name="TextBox 20">
            <a:extLst>
              <a:ext uri="{FF2B5EF4-FFF2-40B4-BE49-F238E27FC236}">
                <a16:creationId xmlns:a16="http://schemas.microsoft.com/office/drawing/2014/main" id="{E465F22F-DE92-082E-11A3-CB1E73CBFE4F}"/>
              </a:ext>
            </a:extLst>
          </p:cNvPr>
          <p:cNvSpPr txBox="1"/>
          <p:nvPr/>
        </p:nvSpPr>
        <p:spPr>
          <a:xfrm>
            <a:off x="2457689" y="5178989"/>
            <a:ext cx="3304203" cy="461665"/>
          </a:xfrm>
          <a:prstGeom prst="rect">
            <a:avLst/>
          </a:prstGeom>
          <a:noFill/>
        </p:spPr>
        <p:txBody>
          <a:bodyPr wrap="square" rtlCol="0">
            <a:spAutoFit/>
          </a:bodyPr>
          <a:lstStyle/>
          <a:p>
            <a:r>
              <a:rPr lang="en-US" sz="2400" b="1" dirty="0"/>
              <a:t>n =</a:t>
            </a:r>
            <a:r>
              <a:rPr lang="en-US" sz="2400" b="1" dirty="0">
                <a:solidFill>
                  <a:srgbClr val="FF0000"/>
                </a:solidFill>
              </a:rPr>
              <a:t>465020.5761 mol </a:t>
            </a:r>
            <a:r>
              <a:rPr lang="en-US" sz="2400" b="1" dirty="0"/>
              <a:t> </a:t>
            </a:r>
          </a:p>
        </p:txBody>
      </p:sp>
      <p:sp>
        <p:nvSpPr>
          <p:cNvPr id="22" name="TextBox 21">
            <a:extLst>
              <a:ext uri="{FF2B5EF4-FFF2-40B4-BE49-F238E27FC236}">
                <a16:creationId xmlns:a16="http://schemas.microsoft.com/office/drawing/2014/main" id="{63A111CB-9FE7-7BEB-9408-B4578F434046}"/>
              </a:ext>
            </a:extLst>
          </p:cNvPr>
          <p:cNvSpPr txBox="1"/>
          <p:nvPr/>
        </p:nvSpPr>
        <p:spPr>
          <a:xfrm>
            <a:off x="3562997" y="2992562"/>
            <a:ext cx="2293538" cy="461665"/>
          </a:xfrm>
          <a:prstGeom prst="rect">
            <a:avLst/>
          </a:prstGeom>
          <a:noFill/>
        </p:spPr>
        <p:txBody>
          <a:bodyPr wrap="square" rtlCol="0">
            <a:spAutoFit/>
          </a:bodyPr>
          <a:lstStyle/>
          <a:p>
            <a:r>
              <a:rPr lang="en-US" sz="2400" b="1" dirty="0">
                <a:solidFill>
                  <a:srgbClr val="FF0000"/>
                </a:solidFill>
              </a:rPr>
              <a:t>M </a:t>
            </a:r>
            <a:r>
              <a:rPr lang="en-US" sz="2400" b="1" dirty="0"/>
              <a:t>= 24.3 g/mol</a:t>
            </a:r>
            <a:r>
              <a:rPr lang="en-US" sz="1200" dirty="0"/>
              <a:t> </a:t>
            </a:r>
          </a:p>
        </p:txBody>
      </p:sp>
      <p:sp>
        <p:nvSpPr>
          <p:cNvPr id="23" name="TextBox 22">
            <a:extLst>
              <a:ext uri="{FF2B5EF4-FFF2-40B4-BE49-F238E27FC236}">
                <a16:creationId xmlns:a16="http://schemas.microsoft.com/office/drawing/2014/main" id="{FAA6C47D-1490-B535-9F24-4B0D8D69C272}"/>
              </a:ext>
            </a:extLst>
          </p:cNvPr>
          <p:cNvSpPr txBox="1"/>
          <p:nvPr/>
        </p:nvSpPr>
        <p:spPr>
          <a:xfrm>
            <a:off x="6837765" y="932681"/>
            <a:ext cx="795722" cy="923330"/>
          </a:xfrm>
          <a:prstGeom prst="rect">
            <a:avLst/>
          </a:prstGeom>
          <a:noFill/>
        </p:spPr>
        <p:txBody>
          <a:bodyPr wrap="square" rtlCol="0">
            <a:spAutoFit/>
          </a:bodyPr>
          <a:lstStyle/>
          <a:p>
            <a:r>
              <a:rPr lang="en-US" sz="5400" b="1" dirty="0">
                <a:solidFill>
                  <a:srgbClr val="FF0000"/>
                </a:solidFill>
              </a:rPr>
              <a:t>N</a:t>
            </a:r>
            <a:endParaRPr lang="en-US" sz="5400" b="1" dirty="0"/>
          </a:p>
        </p:txBody>
      </p:sp>
      <p:cxnSp>
        <p:nvCxnSpPr>
          <p:cNvPr id="24" name="Straight Arrow Connector 23">
            <a:extLst>
              <a:ext uri="{FF2B5EF4-FFF2-40B4-BE49-F238E27FC236}">
                <a16:creationId xmlns:a16="http://schemas.microsoft.com/office/drawing/2014/main" id="{11ED8362-F7DD-03B1-C505-EFF93091F9E1}"/>
              </a:ext>
            </a:extLst>
          </p:cNvPr>
          <p:cNvCxnSpPr>
            <a:cxnSpLocks/>
          </p:cNvCxnSpPr>
          <p:nvPr/>
        </p:nvCxnSpPr>
        <p:spPr>
          <a:xfrm>
            <a:off x="5566016" y="5386168"/>
            <a:ext cx="12717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EA98B94-D26E-3AC3-53C4-E15EDF3D3366}"/>
              </a:ext>
            </a:extLst>
          </p:cNvPr>
          <p:cNvCxnSpPr>
            <a:cxnSpLocks/>
          </p:cNvCxnSpPr>
          <p:nvPr/>
        </p:nvCxnSpPr>
        <p:spPr>
          <a:xfrm>
            <a:off x="3389585" y="6189941"/>
            <a:ext cx="34481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73E065D-159F-E470-AF9F-8BA7D08DF2C2}"/>
              </a:ext>
            </a:extLst>
          </p:cNvPr>
          <p:cNvSpPr txBox="1"/>
          <p:nvPr/>
        </p:nvSpPr>
        <p:spPr>
          <a:xfrm>
            <a:off x="6854000" y="5178989"/>
            <a:ext cx="3304203" cy="461665"/>
          </a:xfrm>
          <a:prstGeom prst="rect">
            <a:avLst/>
          </a:prstGeom>
          <a:noFill/>
        </p:spPr>
        <p:txBody>
          <a:bodyPr wrap="square" rtlCol="0">
            <a:spAutoFit/>
          </a:bodyPr>
          <a:lstStyle/>
          <a:p>
            <a:r>
              <a:rPr lang="en-US" sz="2400" b="1" dirty="0"/>
              <a:t>n =</a:t>
            </a:r>
            <a:r>
              <a:rPr lang="en-US" sz="2400" b="1" dirty="0">
                <a:solidFill>
                  <a:srgbClr val="FF0000"/>
                </a:solidFill>
              </a:rPr>
              <a:t> 232510.2881mol </a:t>
            </a:r>
            <a:r>
              <a:rPr lang="en-US" sz="2400" b="1" dirty="0"/>
              <a:t> </a:t>
            </a:r>
          </a:p>
        </p:txBody>
      </p:sp>
      <p:sp>
        <p:nvSpPr>
          <p:cNvPr id="28" name="TextBox 27">
            <a:extLst>
              <a:ext uri="{FF2B5EF4-FFF2-40B4-BE49-F238E27FC236}">
                <a16:creationId xmlns:a16="http://schemas.microsoft.com/office/drawing/2014/main" id="{46BABC4D-18E2-4D37-5DE2-544018B870DC}"/>
              </a:ext>
            </a:extLst>
          </p:cNvPr>
          <p:cNvSpPr txBox="1"/>
          <p:nvPr/>
        </p:nvSpPr>
        <p:spPr>
          <a:xfrm>
            <a:off x="6854000" y="5925319"/>
            <a:ext cx="3304203" cy="461665"/>
          </a:xfrm>
          <a:prstGeom prst="rect">
            <a:avLst/>
          </a:prstGeom>
          <a:noFill/>
        </p:spPr>
        <p:txBody>
          <a:bodyPr wrap="square" rtlCol="0">
            <a:spAutoFit/>
          </a:bodyPr>
          <a:lstStyle/>
          <a:p>
            <a:r>
              <a:rPr lang="en-US" sz="2400" b="1" dirty="0"/>
              <a:t>n = 186413.9021</a:t>
            </a:r>
            <a:r>
              <a:rPr lang="en-US" sz="2400" b="1" dirty="0">
                <a:solidFill>
                  <a:srgbClr val="FF0000"/>
                </a:solidFill>
              </a:rPr>
              <a:t> mol </a:t>
            </a:r>
            <a:r>
              <a:rPr lang="en-US" sz="2400" b="1" dirty="0"/>
              <a:t> </a:t>
            </a:r>
          </a:p>
        </p:txBody>
      </p:sp>
      <p:sp>
        <p:nvSpPr>
          <p:cNvPr id="29" name="TextBox 28">
            <a:extLst>
              <a:ext uri="{FF2B5EF4-FFF2-40B4-BE49-F238E27FC236}">
                <a16:creationId xmlns:a16="http://schemas.microsoft.com/office/drawing/2014/main" id="{AC5BE6CC-78B9-AD90-D10E-3C0375266677}"/>
              </a:ext>
            </a:extLst>
          </p:cNvPr>
          <p:cNvSpPr txBox="1"/>
          <p:nvPr/>
        </p:nvSpPr>
        <p:spPr>
          <a:xfrm>
            <a:off x="4528463" y="5584848"/>
            <a:ext cx="362606" cy="1200329"/>
          </a:xfrm>
          <a:prstGeom prst="rect">
            <a:avLst/>
          </a:prstGeom>
          <a:noFill/>
        </p:spPr>
        <p:txBody>
          <a:bodyPr wrap="square" rtlCol="0">
            <a:spAutoFit/>
          </a:bodyPr>
          <a:lstStyle/>
          <a:p>
            <a:r>
              <a:rPr lang="en-US" sz="3600" b="1" dirty="0">
                <a:solidFill>
                  <a:srgbClr val="FF0000"/>
                </a:solidFill>
              </a:rPr>
              <a:t>1</a:t>
            </a:r>
          </a:p>
          <a:p>
            <a:r>
              <a:rPr lang="en-US" sz="3600" b="1" dirty="0">
                <a:solidFill>
                  <a:srgbClr val="FF0000"/>
                </a:solidFill>
              </a:rPr>
              <a:t>1</a:t>
            </a:r>
          </a:p>
        </p:txBody>
      </p:sp>
      <p:sp>
        <p:nvSpPr>
          <p:cNvPr id="30" name="TextBox 29">
            <a:extLst>
              <a:ext uri="{FF2B5EF4-FFF2-40B4-BE49-F238E27FC236}">
                <a16:creationId xmlns:a16="http://schemas.microsoft.com/office/drawing/2014/main" id="{7E2C2677-C426-1261-AC55-CE5A043AEAF6}"/>
              </a:ext>
            </a:extLst>
          </p:cNvPr>
          <p:cNvSpPr txBox="1"/>
          <p:nvPr/>
        </p:nvSpPr>
        <p:spPr>
          <a:xfrm>
            <a:off x="4111554" y="5664338"/>
            <a:ext cx="1305641" cy="923330"/>
          </a:xfrm>
          <a:prstGeom prst="rect">
            <a:avLst/>
          </a:prstGeom>
          <a:noFill/>
        </p:spPr>
        <p:txBody>
          <a:bodyPr wrap="square" rtlCol="0">
            <a:spAutoFit/>
          </a:bodyPr>
          <a:lstStyle/>
          <a:p>
            <a:r>
              <a:rPr lang="en-US" sz="5400" b="1" dirty="0">
                <a:solidFill>
                  <a:srgbClr val="FF0000"/>
                </a:solidFill>
              </a:rPr>
              <a:t>(    )</a:t>
            </a:r>
          </a:p>
        </p:txBody>
      </p:sp>
      <p:sp>
        <p:nvSpPr>
          <p:cNvPr id="31" name="TextBox 30">
            <a:extLst>
              <a:ext uri="{FF2B5EF4-FFF2-40B4-BE49-F238E27FC236}">
                <a16:creationId xmlns:a16="http://schemas.microsoft.com/office/drawing/2014/main" id="{F9381C74-C598-DC2B-8B34-DE01A25CA4E3}"/>
              </a:ext>
            </a:extLst>
          </p:cNvPr>
          <p:cNvSpPr txBox="1"/>
          <p:nvPr/>
        </p:nvSpPr>
        <p:spPr>
          <a:xfrm>
            <a:off x="5887625" y="4738288"/>
            <a:ext cx="362606" cy="1200329"/>
          </a:xfrm>
          <a:prstGeom prst="rect">
            <a:avLst/>
          </a:prstGeom>
          <a:noFill/>
        </p:spPr>
        <p:txBody>
          <a:bodyPr wrap="square" rtlCol="0">
            <a:spAutoFit/>
          </a:bodyPr>
          <a:lstStyle/>
          <a:p>
            <a:r>
              <a:rPr lang="en-US" sz="3600" b="1" dirty="0">
                <a:solidFill>
                  <a:srgbClr val="FF0000"/>
                </a:solidFill>
              </a:rPr>
              <a:t>1</a:t>
            </a:r>
          </a:p>
          <a:p>
            <a:r>
              <a:rPr lang="en-US" sz="3600" b="1" dirty="0">
                <a:solidFill>
                  <a:srgbClr val="FF0000"/>
                </a:solidFill>
              </a:rPr>
              <a:t>2</a:t>
            </a:r>
          </a:p>
        </p:txBody>
      </p:sp>
      <p:sp>
        <p:nvSpPr>
          <p:cNvPr id="32" name="TextBox 31">
            <a:extLst>
              <a:ext uri="{FF2B5EF4-FFF2-40B4-BE49-F238E27FC236}">
                <a16:creationId xmlns:a16="http://schemas.microsoft.com/office/drawing/2014/main" id="{FD28A2FE-B662-FCEF-EAB0-DA2DA0AE6698}"/>
              </a:ext>
            </a:extLst>
          </p:cNvPr>
          <p:cNvSpPr txBox="1"/>
          <p:nvPr/>
        </p:nvSpPr>
        <p:spPr>
          <a:xfrm>
            <a:off x="5525980" y="4864725"/>
            <a:ext cx="1305641" cy="923330"/>
          </a:xfrm>
          <a:prstGeom prst="rect">
            <a:avLst/>
          </a:prstGeom>
          <a:noFill/>
        </p:spPr>
        <p:txBody>
          <a:bodyPr wrap="square" rtlCol="0">
            <a:spAutoFit/>
          </a:bodyPr>
          <a:lstStyle/>
          <a:p>
            <a:r>
              <a:rPr lang="en-US" sz="5400" b="1" dirty="0">
                <a:solidFill>
                  <a:srgbClr val="FF0000"/>
                </a:solidFill>
              </a:rPr>
              <a:t>(    )</a:t>
            </a:r>
          </a:p>
        </p:txBody>
      </p:sp>
      <p:sp>
        <p:nvSpPr>
          <p:cNvPr id="33" name="Rectangle 32">
            <a:extLst>
              <a:ext uri="{FF2B5EF4-FFF2-40B4-BE49-F238E27FC236}">
                <a16:creationId xmlns:a16="http://schemas.microsoft.com/office/drawing/2014/main" id="{B388CC6D-FD62-58CF-E44C-CC9B4B78E42D}"/>
              </a:ext>
            </a:extLst>
          </p:cNvPr>
          <p:cNvSpPr/>
          <p:nvPr/>
        </p:nvSpPr>
        <p:spPr>
          <a:xfrm>
            <a:off x="6875251" y="5918028"/>
            <a:ext cx="3068291" cy="49095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A0C389A-8BE6-02A4-173F-628ABC3FBECB}"/>
              </a:ext>
            </a:extLst>
          </p:cNvPr>
          <p:cNvSpPr txBox="1"/>
          <p:nvPr/>
        </p:nvSpPr>
        <p:spPr>
          <a:xfrm>
            <a:off x="1842229" y="1174432"/>
            <a:ext cx="795722" cy="923330"/>
          </a:xfrm>
          <a:prstGeom prst="rect">
            <a:avLst/>
          </a:prstGeom>
          <a:noFill/>
        </p:spPr>
        <p:txBody>
          <a:bodyPr wrap="square" rtlCol="0">
            <a:spAutoFit/>
          </a:bodyPr>
          <a:lstStyle/>
          <a:p>
            <a:r>
              <a:rPr lang="en-US" sz="5400" b="1" dirty="0">
                <a:solidFill>
                  <a:srgbClr val="7030A0"/>
                </a:solidFill>
              </a:rPr>
              <a:t>L</a:t>
            </a:r>
          </a:p>
        </p:txBody>
      </p:sp>
      <p:sp>
        <p:nvSpPr>
          <p:cNvPr id="35" name="TextBox 34">
            <a:extLst>
              <a:ext uri="{FF2B5EF4-FFF2-40B4-BE49-F238E27FC236}">
                <a16:creationId xmlns:a16="http://schemas.microsoft.com/office/drawing/2014/main" id="{27163587-1BD3-085E-5795-93402EEF4711}"/>
              </a:ext>
            </a:extLst>
          </p:cNvPr>
          <p:cNvSpPr txBox="1"/>
          <p:nvPr/>
        </p:nvSpPr>
        <p:spPr>
          <a:xfrm>
            <a:off x="4036582" y="1096402"/>
            <a:ext cx="795722" cy="923330"/>
          </a:xfrm>
          <a:prstGeom prst="rect">
            <a:avLst/>
          </a:prstGeom>
          <a:noFill/>
        </p:spPr>
        <p:txBody>
          <a:bodyPr wrap="square" rtlCol="0">
            <a:spAutoFit/>
          </a:bodyPr>
          <a:lstStyle/>
          <a:p>
            <a:r>
              <a:rPr lang="en-US" sz="5400" b="1" dirty="0">
                <a:solidFill>
                  <a:srgbClr val="7030A0"/>
                </a:solidFill>
              </a:rPr>
              <a:t>E</a:t>
            </a:r>
          </a:p>
        </p:txBody>
      </p:sp>
    </p:spTree>
    <p:extLst>
      <p:ext uri="{BB962C8B-B14F-4D97-AF65-F5344CB8AC3E}">
        <p14:creationId xmlns:p14="http://schemas.microsoft.com/office/powerpoint/2010/main" val="193960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grpId="0" nodeType="withEffect">
                                  <p:stCondLst>
                                    <p:cond delay="1000"/>
                                  </p:stCondLst>
                                  <p:childTnLst>
                                    <p:set>
                                      <p:cBhvr>
                                        <p:cTn id="9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5" grpId="0"/>
      <p:bldP spid="16" grpId="0"/>
      <p:bldP spid="17" grpId="0"/>
      <p:bldP spid="19" grpId="0"/>
      <p:bldP spid="20" grpId="0"/>
      <p:bldP spid="21" grpId="0"/>
      <p:bldP spid="22" grpId="0"/>
      <p:bldP spid="23" grpId="0"/>
      <p:bldP spid="27" grpId="0"/>
      <p:bldP spid="28" grpId="0"/>
      <p:bldP spid="29" grpId="0"/>
      <p:bldP spid="30" grpId="0"/>
      <p:bldP spid="31" grpId="0"/>
      <p:bldP spid="32" grpId="0"/>
      <p:bldP spid="33" grpId="0" animBg="1"/>
      <p:bldP spid="34" grpId="0"/>
      <p:bldP spid="3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06955"/>
          </a:xfrm>
        </p:spPr>
        <p:txBody>
          <a:bodyPr>
            <a:normAutofit fontScale="90000"/>
          </a:bodyPr>
          <a:lstStyle/>
          <a:p>
            <a:r>
              <a:rPr lang="en-US" b="1" i="1" dirty="0">
                <a:solidFill>
                  <a:srgbClr val="FF0000"/>
                </a:solidFill>
              </a:rPr>
              <a:t>Example 3.16</a:t>
            </a:r>
          </a:p>
        </p:txBody>
      </p:sp>
      <p:pic>
        <p:nvPicPr>
          <p:cNvPr id="6" name="Picture 5">
            <a:extLst>
              <a:ext uri="{FF2B5EF4-FFF2-40B4-BE49-F238E27FC236}">
                <a16:creationId xmlns:a16="http://schemas.microsoft.com/office/drawing/2014/main" id="{7E4D7AA0-E6B8-9648-C86D-0EB3D7374984}"/>
              </a:ext>
            </a:extLst>
          </p:cNvPr>
          <p:cNvPicPr>
            <a:picLocks noChangeAspect="1"/>
          </p:cNvPicPr>
          <p:nvPr/>
        </p:nvPicPr>
        <p:blipFill>
          <a:blip r:embed="rId2"/>
          <a:stretch>
            <a:fillRect/>
          </a:stretch>
        </p:blipFill>
        <p:spPr>
          <a:xfrm>
            <a:off x="641315" y="1745545"/>
            <a:ext cx="10855226" cy="855584"/>
          </a:xfrm>
          <a:prstGeom prst="rect">
            <a:avLst/>
          </a:prstGeom>
          <a:ln w="44450">
            <a:solidFill>
              <a:srgbClr val="FF0000"/>
            </a:solidFill>
          </a:ln>
        </p:spPr>
      </p:pic>
      <p:sp>
        <p:nvSpPr>
          <p:cNvPr id="7" name="TextBox 6">
            <a:extLst>
              <a:ext uri="{FF2B5EF4-FFF2-40B4-BE49-F238E27FC236}">
                <a16:creationId xmlns:a16="http://schemas.microsoft.com/office/drawing/2014/main" id="{731819E6-959D-01F6-AE6E-19958350A65A}"/>
              </a:ext>
            </a:extLst>
          </p:cNvPr>
          <p:cNvSpPr txBox="1"/>
          <p:nvPr/>
        </p:nvSpPr>
        <p:spPr>
          <a:xfrm>
            <a:off x="0" y="391402"/>
            <a:ext cx="12192000" cy="1200329"/>
          </a:xfrm>
          <a:prstGeom prst="rect">
            <a:avLst/>
          </a:prstGeom>
          <a:noFill/>
        </p:spPr>
        <p:txBody>
          <a:bodyPr wrap="square" rtlCol="0">
            <a:spAutoFit/>
          </a:bodyPr>
          <a:lstStyle/>
          <a:p>
            <a:r>
              <a:rPr lang="en-CA" sz="2400" i="1" dirty="0"/>
              <a:t>In a certain industrial operation 3.54 x 10</a:t>
            </a:r>
            <a:r>
              <a:rPr lang="en-CA" sz="2400" i="1" baseline="30000" dirty="0"/>
              <a:t>7</a:t>
            </a:r>
            <a:r>
              <a:rPr lang="en-CA" sz="2400" i="1" dirty="0"/>
              <a:t> g of TiCl</a:t>
            </a:r>
            <a:r>
              <a:rPr lang="en-CA" sz="2400" i="1" baseline="-25000" dirty="0"/>
              <a:t>4</a:t>
            </a:r>
            <a:r>
              <a:rPr lang="en-CA" sz="2400" i="1" dirty="0"/>
              <a:t> are reacted with 1.13 x 10</a:t>
            </a:r>
            <a:r>
              <a:rPr lang="en-CA" sz="2400" i="1" baseline="30000" dirty="0"/>
              <a:t>7</a:t>
            </a:r>
            <a:r>
              <a:rPr lang="en-CA" sz="2400" i="1" dirty="0"/>
              <a:t> g of Mg.             (a) Calculate the theoretical yield of </a:t>
            </a:r>
            <a:r>
              <a:rPr lang="en-CA" sz="2400" i="1" dirty="0" err="1"/>
              <a:t>Ti</a:t>
            </a:r>
            <a:r>
              <a:rPr lang="en-CA" sz="2400" i="1" dirty="0"/>
              <a:t> in grams. (b) Calculate the percent yield if 7.91 x 10</a:t>
            </a:r>
            <a:r>
              <a:rPr lang="en-CA" sz="2400" i="1" baseline="30000" dirty="0"/>
              <a:t>6</a:t>
            </a:r>
            <a:r>
              <a:rPr lang="en-CA" sz="2400" i="1" dirty="0"/>
              <a:t> g of </a:t>
            </a:r>
            <a:r>
              <a:rPr lang="en-CA" sz="2400" i="1" dirty="0" err="1"/>
              <a:t>Ti</a:t>
            </a:r>
            <a:r>
              <a:rPr lang="en-CA" sz="2400" i="1" dirty="0"/>
              <a:t> are actually obtained. </a:t>
            </a:r>
            <a:endParaRPr lang="en-CA" sz="2400" i="1" baseline="-25000" dirty="0"/>
          </a:p>
        </p:txBody>
      </p:sp>
      <p:cxnSp>
        <p:nvCxnSpPr>
          <p:cNvPr id="3" name="Straight Connector 2">
            <a:extLst>
              <a:ext uri="{FF2B5EF4-FFF2-40B4-BE49-F238E27FC236}">
                <a16:creationId xmlns:a16="http://schemas.microsoft.com/office/drawing/2014/main" id="{4BB9BBC8-9656-FCDA-4AAF-4C36B7EF001B}"/>
              </a:ext>
            </a:extLst>
          </p:cNvPr>
          <p:cNvCxnSpPr>
            <a:cxnSpLocks/>
          </p:cNvCxnSpPr>
          <p:nvPr/>
        </p:nvCxnSpPr>
        <p:spPr>
          <a:xfrm>
            <a:off x="45737" y="1172414"/>
            <a:ext cx="5897863"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40775E4-E3CA-E6A1-E538-F1AB5B4DF3B8}"/>
              </a:ext>
            </a:extLst>
          </p:cNvPr>
          <p:cNvSpPr/>
          <p:nvPr/>
        </p:nvSpPr>
        <p:spPr>
          <a:xfrm>
            <a:off x="3947443" y="285891"/>
            <a:ext cx="2646788" cy="606953"/>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4A8EC0-3F19-D02F-7BE7-D2E4C9FC56B3}"/>
              </a:ext>
            </a:extLst>
          </p:cNvPr>
          <p:cNvSpPr txBox="1"/>
          <p:nvPr/>
        </p:nvSpPr>
        <p:spPr>
          <a:xfrm>
            <a:off x="695459" y="2634905"/>
            <a:ext cx="2170833" cy="461665"/>
          </a:xfrm>
          <a:prstGeom prst="rect">
            <a:avLst/>
          </a:prstGeom>
          <a:noFill/>
        </p:spPr>
        <p:txBody>
          <a:bodyPr wrap="square" rtlCol="0">
            <a:spAutoFit/>
          </a:bodyPr>
          <a:lstStyle/>
          <a:p>
            <a:r>
              <a:rPr lang="en-US" sz="2400" b="1" dirty="0"/>
              <a:t>m = </a:t>
            </a:r>
            <a:r>
              <a:rPr lang="en-US" sz="2400" b="1" dirty="0">
                <a:solidFill>
                  <a:srgbClr val="FF0000"/>
                </a:solidFill>
              </a:rPr>
              <a:t>3.54 x 10</a:t>
            </a:r>
            <a:r>
              <a:rPr lang="en-US" sz="2400" b="1" baseline="30000" dirty="0">
                <a:solidFill>
                  <a:srgbClr val="FF0000"/>
                </a:solidFill>
              </a:rPr>
              <a:t>7</a:t>
            </a:r>
            <a:r>
              <a:rPr lang="en-US" sz="2400" b="1" dirty="0">
                <a:solidFill>
                  <a:srgbClr val="FF0000"/>
                </a:solidFill>
              </a:rPr>
              <a:t> g</a:t>
            </a:r>
            <a:r>
              <a:rPr lang="en-US" sz="2400" b="1" dirty="0"/>
              <a:t> </a:t>
            </a:r>
          </a:p>
        </p:txBody>
      </p:sp>
      <p:sp>
        <p:nvSpPr>
          <p:cNvPr id="10" name="Oval 9">
            <a:extLst>
              <a:ext uri="{FF2B5EF4-FFF2-40B4-BE49-F238E27FC236}">
                <a16:creationId xmlns:a16="http://schemas.microsoft.com/office/drawing/2014/main" id="{368C3CD6-89CA-C5D8-7233-D5E3A95F58A9}"/>
              </a:ext>
            </a:extLst>
          </p:cNvPr>
          <p:cNvSpPr/>
          <p:nvPr/>
        </p:nvSpPr>
        <p:spPr>
          <a:xfrm>
            <a:off x="8506102" y="311228"/>
            <a:ext cx="2646788" cy="606953"/>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19E2A19-A373-6180-CE3E-F5C796FAADB9}"/>
              </a:ext>
            </a:extLst>
          </p:cNvPr>
          <p:cNvSpPr txBox="1"/>
          <p:nvPr/>
        </p:nvSpPr>
        <p:spPr>
          <a:xfrm>
            <a:off x="3591059" y="2617606"/>
            <a:ext cx="2170833" cy="461665"/>
          </a:xfrm>
          <a:prstGeom prst="rect">
            <a:avLst/>
          </a:prstGeom>
          <a:noFill/>
        </p:spPr>
        <p:txBody>
          <a:bodyPr wrap="square" rtlCol="0">
            <a:spAutoFit/>
          </a:bodyPr>
          <a:lstStyle/>
          <a:p>
            <a:r>
              <a:rPr lang="en-US" sz="2400" b="1" dirty="0"/>
              <a:t>m = </a:t>
            </a:r>
            <a:r>
              <a:rPr lang="en-US" sz="2400" b="1" dirty="0">
                <a:solidFill>
                  <a:srgbClr val="FF0000"/>
                </a:solidFill>
              </a:rPr>
              <a:t>1.13 x 10</a:t>
            </a:r>
            <a:r>
              <a:rPr lang="en-US" sz="2400" b="1" baseline="30000" dirty="0">
                <a:solidFill>
                  <a:srgbClr val="FF0000"/>
                </a:solidFill>
              </a:rPr>
              <a:t>7</a:t>
            </a:r>
            <a:r>
              <a:rPr lang="en-US" sz="2400" b="1" dirty="0">
                <a:solidFill>
                  <a:srgbClr val="FF0000"/>
                </a:solidFill>
              </a:rPr>
              <a:t> g</a:t>
            </a:r>
            <a:r>
              <a:rPr lang="en-US" sz="2400" b="1" dirty="0"/>
              <a:t> </a:t>
            </a:r>
          </a:p>
        </p:txBody>
      </p:sp>
      <p:cxnSp>
        <p:nvCxnSpPr>
          <p:cNvPr id="13" name="Straight Arrow Connector 12">
            <a:extLst>
              <a:ext uri="{FF2B5EF4-FFF2-40B4-BE49-F238E27FC236}">
                <a16:creationId xmlns:a16="http://schemas.microsoft.com/office/drawing/2014/main" id="{0DCDE6AB-C534-EC0D-2845-EA537BD6557F}"/>
              </a:ext>
            </a:extLst>
          </p:cNvPr>
          <p:cNvCxnSpPr>
            <a:cxnSpLocks/>
          </p:cNvCxnSpPr>
          <p:nvPr/>
        </p:nvCxnSpPr>
        <p:spPr>
          <a:xfrm>
            <a:off x="1119351" y="3096666"/>
            <a:ext cx="0" cy="27838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FD0FC3-D7B3-B9F2-A8F7-5B50910A4DE1}"/>
              </a:ext>
            </a:extLst>
          </p:cNvPr>
          <p:cNvCxnSpPr>
            <a:cxnSpLocks/>
          </p:cNvCxnSpPr>
          <p:nvPr/>
        </p:nvCxnSpPr>
        <p:spPr>
          <a:xfrm>
            <a:off x="3037489" y="3081585"/>
            <a:ext cx="0" cy="19003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AE6F140-7CDB-D1D5-8DF1-4BA5935C5669}"/>
              </a:ext>
            </a:extLst>
          </p:cNvPr>
          <p:cNvSpPr txBox="1"/>
          <p:nvPr/>
        </p:nvSpPr>
        <p:spPr>
          <a:xfrm>
            <a:off x="258794" y="5959109"/>
            <a:ext cx="3304203" cy="461665"/>
          </a:xfrm>
          <a:prstGeom prst="rect">
            <a:avLst/>
          </a:prstGeom>
          <a:noFill/>
        </p:spPr>
        <p:txBody>
          <a:bodyPr wrap="square" rtlCol="0">
            <a:spAutoFit/>
          </a:bodyPr>
          <a:lstStyle/>
          <a:p>
            <a:r>
              <a:rPr lang="en-US" sz="2400" b="1" dirty="0"/>
              <a:t>n =</a:t>
            </a:r>
            <a:r>
              <a:rPr lang="en-US" sz="2400" b="1" dirty="0">
                <a:solidFill>
                  <a:srgbClr val="FF0000"/>
                </a:solidFill>
              </a:rPr>
              <a:t> 186413.9021 mol </a:t>
            </a:r>
            <a:r>
              <a:rPr lang="en-US" sz="2400" b="1" dirty="0"/>
              <a:t> </a:t>
            </a:r>
          </a:p>
        </p:txBody>
      </p:sp>
      <p:sp>
        <p:nvSpPr>
          <p:cNvPr id="16" name="TextBox 15">
            <a:extLst>
              <a:ext uri="{FF2B5EF4-FFF2-40B4-BE49-F238E27FC236}">
                <a16:creationId xmlns:a16="http://schemas.microsoft.com/office/drawing/2014/main" id="{515C9136-7259-A159-4A7A-B02E5960CCAC}"/>
              </a:ext>
            </a:extLst>
          </p:cNvPr>
          <p:cNvSpPr txBox="1"/>
          <p:nvPr/>
        </p:nvSpPr>
        <p:spPr>
          <a:xfrm>
            <a:off x="997966" y="3558331"/>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17" name="TextBox 16">
            <a:extLst>
              <a:ext uri="{FF2B5EF4-FFF2-40B4-BE49-F238E27FC236}">
                <a16:creationId xmlns:a16="http://schemas.microsoft.com/office/drawing/2014/main" id="{AFE48148-41C4-7107-B947-80B96A8B3604}"/>
              </a:ext>
            </a:extLst>
          </p:cNvPr>
          <p:cNvSpPr txBox="1"/>
          <p:nvPr/>
        </p:nvSpPr>
        <p:spPr>
          <a:xfrm>
            <a:off x="2210238" y="3398385"/>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18" name="Straight Connector 17">
            <a:extLst>
              <a:ext uri="{FF2B5EF4-FFF2-40B4-BE49-F238E27FC236}">
                <a16:creationId xmlns:a16="http://schemas.microsoft.com/office/drawing/2014/main" id="{7A162CDA-D8A9-B6DB-BA7A-5A5E2562388A}"/>
              </a:ext>
            </a:extLst>
          </p:cNvPr>
          <p:cNvCxnSpPr>
            <a:cxnSpLocks/>
          </p:cNvCxnSpPr>
          <p:nvPr/>
        </p:nvCxnSpPr>
        <p:spPr>
          <a:xfrm>
            <a:off x="2182530" y="4321715"/>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0A83521-B5DA-B392-AD11-DD515350A22C}"/>
              </a:ext>
            </a:extLst>
          </p:cNvPr>
          <p:cNvSpPr txBox="1"/>
          <p:nvPr/>
        </p:nvSpPr>
        <p:spPr>
          <a:xfrm>
            <a:off x="2161747" y="4217082"/>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0" name="TextBox 19">
            <a:extLst>
              <a:ext uri="{FF2B5EF4-FFF2-40B4-BE49-F238E27FC236}">
                <a16:creationId xmlns:a16="http://schemas.microsoft.com/office/drawing/2014/main" id="{AAB2C48A-0071-3B4F-DE18-CA951704F49D}"/>
              </a:ext>
            </a:extLst>
          </p:cNvPr>
          <p:cNvSpPr txBox="1"/>
          <p:nvPr/>
        </p:nvSpPr>
        <p:spPr>
          <a:xfrm>
            <a:off x="695460" y="2945710"/>
            <a:ext cx="2293538" cy="461665"/>
          </a:xfrm>
          <a:prstGeom prst="rect">
            <a:avLst/>
          </a:prstGeom>
          <a:noFill/>
        </p:spPr>
        <p:txBody>
          <a:bodyPr wrap="square" rtlCol="0">
            <a:spAutoFit/>
          </a:bodyPr>
          <a:lstStyle/>
          <a:p>
            <a:r>
              <a:rPr lang="en-US" sz="2400" b="1" dirty="0">
                <a:solidFill>
                  <a:srgbClr val="FF0000"/>
                </a:solidFill>
              </a:rPr>
              <a:t>M </a:t>
            </a:r>
            <a:r>
              <a:rPr lang="en-US" sz="2400" b="1" dirty="0"/>
              <a:t>= 346.4 g/mol</a:t>
            </a:r>
            <a:r>
              <a:rPr lang="en-US" sz="1200" dirty="0"/>
              <a:t> </a:t>
            </a:r>
          </a:p>
        </p:txBody>
      </p:sp>
      <p:sp>
        <p:nvSpPr>
          <p:cNvPr id="21" name="TextBox 20">
            <a:extLst>
              <a:ext uri="{FF2B5EF4-FFF2-40B4-BE49-F238E27FC236}">
                <a16:creationId xmlns:a16="http://schemas.microsoft.com/office/drawing/2014/main" id="{E465F22F-DE92-082E-11A3-CB1E73CBFE4F}"/>
              </a:ext>
            </a:extLst>
          </p:cNvPr>
          <p:cNvSpPr txBox="1"/>
          <p:nvPr/>
        </p:nvSpPr>
        <p:spPr>
          <a:xfrm>
            <a:off x="2457689" y="5178989"/>
            <a:ext cx="3304203" cy="461665"/>
          </a:xfrm>
          <a:prstGeom prst="rect">
            <a:avLst/>
          </a:prstGeom>
          <a:noFill/>
        </p:spPr>
        <p:txBody>
          <a:bodyPr wrap="square" rtlCol="0">
            <a:spAutoFit/>
          </a:bodyPr>
          <a:lstStyle/>
          <a:p>
            <a:r>
              <a:rPr lang="en-US" sz="2400" b="1" dirty="0"/>
              <a:t>n =</a:t>
            </a:r>
            <a:r>
              <a:rPr lang="en-US" sz="2400" b="1" dirty="0">
                <a:solidFill>
                  <a:srgbClr val="FF0000"/>
                </a:solidFill>
              </a:rPr>
              <a:t> 465020.5761 mol </a:t>
            </a:r>
            <a:r>
              <a:rPr lang="en-US" sz="2400" b="1" dirty="0"/>
              <a:t> </a:t>
            </a:r>
          </a:p>
        </p:txBody>
      </p:sp>
      <p:sp>
        <p:nvSpPr>
          <p:cNvPr id="22" name="TextBox 21">
            <a:extLst>
              <a:ext uri="{FF2B5EF4-FFF2-40B4-BE49-F238E27FC236}">
                <a16:creationId xmlns:a16="http://schemas.microsoft.com/office/drawing/2014/main" id="{63A111CB-9FE7-7BEB-9408-B4578F434046}"/>
              </a:ext>
            </a:extLst>
          </p:cNvPr>
          <p:cNvSpPr txBox="1"/>
          <p:nvPr/>
        </p:nvSpPr>
        <p:spPr>
          <a:xfrm>
            <a:off x="3562997" y="2992562"/>
            <a:ext cx="2293538" cy="461665"/>
          </a:xfrm>
          <a:prstGeom prst="rect">
            <a:avLst/>
          </a:prstGeom>
          <a:noFill/>
        </p:spPr>
        <p:txBody>
          <a:bodyPr wrap="square" rtlCol="0">
            <a:spAutoFit/>
          </a:bodyPr>
          <a:lstStyle/>
          <a:p>
            <a:r>
              <a:rPr lang="en-US" sz="2400" b="1" dirty="0">
                <a:solidFill>
                  <a:srgbClr val="FF0000"/>
                </a:solidFill>
              </a:rPr>
              <a:t>M </a:t>
            </a:r>
            <a:r>
              <a:rPr lang="en-US" sz="2400" b="1" dirty="0"/>
              <a:t>= 48.6 g/mol</a:t>
            </a:r>
            <a:r>
              <a:rPr lang="en-US" sz="1200" dirty="0"/>
              <a:t> </a:t>
            </a:r>
          </a:p>
        </p:txBody>
      </p:sp>
      <p:sp>
        <p:nvSpPr>
          <p:cNvPr id="23" name="TextBox 22">
            <a:extLst>
              <a:ext uri="{FF2B5EF4-FFF2-40B4-BE49-F238E27FC236}">
                <a16:creationId xmlns:a16="http://schemas.microsoft.com/office/drawing/2014/main" id="{FAA6C47D-1490-B535-9F24-4B0D8D69C272}"/>
              </a:ext>
            </a:extLst>
          </p:cNvPr>
          <p:cNvSpPr txBox="1"/>
          <p:nvPr/>
        </p:nvSpPr>
        <p:spPr>
          <a:xfrm>
            <a:off x="6837765" y="932681"/>
            <a:ext cx="795722" cy="923330"/>
          </a:xfrm>
          <a:prstGeom prst="rect">
            <a:avLst/>
          </a:prstGeom>
          <a:noFill/>
        </p:spPr>
        <p:txBody>
          <a:bodyPr wrap="square" rtlCol="0">
            <a:spAutoFit/>
          </a:bodyPr>
          <a:lstStyle/>
          <a:p>
            <a:r>
              <a:rPr lang="en-US" sz="5400" b="1" dirty="0">
                <a:solidFill>
                  <a:srgbClr val="FF0000"/>
                </a:solidFill>
              </a:rPr>
              <a:t>N</a:t>
            </a:r>
            <a:endParaRPr lang="en-US" sz="5400" b="1" dirty="0"/>
          </a:p>
        </p:txBody>
      </p:sp>
      <p:cxnSp>
        <p:nvCxnSpPr>
          <p:cNvPr id="24" name="Straight Arrow Connector 23">
            <a:extLst>
              <a:ext uri="{FF2B5EF4-FFF2-40B4-BE49-F238E27FC236}">
                <a16:creationId xmlns:a16="http://schemas.microsoft.com/office/drawing/2014/main" id="{11ED8362-F7DD-03B1-C505-EFF93091F9E1}"/>
              </a:ext>
            </a:extLst>
          </p:cNvPr>
          <p:cNvCxnSpPr>
            <a:cxnSpLocks/>
          </p:cNvCxnSpPr>
          <p:nvPr/>
        </p:nvCxnSpPr>
        <p:spPr>
          <a:xfrm>
            <a:off x="5566016" y="5386168"/>
            <a:ext cx="12717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EA98B94-D26E-3AC3-53C4-E15EDF3D3366}"/>
              </a:ext>
            </a:extLst>
          </p:cNvPr>
          <p:cNvCxnSpPr>
            <a:cxnSpLocks/>
          </p:cNvCxnSpPr>
          <p:nvPr/>
        </p:nvCxnSpPr>
        <p:spPr>
          <a:xfrm>
            <a:off x="3389585" y="6189941"/>
            <a:ext cx="34481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73E065D-159F-E470-AF9F-8BA7D08DF2C2}"/>
              </a:ext>
            </a:extLst>
          </p:cNvPr>
          <p:cNvSpPr txBox="1"/>
          <p:nvPr/>
        </p:nvSpPr>
        <p:spPr>
          <a:xfrm>
            <a:off x="6854000" y="5178989"/>
            <a:ext cx="3304203" cy="461665"/>
          </a:xfrm>
          <a:prstGeom prst="rect">
            <a:avLst/>
          </a:prstGeom>
          <a:noFill/>
        </p:spPr>
        <p:txBody>
          <a:bodyPr wrap="square" rtlCol="0">
            <a:spAutoFit/>
          </a:bodyPr>
          <a:lstStyle/>
          <a:p>
            <a:r>
              <a:rPr lang="en-US" sz="2400" b="1" dirty="0"/>
              <a:t>n =</a:t>
            </a:r>
            <a:r>
              <a:rPr lang="en-US" sz="2400" b="1" dirty="0">
                <a:solidFill>
                  <a:srgbClr val="FF0000"/>
                </a:solidFill>
              </a:rPr>
              <a:t>232510.2881 mol </a:t>
            </a:r>
            <a:r>
              <a:rPr lang="en-US" sz="2400" b="1" dirty="0"/>
              <a:t> </a:t>
            </a:r>
          </a:p>
        </p:txBody>
      </p:sp>
      <p:sp>
        <p:nvSpPr>
          <p:cNvPr id="28" name="TextBox 27">
            <a:extLst>
              <a:ext uri="{FF2B5EF4-FFF2-40B4-BE49-F238E27FC236}">
                <a16:creationId xmlns:a16="http://schemas.microsoft.com/office/drawing/2014/main" id="{46BABC4D-18E2-4D37-5DE2-544018B870DC}"/>
              </a:ext>
            </a:extLst>
          </p:cNvPr>
          <p:cNvSpPr txBox="1"/>
          <p:nvPr/>
        </p:nvSpPr>
        <p:spPr>
          <a:xfrm>
            <a:off x="6854000" y="5925319"/>
            <a:ext cx="3304203" cy="461665"/>
          </a:xfrm>
          <a:prstGeom prst="rect">
            <a:avLst/>
          </a:prstGeom>
          <a:noFill/>
        </p:spPr>
        <p:txBody>
          <a:bodyPr wrap="square" rtlCol="0">
            <a:spAutoFit/>
          </a:bodyPr>
          <a:lstStyle/>
          <a:p>
            <a:r>
              <a:rPr lang="en-US" sz="2400" b="1" dirty="0"/>
              <a:t>n =</a:t>
            </a:r>
            <a:r>
              <a:rPr lang="en-US" sz="2400" b="1" dirty="0">
                <a:solidFill>
                  <a:srgbClr val="FF0000"/>
                </a:solidFill>
              </a:rPr>
              <a:t> 186413.9021 mol </a:t>
            </a:r>
            <a:r>
              <a:rPr lang="en-US" sz="2400" b="1" dirty="0"/>
              <a:t> </a:t>
            </a:r>
          </a:p>
        </p:txBody>
      </p:sp>
      <p:sp>
        <p:nvSpPr>
          <p:cNvPr id="29" name="TextBox 28">
            <a:extLst>
              <a:ext uri="{FF2B5EF4-FFF2-40B4-BE49-F238E27FC236}">
                <a16:creationId xmlns:a16="http://schemas.microsoft.com/office/drawing/2014/main" id="{AC5BE6CC-78B9-AD90-D10E-3C0375266677}"/>
              </a:ext>
            </a:extLst>
          </p:cNvPr>
          <p:cNvSpPr txBox="1"/>
          <p:nvPr/>
        </p:nvSpPr>
        <p:spPr>
          <a:xfrm>
            <a:off x="4528463" y="5584848"/>
            <a:ext cx="362606" cy="1200329"/>
          </a:xfrm>
          <a:prstGeom prst="rect">
            <a:avLst/>
          </a:prstGeom>
          <a:noFill/>
        </p:spPr>
        <p:txBody>
          <a:bodyPr wrap="square" rtlCol="0">
            <a:spAutoFit/>
          </a:bodyPr>
          <a:lstStyle/>
          <a:p>
            <a:r>
              <a:rPr lang="en-US" sz="3600" b="1" dirty="0">
                <a:solidFill>
                  <a:srgbClr val="FF0000"/>
                </a:solidFill>
              </a:rPr>
              <a:t>1</a:t>
            </a:r>
          </a:p>
          <a:p>
            <a:r>
              <a:rPr lang="en-US" sz="3600" b="1" dirty="0">
                <a:solidFill>
                  <a:srgbClr val="FF0000"/>
                </a:solidFill>
              </a:rPr>
              <a:t>1</a:t>
            </a:r>
          </a:p>
        </p:txBody>
      </p:sp>
      <p:sp>
        <p:nvSpPr>
          <p:cNvPr id="30" name="TextBox 29">
            <a:extLst>
              <a:ext uri="{FF2B5EF4-FFF2-40B4-BE49-F238E27FC236}">
                <a16:creationId xmlns:a16="http://schemas.microsoft.com/office/drawing/2014/main" id="{7E2C2677-C426-1261-AC55-CE5A043AEAF6}"/>
              </a:ext>
            </a:extLst>
          </p:cNvPr>
          <p:cNvSpPr txBox="1"/>
          <p:nvPr/>
        </p:nvSpPr>
        <p:spPr>
          <a:xfrm>
            <a:off x="4111554" y="5664338"/>
            <a:ext cx="1305641" cy="923330"/>
          </a:xfrm>
          <a:prstGeom prst="rect">
            <a:avLst/>
          </a:prstGeom>
          <a:noFill/>
        </p:spPr>
        <p:txBody>
          <a:bodyPr wrap="square" rtlCol="0">
            <a:spAutoFit/>
          </a:bodyPr>
          <a:lstStyle/>
          <a:p>
            <a:r>
              <a:rPr lang="en-US" sz="5400" b="1" dirty="0">
                <a:solidFill>
                  <a:srgbClr val="FF0000"/>
                </a:solidFill>
              </a:rPr>
              <a:t>(    )</a:t>
            </a:r>
          </a:p>
        </p:txBody>
      </p:sp>
      <p:sp>
        <p:nvSpPr>
          <p:cNvPr id="31" name="TextBox 30">
            <a:extLst>
              <a:ext uri="{FF2B5EF4-FFF2-40B4-BE49-F238E27FC236}">
                <a16:creationId xmlns:a16="http://schemas.microsoft.com/office/drawing/2014/main" id="{F9381C74-C598-DC2B-8B34-DE01A25CA4E3}"/>
              </a:ext>
            </a:extLst>
          </p:cNvPr>
          <p:cNvSpPr txBox="1"/>
          <p:nvPr/>
        </p:nvSpPr>
        <p:spPr>
          <a:xfrm>
            <a:off x="5887625" y="4738288"/>
            <a:ext cx="362606" cy="1200329"/>
          </a:xfrm>
          <a:prstGeom prst="rect">
            <a:avLst/>
          </a:prstGeom>
          <a:noFill/>
        </p:spPr>
        <p:txBody>
          <a:bodyPr wrap="square" rtlCol="0">
            <a:spAutoFit/>
          </a:bodyPr>
          <a:lstStyle/>
          <a:p>
            <a:r>
              <a:rPr lang="en-US" sz="3600" b="1" dirty="0">
                <a:solidFill>
                  <a:srgbClr val="FF0000"/>
                </a:solidFill>
              </a:rPr>
              <a:t>1</a:t>
            </a:r>
          </a:p>
          <a:p>
            <a:r>
              <a:rPr lang="en-US" sz="3600" b="1" dirty="0">
                <a:solidFill>
                  <a:srgbClr val="FF0000"/>
                </a:solidFill>
              </a:rPr>
              <a:t>2</a:t>
            </a:r>
          </a:p>
        </p:txBody>
      </p:sp>
      <p:sp>
        <p:nvSpPr>
          <p:cNvPr id="32" name="TextBox 31">
            <a:extLst>
              <a:ext uri="{FF2B5EF4-FFF2-40B4-BE49-F238E27FC236}">
                <a16:creationId xmlns:a16="http://schemas.microsoft.com/office/drawing/2014/main" id="{FD28A2FE-B662-FCEF-EAB0-DA2DA0AE6698}"/>
              </a:ext>
            </a:extLst>
          </p:cNvPr>
          <p:cNvSpPr txBox="1"/>
          <p:nvPr/>
        </p:nvSpPr>
        <p:spPr>
          <a:xfrm>
            <a:off x="5525980" y="4864725"/>
            <a:ext cx="1305641" cy="923330"/>
          </a:xfrm>
          <a:prstGeom prst="rect">
            <a:avLst/>
          </a:prstGeom>
          <a:noFill/>
        </p:spPr>
        <p:txBody>
          <a:bodyPr wrap="square" rtlCol="0">
            <a:spAutoFit/>
          </a:bodyPr>
          <a:lstStyle/>
          <a:p>
            <a:r>
              <a:rPr lang="en-US" sz="5400" b="1" dirty="0">
                <a:solidFill>
                  <a:srgbClr val="FF0000"/>
                </a:solidFill>
              </a:rPr>
              <a:t>(    )</a:t>
            </a:r>
          </a:p>
        </p:txBody>
      </p:sp>
      <p:sp>
        <p:nvSpPr>
          <p:cNvPr id="33" name="Rectangle 32">
            <a:extLst>
              <a:ext uri="{FF2B5EF4-FFF2-40B4-BE49-F238E27FC236}">
                <a16:creationId xmlns:a16="http://schemas.microsoft.com/office/drawing/2014/main" id="{B388CC6D-FD62-58CF-E44C-CC9B4B78E42D}"/>
              </a:ext>
            </a:extLst>
          </p:cNvPr>
          <p:cNvSpPr/>
          <p:nvPr/>
        </p:nvSpPr>
        <p:spPr>
          <a:xfrm>
            <a:off x="6831621" y="5949468"/>
            <a:ext cx="3068291" cy="49095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A0C389A-8BE6-02A4-173F-628ABC3FBECB}"/>
              </a:ext>
            </a:extLst>
          </p:cNvPr>
          <p:cNvSpPr txBox="1"/>
          <p:nvPr/>
        </p:nvSpPr>
        <p:spPr>
          <a:xfrm>
            <a:off x="1046507" y="1243289"/>
            <a:ext cx="795722" cy="923330"/>
          </a:xfrm>
          <a:prstGeom prst="rect">
            <a:avLst/>
          </a:prstGeom>
          <a:noFill/>
        </p:spPr>
        <p:txBody>
          <a:bodyPr wrap="square" rtlCol="0">
            <a:spAutoFit/>
          </a:bodyPr>
          <a:lstStyle/>
          <a:p>
            <a:r>
              <a:rPr lang="en-US" sz="5400" b="1" dirty="0">
                <a:solidFill>
                  <a:srgbClr val="7030A0"/>
                </a:solidFill>
              </a:rPr>
              <a:t>L</a:t>
            </a:r>
          </a:p>
        </p:txBody>
      </p:sp>
      <p:sp>
        <p:nvSpPr>
          <p:cNvPr id="35" name="TextBox 34">
            <a:extLst>
              <a:ext uri="{FF2B5EF4-FFF2-40B4-BE49-F238E27FC236}">
                <a16:creationId xmlns:a16="http://schemas.microsoft.com/office/drawing/2014/main" id="{27163587-1BD3-085E-5795-93402EEF4711}"/>
              </a:ext>
            </a:extLst>
          </p:cNvPr>
          <p:cNvSpPr txBox="1"/>
          <p:nvPr/>
        </p:nvSpPr>
        <p:spPr>
          <a:xfrm>
            <a:off x="3916341" y="1130066"/>
            <a:ext cx="795722" cy="923330"/>
          </a:xfrm>
          <a:prstGeom prst="rect">
            <a:avLst/>
          </a:prstGeom>
          <a:noFill/>
        </p:spPr>
        <p:txBody>
          <a:bodyPr wrap="square" rtlCol="0">
            <a:spAutoFit/>
          </a:bodyPr>
          <a:lstStyle/>
          <a:p>
            <a:r>
              <a:rPr lang="en-US" sz="5400" b="1" dirty="0">
                <a:solidFill>
                  <a:srgbClr val="7030A0"/>
                </a:solidFill>
              </a:rPr>
              <a:t>E</a:t>
            </a:r>
          </a:p>
        </p:txBody>
      </p:sp>
      <p:cxnSp>
        <p:nvCxnSpPr>
          <p:cNvPr id="4" name="Straight Arrow Connector 3">
            <a:extLst>
              <a:ext uri="{FF2B5EF4-FFF2-40B4-BE49-F238E27FC236}">
                <a16:creationId xmlns:a16="http://schemas.microsoft.com/office/drawing/2014/main" id="{C9D47201-60EC-D2EF-FDD9-4171241F0FD5}"/>
              </a:ext>
            </a:extLst>
          </p:cNvPr>
          <p:cNvCxnSpPr>
            <a:cxnSpLocks/>
          </p:cNvCxnSpPr>
          <p:nvPr/>
        </p:nvCxnSpPr>
        <p:spPr>
          <a:xfrm flipV="1">
            <a:off x="7143566" y="3096570"/>
            <a:ext cx="0" cy="188533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C8B92A4-2384-BF73-8EAE-B1EFFDB31AF4}"/>
              </a:ext>
            </a:extLst>
          </p:cNvPr>
          <p:cNvSpPr txBox="1"/>
          <p:nvPr/>
        </p:nvSpPr>
        <p:spPr>
          <a:xfrm>
            <a:off x="6644966" y="3334093"/>
            <a:ext cx="2498438" cy="923330"/>
          </a:xfrm>
          <a:prstGeom prst="rect">
            <a:avLst/>
          </a:prstGeom>
          <a:noFill/>
        </p:spPr>
        <p:txBody>
          <a:bodyPr wrap="square" rtlCol="0">
            <a:spAutoFit/>
          </a:bodyPr>
          <a:lstStyle/>
          <a:p>
            <a:r>
              <a:rPr lang="en-US" sz="5400" b="1" dirty="0">
                <a:solidFill>
                  <a:srgbClr val="FF0000"/>
                </a:solidFill>
              </a:rPr>
              <a:t>m </a:t>
            </a:r>
            <a:r>
              <a:rPr lang="en-US" sz="5400" b="1" dirty="0"/>
              <a:t>= </a:t>
            </a:r>
            <a:r>
              <a:rPr lang="en-US" sz="5400" b="1" dirty="0" err="1">
                <a:solidFill>
                  <a:srgbClr val="FF0000"/>
                </a:solidFill>
              </a:rPr>
              <a:t>nM</a:t>
            </a:r>
            <a:endParaRPr lang="en-US" sz="3200" baseline="-25000" dirty="0">
              <a:solidFill>
                <a:srgbClr val="FF0000"/>
              </a:solidFill>
            </a:endParaRPr>
          </a:p>
        </p:txBody>
      </p:sp>
      <p:sp>
        <p:nvSpPr>
          <p:cNvPr id="26" name="TextBox 25">
            <a:extLst>
              <a:ext uri="{FF2B5EF4-FFF2-40B4-BE49-F238E27FC236}">
                <a16:creationId xmlns:a16="http://schemas.microsoft.com/office/drawing/2014/main" id="{F1E5E0CC-9DC6-A71B-67C1-80B6026D2F5E}"/>
              </a:ext>
            </a:extLst>
          </p:cNvPr>
          <p:cNvSpPr txBox="1"/>
          <p:nvPr/>
        </p:nvSpPr>
        <p:spPr>
          <a:xfrm>
            <a:off x="7537262" y="3980009"/>
            <a:ext cx="4919450" cy="584775"/>
          </a:xfrm>
          <a:prstGeom prst="rect">
            <a:avLst/>
          </a:prstGeom>
          <a:noFill/>
        </p:spPr>
        <p:txBody>
          <a:bodyPr wrap="square" rtlCol="0">
            <a:spAutoFit/>
          </a:bodyPr>
          <a:lstStyle/>
          <a:p>
            <a:r>
              <a:rPr lang="en-US" sz="3200" b="1" dirty="0"/>
              <a:t>= </a:t>
            </a:r>
            <a:r>
              <a:rPr lang="en-US" sz="2800" b="1" dirty="0">
                <a:solidFill>
                  <a:srgbClr val="FF0000"/>
                </a:solidFill>
              </a:rPr>
              <a:t>(186413…mol)(47.9 g/mol)</a:t>
            </a:r>
            <a:endParaRPr lang="en-US" sz="1600" baseline="-25000" dirty="0">
              <a:solidFill>
                <a:srgbClr val="FF0000"/>
              </a:solidFill>
            </a:endParaRPr>
          </a:p>
        </p:txBody>
      </p:sp>
      <p:sp>
        <p:nvSpPr>
          <p:cNvPr id="36" name="TextBox 35">
            <a:extLst>
              <a:ext uri="{FF2B5EF4-FFF2-40B4-BE49-F238E27FC236}">
                <a16:creationId xmlns:a16="http://schemas.microsoft.com/office/drawing/2014/main" id="{A0AFB4EA-264E-6764-E252-709795885AE4}"/>
              </a:ext>
            </a:extLst>
          </p:cNvPr>
          <p:cNvSpPr txBox="1"/>
          <p:nvPr/>
        </p:nvSpPr>
        <p:spPr>
          <a:xfrm>
            <a:off x="7537262" y="4532272"/>
            <a:ext cx="3565434" cy="584775"/>
          </a:xfrm>
          <a:prstGeom prst="rect">
            <a:avLst/>
          </a:prstGeom>
          <a:noFill/>
        </p:spPr>
        <p:txBody>
          <a:bodyPr wrap="square" rtlCol="0">
            <a:spAutoFit/>
          </a:bodyPr>
          <a:lstStyle/>
          <a:p>
            <a:r>
              <a:rPr lang="en-US" sz="3200" b="1" dirty="0"/>
              <a:t>= 8929225.911 g</a:t>
            </a:r>
            <a:endParaRPr lang="en-US" sz="1600" baseline="-25000" dirty="0">
              <a:solidFill>
                <a:srgbClr val="FF0000"/>
              </a:solidFill>
            </a:endParaRPr>
          </a:p>
        </p:txBody>
      </p:sp>
      <p:sp>
        <p:nvSpPr>
          <p:cNvPr id="37" name="Rectangle 36">
            <a:extLst>
              <a:ext uri="{FF2B5EF4-FFF2-40B4-BE49-F238E27FC236}">
                <a16:creationId xmlns:a16="http://schemas.microsoft.com/office/drawing/2014/main" id="{AB80BF14-7FDA-B8C1-10B8-67654CDF2DFC}"/>
              </a:ext>
            </a:extLst>
          </p:cNvPr>
          <p:cNvSpPr/>
          <p:nvPr/>
        </p:nvSpPr>
        <p:spPr>
          <a:xfrm>
            <a:off x="3547620" y="730842"/>
            <a:ext cx="2395979" cy="486504"/>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0F48565-F9D1-1FAA-D68A-4378BC1376E1}"/>
              </a:ext>
            </a:extLst>
          </p:cNvPr>
          <p:cNvSpPr txBox="1"/>
          <p:nvPr/>
        </p:nvSpPr>
        <p:spPr>
          <a:xfrm>
            <a:off x="6865047" y="2579972"/>
            <a:ext cx="2180572" cy="461665"/>
          </a:xfrm>
          <a:prstGeom prst="rect">
            <a:avLst/>
          </a:prstGeom>
          <a:noFill/>
        </p:spPr>
        <p:txBody>
          <a:bodyPr wrap="square" rtlCol="0">
            <a:spAutoFit/>
          </a:bodyPr>
          <a:lstStyle/>
          <a:p>
            <a:r>
              <a:rPr lang="en-US" sz="2400" b="1" dirty="0"/>
              <a:t>m = </a:t>
            </a:r>
            <a:r>
              <a:rPr lang="en-US" sz="2400" b="1" dirty="0">
                <a:solidFill>
                  <a:srgbClr val="FF0000"/>
                </a:solidFill>
              </a:rPr>
              <a:t>???</a:t>
            </a:r>
            <a:r>
              <a:rPr lang="en-US" sz="2400" b="1" dirty="0"/>
              <a:t> (g)</a:t>
            </a:r>
          </a:p>
        </p:txBody>
      </p:sp>
      <p:sp>
        <p:nvSpPr>
          <p:cNvPr id="40" name="TextBox 39">
            <a:extLst>
              <a:ext uri="{FF2B5EF4-FFF2-40B4-BE49-F238E27FC236}">
                <a16:creationId xmlns:a16="http://schemas.microsoft.com/office/drawing/2014/main" id="{0E419F66-5DE4-6D27-5E3A-0C859005FAE0}"/>
              </a:ext>
            </a:extLst>
          </p:cNvPr>
          <p:cNvSpPr txBox="1"/>
          <p:nvPr/>
        </p:nvSpPr>
        <p:spPr>
          <a:xfrm>
            <a:off x="6712231" y="-4092"/>
            <a:ext cx="1842511" cy="584775"/>
          </a:xfrm>
          <a:prstGeom prst="rect">
            <a:avLst/>
          </a:prstGeom>
          <a:noFill/>
        </p:spPr>
        <p:txBody>
          <a:bodyPr wrap="square" rtlCol="0">
            <a:spAutoFit/>
          </a:bodyPr>
          <a:lstStyle/>
          <a:p>
            <a:r>
              <a:rPr lang="en-US" sz="3200" b="1" dirty="0">
                <a:solidFill>
                  <a:srgbClr val="FF0000"/>
                </a:solidFill>
              </a:rPr>
              <a:t>3 Sig Figs</a:t>
            </a:r>
          </a:p>
        </p:txBody>
      </p:sp>
      <p:sp>
        <p:nvSpPr>
          <p:cNvPr id="41" name="TextBox 40">
            <a:extLst>
              <a:ext uri="{FF2B5EF4-FFF2-40B4-BE49-F238E27FC236}">
                <a16:creationId xmlns:a16="http://schemas.microsoft.com/office/drawing/2014/main" id="{EB1F75DE-1797-847C-BE12-BD5B2F054FEB}"/>
              </a:ext>
            </a:extLst>
          </p:cNvPr>
          <p:cNvSpPr txBox="1"/>
          <p:nvPr/>
        </p:nvSpPr>
        <p:spPr>
          <a:xfrm>
            <a:off x="6854000" y="2587763"/>
            <a:ext cx="2405817" cy="461665"/>
          </a:xfrm>
          <a:prstGeom prst="rect">
            <a:avLst/>
          </a:prstGeom>
          <a:noFill/>
          <a:ln w="38100">
            <a:solidFill>
              <a:srgbClr val="FF0000"/>
            </a:solidFill>
          </a:ln>
        </p:spPr>
        <p:txBody>
          <a:bodyPr wrap="square" rtlCol="0">
            <a:spAutoFit/>
          </a:bodyPr>
          <a:lstStyle/>
          <a:p>
            <a:r>
              <a:rPr lang="en-US" sz="2400" b="1" dirty="0"/>
              <a:t>m = </a:t>
            </a:r>
            <a:r>
              <a:rPr lang="en-US" sz="2400" b="1" dirty="0">
                <a:solidFill>
                  <a:srgbClr val="FF0000"/>
                </a:solidFill>
              </a:rPr>
              <a:t>8.93 x 10</a:t>
            </a:r>
            <a:r>
              <a:rPr lang="en-US" sz="2400" b="1" baseline="30000" dirty="0">
                <a:solidFill>
                  <a:srgbClr val="FF0000"/>
                </a:solidFill>
              </a:rPr>
              <a:t>6</a:t>
            </a:r>
            <a:r>
              <a:rPr lang="en-US" sz="2400" b="1" dirty="0"/>
              <a:t> g</a:t>
            </a:r>
          </a:p>
        </p:txBody>
      </p:sp>
    </p:spTree>
    <p:extLst>
      <p:ext uri="{BB962C8B-B14F-4D97-AF65-F5344CB8AC3E}">
        <p14:creationId xmlns:p14="http://schemas.microsoft.com/office/powerpoint/2010/main" val="425948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36" grpId="0"/>
      <p:bldP spid="37" grpId="0" animBg="1"/>
      <p:bldP spid="39" grpId="0"/>
      <p:bldP spid="39" grpId="1"/>
      <p:bldP spid="40" grpId="0"/>
      <p:bldP spid="4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06955"/>
          </a:xfrm>
        </p:spPr>
        <p:txBody>
          <a:bodyPr>
            <a:normAutofit fontScale="90000"/>
          </a:bodyPr>
          <a:lstStyle/>
          <a:p>
            <a:r>
              <a:rPr lang="en-US" b="1" i="1" dirty="0">
                <a:solidFill>
                  <a:srgbClr val="FF0000"/>
                </a:solidFill>
              </a:rPr>
              <a:t>Example 3.16</a:t>
            </a:r>
          </a:p>
        </p:txBody>
      </p:sp>
      <p:pic>
        <p:nvPicPr>
          <p:cNvPr id="6" name="Picture 5">
            <a:extLst>
              <a:ext uri="{FF2B5EF4-FFF2-40B4-BE49-F238E27FC236}">
                <a16:creationId xmlns:a16="http://schemas.microsoft.com/office/drawing/2014/main" id="{7E4D7AA0-E6B8-9648-C86D-0EB3D7374984}"/>
              </a:ext>
            </a:extLst>
          </p:cNvPr>
          <p:cNvPicPr>
            <a:picLocks noChangeAspect="1"/>
          </p:cNvPicPr>
          <p:nvPr/>
        </p:nvPicPr>
        <p:blipFill>
          <a:blip r:embed="rId2"/>
          <a:stretch>
            <a:fillRect/>
          </a:stretch>
        </p:blipFill>
        <p:spPr>
          <a:xfrm>
            <a:off x="641315" y="1745545"/>
            <a:ext cx="10855226" cy="855584"/>
          </a:xfrm>
          <a:prstGeom prst="rect">
            <a:avLst/>
          </a:prstGeom>
          <a:ln w="44450">
            <a:solidFill>
              <a:srgbClr val="FF0000"/>
            </a:solidFill>
          </a:ln>
        </p:spPr>
      </p:pic>
      <p:sp>
        <p:nvSpPr>
          <p:cNvPr id="7" name="TextBox 6">
            <a:extLst>
              <a:ext uri="{FF2B5EF4-FFF2-40B4-BE49-F238E27FC236}">
                <a16:creationId xmlns:a16="http://schemas.microsoft.com/office/drawing/2014/main" id="{731819E6-959D-01F6-AE6E-19958350A65A}"/>
              </a:ext>
            </a:extLst>
          </p:cNvPr>
          <p:cNvSpPr txBox="1"/>
          <p:nvPr/>
        </p:nvSpPr>
        <p:spPr>
          <a:xfrm>
            <a:off x="0" y="391402"/>
            <a:ext cx="12192000" cy="1200329"/>
          </a:xfrm>
          <a:prstGeom prst="rect">
            <a:avLst/>
          </a:prstGeom>
          <a:noFill/>
        </p:spPr>
        <p:txBody>
          <a:bodyPr wrap="square" rtlCol="0">
            <a:spAutoFit/>
          </a:bodyPr>
          <a:lstStyle/>
          <a:p>
            <a:r>
              <a:rPr lang="en-CA" sz="2400" i="1" dirty="0"/>
              <a:t>In a certain industrial operation 3.54 x 10</a:t>
            </a:r>
            <a:r>
              <a:rPr lang="en-CA" sz="2400" i="1" baseline="30000" dirty="0"/>
              <a:t>7</a:t>
            </a:r>
            <a:r>
              <a:rPr lang="en-CA" sz="2400" i="1" dirty="0"/>
              <a:t> g of TiCl</a:t>
            </a:r>
            <a:r>
              <a:rPr lang="en-CA" sz="2400" i="1" baseline="-25000" dirty="0"/>
              <a:t>4</a:t>
            </a:r>
            <a:r>
              <a:rPr lang="en-CA" sz="2400" i="1" dirty="0"/>
              <a:t> are reacted with 1.13 x 10</a:t>
            </a:r>
            <a:r>
              <a:rPr lang="en-CA" sz="2400" i="1" baseline="30000" dirty="0"/>
              <a:t>7</a:t>
            </a:r>
            <a:r>
              <a:rPr lang="en-CA" sz="2400" i="1" dirty="0"/>
              <a:t> g of Mg.             (a) Calculate the theoretical yield of </a:t>
            </a:r>
            <a:r>
              <a:rPr lang="en-CA" sz="2400" i="1" dirty="0" err="1"/>
              <a:t>Ti</a:t>
            </a:r>
            <a:r>
              <a:rPr lang="en-CA" sz="2400" i="1" dirty="0"/>
              <a:t> in grams. (b) Calculate the percent yield if 7.91 x 10</a:t>
            </a:r>
            <a:r>
              <a:rPr lang="en-CA" sz="2400" i="1" baseline="30000" dirty="0"/>
              <a:t>6</a:t>
            </a:r>
            <a:r>
              <a:rPr lang="en-CA" sz="2400" i="1" dirty="0"/>
              <a:t> g of </a:t>
            </a:r>
            <a:r>
              <a:rPr lang="en-CA" sz="2400" i="1" dirty="0" err="1"/>
              <a:t>Ti</a:t>
            </a:r>
            <a:r>
              <a:rPr lang="en-CA" sz="2400" i="1" dirty="0"/>
              <a:t> are actually obtained. </a:t>
            </a:r>
            <a:endParaRPr lang="en-CA" sz="2400" i="1" baseline="-25000" dirty="0"/>
          </a:p>
        </p:txBody>
      </p:sp>
      <p:cxnSp>
        <p:nvCxnSpPr>
          <p:cNvPr id="3" name="Straight Connector 2">
            <a:extLst>
              <a:ext uri="{FF2B5EF4-FFF2-40B4-BE49-F238E27FC236}">
                <a16:creationId xmlns:a16="http://schemas.microsoft.com/office/drawing/2014/main" id="{4BB9BBC8-9656-FCDA-4AAF-4C36B7EF001B}"/>
              </a:ext>
            </a:extLst>
          </p:cNvPr>
          <p:cNvCxnSpPr>
            <a:cxnSpLocks/>
          </p:cNvCxnSpPr>
          <p:nvPr/>
        </p:nvCxnSpPr>
        <p:spPr>
          <a:xfrm>
            <a:off x="6446311" y="1180974"/>
            <a:ext cx="5745689"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E4A8EC0-3F19-D02F-7BE7-D2E4C9FC56B3}"/>
              </a:ext>
            </a:extLst>
          </p:cNvPr>
          <p:cNvSpPr txBox="1"/>
          <p:nvPr/>
        </p:nvSpPr>
        <p:spPr>
          <a:xfrm>
            <a:off x="695459" y="2634905"/>
            <a:ext cx="2170833" cy="461665"/>
          </a:xfrm>
          <a:prstGeom prst="rect">
            <a:avLst/>
          </a:prstGeom>
          <a:noFill/>
        </p:spPr>
        <p:txBody>
          <a:bodyPr wrap="square" rtlCol="0">
            <a:spAutoFit/>
          </a:bodyPr>
          <a:lstStyle/>
          <a:p>
            <a:r>
              <a:rPr lang="en-US" sz="2400" b="1" dirty="0"/>
              <a:t>m = </a:t>
            </a:r>
            <a:r>
              <a:rPr lang="en-US" sz="2400" b="1" dirty="0">
                <a:solidFill>
                  <a:srgbClr val="FF0000"/>
                </a:solidFill>
              </a:rPr>
              <a:t>3.54 x 10</a:t>
            </a:r>
            <a:r>
              <a:rPr lang="en-US" sz="2400" b="1" baseline="30000" dirty="0">
                <a:solidFill>
                  <a:srgbClr val="FF0000"/>
                </a:solidFill>
              </a:rPr>
              <a:t>7</a:t>
            </a:r>
            <a:r>
              <a:rPr lang="en-US" sz="2400" b="1" dirty="0">
                <a:solidFill>
                  <a:srgbClr val="FF0000"/>
                </a:solidFill>
              </a:rPr>
              <a:t> g</a:t>
            </a:r>
            <a:r>
              <a:rPr lang="en-US" sz="2400" b="1" dirty="0"/>
              <a:t> </a:t>
            </a:r>
          </a:p>
        </p:txBody>
      </p:sp>
      <p:sp>
        <p:nvSpPr>
          <p:cNvPr id="11" name="TextBox 10">
            <a:extLst>
              <a:ext uri="{FF2B5EF4-FFF2-40B4-BE49-F238E27FC236}">
                <a16:creationId xmlns:a16="http://schemas.microsoft.com/office/drawing/2014/main" id="{E19E2A19-A373-6180-CE3E-F5C796FAADB9}"/>
              </a:ext>
            </a:extLst>
          </p:cNvPr>
          <p:cNvSpPr txBox="1"/>
          <p:nvPr/>
        </p:nvSpPr>
        <p:spPr>
          <a:xfrm>
            <a:off x="3591059" y="2617606"/>
            <a:ext cx="2170833" cy="461665"/>
          </a:xfrm>
          <a:prstGeom prst="rect">
            <a:avLst/>
          </a:prstGeom>
          <a:noFill/>
        </p:spPr>
        <p:txBody>
          <a:bodyPr wrap="square" rtlCol="0">
            <a:spAutoFit/>
          </a:bodyPr>
          <a:lstStyle/>
          <a:p>
            <a:r>
              <a:rPr lang="en-US" sz="2400" b="1" dirty="0"/>
              <a:t>m = </a:t>
            </a:r>
            <a:r>
              <a:rPr lang="en-US" sz="2400" b="1" dirty="0">
                <a:solidFill>
                  <a:srgbClr val="FF0000"/>
                </a:solidFill>
              </a:rPr>
              <a:t>1.13 x 10</a:t>
            </a:r>
            <a:r>
              <a:rPr lang="en-US" sz="2400" b="1" baseline="30000" dirty="0">
                <a:solidFill>
                  <a:srgbClr val="FF0000"/>
                </a:solidFill>
              </a:rPr>
              <a:t>7</a:t>
            </a:r>
            <a:r>
              <a:rPr lang="en-US" sz="2400" b="1" dirty="0">
                <a:solidFill>
                  <a:srgbClr val="FF0000"/>
                </a:solidFill>
              </a:rPr>
              <a:t> g</a:t>
            </a:r>
            <a:r>
              <a:rPr lang="en-US" sz="2400" b="1" dirty="0"/>
              <a:t> </a:t>
            </a:r>
          </a:p>
        </p:txBody>
      </p:sp>
      <p:sp>
        <p:nvSpPr>
          <p:cNvPr id="23" name="TextBox 22">
            <a:extLst>
              <a:ext uri="{FF2B5EF4-FFF2-40B4-BE49-F238E27FC236}">
                <a16:creationId xmlns:a16="http://schemas.microsoft.com/office/drawing/2014/main" id="{FAA6C47D-1490-B535-9F24-4B0D8D69C272}"/>
              </a:ext>
            </a:extLst>
          </p:cNvPr>
          <p:cNvSpPr txBox="1"/>
          <p:nvPr/>
        </p:nvSpPr>
        <p:spPr>
          <a:xfrm>
            <a:off x="6837765" y="932681"/>
            <a:ext cx="795722" cy="923330"/>
          </a:xfrm>
          <a:prstGeom prst="rect">
            <a:avLst/>
          </a:prstGeom>
          <a:noFill/>
        </p:spPr>
        <p:txBody>
          <a:bodyPr wrap="square" rtlCol="0">
            <a:spAutoFit/>
          </a:bodyPr>
          <a:lstStyle/>
          <a:p>
            <a:r>
              <a:rPr lang="en-US" sz="5400" b="1" dirty="0">
                <a:solidFill>
                  <a:srgbClr val="FF0000"/>
                </a:solidFill>
              </a:rPr>
              <a:t>N</a:t>
            </a:r>
            <a:endParaRPr lang="en-US" sz="5400" b="1" dirty="0"/>
          </a:p>
        </p:txBody>
      </p:sp>
      <p:sp>
        <p:nvSpPr>
          <p:cNvPr id="34" name="TextBox 33">
            <a:extLst>
              <a:ext uri="{FF2B5EF4-FFF2-40B4-BE49-F238E27FC236}">
                <a16:creationId xmlns:a16="http://schemas.microsoft.com/office/drawing/2014/main" id="{FA0C389A-8BE6-02A4-173F-628ABC3FBECB}"/>
              </a:ext>
            </a:extLst>
          </p:cNvPr>
          <p:cNvSpPr txBox="1"/>
          <p:nvPr/>
        </p:nvSpPr>
        <p:spPr>
          <a:xfrm>
            <a:off x="601946" y="1186561"/>
            <a:ext cx="795722" cy="923330"/>
          </a:xfrm>
          <a:prstGeom prst="rect">
            <a:avLst/>
          </a:prstGeom>
          <a:noFill/>
        </p:spPr>
        <p:txBody>
          <a:bodyPr wrap="square" rtlCol="0">
            <a:spAutoFit/>
          </a:bodyPr>
          <a:lstStyle/>
          <a:p>
            <a:r>
              <a:rPr lang="en-US" sz="5400" b="1" dirty="0">
                <a:solidFill>
                  <a:srgbClr val="7030A0"/>
                </a:solidFill>
              </a:rPr>
              <a:t>L</a:t>
            </a:r>
          </a:p>
        </p:txBody>
      </p:sp>
      <p:sp>
        <p:nvSpPr>
          <p:cNvPr id="35" name="TextBox 34">
            <a:extLst>
              <a:ext uri="{FF2B5EF4-FFF2-40B4-BE49-F238E27FC236}">
                <a16:creationId xmlns:a16="http://schemas.microsoft.com/office/drawing/2014/main" id="{27163587-1BD3-085E-5795-93402EEF4711}"/>
              </a:ext>
            </a:extLst>
          </p:cNvPr>
          <p:cNvSpPr txBox="1"/>
          <p:nvPr/>
        </p:nvSpPr>
        <p:spPr>
          <a:xfrm>
            <a:off x="3498196" y="1153848"/>
            <a:ext cx="795722" cy="923330"/>
          </a:xfrm>
          <a:prstGeom prst="rect">
            <a:avLst/>
          </a:prstGeom>
          <a:noFill/>
        </p:spPr>
        <p:txBody>
          <a:bodyPr wrap="square" rtlCol="0">
            <a:spAutoFit/>
          </a:bodyPr>
          <a:lstStyle/>
          <a:p>
            <a:r>
              <a:rPr lang="en-US" sz="5400" b="1" dirty="0">
                <a:solidFill>
                  <a:srgbClr val="7030A0"/>
                </a:solidFill>
              </a:rPr>
              <a:t>E</a:t>
            </a:r>
          </a:p>
        </p:txBody>
      </p:sp>
      <p:cxnSp>
        <p:nvCxnSpPr>
          <p:cNvPr id="38" name="Straight Connector 37">
            <a:extLst>
              <a:ext uri="{FF2B5EF4-FFF2-40B4-BE49-F238E27FC236}">
                <a16:creationId xmlns:a16="http://schemas.microsoft.com/office/drawing/2014/main" id="{BEB11E2A-8652-ADF6-B41E-315AE5F519E9}"/>
              </a:ext>
            </a:extLst>
          </p:cNvPr>
          <p:cNvCxnSpPr>
            <a:cxnSpLocks/>
          </p:cNvCxnSpPr>
          <p:nvPr/>
        </p:nvCxnSpPr>
        <p:spPr>
          <a:xfrm>
            <a:off x="17908" y="1556561"/>
            <a:ext cx="2848384" cy="21494"/>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D1E5AAC-E34F-C8B0-C2B2-7F28121143F4}"/>
              </a:ext>
            </a:extLst>
          </p:cNvPr>
          <p:cNvSpPr txBox="1"/>
          <p:nvPr/>
        </p:nvSpPr>
        <p:spPr>
          <a:xfrm>
            <a:off x="202503" y="3567724"/>
            <a:ext cx="3336563" cy="584775"/>
          </a:xfrm>
          <a:prstGeom prst="rect">
            <a:avLst/>
          </a:prstGeom>
          <a:noFill/>
        </p:spPr>
        <p:txBody>
          <a:bodyPr wrap="square" rtlCol="0">
            <a:spAutoFit/>
          </a:bodyPr>
          <a:lstStyle/>
          <a:p>
            <a:r>
              <a:rPr lang="en-US" sz="3200" b="1" dirty="0">
                <a:solidFill>
                  <a:srgbClr val="FF0000"/>
                </a:solidFill>
              </a:rPr>
              <a:t>Reaction Yield is = </a:t>
            </a:r>
          </a:p>
        </p:txBody>
      </p:sp>
      <p:sp>
        <p:nvSpPr>
          <p:cNvPr id="44" name="TextBox 43">
            <a:extLst>
              <a:ext uri="{FF2B5EF4-FFF2-40B4-BE49-F238E27FC236}">
                <a16:creationId xmlns:a16="http://schemas.microsoft.com/office/drawing/2014/main" id="{9F8914A8-06B6-1C2A-E3DA-AF0BDA20793D}"/>
              </a:ext>
            </a:extLst>
          </p:cNvPr>
          <p:cNvSpPr txBox="1"/>
          <p:nvPr/>
        </p:nvSpPr>
        <p:spPr>
          <a:xfrm>
            <a:off x="4148666" y="3341353"/>
            <a:ext cx="2353734" cy="584775"/>
          </a:xfrm>
          <a:prstGeom prst="rect">
            <a:avLst/>
          </a:prstGeom>
          <a:noFill/>
        </p:spPr>
        <p:txBody>
          <a:bodyPr wrap="square" rtlCol="0">
            <a:spAutoFit/>
          </a:bodyPr>
          <a:lstStyle/>
          <a:p>
            <a:r>
              <a:rPr lang="en-US" sz="3200" b="1" dirty="0"/>
              <a:t>Actual Yield </a:t>
            </a:r>
            <a:endParaRPr lang="en-US" sz="3200" b="1" dirty="0">
              <a:solidFill>
                <a:srgbClr val="FF0000"/>
              </a:solidFill>
            </a:endParaRPr>
          </a:p>
        </p:txBody>
      </p:sp>
      <p:cxnSp>
        <p:nvCxnSpPr>
          <p:cNvPr id="45" name="Straight Connector 44">
            <a:extLst>
              <a:ext uri="{FF2B5EF4-FFF2-40B4-BE49-F238E27FC236}">
                <a16:creationId xmlns:a16="http://schemas.microsoft.com/office/drawing/2014/main" id="{B3C4D114-1294-7E87-3302-D9DEEEDF1279}"/>
              </a:ext>
            </a:extLst>
          </p:cNvPr>
          <p:cNvCxnSpPr/>
          <p:nvPr/>
        </p:nvCxnSpPr>
        <p:spPr>
          <a:xfrm>
            <a:off x="3793067" y="3926128"/>
            <a:ext cx="318346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994F47B-7CC0-C67D-76C5-E16927450C41}"/>
              </a:ext>
            </a:extLst>
          </p:cNvPr>
          <p:cNvSpPr txBox="1"/>
          <p:nvPr/>
        </p:nvSpPr>
        <p:spPr>
          <a:xfrm>
            <a:off x="3994424" y="3877221"/>
            <a:ext cx="3183465" cy="584775"/>
          </a:xfrm>
          <a:prstGeom prst="rect">
            <a:avLst/>
          </a:prstGeom>
          <a:noFill/>
        </p:spPr>
        <p:txBody>
          <a:bodyPr wrap="square" rtlCol="0">
            <a:spAutoFit/>
          </a:bodyPr>
          <a:lstStyle/>
          <a:p>
            <a:r>
              <a:rPr lang="en-US" sz="3200" b="1" dirty="0"/>
              <a:t>Theoretical Yield</a:t>
            </a:r>
            <a:endParaRPr lang="en-US" sz="3200" b="1" dirty="0">
              <a:solidFill>
                <a:srgbClr val="FF0000"/>
              </a:solidFill>
            </a:endParaRPr>
          </a:p>
        </p:txBody>
      </p:sp>
      <p:sp>
        <p:nvSpPr>
          <p:cNvPr id="47" name="TextBox 46">
            <a:extLst>
              <a:ext uri="{FF2B5EF4-FFF2-40B4-BE49-F238E27FC236}">
                <a16:creationId xmlns:a16="http://schemas.microsoft.com/office/drawing/2014/main" id="{BFBBF5C0-DA38-D7EC-0ECB-BD3966412D82}"/>
              </a:ext>
            </a:extLst>
          </p:cNvPr>
          <p:cNvSpPr txBox="1"/>
          <p:nvPr/>
        </p:nvSpPr>
        <p:spPr>
          <a:xfrm>
            <a:off x="7332131" y="3541407"/>
            <a:ext cx="1989671" cy="769441"/>
          </a:xfrm>
          <a:prstGeom prst="rect">
            <a:avLst/>
          </a:prstGeom>
          <a:noFill/>
        </p:spPr>
        <p:txBody>
          <a:bodyPr wrap="square" rtlCol="0">
            <a:spAutoFit/>
          </a:bodyPr>
          <a:lstStyle/>
          <a:p>
            <a:r>
              <a:rPr lang="en-US" sz="4400" b="1" dirty="0">
                <a:solidFill>
                  <a:srgbClr val="FF0000"/>
                </a:solidFill>
              </a:rPr>
              <a:t>X 100%</a:t>
            </a:r>
          </a:p>
        </p:txBody>
      </p:sp>
      <p:sp>
        <p:nvSpPr>
          <p:cNvPr id="48" name="TextBox 47">
            <a:extLst>
              <a:ext uri="{FF2B5EF4-FFF2-40B4-BE49-F238E27FC236}">
                <a16:creationId xmlns:a16="http://schemas.microsoft.com/office/drawing/2014/main" id="{2890D502-BE97-6AC5-A2BC-664DE9CDF253}"/>
              </a:ext>
            </a:extLst>
          </p:cNvPr>
          <p:cNvSpPr txBox="1"/>
          <p:nvPr/>
        </p:nvSpPr>
        <p:spPr>
          <a:xfrm>
            <a:off x="254496" y="4947918"/>
            <a:ext cx="3336563" cy="584775"/>
          </a:xfrm>
          <a:prstGeom prst="rect">
            <a:avLst/>
          </a:prstGeom>
          <a:noFill/>
        </p:spPr>
        <p:txBody>
          <a:bodyPr wrap="square" rtlCol="0">
            <a:spAutoFit/>
          </a:bodyPr>
          <a:lstStyle/>
          <a:p>
            <a:r>
              <a:rPr lang="en-US" sz="3200" b="1" dirty="0">
                <a:solidFill>
                  <a:srgbClr val="FF0000"/>
                </a:solidFill>
              </a:rPr>
              <a:t>Reaction Yield is = </a:t>
            </a:r>
          </a:p>
        </p:txBody>
      </p:sp>
      <p:sp>
        <p:nvSpPr>
          <p:cNvPr id="49" name="TextBox 48">
            <a:extLst>
              <a:ext uri="{FF2B5EF4-FFF2-40B4-BE49-F238E27FC236}">
                <a16:creationId xmlns:a16="http://schemas.microsoft.com/office/drawing/2014/main" id="{AC6848A5-6ADD-42B5-B855-4C11BD8045F0}"/>
              </a:ext>
            </a:extLst>
          </p:cNvPr>
          <p:cNvSpPr txBox="1"/>
          <p:nvPr/>
        </p:nvSpPr>
        <p:spPr>
          <a:xfrm>
            <a:off x="4200659" y="4721547"/>
            <a:ext cx="2353734" cy="584775"/>
          </a:xfrm>
          <a:prstGeom prst="rect">
            <a:avLst/>
          </a:prstGeom>
          <a:noFill/>
        </p:spPr>
        <p:txBody>
          <a:bodyPr wrap="square" rtlCol="0">
            <a:spAutoFit/>
          </a:bodyPr>
          <a:lstStyle/>
          <a:p>
            <a:r>
              <a:rPr lang="en-US" sz="3200" b="1" dirty="0"/>
              <a:t>7.91 x 10</a:t>
            </a:r>
            <a:r>
              <a:rPr lang="en-US" sz="3200" b="1" baseline="30000" dirty="0"/>
              <a:t>6</a:t>
            </a:r>
            <a:r>
              <a:rPr lang="en-US" sz="3200" b="1" dirty="0"/>
              <a:t> g </a:t>
            </a:r>
            <a:endParaRPr lang="en-US" sz="3200" b="1" dirty="0">
              <a:solidFill>
                <a:srgbClr val="FF0000"/>
              </a:solidFill>
            </a:endParaRPr>
          </a:p>
        </p:txBody>
      </p:sp>
      <p:cxnSp>
        <p:nvCxnSpPr>
          <p:cNvPr id="50" name="Straight Connector 49">
            <a:extLst>
              <a:ext uri="{FF2B5EF4-FFF2-40B4-BE49-F238E27FC236}">
                <a16:creationId xmlns:a16="http://schemas.microsoft.com/office/drawing/2014/main" id="{FB1B5970-4AA5-A123-BE1E-ABFC92987657}"/>
              </a:ext>
            </a:extLst>
          </p:cNvPr>
          <p:cNvCxnSpPr/>
          <p:nvPr/>
        </p:nvCxnSpPr>
        <p:spPr>
          <a:xfrm>
            <a:off x="3845060" y="5306322"/>
            <a:ext cx="318346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8F172D2-DAB3-2B2D-DB7D-4166A731B564}"/>
              </a:ext>
            </a:extLst>
          </p:cNvPr>
          <p:cNvSpPr txBox="1"/>
          <p:nvPr/>
        </p:nvSpPr>
        <p:spPr>
          <a:xfrm>
            <a:off x="3938190" y="5295501"/>
            <a:ext cx="3183465" cy="584775"/>
          </a:xfrm>
          <a:prstGeom prst="rect">
            <a:avLst/>
          </a:prstGeom>
          <a:noFill/>
        </p:spPr>
        <p:txBody>
          <a:bodyPr wrap="square" rtlCol="0">
            <a:spAutoFit/>
          </a:bodyPr>
          <a:lstStyle/>
          <a:p>
            <a:r>
              <a:rPr lang="en-US" sz="3200" b="1" dirty="0"/>
              <a:t> 8929225.911g</a:t>
            </a:r>
            <a:endParaRPr lang="en-US" sz="3200" b="1" dirty="0">
              <a:solidFill>
                <a:srgbClr val="FF0000"/>
              </a:solidFill>
            </a:endParaRPr>
          </a:p>
        </p:txBody>
      </p:sp>
      <p:sp>
        <p:nvSpPr>
          <p:cNvPr id="52" name="TextBox 51">
            <a:extLst>
              <a:ext uri="{FF2B5EF4-FFF2-40B4-BE49-F238E27FC236}">
                <a16:creationId xmlns:a16="http://schemas.microsoft.com/office/drawing/2014/main" id="{92ECE4BF-AB17-4CD1-DE58-383D4849535E}"/>
              </a:ext>
            </a:extLst>
          </p:cNvPr>
          <p:cNvSpPr txBox="1"/>
          <p:nvPr/>
        </p:nvSpPr>
        <p:spPr>
          <a:xfrm>
            <a:off x="7384124" y="4921601"/>
            <a:ext cx="1989671" cy="769441"/>
          </a:xfrm>
          <a:prstGeom prst="rect">
            <a:avLst/>
          </a:prstGeom>
          <a:noFill/>
        </p:spPr>
        <p:txBody>
          <a:bodyPr wrap="square" rtlCol="0">
            <a:spAutoFit/>
          </a:bodyPr>
          <a:lstStyle/>
          <a:p>
            <a:r>
              <a:rPr lang="en-US" sz="4400" b="1" dirty="0">
                <a:solidFill>
                  <a:srgbClr val="FF0000"/>
                </a:solidFill>
              </a:rPr>
              <a:t>X 100%</a:t>
            </a:r>
          </a:p>
        </p:txBody>
      </p:sp>
      <p:sp>
        <p:nvSpPr>
          <p:cNvPr id="53" name="TextBox 52">
            <a:extLst>
              <a:ext uri="{FF2B5EF4-FFF2-40B4-BE49-F238E27FC236}">
                <a16:creationId xmlns:a16="http://schemas.microsoft.com/office/drawing/2014/main" id="{FEF3EA66-FBF8-5B98-A201-DDAA4A967220}"/>
              </a:ext>
            </a:extLst>
          </p:cNvPr>
          <p:cNvSpPr txBox="1"/>
          <p:nvPr/>
        </p:nvSpPr>
        <p:spPr>
          <a:xfrm>
            <a:off x="6913338" y="2620478"/>
            <a:ext cx="2405817" cy="461665"/>
          </a:xfrm>
          <a:prstGeom prst="rect">
            <a:avLst/>
          </a:prstGeom>
          <a:noFill/>
          <a:ln w="38100">
            <a:solidFill>
              <a:srgbClr val="FF0000"/>
            </a:solidFill>
          </a:ln>
        </p:spPr>
        <p:txBody>
          <a:bodyPr wrap="square" rtlCol="0">
            <a:spAutoFit/>
          </a:bodyPr>
          <a:lstStyle/>
          <a:p>
            <a:r>
              <a:rPr lang="en-US" sz="2400" b="1" dirty="0"/>
              <a:t>m = </a:t>
            </a:r>
            <a:r>
              <a:rPr lang="en-US" sz="2400" b="1" dirty="0">
                <a:solidFill>
                  <a:srgbClr val="FF0000"/>
                </a:solidFill>
              </a:rPr>
              <a:t>8.93 x 10</a:t>
            </a:r>
            <a:r>
              <a:rPr lang="en-US" sz="2400" b="1" baseline="30000" dirty="0">
                <a:solidFill>
                  <a:srgbClr val="FF0000"/>
                </a:solidFill>
              </a:rPr>
              <a:t>6</a:t>
            </a:r>
            <a:r>
              <a:rPr lang="en-US" sz="2400" b="1" dirty="0"/>
              <a:t> g</a:t>
            </a:r>
          </a:p>
        </p:txBody>
      </p:sp>
      <p:sp>
        <p:nvSpPr>
          <p:cNvPr id="54" name="TextBox 53">
            <a:extLst>
              <a:ext uri="{FF2B5EF4-FFF2-40B4-BE49-F238E27FC236}">
                <a16:creationId xmlns:a16="http://schemas.microsoft.com/office/drawing/2014/main" id="{21BEFE55-441B-B639-6B05-339067EA1600}"/>
              </a:ext>
            </a:extLst>
          </p:cNvPr>
          <p:cNvSpPr txBox="1"/>
          <p:nvPr/>
        </p:nvSpPr>
        <p:spPr>
          <a:xfrm>
            <a:off x="254496" y="6206900"/>
            <a:ext cx="6191387" cy="584775"/>
          </a:xfrm>
          <a:prstGeom prst="rect">
            <a:avLst/>
          </a:prstGeom>
          <a:noFill/>
        </p:spPr>
        <p:txBody>
          <a:bodyPr wrap="square" rtlCol="0">
            <a:spAutoFit/>
          </a:bodyPr>
          <a:lstStyle/>
          <a:p>
            <a:r>
              <a:rPr lang="en-US" sz="3200" b="1" dirty="0">
                <a:solidFill>
                  <a:srgbClr val="FF0000"/>
                </a:solidFill>
              </a:rPr>
              <a:t>Reaction Yield is = 88.5855065 % </a:t>
            </a:r>
          </a:p>
        </p:txBody>
      </p:sp>
      <p:sp>
        <p:nvSpPr>
          <p:cNvPr id="55" name="TextBox 54">
            <a:extLst>
              <a:ext uri="{FF2B5EF4-FFF2-40B4-BE49-F238E27FC236}">
                <a16:creationId xmlns:a16="http://schemas.microsoft.com/office/drawing/2014/main" id="{B0C3BCCB-C77A-3A95-730B-630ECEEE2614}"/>
              </a:ext>
            </a:extLst>
          </p:cNvPr>
          <p:cNvSpPr txBox="1"/>
          <p:nvPr/>
        </p:nvSpPr>
        <p:spPr>
          <a:xfrm>
            <a:off x="6502399" y="6038383"/>
            <a:ext cx="2405817" cy="769441"/>
          </a:xfrm>
          <a:prstGeom prst="rect">
            <a:avLst/>
          </a:prstGeom>
          <a:noFill/>
          <a:ln w="34925">
            <a:solidFill>
              <a:srgbClr val="FF0000"/>
            </a:solidFill>
          </a:ln>
        </p:spPr>
        <p:txBody>
          <a:bodyPr wrap="square" rtlCol="0">
            <a:spAutoFit/>
          </a:bodyPr>
          <a:lstStyle/>
          <a:p>
            <a:r>
              <a:rPr lang="en-US" sz="4400" b="1" dirty="0">
                <a:solidFill>
                  <a:srgbClr val="FF0000"/>
                </a:solidFill>
              </a:rPr>
              <a:t>~ 88.6 % </a:t>
            </a:r>
          </a:p>
        </p:txBody>
      </p:sp>
      <p:sp>
        <p:nvSpPr>
          <p:cNvPr id="56" name="TextBox 55">
            <a:extLst>
              <a:ext uri="{FF2B5EF4-FFF2-40B4-BE49-F238E27FC236}">
                <a16:creationId xmlns:a16="http://schemas.microsoft.com/office/drawing/2014/main" id="{21A5B61F-00C0-7016-77B5-962BBD10C5E3}"/>
              </a:ext>
            </a:extLst>
          </p:cNvPr>
          <p:cNvSpPr txBox="1"/>
          <p:nvPr/>
        </p:nvSpPr>
        <p:spPr>
          <a:xfrm>
            <a:off x="4925823" y="1060582"/>
            <a:ext cx="1842511" cy="584775"/>
          </a:xfrm>
          <a:prstGeom prst="rect">
            <a:avLst/>
          </a:prstGeom>
          <a:noFill/>
        </p:spPr>
        <p:txBody>
          <a:bodyPr wrap="square" rtlCol="0">
            <a:spAutoFit/>
          </a:bodyPr>
          <a:lstStyle/>
          <a:p>
            <a:r>
              <a:rPr lang="en-US" sz="3200" b="1" dirty="0">
                <a:solidFill>
                  <a:srgbClr val="FF0000"/>
                </a:solidFill>
              </a:rPr>
              <a:t>3 Sig Figs</a:t>
            </a:r>
          </a:p>
        </p:txBody>
      </p:sp>
    </p:spTree>
    <p:extLst>
      <p:ext uri="{BB962C8B-B14F-4D97-AF65-F5344CB8AC3E}">
        <p14:creationId xmlns:p14="http://schemas.microsoft.com/office/powerpoint/2010/main" val="341762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P spid="47" grpId="0"/>
      <p:bldP spid="48" grpId="0"/>
      <p:bldP spid="49" grpId="0"/>
      <p:bldP spid="51" grpId="0"/>
      <p:bldP spid="52" grpId="0"/>
      <p:bldP spid="54" grpId="0"/>
      <p:bldP spid="55" grpId="0" animBg="1"/>
      <p:bldP spid="5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3212682"/>
            <a:ext cx="12192000" cy="830997"/>
          </a:xfrm>
          <a:prstGeom prst="rect">
            <a:avLst/>
          </a:prstGeom>
          <a:noFill/>
        </p:spPr>
        <p:txBody>
          <a:bodyPr wrap="square" rtlCol="0">
            <a:spAutoFit/>
          </a:bodyPr>
          <a:lstStyle/>
          <a:p>
            <a:r>
              <a:rPr lang="en-CA" sz="2400" i="1" dirty="0"/>
              <a:t>In one process, 1.54 x 	10</a:t>
            </a:r>
            <a:r>
              <a:rPr lang="en-CA" sz="2400" i="1" baseline="30000" dirty="0"/>
              <a:t>3</a:t>
            </a:r>
            <a:r>
              <a:rPr lang="en-CA" sz="2400" i="1" dirty="0"/>
              <a:t> g of V</a:t>
            </a:r>
            <a:r>
              <a:rPr lang="en-CA" sz="2400" i="1" baseline="-25000" dirty="0"/>
              <a:t>2</a:t>
            </a:r>
            <a:r>
              <a:rPr lang="en-CA" sz="2400" i="1" dirty="0"/>
              <a:t>O</a:t>
            </a:r>
            <a:r>
              <a:rPr lang="en-CA" sz="2400" i="1" baseline="-25000" dirty="0"/>
              <a:t>5 </a:t>
            </a:r>
            <a:r>
              <a:rPr lang="en-CA" sz="2400" i="1" dirty="0"/>
              <a:t>reacts with 1.96 x 10</a:t>
            </a:r>
            <a:r>
              <a:rPr lang="en-CA" sz="2400" i="1" baseline="30000" dirty="0"/>
              <a:t>3</a:t>
            </a:r>
            <a:r>
              <a:rPr lang="en-CA" sz="2400" i="1" dirty="0"/>
              <a:t> g of Ca. (a) Calculate the theoretical yield of V. (b) Calculate the percent yield if 803 g of V are obtained.</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3.16</a:t>
            </a:r>
          </a:p>
        </p:txBody>
      </p:sp>
      <p:sp>
        <p:nvSpPr>
          <p:cNvPr id="2" name="TextBox 1">
            <a:extLst>
              <a:ext uri="{FF2B5EF4-FFF2-40B4-BE49-F238E27FC236}">
                <a16:creationId xmlns:a16="http://schemas.microsoft.com/office/drawing/2014/main" id="{5A7969C4-356E-3591-F28E-BE504CB4992D}"/>
              </a:ext>
            </a:extLst>
          </p:cNvPr>
          <p:cNvSpPr txBox="1"/>
          <p:nvPr/>
        </p:nvSpPr>
        <p:spPr>
          <a:xfrm>
            <a:off x="1862958" y="1894842"/>
            <a:ext cx="8652642" cy="923330"/>
          </a:xfrm>
          <a:prstGeom prst="rect">
            <a:avLst/>
          </a:prstGeom>
          <a:noFill/>
          <a:ln w="38100">
            <a:solidFill>
              <a:srgbClr val="FF0000"/>
            </a:solidFill>
          </a:ln>
        </p:spPr>
        <p:txBody>
          <a:bodyPr wrap="square" rtlCol="0">
            <a:spAutoFit/>
          </a:bodyPr>
          <a:lstStyle/>
          <a:p>
            <a:r>
              <a:rPr lang="en-US" sz="5400" b="1" u="sng" dirty="0"/>
              <a:t>5</a:t>
            </a:r>
            <a:r>
              <a:rPr lang="en-US" sz="5400" dirty="0"/>
              <a:t> Ca +  V</a:t>
            </a:r>
            <a:r>
              <a:rPr lang="en-US" sz="5400" baseline="-25000" dirty="0"/>
              <a:t>2</a:t>
            </a:r>
            <a:r>
              <a:rPr lang="en-US" sz="5400" dirty="0"/>
              <a:t>O</a:t>
            </a:r>
            <a:r>
              <a:rPr lang="en-US" sz="5400" baseline="-25000" dirty="0"/>
              <a:t>5</a:t>
            </a:r>
            <a:r>
              <a:rPr lang="en-US" sz="5400" dirty="0"/>
              <a:t>   </a:t>
            </a:r>
            <a:r>
              <a:rPr lang="en-US" sz="5400" dirty="0">
                <a:sym typeface="Wingdings" pitchFamily="2" charset="2"/>
              </a:rPr>
              <a:t> </a:t>
            </a:r>
            <a:r>
              <a:rPr lang="en-US" sz="5400" b="1" u="sng" dirty="0">
                <a:sym typeface="Wingdings" pitchFamily="2" charset="2"/>
              </a:rPr>
              <a:t>5</a:t>
            </a:r>
            <a:r>
              <a:rPr lang="en-US" sz="5400" dirty="0">
                <a:sym typeface="Wingdings" pitchFamily="2" charset="2"/>
              </a:rPr>
              <a:t>  </a:t>
            </a:r>
            <a:r>
              <a:rPr lang="en-US" sz="5400" dirty="0" err="1">
                <a:sym typeface="Wingdings" pitchFamily="2" charset="2"/>
              </a:rPr>
              <a:t>CaO</a:t>
            </a:r>
            <a:r>
              <a:rPr lang="en-US" sz="5400" baseline="-25000" dirty="0">
                <a:sym typeface="Wingdings" pitchFamily="2" charset="2"/>
              </a:rPr>
              <a:t> </a:t>
            </a:r>
            <a:r>
              <a:rPr lang="en-US" sz="5400" dirty="0">
                <a:sym typeface="Wingdings" pitchFamily="2" charset="2"/>
              </a:rPr>
              <a:t>+</a:t>
            </a:r>
            <a:r>
              <a:rPr lang="en-US" sz="5400" baseline="-25000" dirty="0">
                <a:sym typeface="Wingdings" pitchFamily="2" charset="2"/>
              </a:rPr>
              <a:t>  </a:t>
            </a:r>
            <a:r>
              <a:rPr lang="en-US" sz="5400" b="1" u="sng" dirty="0">
                <a:sym typeface="Wingdings" pitchFamily="2" charset="2"/>
              </a:rPr>
              <a:t>2</a:t>
            </a:r>
            <a:r>
              <a:rPr lang="en-US" sz="5400" dirty="0">
                <a:sym typeface="Wingdings" pitchFamily="2" charset="2"/>
              </a:rPr>
              <a:t>  V </a:t>
            </a:r>
            <a:endParaRPr lang="en-US" sz="5400" dirty="0"/>
          </a:p>
        </p:txBody>
      </p:sp>
      <p:sp>
        <p:nvSpPr>
          <p:cNvPr id="5" name="TextBox 4">
            <a:extLst>
              <a:ext uri="{FF2B5EF4-FFF2-40B4-BE49-F238E27FC236}">
                <a16:creationId xmlns:a16="http://schemas.microsoft.com/office/drawing/2014/main" id="{1B307BFB-A415-76A2-60DC-698CA81AE3AE}"/>
              </a:ext>
            </a:extLst>
          </p:cNvPr>
          <p:cNvSpPr txBox="1"/>
          <p:nvPr/>
        </p:nvSpPr>
        <p:spPr>
          <a:xfrm>
            <a:off x="0" y="509026"/>
            <a:ext cx="12192000" cy="830997"/>
          </a:xfrm>
          <a:prstGeom prst="rect">
            <a:avLst/>
          </a:prstGeom>
          <a:noFill/>
        </p:spPr>
        <p:txBody>
          <a:bodyPr wrap="square" rtlCol="0">
            <a:spAutoFit/>
          </a:bodyPr>
          <a:lstStyle/>
          <a:p>
            <a:r>
              <a:rPr lang="en-CA" sz="2400" b="0" i="1" dirty="0"/>
              <a:t>Industrially, vanadium metal, which is used in steel alloys, can be obtained by reacting </a:t>
            </a:r>
          </a:p>
          <a:p>
            <a:r>
              <a:rPr lang="en-CA" sz="2400" b="0" i="1" dirty="0"/>
              <a:t>vanadium (V) oxide with calcium at high temperatures:</a:t>
            </a:r>
            <a:endParaRPr lang="en-CA" sz="2400" i="1" dirty="0"/>
          </a:p>
        </p:txBody>
      </p:sp>
    </p:spTree>
    <p:extLst>
      <p:ext uri="{BB962C8B-B14F-4D97-AF65-F5344CB8AC3E}">
        <p14:creationId xmlns:p14="http://schemas.microsoft.com/office/powerpoint/2010/main" val="11578651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A403-6FBC-A4F7-3044-50A13F437E3E}"/>
              </a:ext>
            </a:extLst>
          </p:cNvPr>
          <p:cNvSpPr>
            <a:spLocks noGrp="1"/>
          </p:cNvSpPr>
          <p:nvPr>
            <p:ph type="title"/>
          </p:nvPr>
        </p:nvSpPr>
        <p:spPr>
          <a:xfrm>
            <a:off x="187890" y="365125"/>
            <a:ext cx="11165910" cy="1325563"/>
          </a:xfrm>
        </p:spPr>
        <p:txBody>
          <a:bodyPr/>
          <a:lstStyle/>
          <a:p>
            <a:r>
              <a:rPr lang="en-US" b="1" i="1" dirty="0">
                <a:solidFill>
                  <a:srgbClr val="00B0F0"/>
                </a:solidFill>
              </a:rPr>
              <a:t>Key Words</a:t>
            </a:r>
          </a:p>
        </p:txBody>
      </p:sp>
      <p:sp>
        <p:nvSpPr>
          <p:cNvPr id="10" name="TextBox 9">
            <a:extLst>
              <a:ext uri="{FF2B5EF4-FFF2-40B4-BE49-F238E27FC236}">
                <a16:creationId xmlns:a16="http://schemas.microsoft.com/office/drawing/2014/main" id="{69CA61A5-469F-0C45-42B2-152A66589D42}"/>
              </a:ext>
            </a:extLst>
          </p:cNvPr>
          <p:cNvSpPr txBox="1"/>
          <p:nvPr/>
        </p:nvSpPr>
        <p:spPr>
          <a:xfrm>
            <a:off x="187889" y="1834976"/>
            <a:ext cx="3081403" cy="3200876"/>
          </a:xfrm>
          <a:prstGeom prst="rect">
            <a:avLst/>
          </a:prstGeom>
          <a:noFill/>
        </p:spPr>
        <p:txBody>
          <a:bodyPr wrap="square" rtlCol="0">
            <a:spAutoFit/>
          </a:bodyPr>
          <a:lstStyle/>
          <a:p>
            <a:r>
              <a:rPr lang="en-US" dirty="0"/>
              <a:t>Actual Yield (P. 103)</a:t>
            </a:r>
          </a:p>
          <a:p>
            <a:endParaRPr lang="en-US" dirty="0"/>
          </a:p>
          <a:p>
            <a:r>
              <a:rPr lang="en-US" dirty="0"/>
              <a:t>Atomic Mass (P. 78)</a:t>
            </a:r>
          </a:p>
          <a:p>
            <a:endParaRPr lang="en-US" dirty="0"/>
          </a:p>
          <a:p>
            <a:r>
              <a:rPr lang="en-US" dirty="0"/>
              <a:t>Atomic Mass Unit (amu) (P. 78)</a:t>
            </a:r>
          </a:p>
          <a:p>
            <a:endParaRPr lang="en-US" dirty="0"/>
          </a:p>
          <a:p>
            <a:r>
              <a:rPr lang="en-US" dirty="0"/>
              <a:t>Avogadro’s Number (N</a:t>
            </a:r>
            <a:r>
              <a:rPr lang="en-US" baseline="-25000" dirty="0"/>
              <a:t>A</a:t>
            </a:r>
            <a:r>
              <a:rPr lang="en-US" dirty="0"/>
              <a:t>) (P. 79)</a:t>
            </a:r>
          </a:p>
          <a:p>
            <a:endParaRPr lang="en-US" dirty="0"/>
          </a:p>
          <a:p>
            <a:r>
              <a:rPr lang="en-US" dirty="0"/>
              <a:t>Chemical Equations (P. 92)</a:t>
            </a:r>
          </a:p>
          <a:p>
            <a:endParaRPr lang="en-US" sz="2000" dirty="0"/>
          </a:p>
          <a:p>
            <a:endParaRPr lang="en-US" sz="2000" dirty="0"/>
          </a:p>
        </p:txBody>
      </p:sp>
      <p:sp>
        <p:nvSpPr>
          <p:cNvPr id="12" name="TextBox 11">
            <a:extLst>
              <a:ext uri="{FF2B5EF4-FFF2-40B4-BE49-F238E27FC236}">
                <a16:creationId xmlns:a16="http://schemas.microsoft.com/office/drawing/2014/main" id="{D00857C0-B466-7AF2-897B-B3DC7B84BBC1}"/>
              </a:ext>
            </a:extLst>
          </p:cNvPr>
          <p:cNvSpPr txBox="1"/>
          <p:nvPr/>
        </p:nvSpPr>
        <p:spPr>
          <a:xfrm>
            <a:off x="6481176" y="1834976"/>
            <a:ext cx="2647690" cy="646331"/>
          </a:xfrm>
          <a:prstGeom prst="rect">
            <a:avLst/>
          </a:prstGeom>
          <a:noFill/>
        </p:spPr>
        <p:txBody>
          <a:bodyPr wrap="square" rtlCol="0">
            <a:spAutoFit/>
          </a:bodyPr>
          <a:lstStyle/>
          <a:p>
            <a:endParaRPr lang="en-US" dirty="0"/>
          </a:p>
          <a:p>
            <a:endParaRPr lang="en-US" dirty="0"/>
          </a:p>
        </p:txBody>
      </p:sp>
      <p:sp>
        <p:nvSpPr>
          <p:cNvPr id="3" name="TextBox 2">
            <a:extLst>
              <a:ext uri="{FF2B5EF4-FFF2-40B4-BE49-F238E27FC236}">
                <a16:creationId xmlns:a16="http://schemas.microsoft.com/office/drawing/2014/main" id="{B5809CF0-4F58-935A-8B5C-BB472E21C6AB}"/>
              </a:ext>
            </a:extLst>
          </p:cNvPr>
          <p:cNvSpPr txBox="1"/>
          <p:nvPr/>
        </p:nvSpPr>
        <p:spPr>
          <a:xfrm>
            <a:off x="3246844" y="1828562"/>
            <a:ext cx="2826710" cy="2862322"/>
          </a:xfrm>
          <a:prstGeom prst="rect">
            <a:avLst/>
          </a:prstGeom>
          <a:noFill/>
        </p:spPr>
        <p:txBody>
          <a:bodyPr wrap="square" rtlCol="0">
            <a:spAutoFit/>
          </a:bodyPr>
          <a:lstStyle/>
          <a:p>
            <a:r>
              <a:rPr lang="en-US" sz="2000" dirty="0"/>
              <a:t>Chemical Reaction (P. 92)</a:t>
            </a:r>
          </a:p>
          <a:p>
            <a:endParaRPr lang="en-US" sz="2000" dirty="0"/>
          </a:p>
          <a:p>
            <a:r>
              <a:rPr lang="en-US" sz="2000" dirty="0"/>
              <a:t>Excess Reagent (P. 101)</a:t>
            </a:r>
          </a:p>
          <a:p>
            <a:endParaRPr lang="en-US" sz="2000" dirty="0"/>
          </a:p>
          <a:p>
            <a:r>
              <a:rPr lang="en-US" sz="2000" dirty="0"/>
              <a:t>Limiting Reagent (P. 101)</a:t>
            </a:r>
          </a:p>
          <a:p>
            <a:endParaRPr lang="en-US" sz="2000" dirty="0"/>
          </a:p>
          <a:p>
            <a:r>
              <a:rPr lang="en-US" sz="2000" dirty="0"/>
              <a:t>Molar Mass (P. 80)</a:t>
            </a:r>
          </a:p>
          <a:p>
            <a:endParaRPr lang="en-US" sz="2000" dirty="0"/>
          </a:p>
          <a:p>
            <a:r>
              <a:rPr lang="en-US" sz="2000" dirty="0"/>
              <a:t>Mole (mol) (P. 79)</a:t>
            </a:r>
          </a:p>
        </p:txBody>
      </p:sp>
      <p:sp>
        <p:nvSpPr>
          <p:cNvPr id="4" name="TextBox 3">
            <a:extLst>
              <a:ext uri="{FF2B5EF4-FFF2-40B4-BE49-F238E27FC236}">
                <a16:creationId xmlns:a16="http://schemas.microsoft.com/office/drawing/2014/main" id="{B1A94FFE-FC05-EB0C-7C5C-C4D1547567BA}"/>
              </a:ext>
            </a:extLst>
          </p:cNvPr>
          <p:cNvSpPr txBox="1"/>
          <p:nvPr/>
        </p:nvSpPr>
        <p:spPr>
          <a:xfrm>
            <a:off x="6070949" y="1828562"/>
            <a:ext cx="2826710" cy="2554545"/>
          </a:xfrm>
          <a:prstGeom prst="rect">
            <a:avLst/>
          </a:prstGeom>
          <a:noFill/>
        </p:spPr>
        <p:txBody>
          <a:bodyPr wrap="square" rtlCol="0">
            <a:spAutoFit/>
          </a:bodyPr>
          <a:lstStyle/>
          <a:p>
            <a:r>
              <a:rPr lang="en-US" sz="2000" dirty="0"/>
              <a:t>Mole Method (P. 97)</a:t>
            </a:r>
          </a:p>
          <a:p>
            <a:endParaRPr lang="en-US" sz="2000" dirty="0"/>
          </a:p>
          <a:p>
            <a:r>
              <a:rPr lang="en-US" sz="2000" dirty="0"/>
              <a:t>Molecular Mass (P. 83)</a:t>
            </a:r>
          </a:p>
          <a:p>
            <a:endParaRPr lang="en-US" sz="2000" dirty="0"/>
          </a:p>
          <a:p>
            <a:r>
              <a:rPr lang="en-US" sz="2000" dirty="0"/>
              <a:t>Percentage Composition by Mass (P. 87)</a:t>
            </a:r>
          </a:p>
          <a:p>
            <a:endParaRPr lang="en-US" sz="2000" dirty="0"/>
          </a:p>
          <a:p>
            <a:r>
              <a:rPr lang="en-US" sz="2000" dirty="0"/>
              <a:t>Percent Yield (P. 103)</a:t>
            </a:r>
          </a:p>
        </p:txBody>
      </p:sp>
      <p:sp>
        <p:nvSpPr>
          <p:cNvPr id="5" name="TextBox 4">
            <a:extLst>
              <a:ext uri="{FF2B5EF4-FFF2-40B4-BE49-F238E27FC236}">
                <a16:creationId xmlns:a16="http://schemas.microsoft.com/office/drawing/2014/main" id="{AA60A2F8-9EA2-5982-F10C-4C00DDAD913E}"/>
              </a:ext>
            </a:extLst>
          </p:cNvPr>
          <p:cNvSpPr txBox="1"/>
          <p:nvPr/>
        </p:nvSpPr>
        <p:spPr>
          <a:xfrm>
            <a:off x="8690527" y="1849352"/>
            <a:ext cx="3409615" cy="2862322"/>
          </a:xfrm>
          <a:prstGeom prst="rect">
            <a:avLst/>
          </a:prstGeom>
          <a:noFill/>
        </p:spPr>
        <p:txBody>
          <a:bodyPr wrap="square" rtlCol="0">
            <a:spAutoFit/>
          </a:bodyPr>
          <a:lstStyle/>
          <a:p>
            <a:r>
              <a:rPr lang="en-US" sz="2000" dirty="0"/>
              <a:t>Product (P. 93)</a:t>
            </a:r>
          </a:p>
          <a:p>
            <a:endParaRPr lang="en-US" sz="2000" dirty="0"/>
          </a:p>
          <a:p>
            <a:r>
              <a:rPr lang="en-US" sz="2000" dirty="0"/>
              <a:t>Reactant (P. 93)</a:t>
            </a:r>
          </a:p>
          <a:p>
            <a:endParaRPr lang="en-US" sz="2000" dirty="0"/>
          </a:p>
          <a:p>
            <a:r>
              <a:rPr lang="en-US" sz="2000" dirty="0"/>
              <a:t>Stoichiometric Amount (P. 101)</a:t>
            </a:r>
          </a:p>
          <a:p>
            <a:endParaRPr lang="en-US" sz="2000" dirty="0"/>
          </a:p>
          <a:p>
            <a:r>
              <a:rPr lang="en-US" sz="2000" dirty="0"/>
              <a:t>Stoichiometry (P. 97)</a:t>
            </a:r>
          </a:p>
          <a:p>
            <a:endParaRPr lang="en-US" sz="2000" dirty="0"/>
          </a:p>
          <a:p>
            <a:r>
              <a:rPr lang="en-US" sz="2000" dirty="0"/>
              <a:t>Theoretical </a:t>
            </a:r>
            <a:r>
              <a:rPr lang="en-US" sz="2000"/>
              <a:t>Yield (P. </a:t>
            </a:r>
            <a:r>
              <a:rPr lang="en-US" sz="2000" dirty="0"/>
              <a:t>103)</a:t>
            </a:r>
          </a:p>
        </p:txBody>
      </p:sp>
    </p:spTree>
    <p:extLst>
      <p:ext uri="{BB962C8B-B14F-4D97-AF65-F5344CB8AC3E}">
        <p14:creationId xmlns:p14="http://schemas.microsoft.com/office/powerpoint/2010/main" val="10838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3.2: Avogadro’s Number and the Molar Mass of an Element </a:t>
            </a:r>
            <a:endParaRPr lang="en-US" b="1" dirty="0">
              <a:solidFill>
                <a:srgbClr val="FF0000"/>
              </a:solidFill>
            </a:endParaRPr>
          </a:p>
        </p:txBody>
      </p:sp>
      <p:sp>
        <p:nvSpPr>
          <p:cNvPr id="3" name="TextBox 2">
            <a:extLst>
              <a:ext uri="{FF2B5EF4-FFF2-40B4-BE49-F238E27FC236}">
                <a16:creationId xmlns:a16="http://schemas.microsoft.com/office/drawing/2014/main" id="{90B3C190-14D5-08D1-4A26-996723414F1E}"/>
              </a:ext>
            </a:extLst>
          </p:cNvPr>
          <p:cNvSpPr txBox="1"/>
          <p:nvPr/>
        </p:nvSpPr>
        <p:spPr>
          <a:xfrm>
            <a:off x="208367" y="1690688"/>
            <a:ext cx="11599902" cy="954107"/>
          </a:xfrm>
          <a:prstGeom prst="rect">
            <a:avLst/>
          </a:prstGeom>
          <a:noFill/>
        </p:spPr>
        <p:txBody>
          <a:bodyPr wrap="square" rtlCol="0">
            <a:spAutoFit/>
          </a:bodyPr>
          <a:lstStyle/>
          <a:p>
            <a:r>
              <a:rPr lang="en-US" sz="2800" b="1" dirty="0"/>
              <a:t>Because</a:t>
            </a:r>
            <a:r>
              <a:rPr lang="en-US" sz="2800" b="1" dirty="0">
                <a:solidFill>
                  <a:srgbClr val="FF0000"/>
                </a:solidFill>
              </a:rPr>
              <a:t> </a:t>
            </a:r>
            <a:r>
              <a:rPr lang="en-US" sz="2800" b="1" dirty="0"/>
              <a:t>you</a:t>
            </a:r>
            <a:r>
              <a:rPr lang="en-US" sz="2800" b="1" dirty="0">
                <a:solidFill>
                  <a:srgbClr val="FF0000"/>
                </a:solidFill>
              </a:rPr>
              <a:t> CANT see a single Particle of NaCl (Its microscopic), </a:t>
            </a:r>
            <a:r>
              <a:rPr lang="en-US" sz="2800" b="1" dirty="0"/>
              <a:t>we group a whole bunch together and call this quantity </a:t>
            </a:r>
            <a:r>
              <a:rPr lang="en-US" sz="2800" b="1" dirty="0">
                <a:solidFill>
                  <a:srgbClr val="FF0000"/>
                </a:solidFill>
              </a:rPr>
              <a:t>A Mole</a:t>
            </a:r>
            <a:r>
              <a:rPr lang="en-US" sz="2800" b="1" dirty="0"/>
              <a:t>.</a:t>
            </a:r>
          </a:p>
        </p:txBody>
      </p:sp>
      <p:sp>
        <p:nvSpPr>
          <p:cNvPr id="4" name="TextBox 3">
            <a:extLst>
              <a:ext uri="{FF2B5EF4-FFF2-40B4-BE49-F238E27FC236}">
                <a16:creationId xmlns:a16="http://schemas.microsoft.com/office/drawing/2014/main" id="{12AAEE74-9E06-E61A-AE95-8004702E5FDD}"/>
              </a:ext>
            </a:extLst>
          </p:cNvPr>
          <p:cNvSpPr txBox="1"/>
          <p:nvPr/>
        </p:nvSpPr>
        <p:spPr>
          <a:xfrm>
            <a:off x="2141951" y="3016251"/>
            <a:ext cx="6839211" cy="646331"/>
          </a:xfrm>
          <a:prstGeom prst="rect">
            <a:avLst/>
          </a:prstGeom>
          <a:noFill/>
          <a:ln w="50800">
            <a:solidFill>
              <a:srgbClr val="FF0000"/>
            </a:solidFill>
          </a:ln>
        </p:spPr>
        <p:txBody>
          <a:bodyPr wrap="square" rtlCol="0">
            <a:spAutoFit/>
          </a:bodyPr>
          <a:lstStyle/>
          <a:p>
            <a:r>
              <a:rPr lang="en-US" sz="3600" b="1" dirty="0"/>
              <a:t>1 </a:t>
            </a:r>
            <a:r>
              <a:rPr lang="en-US" sz="3600" b="1" dirty="0">
                <a:solidFill>
                  <a:srgbClr val="FF0000"/>
                </a:solidFill>
              </a:rPr>
              <a:t>Mole</a:t>
            </a:r>
            <a:r>
              <a:rPr lang="en-US" sz="3600" b="1" dirty="0"/>
              <a:t> = 6.0221367 x 10</a:t>
            </a:r>
            <a:r>
              <a:rPr lang="en-US" sz="3600" b="1" baseline="30000" dirty="0"/>
              <a:t>23</a:t>
            </a:r>
            <a:r>
              <a:rPr lang="en-US" sz="3600" b="1" dirty="0"/>
              <a:t> Particles</a:t>
            </a:r>
          </a:p>
        </p:txBody>
      </p:sp>
      <p:cxnSp>
        <p:nvCxnSpPr>
          <p:cNvPr id="6" name="Straight Arrow Connector 5">
            <a:extLst>
              <a:ext uri="{FF2B5EF4-FFF2-40B4-BE49-F238E27FC236}">
                <a16:creationId xmlns:a16="http://schemas.microsoft.com/office/drawing/2014/main" id="{2A7BFF1B-414C-4263-DF31-297BBB42CEEE}"/>
              </a:ext>
            </a:extLst>
          </p:cNvPr>
          <p:cNvCxnSpPr>
            <a:cxnSpLocks/>
            <a:endCxn id="4" idx="2"/>
          </p:cNvCxnSpPr>
          <p:nvPr/>
        </p:nvCxnSpPr>
        <p:spPr>
          <a:xfrm flipV="1">
            <a:off x="4572000" y="3662582"/>
            <a:ext cx="989557" cy="9648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355B7E-4ADD-819B-302D-992741F2A13B}"/>
              </a:ext>
            </a:extLst>
          </p:cNvPr>
          <p:cNvSpPr txBox="1"/>
          <p:nvPr/>
        </p:nvSpPr>
        <p:spPr>
          <a:xfrm>
            <a:off x="1586346" y="4492366"/>
            <a:ext cx="5354782" cy="523220"/>
          </a:xfrm>
          <a:prstGeom prst="rect">
            <a:avLst/>
          </a:prstGeom>
          <a:noFill/>
        </p:spPr>
        <p:txBody>
          <a:bodyPr wrap="square" rtlCol="0">
            <a:spAutoFit/>
          </a:bodyPr>
          <a:lstStyle/>
          <a:p>
            <a:r>
              <a:rPr lang="en-US" sz="2800" b="1" dirty="0"/>
              <a:t>This amount is </a:t>
            </a:r>
            <a:r>
              <a:rPr lang="en-US" sz="2800" b="1" dirty="0" err="1"/>
              <a:t>Avagadro’s</a:t>
            </a:r>
            <a:r>
              <a:rPr lang="en-US" sz="2800" b="1" dirty="0"/>
              <a:t> Number</a:t>
            </a:r>
          </a:p>
        </p:txBody>
      </p:sp>
    </p:spTree>
    <p:extLst>
      <p:ext uri="{BB962C8B-B14F-4D97-AF65-F5344CB8AC3E}">
        <p14:creationId xmlns:p14="http://schemas.microsoft.com/office/powerpoint/2010/main" val="101370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3.2: Avogadro’s Number and the Molar Mass of an Element </a:t>
            </a:r>
            <a:endParaRPr lang="en-US" b="1" dirty="0">
              <a:solidFill>
                <a:srgbClr val="FF0000"/>
              </a:solidFill>
            </a:endParaRPr>
          </a:p>
        </p:txBody>
      </p:sp>
      <p:sp>
        <p:nvSpPr>
          <p:cNvPr id="3" name="TextBox 2">
            <a:extLst>
              <a:ext uri="{FF2B5EF4-FFF2-40B4-BE49-F238E27FC236}">
                <a16:creationId xmlns:a16="http://schemas.microsoft.com/office/drawing/2014/main" id="{90B3C190-14D5-08D1-4A26-996723414F1E}"/>
              </a:ext>
            </a:extLst>
          </p:cNvPr>
          <p:cNvSpPr txBox="1"/>
          <p:nvPr/>
        </p:nvSpPr>
        <p:spPr>
          <a:xfrm>
            <a:off x="208367" y="1690688"/>
            <a:ext cx="11599902" cy="954107"/>
          </a:xfrm>
          <a:prstGeom prst="rect">
            <a:avLst/>
          </a:prstGeom>
          <a:noFill/>
        </p:spPr>
        <p:txBody>
          <a:bodyPr wrap="square" rtlCol="0">
            <a:spAutoFit/>
          </a:bodyPr>
          <a:lstStyle/>
          <a:p>
            <a:r>
              <a:rPr lang="en-US" sz="2800" b="1" dirty="0"/>
              <a:t>With this knowledge we can use the AMU (Molar Mass) given on then periodic table to calculate the mass of </a:t>
            </a:r>
            <a:r>
              <a:rPr lang="en-US" sz="2800" b="1" dirty="0">
                <a:solidFill>
                  <a:srgbClr val="FF0000"/>
                </a:solidFill>
              </a:rPr>
              <a:t>one particle</a:t>
            </a:r>
            <a:r>
              <a:rPr lang="en-US" sz="2800" b="1" dirty="0"/>
              <a:t>.</a:t>
            </a:r>
          </a:p>
        </p:txBody>
      </p:sp>
      <p:sp>
        <p:nvSpPr>
          <p:cNvPr id="4" name="TextBox 3">
            <a:extLst>
              <a:ext uri="{FF2B5EF4-FFF2-40B4-BE49-F238E27FC236}">
                <a16:creationId xmlns:a16="http://schemas.microsoft.com/office/drawing/2014/main" id="{12AAEE74-9E06-E61A-AE95-8004702E5FDD}"/>
              </a:ext>
            </a:extLst>
          </p:cNvPr>
          <p:cNvSpPr txBox="1"/>
          <p:nvPr/>
        </p:nvSpPr>
        <p:spPr>
          <a:xfrm>
            <a:off x="2141951" y="3016251"/>
            <a:ext cx="6839211" cy="646331"/>
          </a:xfrm>
          <a:prstGeom prst="rect">
            <a:avLst/>
          </a:prstGeom>
          <a:noFill/>
          <a:ln w="50800">
            <a:solidFill>
              <a:srgbClr val="FF0000"/>
            </a:solidFill>
          </a:ln>
        </p:spPr>
        <p:txBody>
          <a:bodyPr wrap="square" rtlCol="0">
            <a:spAutoFit/>
          </a:bodyPr>
          <a:lstStyle/>
          <a:p>
            <a:r>
              <a:rPr lang="en-US" sz="3600" b="1" dirty="0"/>
              <a:t>1 </a:t>
            </a:r>
            <a:r>
              <a:rPr lang="en-US" sz="3600" b="1" dirty="0">
                <a:solidFill>
                  <a:srgbClr val="FF0000"/>
                </a:solidFill>
              </a:rPr>
              <a:t>Mole</a:t>
            </a:r>
            <a:r>
              <a:rPr lang="en-US" sz="3600" b="1" dirty="0"/>
              <a:t> = 6.0221367 x 10</a:t>
            </a:r>
            <a:r>
              <a:rPr lang="en-US" sz="3600" b="1" baseline="30000" dirty="0"/>
              <a:t>23</a:t>
            </a:r>
            <a:r>
              <a:rPr lang="en-US" sz="3600" b="1" dirty="0"/>
              <a:t> Particles</a:t>
            </a:r>
          </a:p>
        </p:txBody>
      </p:sp>
      <p:sp>
        <p:nvSpPr>
          <p:cNvPr id="5" name="TextBox 4">
            <a:extLst>
              <a:ext uri="{FF2B5EF4-FFF2-40B4-BE49-F238E27FC236}">
                <a16:creationId xmlns:a16="http://schemas.microsoft.com/office/drawing/2014/main" id="{79CC4DCA-3507-2E6B-6ABF-02B779616E11}"/>
              </a:ext>
            </a:extLst>
          </p:cNvPr>
          <p:cNvSpPr txBox="1"/>
          <p:nvPr/>
        </p:nvSpPr>
        <p:spPr>
          <a:xfrm>
            <a:off x="208367" y="4891088"/>
            <a:ext cx="6839211" cy="523220"/>
          </a:xfrm>
          <a:prstGeom prst="rect">
            <a:avLst/>
          </a:prstGeom>
          <a:noFill/>
        </p:spPr>
        <p:txBody>
          <a:bodyPr wrap="square" rtlCol="0">
            <a:spAutoFit/>
          </a:bodyPr>
          <a:lstStyle/>
          <a:p>
            <a:r>
              <a:rPr lang="en-US" sz="2800" b="1" dirty="0"/>
              <a:t>The mass of 1 MOL of Chlorine is 35.5 g/mol.</a:t>
            </a:r>
          </a:p>
        </p:txBody>
      </p:sp>
      <p:sp>
        <p:nvSpPr>
          <p:cNvPr id="7" name="Rectangle 6">
            <a:extLst>
              <a:ext uri="{FF2B5EF4-FFF2-40B4-BE49-F238E27FC236}">
                <a16:creationId xmlns:a16="http://schemas.microsoft.com/office/drawing/2014/main" id="{280F5E6C-3445-610A-1A2D-967C4BAFCB8D}"/>
              </a:ext>
            </a:extLst>
          </p:cNvPr>
          <p:cNvSpPr/>
          <p:nvPr/>
        </p:nvSpPr>
        <p:spPr>
          <a:xfrm>
            <a:off x="1981200" y="2826328"/>
            <a:ext cx="7162800" cy="1011382"/>
          </a:xfrm>
          <a:prstGeom prst="rect">
            <a:avLst/>
          </a:prstGeom>
          <a:solidFill>
            <a:srgbClr val="FFFF00">
              <a:alpha val="2981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D22283-A0A2-43B2-A3C6-7F994D101BD6}"/>
              </a:ext>
            </a:extLst>
          </p:cNvPr>
          <p:cNvSpPr txBox="1"/>
          <p:nvPr/>
        </p:nvSpPr>
        <p:spPr>
          <a:xfrm>
            <a:off x="3627972" y="6148846"/>
            <a:ext cx="1413163" cy="584775"/>
          </a:xfrm>
          <a:prstGeom prst="rect">
            <a:avLst/>
          </a:prstGeom>
          <a:noFill/>
        </p:spPr>
        <p:txBody>
          <a:bodyPr wrap="square" rtlCol="0">
            <a:spAutoFit/>
          </a:bodyPr>
          <a:lstStyle/>
          <a:p>
            <a:r>
              <a:rPr lang="en-US" sz="3200" dirty="0"/>
              <a:t>1 p</a:t>
            </a:r>
          </a:p>
        </p:txBody>
      </p:sp>
      <p:cxnSp>
        <p:nvCxnSpPr>
          <p:cNvPr id="11" name="Straight Connector 10">
            <a:extLst>
              <a:ext uri="{FF2B5EF4-FFF2-40B4-BE49-F238E27FC236}">
                <a16:creationId xmlns:a16="http://schemas.microsoft.com/office/drawing/2014/main" id="{51A518CC-A672-86A6-AE90-DE71DB3CCA14}"/>
              </a:ext>
            </a:extLst>
          </p:cNvPr>
          <p:cNvCxnSpPr/>
          <p:nvPr/>
        </p:nvCxnSpPr>
        <p:spPr>
          <a:xfrm>
            <a:off x="928256" y="6117678"/>
            <a:ext cx="14131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11CA2B4-07D3-60FE-4024-EC97C5B06D3E}"/>
              </a:ext>
            </a:extLst>
          </p:cNvPr>
          <p:cNvSpPr txBox="1"/>
          <p:nvPr/>
        </p:nvSpPr>
        <p:spPr>
          <a:xfrm>
            <a:off x="437843" y="6117678"/>
            <a:ext cx="2798616" cy="584775"/>
          </a:xfrm>
          <a:prstGeom prst="rect">
            <a:avLst/>
          </a:prstGeom>
          <a:noFill/>
        </p:spPr>
        <p:txBody>
          <a:bodyPr wrap="square" rtlCol="0">
            <a:spAutoFit/>
          </a:bodyPr>
          <a:lstStyle/>
          <a:p>
            <a:r>
              <a:rPr lang="en-US" sz="3200" dirty="0"/>
              <a:t>6.022 x 10</a:t>
            </a:r>
            <a:r>
              <a:rPr lang="en-US" sz="3200" baseline="30000" dirty="0"/>
              <a:t>23</a:t>
            </a:r>
            <a:r>
              <a:rPr lang="en-US" sz="3200" dirty="0"/>
              <a:t> p</a:t>
            </a:r>
          </a:p>
        </p:txBody>
      </p:sp>
      <p:sp>
        <p:nvSpPr>
          <p:cNvPr id="14" name="TextBox 13">
            <a:extLst>
              <a:ext uri="{FF2B5EF4-FFF2-40B4-BE49-F238E27FC236}">
                <a16:creationId xmlns:a16="http://schemas.microsoft.com/office/drawing/2014/main" id="{6AAE881A-0FFB-5CDF-1CD4-CF5B9CF92F4A}"/>
              </a:ext>
            </a:extLst>
          </p:cNvPr>
          <p:cNvSpPr txBox="1"/>
          <p:nvPr/>
        </p:nvSpPr>
        <p:spPr>
          <a:xfrm>
            <a:off x="1063814" y="5566577"/>
            <a:ext cx="1413163" cy="584775"/>
          </a:xfrm>
          <a:prstGeom prst="rect">
            <a:avLst/>
          </a:prstGeom>
          <a:noFill/>
        </p:spPr>
        <p:txBody>
          <a:bodyPr wrap="square" rtlCol="0">
            <a:spAutoFit/>
          </a:bodyPr>
          <a:lstStyle/>
          <a:p>
            <a:r>
              <a:rPr lang="en-US" sz="3200" dirty="0"/>
              <a:t>35.5 g</a:t>
            </a:r>
          </a:p>
        </p:txBody>
      </p:sp>
      <p:cxnSp>
        <p:nvCxnSpPr>
          <p:cNvPr id="15" name="Straight Connector 14">
            <a:extLst>
              <a:ext uri="{FF2B5EF4-FFF2-40B4-BE49-F238E27FC236}">
                <a16:creationId xmlns:a16="http://schemas.microsoft.com/office/drawing/2014/main" id="{06EA7C6E-DC22-44C4-3C6E-6909FB476051}"/>
              </a:ext>
            </a:extLst>
          </p:cNvPr>
          <p:cNvCxnSpPr/>
          <p:nvPr/>
        </p:nvCxnSpPr>
        <p:spPr>
          <a:xfrm>
            <a:off x="3236459" y="6151352"/>
            <a:ext cx="14131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EC549DE-2337-84D1-FB83-25E7BAD6EE45}"/>
              </a:ext>
            </a:extLst>
          </p:cNvPr>
          <p:cNvSpPr txBox="1"/>
          <p:nvPr/>
        </p:nvSpPr>
        <p:spPr>
          <a:xfrm>
            <a:off x="3551773" y="5648885"/>
            <a:ext cx="782780" cy="584775"/>
          </a:xfrm>
          <a:prstGeom prst="rect">
            <a:avLst/>
          </a:prstGeom>
          <a:noFill/>
        </p:spPr>
        <p:txBody>
          <a:bodyPr wrap="square" rtlCol="0">
            <a:spAutoFit/>
          </a:bodyPr>
          <a:lstStyle/>
          <a:p>
            <a:r>
              <a:rPr lang="en-US" sz="3200" dirty="0"/>
              <a:t>???</a:t>
            </a:r>
          </a:p>
        </p:txBody>
      </p:sp>
      <p:sp>
        <p:nvSpPr>
          <p:cNvPr id="17" name="TextBox 16">
            <a:extLst>
              <a:ext uri="{FF2B5EF4-FFF2-40B4-BE49-F238E27FC236}">
                <a16:creationId xmlns:a16="http://schemas.microsoft.com/office/drawing/2014/main" id="{D5F25B09-75A5-9826-FD9C-1A789B4367E1}"/>
              </a:ext>
            </a:extLst>
          </p:cNvPr>
          <p:cNvSpPr txBox="1"/>
          <p:nvPr/>
        </p:nvSpPr>
        <p:spPr>
          <a:xfrm>
            <a:off x="4758964" y="5566577"/>
            <a:ext cx="1842511" cy="1077218"/>
          </a:xfrm>
          <a:prstGeom prst="rect">
            <a:avLst/>
          </a:prstGeom>
          <a:noFill/>
        </p:spPr>
        <p:txBody>
          <a:bodyPr wrap="square" rtlCol="0">
            <a:spAutoFit/>
          </a:bodyPr>
          <a:lstStyle/>
          <a:p>
            <a:r>
              <a:rPr lang="en-US" sz="3200" b="1" dirty="0">
                <a:solidFill>
                  <a:srgbClr val="FF0000"/>
                </a:solidFill>
              </a:rPr>
              <a:t>CROSS MULTIPLY</a:t>
            </a:r>
          </a:p>
        </p:txBody>
      </p:sp>
      <p:sp>
        <p:nvSpPr>
          <p:cNvPr id="18" name="TextBox 17">
            <a:extLst>
              <a:ext uri="{FF2B5EF4-FFF2-40B4-BE49-F238E27FC236}">
                <a16:creationId xmlns:a16="http://schemas.microsoft.com/office/drawing/2014/main" id="{0C750815-90DA-569C-9089-0A7D96A5181B}"/>
              </a:ext>
            </a:extLst>
          </p:cNvPr>
          <p:cNvSpPr txBox="1"/>
          <p:nvPr/>
        </p:nvSpPr>
        <p:spPr>
          <a:xfrm>
            <a:off x="6935620" y="5339692"/>
            <a:ext cx="5256380" cy="584775"/>
          </a:xfrm>
          <a:prstGeom prst="rect">
            <a:avLst/>
          </a:prstGeom>
          <a:noFill/>
        </p:spPr>
        <p:txBody>
          <a:bodyPr wrap="square" rtlCol="0">
            <a:spAutoFit/>
          </a:bodyPr>
          <a:lstStyle/>
          <a:p>
            <a:r>
              <a:rPr lang="en-US" sz="3200" dirty="0"/>
              <a:t>(35.5 x 1) ➗ (6.022 x10</a:t>
            </a:r>
            <a:r>
              <a:rPr lang="en-US" sz="3200" baseline="30000" dirty="0"/>
              <a:t>23</a:t>
            </a:r>
            <a:r>
              <a:rPr lang="en-US" sz="3200" dirty="0"/>
              <a:t>)</a:t>
            </a:r>
          </a:p>
        </p:txBody>
      </p:sp>
      <p:sp>
        <p:nvSpPr>
          <p:cNvPr id="19" name="TextBox 18">
            <a:extLst>
              <a:ext uri="{FF2B5EF4-FFF2-40B4-BE49-F238E27FC236}">
                <a16:creationId xmlns:a16="http://schemas.microsoft.com/office/drawing/2014/main" id="{E3F5B964-8E57-77B5-3E16-8948C9C52BCA}"/>
              </a:ext>
            </a:extLst>
          </p:cNvPr>
          <p:cNvSpPr txBox="1"/>
          <p:nvPr/>
        </p:nvSpPr>
        <p:spPr>
          <a:xfrm>
            <a:off x="6931609" y="5812075"/>
            <a:ext cx="3196064" cy="584775"/>
          </a:xfrm>
          <a:prstGeom prst="rect">
            <a:avLst/>
          </a:prstGeom>
          <a:noFill/>
        </p:spPr>
        <p:txBody>
          <a:bodyPr wrap="square" rtlCol="0">
            <a:spAutoFit/>
          </a:bodyPr>
          <a:lstStyle/>
          <a:p>
            <a:r>
              <a:rPr lang="en-US" sz="3200" dirty="0"/>
              <a:t>= </a:t>
            </a:r>
            <a:r>
              <a:rPr lang="en-CA" sz="3200" dirty="0"/>
              <a:t>0.00942899236</a:t>
            </a:r>
            <a:endParaRPr lang="en-US" sz="3200" dirty="0"/>
          </a:p>
        </p:txBody>
      </p:sp>
      <p:sp>
        <p:nvSpPr>
          <p:cNvPr id="20" name="TextBox 19">
            <a:extLst>
              <a:ext uri="{FF2B5EF4-FFF2-40B4-BE49-F238E27FC236}">
                <a16:creationId xmlns:a16="http://schemas.microsoft.com/office/drawing/2014/main" id="{5CAEEDF8-CA5F-9941-F1F8-93E445BC03B8}"/>
              </a:ext>
            </a:extLst>
          </p:cNvPr>
          <p:cNvSpPr txBox="1"/>
          <p:nvPr/>
        </p:nvSpPr>
        <p:spPr>
          <a:xfrm>
            <a:off x="6931609" y="6242236"/>
            <a:ext cx="3570136" cy="584775"/>
          </a:xfrm>
          <a:prstGeom prst="rect">
            <a:avLst/>
          </a:prstGeom>
          <a:noFill/>
          <a:ln w="69850">
            <a:solidFill>
              <a:srgbClr val="FF0000"/>
            </a:solidFill>
          </a:ln>
        </p:spPr>
        <p:txBody>
          <a:bodyPr wrap="square" rtlCol="0">
            <a:spAutoFit/>
          </a:bodyPr>
          <a:lstStyle/>
          <a:p>
            <a:r>
              <a:rPr lang="en-CA" sz="3200" dirty="0"/>
              <a:t>~ 9.43 x 10</a:t>
            </a:r>
            <a:r>
              <a:rPr lang="en-CA" sz="3200" baseline="30000" dirty="0"/>
              <a:t>-3 </a:t>
            </a:r>
            <a:r>
              <a:rPr lang="en-CA" sz="3200" dirty="0"/>
              <a:t>grams</a:t>
            </a:r>
            <a:endParaRPr lang="en-US" sz="3200" baseline="30000" dirty="0"/>
          </a:p>
        </p:txBody>
      </p:sp>
    </p:spTree>
    <p:extLst>
      <p:ext uri="{BB962C8B-B14F-4D97-AF65-F5344CB8AC3E}">
        <p14:creationId xmlns:p14="http://schemas.microsoft.com/office/powerpoint/2010/main" val="42627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2" grpId="0"/>
      <p:bldP spid="14" grpId="0"/>
      <p:bldP spid="16" grpId="0"/>
      <p:bldP spid="17" grpId="0"/>
      <p:bldP spid="18" grpId="0"/>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20870"/>
          </a:xfrm>
        </p:spPr>
        <p:txBody>
          <a:bodyPr/>
          <a:lstStyle/>
          <a:p>
            <a:r>
              <a:rPr lang="en-US" b="1" i="1" dirty="0">
                <a:solidFill>
                  <a:srgbClr val="FF0000"/>
                </a:solidFill>
              </a:rPr>
              <a:t>Example 3.2</a:t>
            </a:r>
          </a:p>
        </p:txBody>
      </p:sp>
      <p:sp>
        <p:nvSpPr>
          <p:cNvPr id="4" name="TextBox 3">
            <a:extLst>
              <a:ext uri="{FF2B5EF4-FFF2-40B4-BE49-F238E27FC236}">
                <a16:creationId xmlns:a16="http://schemas.microsoft.com/office/drawing/2014/main" id="{8E9A83B2-22FE-7013-9810-CC6EE454E3E8}"/>
              </a:ext>
            </a:extLst>
          </p:cNvPr>
          <p:cNvSpPr txBox="1"/>
          <p:nvPr/>
        </p:nvSpPr>
        <p:spPr>
          <a:xfrm>
            <a:off x="0" y="572782"/>
            <a:ext cx="11874674" cy="830997"/>
          </a:xfrm>
          <a:prstGeom prst="rect">
            <a:avLst/>
          </a:prstGeom>
          <a:noFill/>
        </p:spPr>
        <p:txBody>
          <a:bodyPr wrap="square" rtlCol="0">
            <a:spAutoFit/>
          </a:bodyPr>
          <a:lstStyle/>
          <a:p>
            <a:r>
              <a:rPr lang="en-CA" sz="2400" i="1" dirty="0"/>
              <a:t>Helium (He) is a valuable gas in industry, low temperature research, deep sea diving tanks, and balloons. How many moles of He atoms are in 6.46 g of He?</a:t>
            </a:r>
            <a:endParaRPr lang="en-CA" sz="2400" b="0" i="1" dirty="0"/>
          </a:p>
        </p:txBody>
      </p:sp>
      <p:cxnSp>
        <p:nvCxnSpPr>
          <p:cNvPr id="6" name="Straight Connector 5">
            <a:extLst>
              <a:ext uri="{FF2B5EF4-FFF2-40B4-BE49-F238E27FC236}">
                <a16:creationId xmlns:a16="http://schemas.microsoft.com/office/drawing/2014/main" id="{CEBA5DFD-F8B7-E4A0-1175-1FD9A4DF0514}"/>
              </a:ext>
            </a:extLst>
          </p:cNvPr>
          <p:cNvCxnSpPr/>
          <p:nvPr/>
        </p:nvCxnSpPr>
        <p:spPr>
          <a:xfrm>
            <a:off x="1343890" y="1362214"/>
            <a:ext cx="602672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629E58F-B8C4-A7D3-FEE4-DB5080E93EF5}"/>
              </a:ext>
            </a:extLst>
          </p:cNvPr>
          <p:cNvSpPr txBox="1"/>
          <p:nvPr/>
        </p:nvSpPr>
        <p:spPr>
          <a:xfrm>
            <a:off x="2895600" y="2045123"/>
            <a:ext cx="4724400" cy="584775"/>
          </a:xfrm>
          <a:prstGeom prst="rect">
            <a:avLst/>
          </a:prstGeom>
          <a:noFill/>
          <a:ln w="19050">
            <a:solidFill>
              <a:srgbClr val="FF0000"/>
            </a:solidFill>
          </a:ln>
        </p:spPr>
        <p:txBody>
          <a:bodyPr wrap="square" rtlCol="0">
            <a:spAutoFit/>
          </a:bodyPr>
          <a:lstStyle/>
          <a:p>
            <a:r>
              <a:rPr lang="en-US" sz="3200" dirty="0"/>
              <a:t>Molar </a:t>
            </a:r>
            <a:r>
              <a:rPr lang="en-US" sz="3200" dirty="0" err="1"/>
              <a:t>Mass</a:t>
            </a:r>
            <a:r>
              <a:rPr lang="en-US" sz="3200" baseline="-25000" dirty="0" err="1"/>
              <a:t>He</a:t>
            </a:r>
            <a:r>
              <a:rPr lang="en-US" sz="3200" dirty="0"/>
              <a:t> = 4.0g / mol</a:t>
            </a:r>
            <a:endParaRPr lang="en-US" sz="3200" baseline="-25000" dirty="0"/>
          </a:p>
        </p:txBody>
      </p:sp>
      <p:cxnSp>
        <p:nvCxnSpPr>
          <p:cNvPr id="8" name="Straight Connector 7">
            <a:extLst>
              <a:ext uri="{FF2B5EF4-FFF2-40B4-BE49-F238E27FC236}">
                <a16:creationId xmlns:a16="http://schemas.microsoft.com/office/drawing/2014/main" id="{6F3283E0-61FD-018F-52E2-214E14C4B403}"/>
              </a:ext>
            </a:extLst>
          </p:cNvPr>
          <p:cNvCxnSpPr/>
          <p:nvPr/>
        </p:nvCxnSpPr>
        <p:spPr>
          <a:xfrm>
            <a:off x="1208332" y="3980101"/>
            <a:ext cx="14131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583E8E8-A166-3371-8E80-334F40D39B51}"/>
              </a:ext>
            </a:extLst>
          </p:cNvPr>
          <p:cNvSpPr txBox="1"/>
          <p:nvPr/>
        </p:nvSpPr>
        <p:spPr>
          <a:xfrm>
            <a:off x="1269724" y="3938537"/>
            <a:ext cx="1194008" cy="584775"/>
          </a:xfrm>
          <a:prstGeom prst="rect">
            <a:avLst/>
          </a:prstGeom>
          <a:noFill/>
        </p:spPr>
        <p:txBody>
          <a:bodyPr wrap="square" rtlCol="0">
            <a:spAutoFit/>
          </a:bodyPr>
          <a:lstStyle/>
          <a:p>
            <a:r>
              <a:rPr lang="en-US" sz="3200" dirty="0"/>
              <a:t>1 mol</a:t>
            </a:r>
          </a:p>
        </p:txBody>
      </p:sp>
      <p:sp>
        <p:nvSpPr>
          <p:cNvPr id="10" name="TextBox 9">
            <a:extLst>
              <a:ext uri="{FF2B5EF4-FFF2-40B4-BE49-F238E27FC236}">
                <a16:creationId xmlns:a16="http://schemas.microsoft.com/office/drawing/2014/main" id="{E129341B-E24C-C9C0-95D2-7D190BD9DC72}"/>
              </a:ext>
            </a:extLst>
          </p:cNvPr>
          <p:cNvSpPr txBox="1"/>
          <p:nvPr/>
        </p:nvSpPr>
        <p:spPr>
          <a:xfrm>
            <a:off x="1343890" y="3429000"/>
            <a:ext cx="1413163" cy="584775"/>
          </a:xfrm>
          <a:prstGeom prst="rect">
            <a:avLst/>
          </a:prstGeom>
          <a:noFill/>
        </p:spPr>
        <p:txBody>
          <a:bodyPr wrap="square" rtlCol="0">
            <a:spAutoFit/>
          </a:bodyPr>
          <a:lstStyle/>
          <a:p>
            <a:r>
              <a:rPr lang="en-US" sz="3200" dirty="0"/>
              <a:t>4.0 g</a:t>
            </a:r>
          </a:p>
        </p:txBody>
      </p:sp>
      <p:cxnSp>
        <p:nvCxnSpPr>
          <p:cNvPr id="11" name="Straight Connector 10">
            <a:extLst>
              <a:ext uri="{FF2B5EF4-FFF2-40B4-BE49-F238E27FC236}">
                <a16:creationId xmlns:a16="http://schemas.microsoft.com/office/drawing/2014/main" id="{9DF8002A-3E2D-CA0D-838A-4879060EDDE5}"/>
              </a:ext>
            </a:extLst>
          </p:cNvPr>
          <p:cNvCxnSpPr/>
          <p:nvPr/>
        </p:nvCxnSpPr>
        <p:spPr>
          <a:xfrm>
            <a:off x="2995568" y="3980101"/>
            <a:ext cx="14131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B11E5C-0F81-4492-4967-EAAF752E5205}"/>
              </a:ext>
            </a:extLst>
          </p:cNvPr>
          <p:cNvSpPr txBox="1"/>
          <p:nvPr/>
        </p:nvSpPr>
        <p:spPr>
          <a:xfrm>
            <a:off x="3357215" y="3980101"/>
            <a:ext cx="813007" cy="584775"/>
          </a:xfrm>
          <a:prstGeom prst="rect">
            <a:avLst/>
          </a:prstGeom>
          <a:noFill/>
        </p:spPr>
        <p:txBody>
          <a:bodyPr wrap="square" rtlCol="0">
            <a:spAutoFit/>
          </a:bodyPr>
          <a:lstStyle/>
          <a:p>
            <a:r>
              <a:rPr lang="en-US" sz="3200" dirty="0"/>
              <a:t>???</a:t>
            </a:r>
          </a:p>
        </p:txBody>
      </p:sp>
      <p:sp>
        <p:nvSpPr>
          <p:cNvPr id="13" name="TextBox 12">
            <a:extLst>
              <a:ext uri="{FF2B5EF4-FFF2-40B4-BE49-F238E27FC236}">
                <a16:creationId xmlns:a16="http://schemas.microsoft.com/office/drawing/2014/main" id="{39389CC7-4700-EDEA-8EEF-843449395A79}"/>
              </a:ext>
            </a:extLst>
          </p:cNvPr>
          <p:cNvSpPr txBox="1"/>
          <p:nvPr/>
        </p:nvSpPr>
        <p:spPr>
          <a:xfrm>
            <a:off x="3131126" y="3429000"/>
            <a:ext cx="1413163" cy="584775"/>
          </a:xfrm>
          <a:prstGeom prst="rect">
            <a:avLst/>
          </a:prstGeom>
          <a:noFill/>
        </p:spPr>
        <p:txBody>
          <a:bodyPr wrap="square" rtlCol="0">
            <a:spAutoFit/>
          </a:bodyPr>
          <a:lstStyle/>
          <a:p>
            <a:r>
              <a:rPr lang="en-US" sz="3200" dirty="0"/>
              <a:t>6.46 g</a:t>
            </a:r>
          </a:p>
        </p:txBody>
      </p:sp>
      <p:sp>
        <p:nvSpPr>
          <p:cNvPr id="14" name="TextBox 13">
            <a:extLst>
              <a:ext uri="{FF2B5EF4-FFF2-40B4-BE49-F238E27FC236}">
                <a16:creationId xmlns:a16="http://schemas.microsoft.com/office/drawing/2014/main" id="{F8900817-1268-66CD-1D97-B6793495C00C}"/>
              </a:ext>
            </a:extLst>
          </p:cNvPr>
          <p:cNvSpPr txBox="1"/>
          <p:nvPr/>
        </p:nvSpPr>
        <p:spPr>
          <a:xfrm>
            <a:off x="4699677" y="3413917"/>
            <a:ext cx="1842511" cy="1077218"/>
          </a:xfrm>
          <a:prstGeom prst="rect">
            <a:avLst/>
          </a:prstGeom>
          <a:noFill/>
        </p:spPr>
        <p:txBody>
          <a:bodyPr wrap="square" rtlCol="0">
            <a:spAutoFit/>
          </a:bodyPr>
          <a:lstStyle/>
          <a:p>
            <a:r>
              <a:rPr lang="en-US" sz="3200" b="1" dirty="0">
                <a:solidFill>
                  <a:srgbClr val="FF0000"/>
                </a:solidFill>
              </a:rPr>
              <a:t>CROSS MULTIPLY</a:t>
            </a:r>
          </a:p>
        </p:txBody>
      </p:sp>
      <p:sp>
        <p:nvSpPr>
          <p:cNvPr id="15" name="TextBox 14">
            <a:extLst>
              <a:ext uri="{FF2B5EF4-FFF2-40B4-BE49-F238E27FC236}">
                <a16:creationId xmlns:a16="http://schemas.microsoft.com/office/drawing/2014/main" id="{485FC891-AF42-E3AA-2136-93BEADEE442C}"/>
              </a:ext>
            </a:extLst>
          </p:cNvPr>
          <p:cNvSpPr txBox="1"/>
          <p:nvPr/>
        </p:nvSpPr>
        <p:spPr>
          <a:xfrm>
            <a:off x="6697576" y="3395326"/>
            <a:ext cx="5256380" cy="584775"/>
          </a:xfrm>
          <a:prstGeom prst="rect">
            <a:avLst/>
          </a:prstGeom>
          <a:noFill/>
        </p:spPr>
        <p:txBody>
          <a:bodyPr wrap="square" rtlCol="0">
            <a:spAutoFit/>
          </a:bodyPr>
          <a:lstStyle/>
          <a:p>
            <a:r>
              <a:rPr lang="en-US" sz="3200" dirty="0"/>
              <a:t>(1 x 6.46) ➗ (4.0)</a:t>
            </a:r>
          </a:p>
        </p:txBody>
      </p:sp>
      <p:sp>
        <p:nvSpPr>
          <p:cNvPr id="16" name="TextBox 15">
            <a:extLst>
              <a:ext uri="{FF2B5EF4-FFF2-40B4-BE49-F238E27FC236}">
                <a16:creationId xmlns:a16="http://schemas.microsoft.com/office/drawing/2014/main" id="{D6895429-93DE-8176-BE39-6C974FB7AF9A}"/>
              </a:ext>
            </a:extLst>
          </p:cNvPr>
          <p:cNvSpPr txBox="1"/>
          <p:nvPr/>
        </p:nvSpPr>
        <p:spPr>
          <a:xfrm>
            <a:off x="6697576" y="3938537"/>
            <a:ext cx="3196064" cy="584775"/>
          </a:xfrm>
          <a:prstGeom prst="rect">
            <a:avLst/>
          </a:prstGeom>
          <a:noFill/>
        </p:spPr>
        <p:txBody>
          <a:bodyPr wrap="square" rtlCol="0">
            <a:spAutoFit/>
          </a:bodyPr>
          <a:lstStyle/>
          <a:p>
            <a:r>
              <a:rPr lang="en-US" sz="3200" dirty="0"/>
              <a:t>= </a:t>
            </a:r>
            <a:r>
              <a:rPr lang="en-CA" sz="3200" dirty="0"/>
              <a:t>1.615 mol</a:t>
            </a:r>
            <a:endParaRPr lang="en-US" sz="3200" dirty="0"/>
          </a:p>
        </p:txBody>
      </p:sp>
      <p:sp>
        <p:nvSpPr>
          <p:cNvPr id="17" name="TextBox 16">
            <a:extLst>
              <a:ext uri="{FF2B5EF4-FFF2-40B4-BE49-F238E27FC236}">
                <a16:creationId xmlns:a16="http://schemas.microsoft.com/office/drawing/2014/main" id="{1690764E-C24B-0415-3F86-A5A010810505}"/>
              </a:ext>
            </a:extLst>
          </p:cNvPr>
          <p:cNvSpPr txBox="1"/>
          <p:nvPr/>
        </p:nvSpPr>
        <p:spPr>
          <a:xfrm>
            <a:off x="6697576" y="4491135"/>
            <a:ext cx="2003079" cy="584775"/>
          </a:xfrm>
          <a:prstGeom prst="rect">
            <a:avLst/>
          </a:prstGeom>
          <a:noFill/>
          <a:ln w="69850">
            <a:solidFill>
              <a:srgbClr val="FF0000"/>
            </a:solidFill>
          </a:ln>
        </p:spPr>
        <p:txBody>
          <a:bodyPr wrap="square" rtlCol="0">
            <a:spAutoFit/>
          </a:bodyPr>
          <a:lstStyle/>
          <a:p>
            <a:r>
              <a:rPr lang="en-CA" sz="3200" dirty="0"/>
              <a:t>~ 1.62 mol</a:t>
            </a:r>
            <a:endParaRPr lang="en-US" sz="3200" baseline="30000" dirty="0"/>
          </a:p>
        </p:txBody>
      </p:sp>
      <p:sp>
        <p:nvSpPr>
          <p:cNvPr id="18" name="Rectangle 17">
            <a:extLst>
              <a:ext uri="{FF2B5EF4-FFF2-40B4-BE49-F238E27FC236}">
                <a16:creationId xmlns:a16="http://schemas.microsoft.com/office/drawing/2014/main" id="{1F5E05DB-8836-9E8A-CC5F-228B5CC89B4D}"/>
              </a:ext>
            </a:extLst>
          </p:cNvPr>
          <p:cNvSpPr/>
          <p:nvPr/>
        </p:nvSpPr>
        <p:spPr>
          <a:xfrm>
            <a:off x="5805054" y="988280"/>
            <a:ext cx="581891" cy="373934"/>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0E2F735-ADEE-24DB-2C5B-2319D018CEAE}"/>
              </a:ext>
            </a:extLst>
          </p:cNvPr>
          <p:cNvSpPr txBox="1"/>
          <p:nvPr/>
        </p:nvSpPr>
        <p:spPr>
          <a:xfrm>
            <a:off x="5528106" y="1387490"/>
            <a:ext cx="3671312" cy="584775"/>
          </a:xfrm>
          <a:prstGeom prst="rect">
            <a:avLst/>
          </a:prstGeom>
          <a:noFill/>
        </p:spPr>
        <p:txBody>
          <a:bodyPr wrap="square" rtlCol="0">
            <a:spAutoFit/>
          </a:bodyPr>
          <a:lstStyle/>
          <a:p>
            <a:r>
              <a:rPr lang="en-US" sz="3200" b="1" dirty="0">
                <a:solidFill>
                  <a:srgbClr val="FF0000"/>
                </a:solidFill>
              </a:rPr>
              <a:t>3 Sig Figs</a:t>
            </a:r>
          </a:p>
        </p:txBody>
      </p:sp>
      <p:sp>
        <p:nvSpPr>
          <p:cNvPr id="20" name="TextBox 19">
            <a:extLst>
              <a:ext uri="{FF2B5EF4-FFF2-40B4-BE49-F238E27FC236}">
                <a16:creationId xmlns:a16="http://schemas.microsoft.com/office/drawing/2014/main" id="{221C3A35-9118-FF53-37EA-B500FBC46716}"/>
              </a:ext>
            </a:extLst>
          </p:cNvPr>
          <p:cNvSpPr txBox="1"/>
          <p:nvPr/>
        </p:nvSpPr>
        <p:spPr>
          <a:xfrm>
            <a:off x="228599" y="5707228"/>
            <a:ext cx="11152909" cy="923330"/>
          </a:xfrm>
          <a:prstGeom prst="rect">
            <a:avLst/>
          </a:prstGeom>
          <a:noFill/>
          <a:ln w="60325">
            <a:solidFill>
              <a:srgbClr val="FF0000"/>
            </a:solidFill>
          </a:ln>
        </p:spPr>
        <p:txBody>
          <a:bodyPr wrap="square" rtlCol="0">
            <a:spAutoFit/>
          </a:bodyPr>
          <a:lstStyle/>
          <a:p>
            <a:r>
              <a:rPr lang="en-US" sz="5400" b="1" dirty="0">
                <a:solidFill>
                  <a:srgbClr val="FF0000"/>
                </a:solidFill>
              </a:rPr>
              <a:t>OR A SECOND MORE CHEMISTRY WAY</a:t>
            </a:r>
          </a:p>
        </p:txBody>
      </p:sp>
    </p:spTree>
    <p:extLst>
      <p:ext uri="{BB962C8B-B14F-4D97-AF65-F5344CB8AC3E}">
        <p14:creationId xmlns:p14="http://schemas.microsoft.com/office/powerpoint/2010/main" val="125223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p:bldP spid="13" grpId="0"/>
      <p:bldP spid="14" grpId="0"/>
      <p:bldP spid="15" grpId="0"/>
      <p:bldP spid="16" grpId="0"/>
      <p:bldP spid="17" grpId="0" animBg="1"/>
      <p:bldP spid="18" grpId="0" animBg="1"/>
      <p:bldP spid="19"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20870"/>
          </a:xfrm>
        </p:spPr>
        <p:txBody>
          <a:bodyPr/>
          <a:lstStyle/>
          <a:p>
            <a:r>
              <a:rPr lang="en-US" b="1" i="1" dirty="0">
                <a:solidFill>
                  <a:srgbClr val="FF0000"/>
                </a:solidFill>
              </a:rPr>
              <a:t>Example 3.2</a:t>
            </a:r>
          </a:p>
        </p:txBody>
      </p:sp>
      <p:sp>
        <p:nvSpPr>
          <p:cNvPr id="4" name="TextBox 3">
            <a:extLst>
              <a:ext uri="{FF2B5EF4-FFF2-40B4-BE49-F238E27FC236}">
                <a16:creationId xmlns:a16="http://schemas.microsoft.com/office/drawing/2014/main" id="{8E9A83B2-22FE-7013-9810-CC6EE454E3E8}"/>
              </a:ext>
            </a:extLst>
          </p:cNvPr>
          <p:cNvSpPr txBox="1"/>
          <p:nvPr/>
        </p:nvSpPr>
        <p:spPr>
          <a:xfrm>
            <a:off x="0" y="572782"/>
            <a:ext cx="11874674" cy="830997"/>
          </a:xfrm>
          <a:prstGeom prst="rect">
            <a:avLst/>
          </a:prstGeom>
          <a:noFill/>
        </p:spPr>
        <p:txBody>
          <a:bodyPr wrap="square" rtlCol="0">
            <a:spAutoFit/>
          </a:bodyPr>
          <a:lstStyle/>
          <a:p>
            <a:r>
              <a:rPr lang="en-CA" sz="2400" i="1" dirty="0"/>
              <a:t>Helium (He) is a valuable gas in industry, low temperature research, deep sea diving tanks, and balloons. How many moles of He atoms are in 6.46 g of He?</a:t>
            </a:r>
            <a:endParaRPr lang="en-CA" sz="2400" b="0" i="1" dirty="0"/>
          </a:p>
        </p:txBody>
      </p:sp>
      <p:cxnSp>
        <p:nvCxnSpPr>
          <p:cNvPr id="6" name="Straight Connector 5">
            <a:extLst>
              <a:ext uri="{FF2B5EF4-FFF2-40B4-BE49-F238E27FC236}">
                <a16:creationId xmlns:a16="http://schemas.microsoft.com/office/drawing/2014/main" id="{CEBA5DFD-F8B7-E4A0-1175-1FD9A4DF0514}"/>
              </a:ext>
            </a:extLst>
          </p:cNvPr>
          <p:cNvCxnSpPr/>
          <p:nvPr/>
        </p:nvCxnSpPr>
        <p:spPr>
          <a:xfrm>
            <a:off x="1343890" y="1362214"/>
            <a:ext cx="602672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629E58F-B8C4-A7D3-FEE4-DB5080E93EF5}"/>
              </a:ext>
            </a:extLst>
          </p:cNvPr>
          <p:cNvSpPr txBox="1"/>
          <p:nvPr/>
        </p:nvSpPr>
        <p:spPr>
          <a:xfrm>
            <a:off x="2895600" y="2045123"/>
            <a:ext cx="4724400" cy="584775"/>
          </a:xfrm>
          <a:prstGeom prst="rect">
            <a:avLst/>
          </a:prstGeom>
          <a:noFill/>
          <a:ln w="19050">
            <a:solidFill>
              <a:srgbClr val="FF0000"/>
            </a:solidFill>
          </a:ln>
        </p:spPr>
        <p:txBody>
          <a:bodyPr wrap="square" rtlCol="0">
            <a:spAutoFit/>
          </a:bodyPr>
          <a:lstStyle/>
          <a:p>
            <a:r>
              <a:rPr lang="en-US" sz="3200" dirty="0"/>
              <a:t>Molar </a:t>
            </a:r>
            <a:r>
              <a:rPr lang="en-US" sz="3200" dirty="0" err="1"/>
              <a:t>Mass</a:t>
            </a:r>
            <a:r>
              <a:rPr lang="en-US" sz="3200" baseline="-25000" dirty="0" err="1"/>
              <a:t>He</a:t>
            </a:r>
            <a:r>
              <a:rPr lang="en-US" sz="3200" dirty="0"/>
              <a:t> = 4.0g / mol</a:t>
            </a:r>
            <a:endParaRPr lang="en-US" sz="3200" baseline="-25000" dirty="0"/>
          </a:p>
        </p:txBody>
      </p:sp>
      <p:sp>
        <p:nvSpPr>
          <p:cNvPr id="18" name="Rectangle 17">
            <a:extLst>
              <a:ext uri="{FF2B5EF4-FFF2-40B4-BE49-F238E27FC236}">
                <a16:creationId xmlns:a16="http://schemas.microsoft.com/office/drawing/2014/main" id="{1F5E05DB-8836-9E8A-CC5F-228B5CC89B4D}"/>
              </a:ext>
            </a:extLst>
          </p:cNvPr>
          <p:cNvSpPr/>
          <p:nvPr/>
        </p:nvSpPr>
        <p:spPr>
          <a:xfrm>
            <a:off x="5805054" y="988280"/>
            <a:ext cx="581891" cy="373934"/>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0E2F735-ADEE-24DB-2C5B-2319D018CEAE}"/>
              </a:ext>
            </a:extLst>
          </p:cNvPr>
          <p:cNvSpPr txBox="1"/>
          <p:nvPr/>
        </p:nvSpPr>
        <p:spPr>
          <a:xfrm>
            <a:off x="5528106" y="1387490"/>
            <a:ext cx="3671312" cy="584775"/>
          </a:xfrm>
          <a:prstGeom prst="rect">
            <a:avLst/>
          </a:prstGeom>
          <a:noFill/>
        </p:spPr>
        <p:txBody>
          <a:bodyPr wrap="square" rtlCol="0">
            <a:spAutoFit/>
          </a:bodyPr>
          <a:lstStyle/>
          <a:p>
            <a:r>
              <a:rPr lang="en-US" sz="3200" b="1" dirty="0">
                <a:solidFill>
                  <a:srgbClr val="FF0000"/>
                </a:solidFill>
              </a:rPr>
              <a:t>3 Sig Figs</a:t>
            </a:r>
          </a:p>
        </p:txBody>
      </p:sp>
      <p:sp>
        <p:nvSpPr>
          <p:cNvPr id="3" name="TextBox 2">
            <a:extLst>
              <a:ext uri="{FF2B5EF4-FFF2-40B4-BE49-F238E27FC236}">
                <a16:creationId xmlns:a16="http://schemas.microsoft.com/office/drawing/2014/main" id="{FC9A01DE-470D-2CF0-64C8-E2A902C23F92}"/>
              </a:ext>
            </a:extLst>
          </p:cNvPr>
          <p:cNvSpPr txBox="1"/>
          <p:nvPr/>
        </p:nvSpPr>
        <p:spPr>
          <a:xfrm>
            <a:off x="3096491" y="2967335"/>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5" name="TextBox 4">
            <a:extLst>
              <a:ext uri="{FF2B5EF4-FFF2-40B4-BE49-F238E27FC236}">
                <a16:creationId xmlns:a16="http://schemas.microsoft.com/office/drawing/2014/main" id="{679F1092-64CB-4ACD-6CE0-107B6C4846CC}"/>
              </a:ext>
            </a:extLst>
          </p:cNvPr>
          <p:cNvSpPr txBox="1"/>
          <p:nvPr/>
        </p:nvSpPr>
        <p:spPr>
          <a:xfrm>
            <a:off x="4281055" y="2702756"/>
            <a:ext cx="3089562" cy="923330"/>
          </a:xfrm>
          <a:prstGeom prst="rect">
            <a:avLst/>
          </a:prstGeom>
          <a:noFill/>
        </p:spPr>
        <p:txBody>
          <a:bodyPr wrap="square" rtlCol="0">
            <a:spAutoFit/>
          </a:bodyPr>
          <a:lstStyle/>
          <a:p>
            <a:r>
              <a:rPr lang="en-US" sz="5400" b="1" dirty="0">
                <a:solidFill>
                  <a:srgbClr val="FF0000"/>
                </a:solidFill>
              </a:rPr>
              <a:t>m </a:t>
            </a:r>
            <a:r>
              <a:rPr lang="en-US" sz="5400" b="1" baseline="-25000" dirty="0"/>
              <a:t>(mass)</a:t>
            </a:r>
            <a:endParaRPr lang="en-US" sz="3200" baseline="-25000" dirty="0"/>
          </a:p>
        </p:txBody>
      </p:sp>
      <p:cxnSp>
        <p:nvCxnSpPr>
          <p:cNvPr id="21" name="Straight Connector 20">
            <a:extLst>
              <a:ext uri="{FF2B5EF4-FFF2-40B4-BE49-F238E27FC236}">
                <a16:creationId xmlns:a16="http://schemas.microsoft.com/office/drawing/2014/main" id="{1C5AC0ED-654F-CFDB-674A-34EC8123CC80}"/>
              </a:ext>
            </a:extLst>
          </p:cNvPr>
          <p:cNvCxnSpPr>
            <a:cxnSpLocks/>
          </p:cNvCxnSpPr>
          <p:nvPr/>
        </p:nvCxnSpPr>
        <p:spPr>
          <a:xfrm>
            <a:off x="4281055" y="3730719"/>
            <a:ext cx="229985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919A0E3-1ACE-DB70-7849-0F8AAE656C39}"/>
              </a:ext>
            </a:extLst>
          </p:cNvPr>
          <p:cNvSpPr txBox="1"/>
          <p:nvPr/>
        </p:nvSpPr>
        <p:spPr>
          <a:xfrm>
            <a:off x="4260272" y="3626086"/>
            <a:ext cx="3512127" cy="923330"/>
          </a:xfrm>
          <a:prstGeom prst="rect">
            <a:avLst/>
          </a:prstGeom>
          <a:noFill/>
        </p:spPr>
        <p:txBody>
          <a:bodyPr wrap="square" rtlCol="0">
            <a:spAutoFit/>
          </a:bodyPr>
          <a:lstStyle/>
          <a:p>
            <a:r>
              <a:rPr lang="en-US" sz="5400" b="1" dirty="0">
                <a:solidFill>
                  <a:srgbClr val="FF0000"/>
                </a:solidFill>
              </a:rPr>
              <a:t>M </a:t>
            </a:r>
            <a:r>
              <a:rPr lang="en-US" sz="5400" b="1" baseline="-25000" dirty="0"/>
              <a:t>(Molar mass)</a:t>
            </a:r>
            <a:endParaRPr lang="en-US" sz="3200" baseline="-25000" dirty="0"/>
          </a:p>
        </p:txBody>
      </p:sp>
      <p:sp>
        <p:nvSpPr>
          <p:cNvPr id="25" name="Rectangle 24">
            <a:extLst>
              <a:ext uri="{FF2B5EF4-FFF2-40B4-BE49-F238E27FC236}">
                <a16:creationId xmlns:a16="http://schemas.microsoft.com/office/drawing/2014/main" id="{453A0772-CE00-9BE4-3EC5-FD116917DD19}"/>
              </a:ext>
            </a:extLst>
          </p:cNvPr>
          <p:cNvSpPr/>
          <p:nvPr/>
        </p:nvSpPr>
        <p:spPr>
          <a:xfrm>
            <a:off x="3048000" y="2905649"/>
            <a:ext cx="4724399" cy="1846459"/>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53407DA-0EE1-425A-B9DE-60900C743C25}"/>
              </a:ext>
            </a:extLst>
          </p:cNvPr>
          <p:cNvCxnSpPr/>
          <p:nvPr/>
        </p:nvCxnSpPr>
        <p:spPr>
          <a:xfrm flipV="1">
            <a:off x="2329841" y="3730719"/>
            <a:ext cx="951978" cy="8186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8B7271-4E28-2E2D-681E-ED87A09FBB83}"/>
              </a:ext>
            </a:extLst>
          </p:cNvPr>
          <p:cNvSpPr txBox="1"/>
          <p:nvPr/>
        </p:nvSpPr>
        <p:spPr>
          <a:xfrm>
            <a:off x="280219" y="4752108"/>
            <a:ext cx="2500560" cy="1569660"/>
          </a:xfrm>
          <a:prstGeom prst="rect">
            <a:avLst/>
          </a:prstGeom>
          <a:noFill/>
        </p:spPr>
        <p:txBody>
          <a:bodyPr wrap="square" rtlCol="0">
            <a:spAutoFit/>
          </a:bodyPr>
          <a:lstStyle/>
          <a:p>
            <a:r>
              <a:rPr lang="en-US" sz="3200" b="1" dirty="0"/>
              <a:t>“n” stands for the </a:t>
            </a:r>
            <a:r>
              <a:rPr lang="en-US" sz="3200" b="1" dirty="0">
                <a:solidFill>
                  <a:srgbClr val="FF0000"/>
                </a:solidFill>
              </a:rPr>
              <a:t># of Moles</a:t>
            </a:r>
            <a:r>
              <a:rPr lang="en-US" sz="3200" b="1" dirty="0"/>
              <a:t>.</a:t>
            </a:r>
          </a:p>
        </p:txBody>
      </p:sp>
      <p:cxnSp>
        <p:nvCxnSpPr>
          <p:cNvPr id="11" name="Straight Arrow Connector 10">
            <a:extLst>
              <a:ext uri="{FF2B5EF4-FFF2-40B4-BE49-F238E27FC236}">
                <a16:creationId xmlns:a16="http://schemas.microsoft.com/office/drawing/2014/main" id="{02902B7B-12A9-D278-4231-95C78CD85E6A}"/>
              </a:ext>
            </a:extLst>
          </p:cNvPr>
          <p:cNvCxnSpPr>
            <a:cxnSpLocks/>
          </p:cNvCxnSpPr>
          <p:nvPr/>
        </p:nvCxnSpPr>
        <p:spPr>
          <a:xfrm flipH="1">
            <a:off x="4921589" y="3083140"/>
            <a:ext cx="31671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ED14E1A-BBFD-761D-25AC-AB4F9D130938}"/>
              </a:ext>
            </a:extLst>
          </p:cNvPr>
          <p:cNvSpPr txBox="1"/>
          <p:nvPr/>
        </p:nvSpPr>
        <p:spPr>
          <a:xfrm>
            <a:off x="8088776" y="2841256"/>
            <a:ext cx="2500560" cy="1569660"/>
          </a:xfrm>
          <a:prstGeom prst="rect">
            <a:avLst/>
          </a:prstGeom>
          <a:noFill/>
        </p:spPr>
        <p:txBody>
          <a:bodyPr wrap="square" rtlCol="0">
            <a:spAutoFit/>
          </a:bodyPr>
          <a:lstStyle/>
          <a:p>
            <a:r>
              <a:rPr lang="en-US" sz="3200" b="1" dirty="0"/>
              <a:t>“</a:t>
            </a:r>
            <a:r>
              <a:rPr lang="en-US" sz="3200" b="1" dirty="0">
                <a:solidFill>
                  <a:srgbClr val="FF0000"/>
                </a:solidFill>
              </a:rPr>
              <a:t>m</a:t>
            </a:r>
            <a:r>
              <a:rPr lang="en-US" sz="3200" b="1" dirty="0"/>
              <a:t>” stands for the </a:t>
            </a:r>
            <a:r>
              <a:rPr lang="en-US" sz="3200" b="1" dirty="0">
                <a:solidFill>
                  <a:srgbClr val="FF0000"/>
                </a:solidFill>
              </a:rPr>
              <a:t>mass in grams</a:t>
            </a:r>
            <a:r>
              <a:rPr lang="en-US" sz="3200" b="1" dirty="0"/>
              <a:t>.</a:t>
            </a:r>
          </a:p>
        </p:txBody>
      </p:sp>
      <p:cxnSp>
        <p:nvCxnSpPr>
          <p:cNvPr id="14" name="Straight Arrow Connector 13">
            <a:extLst>
              <a:ext uri="{FF2B5EF4-FFF2-40B4-BE49-F238E27FC236}">
                <a16:creationId xmlns:a16="http://schemas.microsoft.com/office/drawing/2014/main" id="{2654BA88-ABC7-5339-63AF-975E52D3F364}"/>
              </a:ext>
            </a:extLst>
          </p:cNvPr>
          <p:cNvCxnSpPr>
            <a:cxnSpLocks/>
          </p:cNvCxnSpPr>
          <p:nvPr/>
        </p:nvCxnSpPr>
        <p:spPr>
          <a:xfrm flipV="1">
            <a:off x="4735919" y="4400968"/>
            <a:ext cx="0" cy="7022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3D907BE-7375-F609-DBAC-0533ABD5DC57}"/>
              </a:ext>
            </a:extLst>
          </p:cNvPr>
          <p:cNvSpPr txBox="1"/>
          <p:nvPr/>
        </p:nvSpPr>
        <p:spPr>
          <a:xfrm>
            <a:off x="4007519" y="5106156"/>
            <a:ext cx="4354813" cy="1077218"/>
          </a:xfrm>
          <a:prstGeom prst="rect">
            <a:avLst/>
          </a:prstGeom>
          <a:noFill/>
        </p:spPr>
        <p:txBody>
          <a:bodyPr wrap="square" rtlCol="0">
            <a:spAutoFit/>
          </a:bodyPr>
          <a:lstStyle/>
          <a:p>
            <a:r>
              <a:rPr lang="en-US" sz="3200" b="1" dirty="0"/>
              <a:t>“</a:t>
            </a:r>
            <a:r>
              <a:rPr lang="en-US" sz="3200" b="1" dirty="0">
                <a:solidFill>
                  <a:srgbClr val="FF0000"/>
                </a:solidFill>
              </a:rPr>
              <a:t>M</a:t>
            </a:r>
            <a:r>
              <a:rPr lang="en-US" sz="3200" b="1" dirty="0"/>
              <a:t>” stands for the </a:t>
            </a:r>
            <a:r>
              <a:rPr lang="en-US" sz="3200" b="1" dirty="0">
                <a:solidFill>
                  <a:srgbClr val="FF0000"/>
                </a:solidFill>
              </a:rPr>
              <a:t>Molar Mass in g / mol</a:t>
            </a:r>
            <a:r>
              <a:rPr lang="en-US" sz="3200" b="1" dirty="0"/>
              <a:t>.</a:t>
            </a:r>
          </a:p>
        </p:txBody>
      </p:sp>
    </p:spTree>
    <p:extLst>
      <p:ext uri="{BB962C8B-B14F-4D97-AF65-F5344CB8AC3E}">
        <p14:creationId xmlns:p14="http://schemas.microsoft.com/office/powerpoint/2010/main" val="201598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4" grpId="0"/>
      <p:bldP spid="25" grpId="0" animBg="1"/>
      <p:bldP spid="10" grpId="0"/>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20870"/>
          </a:xfrm>
        </p:spPr>
        <p:txBody>
          <a:bodyPr/>
          <a:lstStyle/>
          <a:p>
            <a:r>
              <a:rPr lang="en-US" b="1" i="1" dirty="0">
                <a:solidFill>
                  <a:srgbClr val="FF0000"/>
                </a:solidFill>
              </a:rPr>
              <a:t>Example 3.2</a:t>
            </a:r>
          </a:p>
        </p:txBody>
      </p:sp>
      <p:sp>
        <p:nvSpPr>
          <p:cNvPr id="4" name="TextBox 3">
            <a:extLst>
              <a:ext uri="{FF2B5EF4-FFF2-40B4-BE49-F238E27FC236}">
                <a16:creationId xmlns:a16="http://schemas.microsoft.com/office/drawing/2014/main" id="{8E9A83B2-22FE-7013-9810-CC6EE454E3E8}"/>
              </a:ext>
            </a:extLst>
          </p:cNvPr>
          <p:cNvSpPr txBox="1"/>
          <p:nvPr/>
        </p:nvSpPr>
        <p:spPr>
          <a:xfrm>
            <a:off x="0" y="572782"/>
            <a:ext cx="11874674" cy="830997"/>
          </a:xfrm>
          <a:prstGeom prst="rect">
            <a:avLst/>
          </a:prstGeom>
          <a:noFill/>
        </p:spPr>
        <p:txBody>
          <a:bodyPr wrap="square" rtlCol="0">
            <a:spAutoFit/>
          </a:bodyPr>
          <a:lstStyle/>
          <a:p>
            <a:r>
              <a:rPr lang="en-CA" sz="2400" i="1" dirty="0"/>
              <a:t>Helium (He) is a valuable gas in industry, low temperature research, deep sea diving tanks, and balloons. How many moles of He atoms are in 6.46 g of He?</a:t>
            </a:r>
            <a:endParaRPr lang="en-CA" sz="2400" b="0" i="1" dirty="0"/>
          </a:p>
        </p:txBody>
      </p:sp>
      <p:cxnSp>
        <p:nvCxnSpPr>
          <p:cNvPr id="6" name="Straight Connector 5">
            <a:extLst>
              <a:ext uri="{FF2B5EF4-FFF2-40B4-BE49-F238E27FC236}">
                <a16:creationId xmlns:a16="http://schemas.microsoft.com/office/drawing/2014/main" id="{CEBA5DFD-F8B7-E4A0-1175-1FD9A4DF0514}"/>
              </a:ext>
            </a:extLst>
          </p:cNvPr>
          <p:cNvCxnSpPr/>
          <p:nvPr/>
        </p:nvCxnSpPr>
        <p:spPr>
          <a:xfrm>
            <a:off x="1343890" y="1362214"/>
            <a:ext cx="602672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629E58F-B8C4-A7D3-FEE4-DB5080E93EF5}"/>
              </a:ext>
            </a:extLst>
          </p:cNvPr>
          <p:cNvSpPr txBox="1"/>
          <p:nvPr/>
        </p:nvSpPr>
        <p:spPr>
          <a:xfrm>
            <a:off x="2895600" y="2045123"/>
            <a:ext cx="4724400" cy="584775"/>
          </a:xfrm>
          <a:prstGeom prst="rect">
            <a:avLst/>
          </a:prstGeom>
          <a:noFill/>
          <a:ln w="19050">
            <a:solidFill>
              <a:srgbClr val="FF0000"/>
            </a:solidFill>
          </a:ln>
        </p:spPr>
        <p:txBody>
          <a:bodyPr wrap="square" rtlCol="0">
            <a:spAutoFit/>
          </a:bodyPr>
          <a:lstStyle/>
          <a:p>
            <a:r>
              <a:rPr lang="en-US" sz="3200" dirty="0"/>
              <a:t>Molar </a:t>
            </a:r>
            <a:r>
              <a:rPr lang="en-US" sz="3200" dirty="0" err="1"/>
              <a:t>Mass</a:t>
            </a:r>
            <a:r>
              <a:rPr lang="en-US" sz="3200" baseline="-25000" dirty="0" err="1"/>
              <a:t>He</a:t>
            </a:r>
            <a:r>
              <a:rPr lang="en-US" sz="3200" dirty="0"/>
              <a:t> = 4.0g / mol</a:t>
            </a:r>
            <a:endParaRPr lang="en-US" sz="3200" baseline="-25000" dirty="0"/>
          </a:p>
        </p:txBody>
      </p:sp>
      <p:sp>
        <p:nvSpPr>
          <p:cNvPr id="18" name="Rectangle 17">
            <a:extLst>
              <a:ext uri="{FF2B5EF4-FFF2-40B4-BE49-F238E27FC236}">
                <a16:creationId xmlns:a16="http://schemas.microsoft.com/office/drawing/2014/main" id="{1F5E05DB-8836-9E8A-CC5F-228B5CC89B4D}"/>
              </a:ext>
            </a:extLst>
          </p:cNvPr>
          <p:cNvSpPr/>
          <p:nvPr/>
        </p:nvSpPr>
        <p:spPr>
          <a:xfrm>
            <a:off x="5805054" y="988280"/>
            <a:ext cx="581891" cy="373934"/>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0E2F735-ADEE-24DB-2C5B-2319D018CEAE}"/>
              </a:ext>
            </a:extLst>
          </p:cNvPr>
          <p:cNvSpPr txBox="1"/>
          <p:nvPr/>
        </p:nvSpPr>
        <p:spPr>
          <a:xfrm>
            <a:off x="5528106" y="1387490"/>
            <a:ext cx="3671312" cy="584775"/>
          </a:xfrm>
          <a:prstGeom prst="rect">
            <a:avLst/>
          </a:prstGeom>
          <a:noFill/>
        </p:spPr>
        <p:txBody>
          <a:bodyPr wrap="square" rtlCol="0">
            <a:spAutoFit/>
          </a:bodyPr>
          <a:lstStyle/>
          <a:p>
            <a:r>
              <a:rPr lang="en-US" sz="3200" b="1" dirty="0">
                <a:solidFill>
                  <a:srgbClr val="FF0000"/>
                </a:solidFill>
              </a:rPr>
              <a:t>3 Sig Figs</a:t>
            </a:r>
          </a:p>
        </p:txBody>
      </p:sp>
      <p:sp>
        <p:nvSpPr>
          <p:cNvPr id="3" name="TextBox 2">
            <a:extLst>
              <a:ext uri="{FF2B5EF4-FFF2-40B4-BE49-F238E27FC236}">
                <a16:creationId xmlns:a16="http://schemas.microsoft.com/office/drawing/2014/main" id="{FC9A01DE-470D-2CF0-64C8-E2A902C23F92}"/>
              </a:ext>
            </a:extLst>
          </p:cNvPr>
          <p:cNvSpPr txBox="1"/>
          <p:nvPr/>
        </p:nvSpPr>
        <p:spPr>
          <a:xfrm>
            <a:off x="3657600" y="3074156"/>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5" name="TextBox 4">
            <a:extLst>
              <a:ext uri="{FF2B5EF4-FFF2-40B4-BE49-F238E27FC236}">
                <a16:creationId xmlns:a16="http://schemas.microsoft.com/office/drawing/2014/main" id="{679F1092-64CB-4ACD-6CE0-107B6C4846CC}"/>
              </a:ext>
            </a:extLst>
          </p:cNvPr>
          <p:cNvSpPr txBox="1"/>
          <p:nvPr/>
        </p:nvSpPr>
        <p:spPr>
          <a:xfrm>
            <a:off x="4842164" y="2809577"/>
            <a:ext cx="3089562" cy="923330"/>
          </a:xfrm>
          <a:prstGeom prst="rect">
            <a:avLst/>
          </a:prstGeom>
          <a:noFill/>
        </p:spPr>
        <p:txBody>
          <a:bodyPr wrap="square" rtlCol="0">
            <a:spAutoFit/>
          </a:bodyPr>
          <a:lstStyle/>
          <a:p>
            <a:r>
              <a:rPr lang="en-US" sz="5400" b="1" dirty="0">
                <a:solidFill>
                  <a:srgbClr val="FF0000"/>
                </a:solidFill>
              </a:rPr>
              <a:t>m </a:t>
            </a:r>
            <a:r>
              <a:rPr lang="en-US" sz="5400" b="1" baseline="-25000" dirty="0"/>
              <a:t>(mass)</a:t>
            </a:r>
            <a:endParaRPr lang="en-US" sz="3200" baseline="-25000" dirty="0"/>
          </a:p>
        </p:txBody>
      </p:sp>
      <p:cxnSp>
        <p:nvCxnSpPr>
          <p:cNvPr id="21" name="Straight Connector 20">
            <a:extLst>
              <a:ext uri="{FF2B5EF4-FFF2-40B4-BE49-F238E27FC236}">
                <a16:creationId xmlns:a16="http://schemas.microsoft.com/office/drawing/2014/main" id="{1C5AC0ED-654F-CFDB-674A-34EC8123CC80}"/>
              </a:ext>
            </a:extLst>
          </p:cNvPr>
          <p:cNvCxnSpPr>
            <a:cxnSpLocks/>
          </p:cNvCxnSpPr>
          <p:nvPr/>
        </p:nvCxnSpPr>
        <p:spPr>
          <a:xfrm>
            <a:off x="4842164" y="3837540"/>
            <a:ext cx="229985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919A0E3-1ACE-DB70-7849-0F8AAE656C39}"/>
              </a:ext>
            </a:extLst>
          </p:cNvPr>
          <p:cNvSpPr txBox="1"/>
          <p:nvPr/>
        </p:nvSpPr>
        <p:spPr>
          <a:xfrm>
            <a:off x="4821381" y="3732907"/>
            <a:ext cx="3512127" cy="923330"/>
          </a:xfrm>
          <a:prstGeom prst="rect">
            <a:avLst/>
          </a:prstGeom>
          <a:noFill/>
        </p:spPr>
        <p:txBody>
          <a:bodyPr wrap="square" rtlCol="0">
            <a:spAutoFit/>
          </a:bodyPr>
          <a:lstStyle/>
          <a:p>
            <a:r>
              <a:rPr lang="en-US" sz="5400" b="1" dirty="0">
                <a:solidFill>
                  <a:srgbClr val="FF0000"/>
                </a:solidFill>
              </a:rPr>
              <a:t>M </a:t>
            </a:r>
            <a:r>
              <a:rPr lang="en-US" sz="5400" b="1" baseline="-25000" dirty="0"/>
              <a:t>(Molar mass)</a:t>
            </a:r>
            <a:endParaRPr lang="en-US" sz="3200" baseline="-25000" dirty="0"/>
          </a:p>
        </p:txBody>
      </p:sp>
      <p:sp>
        <p:nvSpPr>
          <p:cNvPr id="8" name="Oval 7">
            <a:extLst>
              <a:ext uri="{FF2B5EF4-FFF2-40B4-BE49-F238E27FC236}">
                <a16:creationId xmlns:a16="http://schemas.microsoft.com/office/drawing/2014/main" id="{0C2CA206-CD3D-01DD-9F6C-D814E10A78AA}"/>
              </a:ext>
            </a:extLst>
          </p:cNvPr>
          <p:cNvSpPr/>
          <p:nvPr/>
        </p:nvSpPr>
        <p:spPr>
          <a:xfrm>
            <a:off x="3613356" y="3217847"/>
            <a:ext cx="645801" cy="77963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9E8593-1570-66DD-2AF3-2AFAFFF83C98}"/>
              </a:ext>
            </a:extLst>
          </p:cNvPr>
          <p:cNvSpPr/>
          <p:nvPr/>
        </p:nvSpPr>
        <p:spPr>
          <a:xfrm>
            <a:off x="1300998" y="988280"/>
            <a:ext cx="2091132" cy="373934"/>
          </a:xfrm>
          <a:prstGeom prst="rect">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40CB105-6818-B2DE-3698-B5FCD11D88DB}"/>
              </a:ext>
            </a:extLst>
          </p:cNvPr>
          <p:cNvSpPr txBox="1"/>
          <p:nvPr/>
        </p:nvSpPr>
        <p:spPr>
          <a:xfrm>
            <a:off x="122012" y="3074156"/>
            <a:ext cx="3210232" cy="2554545"/>
          </a:xfrm>
          <a:prstGeom prst="rect">
            <a:avLst/>
          </a:prstGeom>
          <a:noFill/>
          <a:ln w="34925">
            <a:solidFill>
              <a:srgbClr val="FF0000"/>
            </a:solidFill>
          </a:ln>
        </p:spPr>
        <p:txBody>
          <a:bodyPr wrap="square" rtlCol="0">
            <a:spAutoFit/>
          </a:bodyPr>
          <a:lstStyle/>
          <a:p>
            <a:r>
              <a:rPr lang="en-US" sz="3200" b="1" dirty="0">
                <a:solidFill>
                  <a:srgbClr val="FF0000"/>
                </a:solidFill>
              </a:rPr>
              <a:t>Question asks for ”moles” so no need to Rearrange formula.</a:t>
            </a:r>
          </a:p>
        </p:txBody>
      </p:sp>
      <p:sp>
        <p:nvSpPr>
          <p:cNvPr id="17" name="TextBox 16">
            <a:extLst>
              <a:ext uri="{FF2B5EF4-FFF2-40B4-BE49-F238E27FC236}">
                <a16:creationId xmlns:a16="http://schemas.microsoft.com/office/drawing/2014/main" id="{530A2F6A-4941-F76D-0C8F-01EC19D4F7C7}"/>
              </a:ext>
            </a:extLst>
          </p:cNvPr>
          <p:cNvSpPr txBox="1"/>
          <p:nvPr/>
        </p:nvSpPr>
        <p:spPr>
          <a:xfrm>
            <a:off x="3629328" y="4749304"/>
            <a:ext cx="1184564" cy="923330"/>
          </a:xfrm>
          <a:prstGeom prst="rect">
            <a:avLst/>
          </a:prstGeom>
          <a:noFill/>
        </p:spPr>
        <p:txBody>
          <a:bodyPr wrap="square" rtlCol="0">
            <a:spAutoFit/>
          </a:bodyPr>
          <a:lstStyle/>
          <a:p>
            <a:r>
              <a:rPr lang="en-US" sz="5400" b="1" dirty="0">
                <a:solidFill>
                  <a:srgbClr val="FF0000"/>
                </a:solidFill>
              </a:rPr>
              <a:t>   </a:t>
            </a:r>
            <a:r>
              <a:rPr lang="en-US" sz="5400" b="1" dirty="0"/>
              <a:t>=</a:t>
            </a:r>
            <a:r>
              <a:rPr lang="en-US" sz="3200" dirty="0"/>
              <a:t> </a:t>
            </a:r>
          </a:p>
        </p:txBody>
      </p:sp>
      <p:sp>
        <p:nvSpPr>
          <p:cNvPr id="20" name="TextBox 19">
            <a:extLst>
              <a:ext uri="{FF2B5EF4-FFF2-40B4-BE49-F238E27FC236}">
                <a16:creationId xmlns:a16="http://schemas.microsoft.com/office/drawing/2014/main" id="{5304DFEB-00E7-BDAA-4428-FE058AAF5E35}"/>
              </a:ext>
            </a:extLst>
          </p:cNvPr>
          <p:cNvSpPr txBox="1"/>
          <p:nvPr/>
        </p:nvSpPr>
        <p:spPr>
          <a:xfrm>
            <a:off x="4813892" y="4617457"/>
            <a:ext cx="3089562" cy="923330"/>
          </a:xfrm>
          <a:prstGeom prst="rect">
            <a:avLst/>
          </a:prstGeom>
          <a:noFill/>
        </p:spPr>
        <p:txBody>
          <a:bodyPr wrap="square" rtlCol="0">
            <a:spAutoFit/>
          </a:bodyPr>
          <a:lstStyle/>
          <a:p>
            <a:r>
              <a:rPr lang="en-US" sz="5400" b="1" dirty="0">
                <a:solidFill>
                  <a:srgbClr val="FF0000"/>
                </a:solidFill>
              </a:rPr>
              <a:t>6.46 g</a:t>
            </a:r>
            <a:endParaRPr lang="en-US" sz="3200" baseline="-25000" dirty="0"/>
          </a:p>
        </p:txBody>
      </p:sp>
      <p:cxnSp>
        <p:nvCxnSpPr>
          <p:cNvPr id="22" name="Straight Connector 21">
            <a:extLst>
              <a:ext uri="{FF2B5EF4-FFF2-40B4-BE49-F238E27FC236}">
                <a16:creationId xmlns:a16="http://schemas.microsoft.com/office/drawing/2014/main" id="{D99F905D-0220-E6E9-1F5F-830A081C6809}"/>
              </a:ext>
            </a:extLst>
          </p:cNvPr>
          <p:cNvCxnSpPr>
            <a:cxnSpLocks/>
          </p:cNvCxnSpPr>
          <p:nvPr/>
        </p:nvCxnSpPr>
        <p:spPr>
          <a:xfrm>
            <a:off x="4813892" y="5512688"/>
            <a:ext cx="229985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CD65A0-6DB2-AB2B-739C-9D40A3CC2F19}"/>
              </a:ext>
            </a:extLst>
          </p:cNvPr>
          <p:cNvSpPr txBox="1"/>
          <p:nvPr/>
        </p:nvSpPr>
        <p:spPr>
          <a:xfrm>
            <a:off x="4793109" y="5408055"/>
            <a:ext cx="3512127" cy="923330"/>
          </a:xfrm>
          <a:prstGeom prst="rect">
            <a:avLst/>
          </a:prstGeom>
          <a:noFill/>
        </p:spPr>
        <p:txBody>
          <a:bodyPr wrap="square" rtlCol="0">
            <a:spAutoFit/>
          </a:bodyPr>
          <a:lstStyle/>
          <a:p>
            <a:r>
              <a:rPr lang="en-US" sz="5400" b="1" dirty="0">
                <a:solidFill>
                  <a:srgbClr val="FF0000"/>
                </a:solidFill>
              </a:rPr>
              <a:t>4.0 g/mol</a:t>
            </a:r>
            <a:endParaRPr lang="en-US" sz="3200" baseline="-25000" dirty="0"/>
          </a:p>
        </p:txBody>
      </p:sp>
      <p:sp>
        <p:nvSpPr>
          <p:cNvPr id="26" name="TextBox 25">
            <a:extLst>
              <a:ext uri="{FF2B5EF4-FFF2-40B4-BE49-F238E27FC236}">
                <a16:creationId xmlns:a16="http://schemas.microsoft.com/office/drawing/2014/main" id="{B1C6D516-8A31-05A4-5CD7-1CE3CBF6AD73}"/>
              </a:ext>
            </a:extLst>
          </p:cNvPr>
          <p:cNvSpPr txBox="1"/>
          <p:nvPr/>
        </p:nvSpPr>
        <p:spPr>
          <a:xfrm>
            <a:off x="8514733" y="3475042"/>
            <a:ext cx="3505765" cy="923330"/>
          </a:xfrm>
          <a:prstGeom prst="rect">
            <a:avLst/>
          </a:prstGeom>
          <a:noFill/>
        </p:spPr>
        <p:txBody>
          <a:bodyPr wrap="square" rtlCol="0">
            <a:spAutoFit/>
          </a:bodyPr>
          <a:lstStyle/>
          <a:p>
            <a:r>
              <a:rPr lang="en-US" sz="5400" b="1" dirty="0"/>
              <a:t>= 1.615 mol </a:t>
            </a:r>
            <a:r>
              <a:rPr lang="en-US" sz="3200" dirty="0"/>
              <a:t> </a:t>
            </a:r>
          </a:p>
        </p:txBody>
      </p:sp>
      <p:sp>
        <p:nvSpPr>
          <p:cNvPr id="27" name="TextBox 26">
            <a:extLst>
              <a:ext uri="{FF2B5EF4-FFF2-40B4-BE49-F238E27FC236}">
                <a16:creationId xmlns:a16="http://schemas.microsoft.com/office/drawing/2014/main" id="{6993069C-4650-191D-E211-F090086CEB46}"/>
              </a:ext>
            </a:extLst>
          </p:cNvPr>
          <p:cNvSpPr txBox="1"/>
          <p:nvPr/>
        </p:nvSpPr>
        <p:spPr>
          <a:xfrm>
            <a:off x="8514732" y="4398372"/>
            <a:ext cx="3505765" cy="923330"/>
          </a:xfrm>
          <a:prstGeom prst="rect">
            <a:avLst/>
          </a:prstGeom>
          <a:noFill/>
          <a:ln w="63500">
            <a:solidFill>
              <a:srgbClr val="FF0000"/>
            </a:solidFill>
          </a:ln>
        </p:spPr>
        <p:txBody>
          <a:bodyPr wrap="square" rtlCol="0">
            <a:spAutoFit/>
          </a:bodyPr>
          <a:lstStyle/>
          <a:p>
            <a:r>
              <a:rPr lang="en-US" sz="5400" b="1" dirty="0"/>
              <a:t>~ 1.62 mol </a:t>
            </a:r>
            <a:r>
              <a:rPr lang="en-US" sz="3200" dirty="0"/>
              <a:t> </a:t>
            </a:r>
          </a:p>
        </p:txBody>
      </p:sp>
      <p:sp>
        <p:nvSpPr>
          <p:cNvPr id="28" name="Rectangle 27">
            <a:extLst>
              <a:ext uri="{FF2B5EF4-FFF2-40B4-BE49-F238E27FC236}">
                <a16:creationId xmlns:a16="http://schemas.microsoft.com/office/drawing/2014/main" id="{429B10F5-E393-3B87-3B71-3AED9F195AD5}"/>
              </a:ext>
            </a:extLst>
          </p:cNvPr>
          <p:cNvSpPr/>
          <p:nvPr/>
        </p:nvSpPr>
        <p:spPr>
          <a:xfrm>
            <a:off x="5581178" y="1528781"/>
            <a:ext cx="1500078" cy="373934"/>
          </a:xfrm>
          <a:prstGeom prst="rect">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9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4" grpId="0"/>
      <p:bldP spid="8" grpId="0" animBg="1"/>
      <p:bldP spid="12" grpId="0" animBg="1"/>
      <p:bldP spid="15" grpId="0" animBg="1"/>
      <p:bldP spid="17" grpId="0"/>
      <p:bldP spid="20" grpId="0"/>
      <p:bldP spid="23" grpId="0"/>
      <p:bldP spid="26" grpId="0"/>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461665"/>
          </a:xfrm>
          <a:prstGeom prst="rect">
            <a:avLst/>
          </a:prstGeom>
          <a:noFill/>
        </p:spPr>
        <p:txBody>
          <a:bodyPr wrap="square" rtlCol="0">
            <a:spAutoFit/>
          </a:bodyPr>
          <a:lstStyle/>
          <a:p>
            <a:r>
              <a:rPr lang="en-CA" sz="2400" i="1" dirty="0"/>
              <a:t>How many moles of magnesium (Mg) are there in 87.3 g of  Mg?</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3.2</a:t>
            </a:r>
          </a:p>
        </p:txBody>
      </p:sp>
    </p:spTree>
    <p:extLst>
      <p:ext uri="{BB962C8B-B14F-4D97-AF65-F5344CB8AC3E}">
        <p14:creationId xmlns:p14="http://schemas.microsoft.com/office/powerpoint/2010/main" val="1776801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32043"/>
          </a:xfrm>
        </p:spPr>
        <p:txBody>
          <a:bodyPr/>
          <a:lstStyle/>
          <a:p>
            <a:r>
              <a:rPr lang="en-US" b="1" i="1" dirty="0">
                <a:solidFill>
                  <a:srgbClr val="FF0000"/>
                </a:solidFill>
              </a:rPr>
              <a:t>Example 3.3</a:t>
            </a:r>
          </a:p>
        </p:txBody>
      </p:sp>
      <p:sp>
        <p:nvSpPr>
          <p:cNvPr id="4" name="TextBox 3">
            <a:extLst>
              <a:ext uri="{FF2B5EF4-FFF2-40B4-BE49-F238E27FC236}">
                <a16:creationId xmlns:a16="http://schemas.microsoft.com/office/drawing/2014/main" id="{4B8CEA78-38E7-B0E8-80A1-4AF49FE7ED5D}"/>
              </a:ext>
            </a:extLst>
          </p:cNvPr>
          <p:cNvSpPr txBox="1"/>
          <p:nvPr/>
        </p:nvSpPr>
        <p:spPr>
          <a:xfrm>
            <a:off x="0" y="572782"/>
            <a:ext cx="11874674" cy="830997"/>
          </a:xfrm>
          <a:prstGeom prst="rect">
            <a:avLst/>
          </a:prstGeom>
          <a:noFill/>
        </p:spPr>
        <p:txBody>
          <a:bodyPr wrap="square" rtlCol="0">
            <a:spAutoFit/>
          </a:bodyPr>
          <a:lstStyle/>
          <a:p>
            <a:r>
              <a:rPr lang="en-CA" sz="2400" i="1" dirty="0"/>
              <a:t>Zinc (Zn) is a silvery metal that is used in making brass (with copper) and in plating iron to prevent corrosion. How many grams of Zn are in 0.356 mol of Zn?</a:t>
            </a:r>
            <a:endParaRPr lang="en-CA" sz="2400" b="0" i="1" dirty="0"/>
          </a:p>
        </p:txBody>
      </p:sp>
      <p:cxnSp>
        <p:nvCxnSpPr>
          <p:cNvPr id="5" name="Straight Connector 4">
            <a:extLst>
              <a:ext uri="{FF2B5EF4-FFF2-40B4-BE49-F238E27FC236}">
                <a16:creationId xmlns:a16="http://schemas.microsoft.com/office/drawing/2014/main" id="{AA1ECC16-7A68-3EF3-3A8B-6C0F2763D18D}"/>
              </a:ext>
            </a:extLst>
          </p:cNvPr>
          <p:cNvCxnSpPr>
            <a:cxnSpLocks/>
          </p:cNvCxnSpPr>
          <p:nvPr/>
        </p:nvCxnSpPr>
        <p:spPr>
          <a:xfrm>
            <a:off x="2376277" y="1403779"/>
            <a:ext cx="21809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FCB2107-B089-DB5D-FCB9-43D6455EACC5}"/>
              </a:ext>
            </a:extLst>
          </p:cNvPr>
          <p:cNvSpPr txBox="1"/>
          <p:nvPr/>
        </p:nvSpPr>
        <p:spPr>
          <a:xfrm>
            <a:off x="2895600" y="2045123"/>
            <a:ext cx="4724400" cy="584775"/>
          </a:xfrm>
          <a:prstGeom prst="rect">
            <a:avLst/>
          </a:prstGeom>
          <a:noFill/>
          <a:ln w="19050">
            <a:solidFill>
              <a:srgbClr val="FF0000"/>
            </a:solidFill>
          </a:ln>
        </p:spPr>
        <p:txBody>
          <a:bodyPr wrap="square" rtlCol="0">
            <a:spAutoFit/>
          </a:bodyPr>
          <a:lstStyle/>
          <a:p>
            <a:r>
              <a:rPr lang="en-US" sz="3200" dirty="0"/>
              <a:t>Molar </a:t>
            </a:r>
            <a:r>
              <a:rPr lang="en-US" sz="3200" dirty="0" err="1"/>
              <a:t>Mass</a:t>
            </a:r>
            <a:r>
              <a:rPr lang="en-US" sz="3200" baseline="-25000" dirty="0" err="1"/>
              <a:t>Zn</a:t>
            </a:r>
            <a:r>
              <a:rPr lang="en-US" sz="3200" dirty="0"/>
              <a:t> = 65.4g / mol</a:t>
            </a:r>
            <a:endParaRPr lang="en-US" sz="3200" baseline="-25000" dirty="0"/>
          </a:p>
        </p:txBody>
      </p:sp>
      <p:cxnSp>
        <p:nvCxnSpPr>
          <p:cNvPr id="9" name="Straight Connector 8">
            <a:extLst>
              <a:ext uri="{FF2B5EF4-FFF2-40B4-BE49-F238E27FC236}">
                <a16:creationId xmlns:a16="http://schemas.microsoft.com/office/drawing/2014/main" id="{B582D785-817F-AD85-28D5-9CD0395F6B01}"/>
              </a:ext>
            </a:extLst>
          </p:cNvPr>
          <p:cNvCxnSpPr/>
          <p:nvPr/>
        </p:nvCxnSpPr>
        <p:spPr>
          <a:xfrm>
            <a:off x="1208332" y="3980101"/>
            <a:ext cx="14131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D0C57E2-C63C-DC32-58BC-2DCC8609E542}"/>
              </a:ext>
            </a:extLst>
          </p:cNvPr>
          <p:cNvSpPr txBox="1"/>
          <p:nvPr/>
        </p:nvSpPr>
        <p:spPr>
          <a:xfrm>
            <a:off x="1269724" y="3938537"/>
            <a:ext cx="1194008" cy="584775"/>
          </a:xfrm>
          <a:prstGeom prst="rect">
            <a:avLst/>
          </a:prstGeom>
          <a:noFill/>
        </p:spPr>
        <p:txBody>
          <a:bodyPr wrap="square" rtlCol="0">
            <a:spAutoFit/>
          </a:bodyPr>
          <a:lstStyle/>
          <a:p>
            <a:r>
              <a:rPr lang="en-US" sz="3200" dirty="0"/>
              <a:t>1 mol</a:t>
            </a:r>
          </a:p>
        </p:txBody>
      </p:sp>
      <p:sp>
        <p:nvSpPr>
          <p:cNvPr id="11" name="TextBox 10">
            <a:extLst>
              <a:ext uri="{FF2B5EF4-FFF2-40B4-BE49-F238E27FC236}">
                <a16:creationId xmlns:a16="http://schemas.microsoft.com/office/drawing/2014/main" id="{CB7C19B0-1D17-F7F0-6814-677511D99A46}"/>
              </a:ext>
            </a:extLst>
          </p:cNvPr>
          <p:cNvSpPr txBox="1"/>
          <p:nvPr/>
        </p:nvSpPr>
        <p:spPr>
          <a:xfrm>
            <a:off x="1343890" y="3429000"/>
            <a:ext cx="1413163" cy="584775"/>
          </a:xfrm>
          <a:prstGeom prst="rect">
            <a:avLst/>
          </a:prstGeom>
          <a:noFill/>
        </p:spPr>
        <p:txBody>
          <a:bodyPr wrap="square" rtlCol="0">
            <a:spAutoFit/>
          </a:bodyPr>
          <a:lstStyle/>
          <a:p>
            <a:r>
              <a:rPr lang="en-US" sz="3200" dirty="0"/>
              <a:t>65.4 g</a:t>
            </a:r>
          </a:p>
        </p:txBody>
      </p:sp>
      <p:cxnSp>
        <p:nvCxnSpPr>
          <p:cNvPr id="12" name="Straight Connector 11">
            <a:extLst>
              <a:ext uri="{FF2B5EF4-FFF2-40B4-BE49-F238E27FC236}">
                <a16:creationId xmlns:a16="http://schemas.microsoft.com/office/drawing/2014/main" id="{1B32E51B-89C5-30BA-C56E-251067763AE4}"/>
              </a:ext>
            </a:extLst>
          </p:cNvPr>
          <p:cNvCxnSpPr/>
          <p:nvPr/>
        </p:nvCxnSpPr>
        <p:spPr>
          <a:xfrm>
            <a:off x="2995568" y="3980101"/>
            <a:ext cx="14131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6A48C85-C878-6CE3-C175-1E37DCFD080F}"/>
              </a:ext>
            </a:extLst>
          </p:cNvPr>
          <p:cNvSpPr txBox="1"/>
          <p:nvPr/>
        </p:nvSpPr>
        <p:spPr>
          <a:xfrm>
            <a:off x="3247545" y="3413875"/>
            <a:ext cx="813007" cy="584775"/>
          </a:xfrm>
          <a:prstGeom prst="rect">
            <a:avLst/>
          </a:prstGeom>
          <a:noFill/>
        </p:spPr>
        <p:txBody>
          <a:bodyPr wrap="square" rtlCol="0">
            <a:spAutoFit/>
          </a:bodyPr>
          <a:lstStyle/>
          <a:p>
            <a:r>
              <a:rPr lang="en-US" sz="3200" dirty="0"/>
              <a:t>???</a:t>
            </a:r>
          </a:p>
        </p:txBody>
      </p:sp>
      <p:sp>
        <p:nvSpPr>
          <p:cNvPr id="14" name="TextBox 13">
            <a:extLst>
              <a:ext uri="{FF2B5EF4-FFF2-40B4-BE49-F238E27FC236}">
                <a16:creationId xmlns:a16="http://schemas.microsoft.com/office/drawing/2014/main" id="{AB36AA62-4B15-F49C-23B1-4E3224ECD16D}"/>
              </a:ext>
            </a:extLst>
          </p:cNvPr>
          <p:cNvSpPr txBox="1"/>
          <p:nvPr/>
        </p:nvSpPr>
        <p:spPr>
          <a:xfrm>
            <a:off x="2836608" y="3980101"/>
            <a:ext cx="1842511" cy="584775"/>
          </a:xfrm>
          <a:prstGeom prst="rect">
            <a:avLst/>
          </a:prstGeom>
          <a:noFill/>
        </p:spPr>
        <p:txBody>
          <a:bodyPr wrap="square" rtlCol="0">
            <a:spAutoFit/>
          </a:bodyPr>
          <a:lstStyle/>
          <a:p>
            <a:r>
              <a:rPr lang="en-US" sz="3200" dirty="0"/>
              <a:t>0.356 mol</a:t>
            </a:r>
          </a:p>
        </p:txBody>
      </p:sp>
      <p:sp>
        <p:nvSpPr>
          <p:cNvPr id="15" name="TextBox 14">
            <a:extLst>
              <a:ext uri="{FF2B5EF4-FFF2-40B4-BE49-F238E27FC236}">
                <a16:creationId xmlns:a16="http://schemas.microsoft.com/office/drawing/2014/main" id="{2DCAADBA-D603-5524-4BC1-495C92E48AF7}"/>
              </a:ext>
            </a:extLst>
          </p:cNvPr>
          <p:cNvSpPr txBox="1"/>
          <p:nvPr/>
        </p:nvSpPr>
        <p:spPr>
          <a:xfrm>
            <a:off x="4699677" y="3413917"/>
            <a:ext cx="1842511" cy="1077218"/>
          </a:xfrm>
          <a:prstGeom prst="rect">
            <a:avLst/>
          </a:prstGeom>
          <a:noFill/>
        </p:spPr>
        <p:txBody>
          <a:bodyPr wrap="square" rtlCol="0">
            <a:spAutoFit/>
          </a:bodyPr>
          <a:lstStyle/>
          <a:p>
            <a:r>
              <a:rPr lang="en-US" sz="3200" b="1" dirty="0">
                <a:solidFill>
                  <a:srgbClr val="FF0000"/>
                </a:solidFill>
              </a:rPr>
              <a:t>CROSS MULTIPLY</a:t>
            </a:r>
          </a:p>
        </p:txBody>
      </p:sp>
      <p:sp>
        <p:nvSpPr>
          <p:cNvPr id="16" name="TextBox 15">
            <a:extLst>
              <a:ext uri="{FF2B5EF4-FFF2-40B4-BE49-F238E27FC236}">
                <a16:creationId xmlns:a16="http://schemas.microsoft.com/office/drawing/2014/main" id="{8F240A03-54D7-AC32-ED48-9CE10DDF6175}"/>
              </a:ext>
            </a:extLst>
          </p:cNvPr>
          <p:cNvSpPr txBox="1"/>
          <p:nvPr/>
        </p:nvSpPr>
        <p:spPr>
          <a:xfrm>
            <a:off x="6697576" y="3395326"/>
            <a:ext cx="5256380" cy="584775"/>
          </a:xfrm>
          <a:prstGeom prst="rect">
            <a:avLst/>
          </a:prstGeom>
          <a:noFill/>
        </p:spPr>
        <p:txBody>
          <a:bodyPr wrap="square" rtlCol="0">
            <a:spAutoFit/>
          </a:bodyPr>
          <a:lstStyle/>
          <a:p>
            <a:r>
              <a:rPr lang="en-US" sz="3200" dirty="0"/>
              <a:t>(65.4 x 0.356) ➗ (1)</a:t>
            </a:r>
          </a:p>
        </p:txBody>
      </p:sp>
      <p:sp>
        <p:nvSpPr>
          <p:cNvPr id="17" name="TextBox 16">
            <a:extLst>
              <a:ext uri="{FF2B5EF4-FFF2-40B4-BE49-F238E27FC236}">
                <a16:creationId xmlns:a16="http://schemas.microsoft.com/office/drawing/2014/main" id="{E1BA5EC6-BEAF-4723-1D09-FC02CB3F1487}"/>
              </a:ext>
            </a:extLst>
          </p:cNvPr>
          <p:cNvSpPr txBox="1"/>
          <p:nvPr/>
        </p:nvSpPr>
        <p:spPr>
          <a:xfrm>
            <a:off x="6697576" y="3938537"/>
            <a:ext cx="3196064" cy="584775"/>
          </a:xfrm>
          <a:prstGeom prst="rect">
            <a:avLst/>
          </a:prstGeom>
          <a:noFill/>
        </p:spPr>
        <p:txBody>
          <a:bodyPr wrap="square" rtlCol="0">
            <a:spAutoFit/>
          </a:bodyPr>
          <a:lstStyle/>
          <a:p>
            <a:r>
              <a:rPr lang="en-US" sz="3200" dirty="0"/>
              <a:t>= </a:t>
            </a:r>
            <a:r>
              <a:rPr lang="en-CA" sz="3200" dirty="0"/>
              <a:t>23.2824 g</a:t>
            </a:r>
            <a:endParaRPr lang="en-US" sz="3200" dirty="0"/>
          </a:p>
        </p:txBody>
      </p:sp>
      <p:sp>
        <p:nvSpPr>
          <p:cNvPr id="18" name="TextBox 17">
            <a:extLst>
              <a:ext uri="{FF2B5EF4-FFF2-40B4-BE49-F238E27FC236}">
                <a16:creationId xmlns:a16="http://schemas.microsoft.com/office/drawing/2014/main" id="{BA090BA6-DF40-B4AC-F0FD-E1E4831F59AF}"/>
              </a:ext>
            </a:extLst>
          </p:cNvPr>
          <p:cNvSpPr txBox="1"/>
          <p:nvPr/>
        </p:nvSpPr>
        <p:spPr>
          <a:xfrm>
            <a:off x="6697577" y="4491135"/>
            <a:ext cx="1517276" cy="584775"/>
          </a:xfrm>
          <a:prstGeom prst="rect">
            <a:avLst/>
          </a:prstGeom>
          <a:noFill/>
          <a:ln w="69850">
            <a:solidFill>
              <a:srgbClr val="FF0000"/>
            </a:solidFill>
          </a:ln>
        </p:spPr>
        <p:txBody>
          <a:bodyPr wrap="square" rtlCol="0">
            <a:spAutoFit/>
          </a:bodyPr>
          <a:lstStyle/>
          <a:p>
            <a:r>
              <a:rPr lang="en-CA" sz="3200" dirty="0"/>
              <a:t>~ 23.3 g</a:t>
            </a:r>
            <a:endParaRPr lang="en-US" sz="3200" baseline="30000" dirty="0"/>
          </a:p>
        </p:txBody>
      </p:sp>
      <p:sp>
        <p:nvSpPr>
          <p:cNvPr id="19" name="TextBox 18">
            <a:extLst>
              <a:ext uri="{FF2B5EF4-FFF2-40B4-BE49-F238E27FC236}">
                <a16:creationId xmlns:a16="http://schemas.microsoft.com/office/drawing/2014/main" id="{20F76C89-1218-34D1-0DE1-C801FB5EC0F4}"/>
              </a:ext>
            </a:extLst>
          </p:cNvPr>
          <p:cNvSpPr txBox="1"/>
          <p:nvPr/>
        </p:nvSpPr>
        <p:spPr>
          <a:xfrm>
            <a:off x="6096000" y="1370022"/>
            <a:ext cx="3671312" cy="584775"/>
          </a:xfrm>
          <a:prstGeom prst="rect">
            <a:avLst/>
          </a:prstGeom>
          <a:noFill/>
        </p:spPr>
        <p:txBody>
          <a:bodyPr wrap="square" rtlCol="0">
            <a:spAutoFit/>
          </a:bodyPr>
          <a:lstStyle/>
          <a:p>
            <a:r>
              <a:rPr lang="en-US" sz="3200" b="1" dirty="0">
                <a:solidFill>
                  <a:srgbClr val="FF0000"/>
                </a:solidFill>
              </a:rPr>
              <a:t>3 Sig Figs</a:t>
            </a:r>
          </a:p>
        </p:txBody>
      </p:sp>
      <p:sp>
        <p:nvSpPr>
          <p:cNvPr id="20" name="TextBox 19">
            <a:extLst>
              <a:ext uri="{FF2B5EF4-FFF2-40B4-BE49-F238E27FC236}">
                <a16:creationId xmlns:a16="http://schemas.microsoft.com/office/drawing/2014/main" id="{BD30799D-1B5C-0A9A-B7CC-A18AA51DAA54}"/>
              </a:ext>
            </a:extLst>
          </p:cNvPr>
          <p:cNvSpPr txBox="1"/>
          <p:nvPr/>
        </p:nvSpPr>
        <p:spPr>
          <a:xfrm>
            <a:off x="0" y="5166892"/>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21" name="TextBox 20">
            <a:extLst>
              <a:ext uri="{FF2B5EF4-FFF2-40B4-BE49-F238E27FC236}">
                <a16:creationId xmlns:a16="http://schemas.microsoft.com/office/drawing/2014/main" id="{96463189-B3AC-7858-6415-D502A02FC2A2}"/>
              </a:ext>
            </a:extLst>
          </p:cNvPr>
          <p:cNvSpPr txBox="1"/>
          <p:nvPr/>
        </p:nvSpPr>
        <p:spPr>
          <a:xfrm>
            <a:off x="1212272" y="5006946"/>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22" name="Straight Connector 21">
            <a:extLst>
              <a:ext uri="{FF2B5EF4-FFF2-40B4-BE49-F238E27FC236}">
                <a16:creationId xmlns:a16="http://schemas.microsoft.com/office/drawing/2014/main" id="{79675EE2-ED26-0FF8-10B6-A69A5CAB9635}"/>
              </a:ext>
            </a:extLst>
          </p:cNvPr>
          <p:cNvCxnSpPr>
            <a:cxnSpLocks/>
          </p:cNvCxnSpPr>
          <p:nvPr/>
        </p:nvCxnSpPr>
        <p:spPr>
          <a:xfrm>
            <a:off x="1184564" y="5930276"/>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9D14BF9-65AD-58E5-C28E-06038CA37E54}"/>
              </a:ext>
            </a:extLst>
          </p:cNvPr>
          <p:cNvSpPr txBox="1"/>
          <p:nvPr/>
        </p:nvSpPr>
        <p:spPr>
          <a:xfrm>
            <a:off x="1163781" y="5825643"/>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6" name="TextBox 25">
            <a:extLst>
              <a:ext uri="{FF2B5EF4-FFF2-40B4-BE49-F238E27FC236}">
                <a16:creationId xmlns:a16="http://schemas.microsoft.com/office/drawing/2014/main" id="{C2BA8508-4402-98C5-EDBA-F2EF16BF927F}"/>
              </a:ext>
            </a:extLst>
          </p:cNvPr>
          <p:cNvSpPr txBox="1"/>
          <p:nvPr/>
        </p:nvSpPr>
        <p:spPr>
          <a:xfrm>
            <a:off x="2463732" y="5290682"/>
            <a:ext cx="2417984" cy="923330"/>
          </a:xfrm>
          <a:prstGeom prst="rect">
            <a:avLst/>
          </a:prstGeom>
          <a:noFill/>
        </p:spPr>
        <p:txBody>
          <a:bodyPr wrap="square" rtlCol="0">
            <a:spAutoFit/>
          </a:bodyPr>
          <a:lstStyle/>
          <a:p>
            <a:r>
              <a:rPr lang="en-US" sz="5400" b="1" dirty="0" err="1">
                <a:solidFill>
                  <a:srgbClr val="FF0000"/>
                </a:solidFill>
              </a:rPr>
              <a:t>nM</a:t>
            </a:r>
            <a:r>
              <a:rPr lang="en-US" sz="5400" b="1" dirty="0">
                <a:solidFill>
                  <a:srgbClr val="FF0000"/>
                </a:solidFill>
              </a:rPr>
              <a:t> </a:t>
            </a:r>
            <a:r>
              <a:rPr lang="en-US" sz="5400" b="1" dirty="0"/>
              <a:t>=</a:t>
            </a:r>
            <a:r>
              <a:rPr lang="en-US" sz="5400" b="1" dirty="0">
                <a:solidFill>
                  <a:srgbClr val="FF0000"/>
                </a:solidFill>
              </a:rPr>
              <a:t> m</a:t>
            </a:r>
            <a:r>
              <a:rPr lang="en-US" sz="3200" dirty="0">
                <a:solidFill>
                  <a:srgbClr val="FF0000"/>
                </a:solidFill>
              </a:rPr>
              <a:t> </a:t>
            </a:r>
          </a:p>
        </p:txBody>
      </p:sp>
      <p:sp>
        <p:nvSpPr>
          <p:cNvPr id="30" name="TextBox 29">
            <a:extLst>
              <a:ext uri="{FF2B5EF4-FFF2-40B4-BE49-F238E27FC236}">
                <a16:creationId xmlns:a16="http://schemas.microsoft.com/office/drawing/2014/main" id="{44802353-3344-88C3-F0D4-108F83F5CD95}"/>
              </a:ext>
            </a:extLst>
          </p:cNvPr>
          <p:cNvSpPr txBox="1"/>
          <p:nvPr/>
        </p:nvSpPr>
        <p:spPr>
          <a:xfrm>
            <a:off x="5097225" y="5178958"/>
            <a:ext cx="2417984" cy="923330"/>
          </a:xfrm>
          <a:prstGeom prst="rect">
            <a:avLst/>
          </a:prstGeom>
          <a:noFill/>
        </p:spPr>
        <p:txBody>
          <a:bodyPr wrap="square" rtlCol="0">
            <a:spAutoFit/>
          </a:bodyPr>
          <a:lstStyle/>
          <a:p>
            <a:r>
              <a:rPr lang="en-US" sz="5400" b="1" dirty="0">
                <a:solidFill>
                  <a:srgbClr val="FF0000"/>
                </a:solidFill>
              </a:rPr>
              <a:t>m </a:t>
            </a:r>
            <a:r>
              <a:rPr lang="en-US" sz="5400" b="1" dirty="0"/>
              <a:t>=</a:t>
            </a:r>
            <a:r>
              <a:rPr lang="en-US" sz="5400" b="1" dirty="0">
                <a:solidFill>
                  <a:srgbClr val="FF0000"/>
                </a:solidFill>
              </a:rPr>
              <a:t> </a:t>
            </a:r>
            <a:r>
              <a:rPr lang="en-US" sz="5400" b="1" dirty="0" err="1">
                <a:solidFill>
                  <a:srgbClr val="FF0000"/>
                </a:solidFill>
              </a:rPr>
              <a:t>nM</a:t>
            </a:r>
            <a:r>
              <a:rPr lang="en-US" sz="3200" dirty="0">
                <a:solidFill>
                  <a:srgbClr val="FF0000"/>
                </a:solidFill>
              </a:rPr>
              <a:t> </a:t>
            </a:r>
          </a:p>
        </p:txBody>
      </p:sp>
      <p:sp>
        <p:nvSpPr>
          <p:cNvPr id="31" name="TextBox 30">
            <a:extLst>
              <a:ext uri="{FF2B5EF4-FFF2-40B4-BE49-F238E27FC236}">
                <a16:creationId xmlns:a16="http://schemas.microsoft.com/office/drawing/2014/main" id="{09EAF3BF-3869-9394-EE68-F4B5AFDEE992}"/>
              </a:ext>
            </a:extLst>
          </p:cNvPr>
          <p:cNvSpPr txBox="1"/>
          <p:nvPr/>
        </p:nvSpPr>
        <p:spPr>
          <a:xfrm>
            <a:off x="5048733" y="5871687"/>
            <a:ext cx="5256379" cy="923330"/>
          </a:xfrm>
          <a:prstGeom prst="rect">
            <a:avLst/>
          </a:prstGeom>
          <a:noFill/>
        </p:spPr>
        <p:txBody>
          <a:bodyPr wrap="square" rtlCol="0">
            <a:spAutoFit/>
          </a:bodyPr>
          <a:lstStyle/>
          <a:p>
            <a:r>
              <a:rPr lang="en-US" sz="5400" b="1" dirty="0">
                <a:solidFill>
                  <a:srgbClr val="FF0000"/>
                </a:solidFill>
              </a:rPr>
              <a:t>m </a:t>
            </a:r>
            <a:r>
              <a:rPr lang="en-US" sz="5400" b="1" dirty="0"/>
              <a:t>=</a:t>
            </a:r>
            <a:r>
              <a:rPr lang="en-US" sz="5400" b="1" dirty="0">
                <a:solidFill>
                  <a:srgbClr val="FF0000"/>
                </a:solidFill>
              </a:rPr>
              <a:t> </a:t>
            </a:r>
            <a:r>
              <a:rPr lang="en-US" sz="3200" b="1" dirty="0">
                <a:solidFill>
                  <a:srgbClr val="FF0000"/>
                </a:solidFill>
              </a:rPr>
              <a:t>(0.356)(65.4)</a:t>
            </a:r>
            <a:r>
              <a:rPr lang="en-US" sz="1600" dirty="0">
                <a:solidFill>
                  <a:srgbClr val="FF0000"/>
                </a:solidFill>
              </a:rPr>
              <a:t> </a:t>
            </a:r>
            <a:endParaRPr lang="en-US" sz="3200" dirty="0">
              <a:solidFill>
                <a:srgbClr val="FF0000"/>
              </a:solidFill>
            </a:endParaRPr>
          </a:p>
        </p:txBody>
      </p:sp>
      <p:sp>
        <p:nvSpPr>
          <p:cNvPr id="32" name="TextBox 31">
            <a:extLst>
              <a:ext uri="{FF2B5EF4-FFF2-40B4-BE49-F238E27FC236}">
                <a16:creationId xmlns:a16="http://schemas.microsoft.com/office/drawing/2014/main" id="{10A28D77-C6B0-F856-52B0-02D48DBAC3BA}"/>
              </a:ext>
            </a:extLst>
          </p:cNvPr>
          <p:cNvSpPr txBox="1"/>
          <p:nvPr/>
        </p:nvSpPr>
        <p:spPr>
          <a:xfrm>
            <a:off x="9071033" y="5341512"/>
            <a:ext cx="2181986" cy="584775"/>
          </a:xfrm>
          <a:prstGeom prst="rect">
            <a:avLst/>
          </a:prstGeom>
          <a:noFill/>
        </p:spPr>
        <p:txBody>
          <a:bodyPr wrap="square" rtlCol="0">
            <a:spAutoFit/>
          </a:bodyPr>
          <a:lstStyle/>
          <a:p>
            <a:r>
              <a:rPr lang="en-US" sz="3200" dirty="0"/>
              <a:t>= </a:t>
            </a:r>
            <a:r>
              <a:rPr lang="en-CA" sz="3200" dirty="0"/>
              <a:t>23.2824 g</a:t>
            </a:r>
            <a:endParaRPr lang="en-US" sz="3200" dirty="0"/>
          </a:p>
        </p:txBody>
      </p:sp>
      <p:sp>
        <p:nvSpPr>
          <p:cNvPr id="33" name="TextBox 32">
            <a:extLst>
              <a:ext uri="{FF2B5EF4-FFF2-40B4-BE49-F238E27FC236}">
                <a16:creationId xmlns:a16="http://schemas.microsoft.com/office/drawing/2014/main" id="{BB3E490B-BF72-C81A-4039-FB4CF261DCAA}"/>
              </a:ext>
            </a:extLst>
          </p:cNvPr>
          <p:cNvSpPr txBox="1"/>
          <p:nvPr/>
        </p:nvSpPr>
        <p:spPr>
          <a:xfrm>
            <a:off x="9207024" y="6090222"/>
            <a:ext cx="1517276" cy="584775"/>
          </a:xfrm>
          <a:prstGeom prst="rect">
            <a:avLst/>
          </a:prstGeom>
          <a:noFill/>
          <a:ln w="69850">
            <a:solidFill>
              <a:srgbClr val="FF0000"/>
            </a:solidFill>
          </a:ln>
        </p:spPr>
        <p:txBody>
          <a:bodyPr wrap="square" rtlCol="0">
            <a:spAutoFit/>
          </a:bodyPr>
          <a:lstStyle/>
          <a:p>
            <a:r>
              <a:rPr lang="en-CA" sz="3200" dirty="0"/>
              <a:t>~ 23.3 g</a:t>
            </a:r>
            <a:endParaRPr lang="en-US" sz="3200" baseline="30000" dirty="0"/>
          </a:p>
        </p:txBody>
      </p:sp>
    </p:spTree>
    <p:extLst>
      <p:ext uri="{BB962C8B-B14F-4D97-AF65-F5344CB8AC3E}">
        <p14:creationId xmlns:p14="http://schemas.microsoft.com/office/powerpoint/2010/main" val="265770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3" grpId="0"/>
      <p:bldP spid="14" grpId="0"/>
      <p:bldP spid="15" grpId="0"/>
      <p:bldP spid="16" grpId="0"/>
      <p:bldP spid="17" grpId="0"/>
      <p:bldP spid="18" grpId="0" animBg="1"/>
      <p:bldP spid="19" grpId="0"/>
      <p:bldP spid="20" grpId="0"/>
      <p:bldP spid="21" grpId="0"/>
      <p:bldP spid="23" grpId="0"/>
      <p:bldP spid="26" grpId="0"/>
      <p:bldP spid="30" grpId="0"/>
      <p:bldP spid="31" grpId="0"/>
      <p:bldP spid="32"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461665"/>
          </a:xfrm>
          <a:prstGeom prst="rect">
            <a:avLst/>
          </a:prstGeom>
          <a:noFill/>
        </p:spPr>
        <p:txBody>
          <a:bodyPr wrap="square" rtlCol="0">
            <a:spAutoFit/>
          </a:bodyPr>
          <a:lstStyle/>
          <a:p>
            <a:r>
              <a:rPr lang="en-CA" sz="2400" i="1" dirty="0"/>
              <a:t>Calculate the number of grams of lead (Pb) in 12.4 moles of lead.</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3.3</a:t>
            </a:r>
          </a:p>
        </p:txBody>
      </p:sp>
    </p:spTree>
    <p:extLst>
      <p:ext uri="{BB962C8B-B14F-4D97-AF65-F5344CB8AC3E}">
        <p14:creationId xmlns:p14="http://schemas.microsoft.com/office/powerpoint/2010/main" val="2702741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7988"/>
            <a:ext cx="10515600" cy="673049"/>
          </a:xfrm>
        </p:spPr>
        <p:txBody>
          <a:bodyPr>
            <a:normAutofit fontScale="90000"/>
          </a:bodyPr>
          <a:lstStyle/>
          <a:p>
            <a:r>
              <a:rPr lang="en-US" b="1" i="1" dirty="0">
                <a:solidFill>
                  <a:srgbClr val="FF0000"/>
                </a:solidFill>
              </a:rPr>
              <a:t>Example 3.4</a:t>
            </a:r>
          </a:p>
        </p:txBody>
      </p:sp>
      <p:sp>
        <p:nvSpPr>
          <p:cNvPr id="4" name="TextBox 3">
            <a:extLst>
              <a:ext uri="{FF2B5EF4-FFF2-40B4-BE49-F238E27FC236}">
                <a16:creationId xmlns:a16="http://schemas.microsoft.com/office/drawing/2014/main" id="{837160AE-EC20-C4DE-2123-BF3F110666E0}"/>
              </a:ext>
            </a:extLst>
          </p:cNvPr>
          <p:cNvSpPr txBox="1"/>
          <p:nvPr/>
        </p:nvSpPr>
        <p:spPr>
          <a:xfrm>
            <a:off x="0" y="586351"/>
            <a:ext cx="12192000" cy="1200329"/>
          </a:xfrm>
          <a:prstGeom prst="rect">
            <a:avLst/>
          </a:prstGeom>
          <a:noFill/>
        </p:spPr>
        <p:txBody>
          <a:bodyPr wrap="square" rtlCol="0">
            <a:spAutoFit/>
          </a:bodyPr>
          <a:lstStyle/>
          <a:p>
            <a:r>
              <a:rPr lang="en-CA" sz="2400" i="1" dirty="0"/>
              <a:t>Sulfur (S) is a non-metallic element that is present in coal. When coal is burned, sulfur is converted to sulfur dioxide and eventually to sulfuric acid that gives rise to acid rain phenomenon. How many atoms are there in 16.3 g of Sulfur (S)? </a:t>
            </a:r>
          </a:p>
        </p:txBody>
      </p:sp>
      <p:sp>
        <p:nvSpPr>
          <p:cNvPr id="7" name="TextBox 6">
            <a:extLst>
              <a:ext uri="{FF2B5EF4-FFF2-40B4-BE49-F238E27FC236}">
                <a16:creationId xmlns:a16="http://schemas.microsoft.com/office/drawing/2014/main" id="{B06C9AE7-46B2-6797-E2DC-BCA78B583A79}"/>
              </a:ext>
            </a:extLst>
          </p:cNvPr>
          <p:cNvSpPr txBox="1"/>
          <p:nvPr/>
        </p:nvSpPr>
        <p:spPr>
          <a:xfrm>
            <a:off x="294968" y="2072655"/>
            <a:ext cx="10677831" cy="584775"/>
          </a:xfrm>
          <a:prstGeom prst="rect">
            <a:avLst/>
          </a:prstGeom>
          <a:noFill/>
          <a:ln w="34925">
            <a:noFill/>
          </a:ln>
        </p:spPr>
        <p:txBody>
          <a:bodyPr wrap="square" rtlCol="0">
            <a:spAutoFit/>
          </a:bodyPr>
          <a:lstStyle/>
          <a:p>
            <a:r>
              <a:rPr lang="en-US" sz="3200" b="1" dirty="0">
                <a:solidFill>
                  <a:srgbClr val="FF0000"/>
                </a:solidFill>
              </a:rPr>
              <a:t>Well we can convert directly (One Step) from grams to atoms.</a:t>
            </a:r>
          </a:p>
        </p:txBody>
      </p:sp>
      <p:sp>
        <p:nvSpPr>
          <p:cNvPr id="8" name="TextBox 7">
            <a:extLst>
              <a:ext uri="{FF2B5EF4-FFF2-40B4-BE49-F238E27FC236}">
                <a16:creationId xmlns:a16="http://schemas.microsoft.com/office/drawing/2014/main" id="{2BA308F4-3F27-D12C-84D0-6201BADB48D1}"/>
              </a:ext>
            </a:extLst>
          </p:cNvPr>
          <p:cNvSpPr txBox="1"/>
          <p:nvPr/>
        </p:nvSpPr>
        <p:spPr>
          <a:xfrm>
            <a:off x="294968" y="2844225"/>
            <a:ext cx="10677831" cy="584775"/>
          </a:xfrm>
          <a:prstGeom prst="rect">
            <a:avLst/>
          </a:prstGeom>
          <a:noFill/>
          <a:ln w="34925">
            <a:noFill/>
          </a:ln>
        </p:spPr>
        <p:txBody>
          <a:bodyPr wrap="square" rtlCol="0">
            <a:spAutoFit/>
          </a:bodyPr>
          <a:lstStyle/>
          <a:p>
            <a:r>
              <a:rPr lang="en-US" sz="3200" b="1" dirty="0">
                <a:solidFill>
                  <a:srgbClr val="FF0000"/>
                </a:solidFill>
              </a:rPr>
              <a:t>FIRST we need to convert to moles AND THEN atoms.</a:t>
            </a:r>
          </a:p>
        </p:txBody>
      </p:sp>
      <p:cxnSp>
        <p:nvCxnSpPr>
          <p:cNvPr id="9" name="Straight Connector 8">
            <a:extLst>
              <a:ext uri="{FF2B5EF4-FFF2-40B4-BE49-F238E27FC236}">
                <a16:creationId xmlns:a16="http://schemas.microsoft.com/office/drawing/2014/main" id="{C4726AE7-2B38-F7F7-1CA8-A7D95DD10B09}"/>
              </a:ext>
            </a:extLst>
          </p:cNvPr>
          <p:cNvCxnSpPr>
            <a:cxnSpLocks/>
          </p:cNvCxnSpPr>
          <p:nvPr/>
        </p:nvCxnSpPr>
        <p:spPr>
          <a:xfrm>
            <a:off x="1882766" y="1764225"/>
            <a:ext cx="2075459"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1622A77-3A6C-2228-102B-C23893B26AC2}"/>
              </a:ext>
            </a:extLst>
          </p:cNvPr>
          <p:cNvSpPr txBox="1"/>
          <p:nvPr/>
        </p:nvSpPr>
        <p:spPr>
          <a:xfrm>
            <a:off x="3733800" y="3615795"/>
            <a:ext cx="4724400" cy="584775"/>
          </a:xfrm>
          <a:prstGeom prst="rect">
            <a:avLst/>
          </a:prstGeom>
          <a:noFill/>
          <a:ln w="19050">
            <a:solidFill>
              <a:srgbClr val="FF0000"/>
            </a:solidFill>
          </a:ln>
        </p:spPr>
        <p:txBody>
          <a:bodyPr wrap="square" rtlCol="0">
            <a:spAutoFit/>
          </a:bodyPr>
          <a:lstStyle/>
          <a:p>
            <a:r>
              <a:rPr lang="en-US" sz="3200" dirty="0"/>
              <a:t>Molar </a:t>
            </a:r>
            <a:r>
              <a:rPr lang="en-US" sz="3200" dirty="0" err="1"/>
              <a:t>Mass</a:t>
            </a:r>
            <a:r>
              <a:rPr lang="en-US" sz="3200" baseline="-25000" dirty="0" err="1"/>
              <a:t>S</a:t>
            </a:r>
            <a:r>
              <a:rPr lang="en-US" sz="3200" dirty="0"/>
              <a:t> = 32.1g / mol</a:t>
            </a:r>
            <a:endParaRPr lang="en-US" sz="3200" baseline="-25000" dirty="0"/>
          </a:p>
        </p:txBody>
      </p:sp>
      <p:sp>
        <p:nvSpPr>
          <p:cNvPr id="20" name="TextBox 19">
            <a:extLst>
              <a:ext uri="{FF2B5EF4-FFF2-40B4-BE49-F238E27FC236}">
                <a16:creationId xmlns:a16="http://schemas.microsoft.com/office/drawing/2014/main" id="{643A1484-2C9E-F678-8AFC-671E07DBF59B}"/>
              </a:ext>
            </a:extLst>
          </p:cNvPr>
          <p:cNvSpPr txBox="1"/>
          <p:nvPr/>
        </p:nvSpPr>
        <p:spPr>
          <a:xfrm>
            <a:off x="294968" y="3251149"/>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21" name="TextBox 20">
            <a:extLst>
              <a:ext uri="{FF2B5EF4-FFF2-40B4-BE49-F238E27FC236}">
                <a16:creationId xmlns:a16="http://schemas.microsoft.com/office/drawing/2014/main" id="{6473ABFE-66ED-7585-3B63-DFA03F0572C2}"/>
              </a:ext>
            </a:extLst>
          </p:cNvPr>
          <p:cNvSpPr txBox="1"/>
          <p:nvPr/>
        </p:nvSpPr>
        <p:spPr>
          <a:xfrm>
            <a:off x="1507240" y="3091203"/>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22" name="Straight Connector 21">
            <a:extLst>
              <a:ext uri="{FF2B5EF4-FFF2-40B4-BE49-F238E27FC236}">
                <a16:creationId xmlns:a16="http://schemas.microsoft.com/office/drawing/2014/main" id="{60F77DB5-02A6-4228-BCEE-8AB38AE92528}"/>
              </a:ext>
            </a:extLst>
          </p:cNvPr>
          <p:cNvCxnSpPr>
            <a:cxnSpLocks/>
          </p:cNvCxnSpPr>
          <p:nvPr/>
        </p:nvCxnSpPr>
        <p:spPr>
          <a:xfrm>
            <a:off x="1479532" y="4014533"/>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9787CF4-0908-4627-2E56-B32CAD61BA29}"/>
              </a:ext>
            </a:extLst>
          </p:cNvPr>
          <p:cNvSpPr txBox="1"/>
          <p:nvPr/>
        </p:nvSpPr>
        <p:spPr>
          <a:xfrm>
            <a:off x="1458749" y="3909900"/>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6" name="TextBox 25">
            <a:extLst>
              <a:ext uri="{FF2B5EF4-FFF2-40B4-BE49-F238E27FC236}">
                <a16:creationId xmlns:a16="http://schemas.microsoft.com/office/drawing/2014/main" id="{81BF71B3-3337-D417-E2A4-8DB668AD3B90}"/>
              </a:ext>
            </a:extLst>
          </p:cNvPr>
          <p:cNvSpPr txBox="1"/>
          <p:nvPr/>
        </p:nvSpPr>
        <p:spPr>
          <a:xfrm>
            <a:off x="850716" y="4658536"/>
            <a:ext cx="519990" cy="923330"/>
          </a:xfrm>
          <a:prstGeom prst="rect">
            <a:avLst/>
          </a:prstGeom>
          <a:noFill/>
        </p:spPr>
        <p:txBody>
          <a:bodyPr wrap="square" rtlCol="0">
            <a:spAutoFit/>
          </a:bodyPr>
          <a:lstStyle/>
          <a:p>
            <a:r>
              <a:rPr lang="en-US" sz="5400" b="1" dirty="0"/>
              <a:t>=</a:t>
            </a:r>
            <a:r>
              <a:rPr lang="en-US" sz="3200" dirty="0"/>
              <a:t> </a:t>
            </a:r>
          </a:p>
        </p:txBody>
      </p:sp>
      <p:sp>
        <p:nvSpPr>
          <p:cNvPr id="27" name="TextBox 26">
            <a:extLst>
              <a:ext uri="{FF2B5EF4-FFF2-40B4-BE49-F238E27FC236}">
                <a16:creationId xmlns:a16="http://schemas.microsoft.com/office/drawing/2014/main" id="{4E7F2425-7758-FF76-9996-227C7A1B324F}"/>
              </a:ext>
            </a:extLst>
          </p:cNvPr>
          <p:cNvSpPr txBox="1"/>
          <p:nvPr/>
        </p:nvSpPr>
        <p:spPr>
          <a:xfrm>
            <a:off x="1630142" y="4568651"/>
            <a:ext cx="1388137" cy="923330"/>
          </a:xfrm>
          <a:prstGeom prst="rect">
            <a:avLst/>
          </a:prstGeom>
          <a:noFill/>
        </p:spPr>
        <p:txBody>
          <a:bodyPr wrap="square" rtlCol="0">
            <a:spAutoFit/>
          </a:bodyPr>
          <a:lstStyle/>
          <a:p>
            <a:r>
              <a:rPr lang="en-US" sz="3600" b="1" dirty="0"/>
              <a:t>16.3 g</a:t>
            </a:r>
            <a:r>
              <a:rPr lang="en-US" sz="5400" b="1" dirty="0">
                <a:solidFill>
                  <a:srgbClr val="FF0000"/>
                </a:solidFill>
              </a:rPr>
              <a:t> </a:t>
            </a:r>
            <a:endParaRPr lang="en-US" sz="3200" baseline="-25000" dirty="0"/>
          </a:p>
        </p:txBody>
      </p:sp>
      <p:cxnSp>
        <p:nvCxnSpPr>
          <p:cNvPr id="28" name="Straight Connector 27">
            <a:extLst>
              <a:ext uri="{FF2B5EF4-FFF2-40B4-BE49-F238E27FC236}">
                <a16:creationId xmlns:a16="http://schemas.microsoft.com/office/drawing/2014/main" id="{CF2F6232-6811-B957-F873-A17DB03A593C}"/>
              </a:ext>
            </a:extLst>
          </p:cNvPr>
          <p:cNvCxnSpPr>
            <a:cxnSpLocks/>
          </p:cNvCxnSpPr>
          <p:nvPr/>
        </p:nvCxnSpPr>
        <p:spPr>
          <a:xfrm>
            <a:off x="1519084" y="5436668"/>
            <a:ext cx="161025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1489E48-09C6-EA71-E27B-E9F4050B8AA0}"/>
              </a:ext>
            </a:extLst>
          </p:cNvPr>
          <p:cNvSpPr txBox="1"/>
          <p:nvPr/>
        </p:nvSpPr>
        <p:spPr>
          <a:xfrm>
            <a:off x="1173277" y="5190262"/>
            <a:ext cx="2322427" cy="923330"/>
          </a:xfrm>
          <a:prstGeom prst="rect">
            <a:avLst/>
          </a:prstGeom>
          <a:noFill/>
        </p:spPr>
        <p:txBody>
          <a:bodyPr wrap="square" rtlCol="0">
            <a:spAutoFit/>
          </a:bodyPr>
          <a:lstStyle/>
          <a:p>
            <a:r>
              <a:rPr lang="en-US" sz="3600" b="1" dirty="0"/>
              <a:t>32.1 g/mol</a:t>
            </a:r>
            <a:r>
              <a:rPr lang="en-US" sz="5400" b="1" dirty="0">
                <a:solidFill>
                  <a:srgbClr val="FF0000"/>
                </a:solidFill>
              </a:rPr>
              <a:t> </a:t>
            </a:r>
            <a:endParaRPr lang="en-US" sz="3200" baseline="-25000" dirty="0"/>
          </a:p>
        </p:txBody>
      </p:sp>
      <p:sp>
        <p:nvSpPr>
          <p:cNvPr id="32" name="TextBox 31">
            <a:extLst>
              <a:ext uri="{FF2B5EF4-FFF2-40B4-BE49-F238E27FC236}">
                <a16:creationId xmlns:a16="http://schemas.microsoft.com/office/drawing/2014/main" id="{8F59DA10-4040-09F2-ADF6-9226254B6DA6}"/>
              </a:ext>
            </a:extLst>
          </p:cNvPr>
          <p:cNvSpPr txBox="1"/>
          <p:nvPr/>
        </p:nvSpPr>
        <p:spPr>
          <a:xfrm>
            <a:off x="759542" y="5961832"/>
            <a:ext cx="4461387" cy="923330"/>
          </a:xfrm>
          <a:prstGeom prst="rect">
            <a:avLst/>
          </a:prstGeom>
          <a:noFill/>
        </p:spPr>
        <p:txBody>
          <a:bodyPr wrap="square" rtlCol="0">
            <a:spAutoFit/>
          </a:bodyPr>
          <a:lstStyle/>
          <a:p>
            <a:r>
              <a:rPr lang="en-US" sz="5400" b="1" dirty="0"/>
              <a:t>= </a:t>
            </a:r>
            <a:r>
              <a:rPr lang="en-US" sz="3600" b="1" dirty="0"/>
              <a:t>0.50778816199 mol</a:t>
            </a:r>
            <a:r>
              <a:rPr lang="en-US" sz="3600" dirty="0"/>
              <a:t> </a:t>
            </a:r>
          </a:p>
        </p:txBody>
      </p:sp>
      <p:sp>
        <p:nvSpPr>
          <p:cNvPr id="3" name="TextBox 2">
            <a:extLst>
              <a:ext uri="{FF2B5EF4-FFF2-40B4-BE49-F238E27FC236}">
                <a16:creationId xmlns:a16="http://schemas.microsoft.com/office/drawing/2014/main" id="{7CC2CB2A-C337-FBA2-8D1D-32FD39841CE8}"/>
              </a:ext>
            </a:extLst>
          </p:cNvPr>
          <p:cNvSpPr txBox="1"/>
          <p:nvPr/>
        </p:nvSpPr>
        <p:spPr>
          <a:xfrm>
            <a:off x="4922729" y="5038226"/>
            <a:ext cx="6839211" cy="646331"/>
          </a:xfrm>
          <a:prstGeom prst="rect">
            <a:avLst/>
          </a:prstGeom>
          <a:noFill/>
          <a:ln w="50800">
            <a:solidFill>
              <a:srgbClr val="FF0000"/>
            </a:solidFill>
          </a:ln>
        </p:spPr>
        <p:txBody>
          <a:bodyPr wrap="square" rtlCol="0">
            <a:spAutoFit/>
          </a:bodyPr>
          <a:lstStyle/>
          <a:p>
            <a:r>
              <a:rPr lang="en-US" sz="3600" b="1" dirty="0"/>
              <a:t>1 </a:t>
            </a:r>
            <a:r>
              <a:rPr lang="en-US" sz="3600" b="1" dirty="0">
                <a:solidFill>
                  <a:srgbClr val="FF0000"/>
                </a:solidFill>
              </a:rPr>
              <a:t>Mole</a:t>
            </a:r>
            <a:r>
              <a:rPr lang="en-US" sz="3600" b="1" dirty="0"/>
              <a:t> = 6.0221367 x 10</a:t>
            </a:r>
            <a:r>
              <a:rPr lang="en-US" sz="3600" b="1" baseline="30000" dirty="0"/>
              <a:t>23</a:t>
            </a:r>
            <a:r>
              <a:rPr lang="en-US" sz="3600" b="1" dirty="0"/>
              <a:t> Particles</a:t>
            </a:r>
          </a:p>
        </p:txBody>
      </p:sp>
      <p:sp>
        <p:nvSpPr>
          <p:cNvPr id="6" name="Rectangle 5">
            <a:extLst>
              <a:ext uri="{FF2B5EF4-FFF2-40B4-BE49-F238E27FC236}">
                <a16:creationId xmlns:a16="http://schemas.microsoft.com/office/drawing/2014/main" id="{E8F50AF3-65D2-C893-689A-8C3574D50A6D}"/>
              </a:ext>
            </a:extLst>
          </p:cNvPr>
          <p:cNvSpPr/>
          <p:nvPr/>
        </p:nvSpPr>
        <p:spPr>
          <a:xfrm>
            <a:off x="4760934" y="4880608"/>
            <a:ext cx="7162800" cy="1011382"/>
          </a:xfrm>
          <a:prstGeom prst="rect">
            <a:avLst/>
          </a:prstGeom>
          <a:solidFill>
            <a:srgbClr val="FFFF00">
              <a:alpha val="2981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67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20" grpId="0"/>
      <p:bldP spid="21" grpId="0"/>
      <p:bldP spid="23" grpId="0"/>
      <p:bldP spid="26" grpId="0"/>
      <p:bldP spid="27" grpId="0"/>
      <p:bldP spid="31" grpId="0"/>
      <p:bldP spid="32" grpId="0"/>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3.1: Atomic Mass</a:t>
            </a:r>
          </a:p>
        </p:txBody>
      </p:sp>
      <p:sp>
        <p:nvSpPr>
          <p:cNvPr id="3" name="TextBox 2">
            <a:extLst>
              <a:ext uri="{FF2B5EF4-FFF2-40B4-BE49-F238E27FC236}">
                <a16:creationId xmlns:a16="http://schemas.microsoft.com/office/drawing/2014/main" id="{E970CF0F-3F39-2C5B-1BE7-2B666C8D21C4}"/>
              </a:ext>
            </a:extLst>
          </p:cNvPr>
          <p:cNvSpPr txBox="1"/>
          <p:nvPr/>
        </p:nvSpPr>
        <p:spPr>
          <a:xfrm>
            <a:off x="2480154" y="1321356"/>
            <a:ext cx="9905810" cy="523220"/>
          </a:xfrm>
          <a:prstGeom prst="rect">
            <a:avLst/>
          </a:prstGeom>
          <a:noFill/>
        </p:spPr>
        <p:txBody>
          <a:bodyPr wrap="square" rtlCol="0">
            <a:spAutoFit/>
          </a:bodyPr>
          <a:lstStyle/>
          <a:p>
            <a:r>
              <a:rPr lang="en-US" sz="2800" b="1" dirty="0"/>
              <a:t>All elements have an atomic mass as show on the periodic table.</a:t>
            </a:r>
          </a:p>
        </p:txBody>
      </p:sp>
      <p:pic>
        <p:nvPicPr>
          <p:cNvPr id="5" name="Picture 4" descr="A picture containing text, clock, antenna&#10;&#10;Description automatically generated">
            <a:extLst>
              <a:ext uri="{FF2B5EF4-FFF2-40B4-BE49-F238E27FC236}">
                <a16:creationId xmlns:a16="http://schemas.microsoft.com/office/drawing/2014/main" id="{908D1764-9BB1-14F1-D99B-1B578308498F}"/>
              </a:ext>
            </a:extLst>
          </p:cNvPr>
          <p:cNvPicPr>
            <a:picLocks noChangeAspect="1"/>
          </p:cNvPicPr>
          <p:nvPr/>
        </p:nvPicPr>
        <p:blipFill>
          <a:blip r:embed="rId2"/>
          <a:stretch>
            <a:fillRect/>
          </a:stretch>
        </p:blipFill>
        <p:spPr>
          <a:xfrm>
            <a:off x="149512" y="1898817"/>
            <a:ext cx="4356100" cy="1257300"/>
          </a:xfrm>
          <a:prstGeom prst="rect">
            <a:avLst/>
          </a:prstGeom>
        </p:spPr>
      </p:pic>
      <p:sp>
        <p:nvSpPr>
          <p:cNvPr id="6" name="TextBox 5">
            <a:extLst>
              <a:ext uri="{FF2B5EF4-FFF2-40B4-BE49-F238E27FC236}">
                <a16:creationId xmlns:a16="http://schemas.microsoft.com/office/drawing/2014/main" id="{55C6C981-E793-3993-ABF2-CF75E75427E7}"/>
              </a:ext>
            </a:extLst>
          </p:cNvPr>
          <p:cNvSpPr txBox="1"/>
          <p:nvPr/>
        </p:nvSpPr>
        <p:spPr>
          <a:xfrm>
            <a:off x="149512" y="3364246"/>
            <a:ext cx="11599902" cy="954107"/>
          </a:xfrm>
          <a:prstGeom prst="rect">
            <a:avLst/>
          </a:prstGeom>
          <a:noFill/>
        </p:spPr>
        <p:txBody>
          <a:bodyPr wrap="square" rtlCol="0">
            <a:spAutoFit/>
          </a:bodyPr>
          <a:lstStyle/>
          <a:p>
            <a:r>
              <a:rPr lang="en-US" sz="2800" b="1" dirty="0"/>
              <a:t>The Atomic mass of an element is the sum (add them all up) of </a:t>
            </a:r>
            <a:r>
              <a:rPr lang="en-US" sz="2800" b="1" dirty="0">
                <a:solidFill>
                  <a:srgbClr val="FF0000"/>
                </a:solidFill>
              </a:rPr>
              <a:t>PROTONS</a:t>
            </a:r>
            <a:r>
              <a:rPr lang="en-US" sz="2800" b="1" dirty="0"/>
              <a:t>, </a:t>
            </a:r>
            <a:r>
              <a:rPr lang="en-US" sz="2800" b="1" dirty="0">
                <a:solidFill>
                  <a:srgbClr val="FF0000"/>
                </a:solidFill>
              </a:rPr>
              <a:t>NEUTRONS</a:t>
            </a:r>
            <a:r>
              <a:rPr lang="en-US" sz="2800" b="1" dirty="0"/>
              <a:t>, and electrons.</a:t>
            </a:r>
          </a:p>
        </p:txBody>
      </p:sp>
      <p:sp>
        <p:nvSpPr>
          <p:cNvPr id="7" name="TextBox 6">
            <a:extLst>
              <a:ext uri="{FF2B5EF4-FFF2-40B4-BE49-F238E27FC236}">
                <a16:creationId xmlns:a16="http://schemas.microsoft.com/office/drawing/2014/main" id="{8822444C-7CC6-293D-E957-E4CBE0AF1907}"/>
              </a:ext>
            </a:extLst>
          </p:cNvPr>
          <p:cNvSpPr txBox="1"/>
          <p:nvPr/>
        </p:nvSpPr>
        <p:spPr>
          <a:xfrm>
            <a:off x="149512" y="5059590"/>
            <a:ext cx="2164197" cy="523220"/>
          </a:xfrm>
          <a:prstGeom prst="rect">
            <a:avLst/>
          </a:prstGeom>
          <a:noFill/>
        </p:spPr>
        <p:txBody>
          <a:bodyPr wrap="square" rtlCol="0">
            <a:spAutoFit/>
          </a:bodyPr>
          <a:lstStyle/>
          <a:p>
            <a:r>
              <a:rPr lang="en-US" sz="2800" b="1" u="sng" dirty="0">
                <a:solidFill>
                  <a:srgbClr val="FF0000"/>
                </a:solidFill>
              </a:rPr>
              <a:t>REMEMBER:</a:t>
            </a:r>
            <a:endParaRPr lang="en-US" sz="2800" b="1" u="sng" dirty="0"/>
          </a:p>
        </p:txBody>
      </p:sp>
      <p:sp>
        <p:nvSpPr>
          <p:cNvPr id="9" name="TextBox 8">
            <a:extLst>
              <a:ext uri="{FF2B5EF4-FFF2-40B4-BE49-F238E27FC236}">
                <a16:creationId xmlns:a16="http://schemas.microsoft.com/office/drawing/2014/main" id="{F177CCAF-F0CA-142D-9BB5-866DD3705F0D}"/>
              </a:ext>
            </a:extLst>
          </p:cNvPr>
          <p:cNvSpPr txBox="1"/>
          <p:nvPr/>
        </p:nvSpPr>
        <p:spPr>
          <a:xfrm>
            <a:off x="2105891" y="4811263"/>
            <a:ext cx="10086109" cy="523220"/>
          </a:xfrm>
          <a:prstGeom prst="rect">
            <a:avLst/>
          </a:prstGeom>
          <a:noFill/>
        </p:spPr>
        <p:txBody>
          <a:bodyPr wrap="square">
            <a:spAutoFit/>
          </a:bodyPr>
          <a:lstStyle/>
          <a:p>
            <a:r>
              <a:rPr lang="en-US" sz="2800" b="1" dirty="0"/>
              <a:t>You can change the </a:t>
            </a:r>
            <a:r>
              <a:rPr lang="en-US" sz="2800" b="1" dirty="0">
                <a:solidFill>
                  <a:srgbClr val="0070C0"/>
                </a:solidFill>
              </a:rPr>
              <a:t># of electrons </a:t>
            </a:r>
            <a:r>
              <a:rPr lang="en-US" sz="2800" b="1" dirty="0"/>
              <a:t>in an atom (Changes the charge).</a:t>
            </a:r>
            <a:endParaRPr lang="en-US" sz="2800" dirty="0"/>
          </a:p>
        </p:txBody>
      </p:sp>
      <p:sp>
        <p:nvSpPr>
          <p:cNvPr id="12" name="TextBox 11">
            <a:extLst>
              <a:ext uri="{FF2B5EF4-FFF2-40B4-BE49-F238E27FC236}">
                <a16:creationId xmlns:a16="http://schemas.microsoft.com/office/drawing/2014/main" id="{9B318B16-EDA3-3BDE-F7C4-05657ED645D0}"/>
              </a:ext>
            </a:extLst>
          </p:cNvPr>
          <p:cNvSpPr txBox="1"/>
          <p:nvPr/>
        </p:nvSpPr>
        <p:spPr>
          <a:xfrm>
            <a:off x="2105891" y="5335538"/>
            <a:ext cx="10086109" cy="523220"/>
          </a:xfrm>
          <a:prstGeom prst="rect">
            <a:avLst/>
          </a:prstGeom>
          <a:noFill/>
        </p:spPr>
        <p:txBody>
          <a:bodyPr wrap="square">
            <a:spAutoFit/>
          </a:bodyPr>
          <a:lstStyle/>
          <a:p>
            <a:r>
              <a:rPr lang="en-US" sz="2800" b="1" dirty="0"/>
              <a:t>You can change the </a:t>
            </a:r>
            <a:r>
              <a:rPr lang="en-US" sz="2800" b="1" dirty="0">
                <a:solidFill>
                  <a:srgbClr val="FFC000"/>
                </a:solidFill>
              </a:rPr>
              <a:t># of neutrons </a:t>
            </a:r>
            <a:r>
              <a:rPr lang="en-US" sz="2800" b="1" dirty="0"/>
              <a:t>in an atom (Changes the Mass).</a:t>
            </a:r>
            <a:endParaRPr lang="en-US" sz="2800" dirty="0"/>
          </a:p>
        </p:txBody>
      </p:sp>
      <p:sp>
        <p:nvSpPr>
          <p:cNvPr id="13" name="TextBox 12">
            <a:extLst>
              <a:ext uri="{FF2B5EF4-FFF2-40B4-BE49-F238E27FC236}">
                <a16:creationId xmlns:a16="http://schemas.microsoft.com/office/drawing/2014/main" id="{7D622E1B-24FF-0F74-4626-483A34A7BF00}"/>
              </a:ext>
            </a:extLst>
          </p:cNvPr>
          <p:cNvSpPr txBox="1"/>
          <p:nvPr/>
        </p:nvSpPr>
        <p:spPr>
          <a:xfrm>
            <a:off x="2105891" y="5942429"/>
            <a:ext cx="10086109" cy="954107"/>
          </a:xfrm>
          <a:prstGeom prst="rect">
            <a:avLst/>
          </a:prstGeom>
          <a:noFill/>
        </p:spPr>
        <p:txBody>
          <a:bodyPr wrap="square">
            <a:spAutoFit/>
          </a:bodyPr>
          <a:lstStyle/>
          <a:p>
            <a:r>
              <a:rPr lang="en-US" sz="2800" b="1" dirty="0"/>
              <a:t>You can </a:t>
            </a:r>
            <a:r>
              <a:rPr lang="en-US" sz="2800" b="1" dirty="0">
                <a:solidFill>
                  <a:srgbClr val="FF0000"/>
                </a:solidFill>
              </a:rPr>
              <a:t>NOT</a:t>
            </a:r>
            <a:r>
              <a:rPr lang="en-US" sz="2800" b="1" dirty="0"/>
              <a:t> change the </a:t>
            </a:r>
            <a:r>
              <a:rPr lang="en-US" sz="2800" b="1" dirty="0">
                <a:solidFill>
                  <a:srgbClr val="FF0000"/>
                </a:solidFill>
              </a:rPr>
              <a:t># of protons </a:t>
            </a:r>
            <a:r>
              <a:rPr lang="en-US" sz="2800" b="1" dirty="0"/>
              <a:t>in an atom (Changes what the element is).</a:t>
            </a:r>
            <a:endParaRPr lang="en-US" sz="2800" dirty="0"/>
          </a:p>
        </p:txBody>
      </p:sp>
    </p:spTree>
    <p:extLst>
      <p:ext uri="{BB962C8B-B14F-4D97-AF65-F5344CB8AC3E}">
        <p14:creationId xmlns:p14="http://schemas.microsoft.com/office/powerpoint/2010/main" val="348884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7988"/>
            <a:ext cx="10515600" cy="673049"/>
          </a:xfrm>
        </p:spPr>
        <p:txBody>
          <a:bodyPr>
            <a:normAutofit fontScale="90000"/>
          </a:bodyPr>
          <a:lstStyle/>
          <a:p>
            <a:r>
              <a:rPr lang="en-US" b="1" i="1" dirty="0">
                <a:solidFill>
                  <a:srgbClr val="FF0000"/>
                </a:solidFill>
              </a:rPr>
              <a:t>Example 3.4</a:t>
            </a:r>
          </a:p>
        </p:txBody>
      </p:sp>
      <p:sp>
        <p:nvSpPr>
          <p:cNvPr id="4" name="TextBox 3">
            <a:extLst>
              <a:ext uri="{FF2B5EF4-FFF2-40B4-BE49-F238E27FC236}">
                <a16:creationId xmlns:a16="http://schemas.microsoft.com/office/drawing/2014/main" id="{837160AE-EC20-C4DE-2123-BF3F110666E0}"/>
              </a:ext>
            </a:extLst>
          </p:cNvPr>
          <p:cNvSpPr txBox="1"/>
          <p:nvPr/>
        </p:nvSpPr>
        <p:spPr>
          <a:xfrm>
            <a:off x="0" y="586351"/>
            <a:ext cx="12192000" cy="1200329"/>
          </a:xfrm>
          <a:prstGeom prst="rect">
            <a:avLst/>
          </a:prstGeom>
          <a:noFill/>
        </p:spPr>
        <p:txBody>
          <a:bodyPr wrap="square" rtlCol="0">
            <a:spAutoFit/>
          </a:bodyPr>
          <a:lstStyle/>
          <a:p>
            <a:r>
              <a:rPr lang="en-CA" sz="2400" i="1" dirty="0"/>
              <a:t>Sulfur (S) is a non-metallic element that is present in coal. When coal is burned, sulfur is converted to sulfur dioxide and eventually to sulfuric acid that gives rise to acid rain phenomenon. How many atoms are there in 16.3 g of Sulfur (S)? </a:t>
            </a:r>
          </a:p>
        </p:txBody>
      </p:sp>
      <p:cxnSp>
        <p:nvCxnSpPr>
          <p:cNvPr id="9" name="Straight Connector 8">
            <a:extLst>
              <a:ext uri="{FF2B5EF4-FFF2-40B4-BE49-F238E27FC236}">
                <a16:creationId xmlns:a16="http://schemas.microsoft.com/office/drawing/2014/main" id="{C4726AE7-2B38-F7F7-1CA8-A7D95DD10B09}"/>
              </a:ext>
            </a:extLst>
          </p:cNvPr>
          <p:cNvCxnSpPr>
            <a:cxnSpLocks/>
          </p:cNvCxnSpPr>
          <p:nvPr/>
        </p:nvCxnSpPr>
        <p:spPr>
          <a:xfrm>
            <a:off x="1882766" y="1764225"/>
            <a:ext cx="2075459"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F59DA10-4040-09F2-ADF6-9226254B6DA6}"/>
              </a:ext>
            </a:extLst>
          </p:cNvPr>
          <p:cNvSpPr txBox="1"/>
          <p:nvPr/>
        </p:nvSpPr>
        <p:spPr>
          <a:xfrm>
            <a:off x="3492765" y="3105834"/>
            <a:ext cx="4461387" cy="646331"/>
          </a:xfrm>
          <a:prstGeom prst="rect">
            <a:avLst/>
          </a:prstGeom>
          <a:noFill/>
        </p:spPr>
        <p:txBody>
          <a:bodyPr wrap="square" rtlCol="0">
            <a:spAutoFit/>
          </a:bodyPr>
          <a:lstStyle/>
          <a:p>
            <a:r>
              <a:rPr lang="en-US" sz="3600" b="1" dirty="0"/>
              <a:t>0.50778816199 mol</a:t>
            </a:r>
            <a:r>
              <a:rPr lang="en-US" sz="3600" dirty="0"/>
              <a:t> </a:t>
            </a:r>
          </a:p>
        </p:txBody>
      </p:sp>
      <p:sp>
        <p:nvSpPr>
          <p:cNvPr id="3" name="TextBox 2">
            <a:extLst>
              <a:ext uri="{FF2B5EF4-FFF2-40B4-BE49-F238E27FC236}">
                <a16:creationId xmlns:a16="http://schemas.microsoft.com/office/drawing/2014/main" id="{7CC2CB2A-C337-FBA2-8D1D-32FD39841CE8}"/>
              </a:ext>
            </a:extLst>
          </p:cNvPr>
          <p:cNvSpPr txBox="1"/>
          <p:nvPr/>
        </p:nvSpPr>
        <p:spPr>
          <a:xfrm>
            <a:off x="1349458" y="2119051"/>
            <a:ext cx="6839211" cy="646331"/>
          </a:xfrm>
          <a:prstGeom prst="rect">
            <a:avLst/>
          </a:prstGeom>
          <a:noFill/>
          <a:ln w="50800">
            <a:solidFill>
              <a:srgbClr val="FF0000"/>
            </a:solidFill>
          </a:ln>
        </p:spPr>
        <p:txBody>
          <a:bodyPr wrap="square" rtlCol="0">
            <a:spAutoFit/>
          </a:bodyPr>
          <a:lstStyle/>
          <a:p>
            <a:r>
              <a:rPr lang="en-US" sz="3600" b="1" dirty="0"/>
              <a:t>1 </a:t>
            </a:r>
            <a:r>
              <a:rPr lang="en-US" sz="3600" b="1" dirty="0">
                <a:solidFill>
                  <a:srgbClr val="FF0000"/>
                </a:solidFill>
              </a:rPr>
              <a:t>Mole</a:t>
            </a:r>
            <a:r>
              <a:rPr lang="en-US" sz="3600" b="1" dirty="0"/>
              <a:t> = 6.0221367 x 10</a:t>
            </a:r>
            <a:r>
              <a:rPr lang="en-US" sz="3600" b="1" baseline="30000" dirty="0"/>
              <a:t>23</a:t>
            </a:r>
            <a:r>
              <a:rPr lang="en-US" sz="3600" b="1" dirty="0"/>
              <a:t> Particles</a:t>
            </a:r>
          </a:p>
        </p:txBody>
      </p:sp>
      <p:sp>
        <p:nvSpPr>
          <p:cNvPr id="6" name="Rectangle 5">
            <a:extLst>
              <a:ext uri="{FF2B5EF4-FFF2-40B4-BE49-F238E27FC236}">
                <a16:creationId xmlns:a16="http://schemas.microsoft.com/office/drawing/2014/main" id="{E8F50AF3-65D2-C893-689A-8C3574D50A6D}"/>
              </a:ext>
            </a:extLst>
          </p:cNvPr>
          <p:cNvSpPr/>
          <p:nvPr/>
        </p:nvSpPr>
        <p:spPr>
          <a:xfrm>
            <a:off x="1187663" y="1968810"/>
            <a:ext cx="7162800" cy="1011382"/>
          </a:xfrm>
          <a:prstGeom prst="rect">
            <a:avLst/>
          </a:prstGeom>
          <a:solidFill>
            <a:srgbClr val="FFFF00">
              <a:alpha val="2981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BB454D2-5BFE-9FC2-3511-75B95B9719E0}"/>
              </a:ext>
            </a:extLst>
          </p:cNvPr>
          <p:cNvSpPr txBox="1"/>
          <p:nvPr/>
        </p:nvSpPr>
        <p:spPr>
          <a:xfrm>
            <a:off x="1109457" y="3105834"/>
            <a:ext cx="1388137" cy="646331"/>
          </a:xfrm>
          <a:prstGeom prst="rect">
            <a:avLst/>
          </a:prstGeom>
          <a:noFill/>
        </p:spPr>
        <p:txBody>
          <a:bodyPr wrap="square" rtlCol="0">
            <a:spAutoFit/>
          </a:bodyPr>
          <a:lstStyle/>
          <a:p>
            <a:r>
              <a:rPr lang="en-US" sz="3600" b="1" dirty="0"/>
              <a:t>1 mol </a:t>
            </a:r>
            <a:endParaRPr lang="en-US" sz="3200" baseline="-25000" dirty="0"/>
          </a:p>
        </p:txBody>
      </p:sp>
      <p:cxnSp>
        <p:nvCxnSpPr>
          <p:cNvPr id="10" name="Straight Connector 9">
            <a:extLst>
              <a:ext uri="{FF2B5EF4-FFF2-40B4-BE49-F238E27FC236}">
                <a16:creationId xmlns:a16="http://schemas.microsoft.com/office/drawing/2014/main" id="{2669DBE6-3D1F-C56F-518F-F343B96C2A5F}"/>
              </a:ext>
            </a:extLst>
          </p:cNvPr>
          <p:cNvCxnSpPr>
            <a:cxnSpLocks/>
          </p:cNvCxnSpPr>
          <p:nvPr/>
        </p:nvCxnSpPr>
        <p:spPr>
          <a:xfrm>
            <a:off x="998399" y="3726172"/>
            <a:ext cx="161025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A591EE-E967-DFE1-9D9A-F028F198261D}"/>
              </a:ext>
            </a:extLst>
          </p:cNvPr>
          <p:cNvSpPr txBox="1"/>
          <p:nvPr/>
        </p:nvSpPr>
        <p:spPr>
          <a:xfrm>
            <a:off x="492046" y="3752165"/>
            <a:ext cx="2722764" cy="646331"/>
          </a:xfrm>
          <a:prstGeom prst="rect">
            <a:avLst/>
          </a:prstGeom>
          <a:noFill/>
        </p:spPr>
        <p:txBody>
          <a:bodyPr wrap="square" rtlCol="0">
            <a:spAutoFit/>
          </a:bodyPr>
          <a:lstStyle/>
          <a:p>
            <a:r>
              <a:rPr lang="en-US" sz="3600" b="1" dirty="0"/>
              <a:t>6.02 x 10</a:t>
            </a:r>
            <a:r>
              <a:rPr lang="en-US" sz="3600" b="1" baseline="30000" dirty="0"/>
              <a:t>23</a:t>
            </a:r>
            <a:r>
              <a:rPr lang="en-US" sz="3600" b="1" dirty="0"/>
              <a:t> P</a:t>
            </a:r>
            <a:endParaRPr lang="en-US" sz="3200" baseline="-25000" dirty="0"/>
          </a:p>
        </p:txBody>
      </p:sp>
      <p:sp>
        <p:nvSpPr>
          <p:cNvPr id="13" name="TextBox 12">
            <a:extLst>
              <a:ext uri="{FF2B5EF4-FFF2-40B4-BE49-F238E27FC236}">
                <a16:creationId xmlns:a16="http://schemas.microsoft.com/office/drawing/2014/main" id="{8BEFD347-1B1C-935D-6155-DBBD39E3C1AC}"/>
              </a:ext>
            </a:extLst>
          </p:cNvPr>
          <p:cNvSpPr txBox="1"/>
          <p:nvPr/>
        </p:nvSpPr>
        <p:spPr>
          <a:xfrm>
            <a:off x="2959365" y="3262254"/>
            <a:ext cx="533400" cy="923330"/>
          </a:xfrm>
          <a:prstGeom prst="rect">
            <a:avLst/>
          </a:prstGeom>
          <a:noFill/>
        </p:spPr>
        <p:txBody>
          <a:bodyPr wrap="square" rtlCol="0">
            <a:spAutoFit/>
          </a:bodyPr>
          <a:lstStyle/>
          <a:p>
            <a:r>
              <a:rPr lang="en-US" sz="5400" b="1" dirty="0"/>
              <a:t>=</a:t>
            </a:r>
            <a:endParaRPr lang="en-US" sz="3600" dirty="0"/>
          </a:p>
        </p:txBody>
      </p:sp>
      <p:sp>
        <p:nvSpPr>
          <p:cNvPr id="14" name="TextBox 13">
            <a:extLst>
              <a:ext uri="{FF2B5EF4-FFF2-40B4-BE49-F238E27FC236}">
                <a16:creationId xmlns:a16="http://schemas.microsoft.com/office/drawing/2014/main" id="{71BA564E-37FC-10E0-BE71-0CAA779DDA56}"/>
              </a:ext>
            </a:extLst>
          </p:cNvPr>
          <p:cNvSpPr txBox="1"/>
          <p:nvPr/>
        </p:nvSpPr>
        <p:spPr>
          <a:xfrm>
            <a:off x="911942" y="6114232"/>
            <a:ext cx="4461387" cy="923330"/>
          </a:xfrm>
          <a:prstGeom prst="rect">
            <a:avLst/>
          </a:prstGeom>
          <a:noFill/>
        </p:spPr>
        <p:txBody>
          <a:bodyPr wrap="square" rtlCol="0">
            <a:spAutoFit/>
          </a:bodyPr>
          <a:lstStyle/>
          <a:p>
            <a:r>
              <a:rPr lang="en-US" sz="5400" b="1" dirty="0"/>
              <a:t>= </a:t>
            </a:r>
            <a:r>
              <a:rPr lang="en-US" sz="3600" b="1" dirty="0"/>
              <a:t>0.50778816199 mol</a:t>
            </a:r>
            <a:r>
              <a:rPr lang="en-US" sz="3600" dirty="0"/>
              <a:t> </a:t>
            </a:r>
          </a:p>
        </p:txBody>
      </p:sp>
      <p:cxnSp>
        <p:nvCxnSpPr>
          <p:cNvPr id="15" name="Straight Connector 14">
            <a:extLst>
              <a:ext uri="{FF2B5EF4-FFF2-40B4-BE49-F238E27FC236}">
                <a16:creationId xmlns:a16="http://schemas.microsoft.com/office/drawing/2014/main" id="{5085EF21-0302-F787-CF27-FA6C1BF4B6DE}"/>
              </a:ext>
            </a:extLst>
          </p:cNvPr>
          <p:cNvCxnSpPr>
            <a:cxnSpLocks/>
          </p:cNvCxnSpPr>
          <p:nvPr/>
        </p:nvCxnSpPr>
        <p:spPr>
          <a:xfrm>
            <a:off x="3650073" y="3752165"/>
            <a:ext cx="361178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1E07030-5479-9A20-0D78-DE48E0D0C8FC}"/>
              </a:ext>
            </a:extLst>
          </p:cNvPr>
          <p:cNvSpPr txBox="1"/>
          <p:nvPr/>
        </p:nvSpPr>
        <p:spPr>
          <a:xfrm>
            <a:off x="4979894" y="3744990"/>
            <a:ext cx="1039041" cy="646331"/>
          </a:xfrm>
          <a:prstGeom prst="rect">
            <a:avLst/>
          </a:prstGeom>
          <a:noFill/>
        </p:spPr>
        <p:txBody>
          <a:bodyPr wrap="square" rtlCol="0">
            <a:spAutoFit/>
          </a:bodyPr>
          <a:lstStyle/>
          <a:p>
            <a:r>
              <a:rPr lang="en-US" sz="3600" b="1" dirty="0"/>
              <a:t>???</a:t>
            </a:r>
            <a:endParaRPr lang="en-US" sz="3200" baseline="-25000" dirty="0"/>
          </a:p>
        </p:txBody>
      </p:sp>
      <p:sp>
        <p:nvSpPr>
          <p:cNvPr id="18" name="TextBox 17">
            <a:extLst>
              <a:ext uri="{FF2B5EF4-FFF2-40B4-BE49-F238E27FC236}">
                <a16:creationId xmlns:a16="http://schemas.microsoft.com/office/drawing/2014/main" id="{487DD930-4D1E-8B85-D650-77A8665B0589}"/>
              </a:ext>
            </a:extLst>
          </p:cNvPr>
          <p:cNvSpPr txBox="1"/>
          <p:nvPr/>
        </p:nvSpPr>
        <p:spPr>
          <a:xfrm>
            <a:off x="7570782" y="3185310"/>
            <a:ext cx="1842511" cy="1077218"/>
          </a:xfrm>
          <a:prstGeom prst="rect">
            <a:avLst/>
          </a:prstGeom>
          <a:noFill/>
        </p:spPr>
        <p:txBody>
          <a:bodyPr wrap="square" rtlCol="0">
            <a:spAutoFit/>
          </a:bodyPr>
          <a:lstStyle/>
          <a:p>
            <a:r>
              <a:rPr lang="en-US" sz="3200" b="1" dirty="0">
                <a:solidFill>
                  <a:srgbClr val="FF0000"/>
                </a:solidFill>
              </a:rPr>
              <a:t>CROSS MULTIPLY</a:t>
            </a:r>
          </a:p>
        </p:txBody>
      </p:sp>
      <p:sp>
        <p:nvSpPr>
          <p:cNvPr id="19" name="TextBox 18">
            <a:extLst>
              <a:ext uri="{FF2B5EF4-FFF2-40B4-BE49-F238E27FC236}">
                <a16:creationId xmlns:a16="http://schemas.microsoft.com/office/drawing/2014/main" id="{367D5443-64B5-CF80-8515-E5BC39CC6F0A}"/>
              </a:ext>
            </a:extLst>
          </p:cNvPr>
          <p:cNvSpPr txBox="1"/>
          <p:nvPr/>
        </p:nvSpPr>
        <p:spPr>
          <a:xfrm>
            <a:off x="5627770" y="4285640"/>
            <a:ext cx="5823965" cy="646331"/>
          </a:xfrm>
          <a:prstGeom prst="rect">
            <a:avLst/>
          </a:prstGeom>
          <a:noFill/>
        </p:spPr>
        <p:txBody>
          <a:bodyPr wrap="square" rtlCol="0">
            <a:spAutoFit/>
          </a:bodyPr>
          <a:lstStyle/>
          <a:p>
            <a:r>
              <a:rPr lang="en-US" sz="3600" b="1" dirty="0"/>
              <a:t>(6.02 x 10</a:t>
            </a:r>
            <a:r>
              <a:rPr lang="en-US" sz="3600" b="1" baseline="30000" dirty="0"/>
              <a:t>23</a:t>
            </a:r>
            <a:r>
              <a:rPr lang="en-US" sz="3600" b="1" dirty="0"/>
              <a:t>)(0.50778816199) </a:t>
            </a:r>
            <a:r>
              <a:rPr lang="en-US" sz="3600" dirty="0"/>
              <a:t> </a:t>
            </a:r>
          </a:p>
        </p:txBody>
      </p:sp>
      <p:sp>
        <p:nvSpPr>
          <p:cNvPr id="24" name="TextBox 23">
            <a:extLst>
              <a:ext uri="{FF2B5EF4-FFF2-40B4-BE49-F238E27FC236}">
                <a16:creationId xmlns:a16="http://schemas.microsoft.com/office/drawing/2014/main" id="{77EF9400-C2F3-CF35-7A96-61B4B5345221}"/>
              </a:ext>
            </a:extLst>
          </p:cNvPr>
          <p:cNvSpPr txBox="1"/>
          <p:nvPr/>
        </p:nvSpPr>
        <p:spPr>
          <a:xfrm>
            <a:off x="5723458" y="4845533"/>
            <a:ext cx="5942516" cy="923330"/>
          </a:xfrm>
          <a:prstGeom prst="rect">
            <a:avLst/>
          </a:prstGeom>
          <a:noFill/>
        </p:spPr>
        <p:txBody>
          <a:bodyPr wrap="square" rtlCol="0">
            <a:spAutoFit/>
          </a:bodyPr>
          <a:lstStyle/>
          <a:p>
            <a:r>
              <a:rPr lang="en-US" sz="5400" b="1" dirty="0"/>
              <a:t>= </a:t>
            </a:r>
            <a:r>
              <a:rPr lang="en-US" sz="3600" b="1" dirty="0"/>
              <a:t>3.0568847 x10</a:t>
            </a:r>
            <a:r>
              <a:rPr lang="en-US" sz="3600" b="1" baseline="30000" dirty="0"/>
              <a:t>23</a:t>
            </a:r>
            <a:r>
              <a:rPr lang="en-US" sz="3600" b="1" dirty="0"/>
              <a:t> Atoms</a:t>
            </a:r>
            <a:endParaRPr lang="en-US" sz="3600" dirty="0"/>
          </a:p>
        </p:txBody>
      </p:sp>
      <p:sp>
        <p:nvSpPr>
          <p:cNvPr id="25" name="TextBox 24">
            <a:extLst>
              <a:ext uri="{FF2B5EF4-FFF2-40B4-BE49-F238E27FC236}">
                <a16:creationId xmlns:a16="http://schemas.microsoft.com/office/drawing/2014/main" id="{D05F455D-462D-6435-2AE3-432697698A9C}"/>
              </a:ext>
            </a:extLst>
          </p:cNvPr>
          <p:cNvSpPr txBox="1"/>
          <p:nvPr/>
        </p:nvSpPr>
        <p:spPr>
          <a:xfrm>
            <a:off x="5742028" y="5826087"/>
            <a:ext cx="4054723" cy="923330"/>
          </a:xfrm>
          <a:prstGeom prst="rect">
            <a:avLst/>
          </a:prstGeom>
          <a:noFill/>
          <a:ln w="50800">
            <a:solidFill>
              <a:srgbClr val="FF0000"/>
            </a:solidFill>
          </a:ln>
        </p:spPr>
        <p:txBody>
          <a:bodyPr wrap="square" rtlCol="0">
            <a:spAutoFit/>
          </a:bodyPr>
          <a:lstStyle/>
          <a:p>
            <a:r>
              <a:rPr lang="en-US" sz="3600" b="1" dirty="0"/>
              <a:t>~</a:t>
            </a:r>
            <a:r>
              <a:rPr lang="en-US" sz="5400" b="1" dirty="0"/>
              <a:t> </a:t>
            </a:r>
            <a:r>
              <a:rPr lang="en-US" sz="3600" b="1" dirty="0"/>
              <a:t>3.06 x10</a:t>
            </a:r>
            <a:r>
              <a:rPr lang="en-US" sz="3600" b="1" baseline="30000" dirty="0"/>
              <a:t>23</a:t>
            </a:r>
            <a:r>
              <a:rPr lang="en-US" sz="3600" b="1" dirty="0"/>
              <a:t> Atoms</a:t>
            </a:r>
            <a:endParaRPr lang="en-US" sz="3600" baseline="30000" dirty="0"/>
          </a:p>
        </p:txBody>
      </p:sp>
      <p:sp>
        <p:nvSpPr>
          <p:cNvPr id="29" name="TextBox 28">
            <a:extLst>
              <a:ext uri="{FF2B5EF4-FFF2-40B4-BE49-F238E27FC236}">
                <a16:creationId xmlns:a16="http://schemas.microsoft.com/office/drawing/2014/main" id="{DB60DB19-31E5-2403-4EF7-38E509DB04E7}"/>
              </a:ext>
            </a:extLst>
          </p:cNvPr>
          <p:cNvSpPr txBox="1"/>
          <p:nvPr/>
        </p:nvSpPr>
        <p:spPr>
          <a:xfrm>
            <a:off x="8473578" y="1292736"/>
            <a:ext cx="1842511" cy="584775"/>
          </a:xfrm>
          <a:prstGeom prst="rect">
            <a:avLst/>
          </a:prstGeom>
          <a:noFill/>
        </p:spPr>
        <p:txBody>
          <a:bodyPr wrap="square" rtlCol="0">
            <a:spAutoFit/>
          </a:bodyPr>
          <a:lstStyle/>
          <a:p>
            <a:r>
              <a:rPr lang="en-US" sz="3200" b="1" dirty="0">
                <a:solidFill>
                  <a:srgbClr val="FF0000"/>
                </a:solidFill>
              </a:rPr>
              <a:t>3 Sig Figs</a:t>
            </a:r>
          </a:p>
        </p:txBody>
      </p:sp>
    </p:spTree>
    <p:extLst>
      <p:ext uri="{BB962C8B-B14F-4D97-AF65-F5344CB8AC3E}">
        <p14:creationId xmlns:p14="http://schemas.microsoft.com/office/powerpoint/2010/main" val="13824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animBg="1"/>
      <p:bldP spid="6" grpId="0" animBg="1"/>
      <p:bldP spid="5" grpId="0"/>
      <p:bldP spid="12" grpId="0"/>
      <p:bldP spid="13" grpId="0"/>
      <p:bldP spid="14" grpId="0"/>
      <p:bldP spid="17" grpId="0"/>
      <p:bldP spid="18" grpId="0"/>
      <p:bldP spid="19" grpId="0"/>
      <p:bldP spid="24" grpId="0"/>
      <p:bldP spid="25" grpId="0" animBg="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461665"/>
          </a:xfrm>
          <a:prstGeom prst="rect">
            <a:avLst/>
          </a:prstGeom>
          <a:noFill/>
        </p:spPr>
        <p:txBody>
          <a:bodyPr wrap="square" rtlCol="0">
            <a:spAutoFit/>
          </a:bodyPr>
          <a:lstStyle/>
          <a:p>
            <a:r>
              <a:rPr lang="en-CA" sz="2400" i="1" dirty="0"/>
              <a:t>Calculate the number of atoms in 0.551 g potassium (K).</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3.4</a:t>
            </a:r>
          </a:p>
        </p:txBody>
      </p:sp>
    </p:spTree>
    <p:extLst>
      <p:ext uri="{BB962C8B-B14F-4D97-AF65-F5344CB8AC3E}">
        <p14:creationId xmlns:p14="http://schemas.microsoft.com/office/powerpoint/2010/main" val="258575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3.3: Molecular Mass</a:t>
            </a:r>
          </a:p>
        </p:txBody>
      </p:sp>
      <p:sp>
        <p:nvSpPr>
          <p:cNvPr id="3" name="TextBox 2">
            <a:extLst>
              <a:ext uri="{FF2B5EF4-FFF2-40B4-BE49-F238E27FC236}">
                <a16:creationId xmlns:a16="http://schemas.microsoft.com/office/drawing/2014/main" id="{74FB5B35-2701-46AD-F508-3BA7ECA38935}"/>
              </a:ext>
            </a:extLst>
          </p:cNvPr>
          <p:cNvSpPr txBox="1"/>
          <p:nvPr/>
        </p:nvSpPr>
        <p:spPr>
          <a:xfrm>
            <a:off x="233516" y="2844225"/>
            <a:ext cx="2435942" cy="584775"/>
          </a:xfrm>
          <a:prstGeom prst="rect">
            <a:avLst/>
          </a:prstGeom>
          <a:noFill/>
          <a:ln w="34925">
            <a:noFill/>
          </a:ln>
        </p:spPr>
        <p:txBody>
          <a:bodyPr wrap="square" rtlCol="0">
            <a:spAutoFit/>
          </a:bodyPr>
          <a:lstStyle/>
          <a:p>
            <a:r>
              <a:rPr lang="en-US" sz="3200" b="1" u="sng" dirty="0"/>
              <a:t>For Example:</a:t>
            </a:r>
            <a:endParaRPr lang="en-US" sz="3200" b="1" u="sng" dirty="0">
              <a:solidFill>
                <a:srgbClr val="FF0000"/>
              </a:solidFill>
            </a:endParaRPr>
          </a:p>
        </p:txBody>
      </p:sp>
      <p:sp>
        <p:nvSpPr>
          <p:cNvPr id="4" name="TextBox 3">
            <a:extLst>
              <a:ext uri="{FF2B5EF4-FFF2-40B4-BE49-F238E27FC236}">
                <a16:creationId xmlns:a16="http://schemas.microsoft.com/office/drawing/2014/main" id="{420AA587-1C53-DA3A-3195-B4B783E8A1BD}"/>
              </a:ext>
            </a:extLst>
          </p:cNvPr>
          <p:cNvSpPr txBox="1"/>
          <p:nvPr/>
        </p:nvSpPr>
        <p:spPr>
          <a:xfrm>
            <a:off x="285135" y="1679365"/>
            <a:ext cx="11724968" cy="1077218"/>
          </a:xfrm>
          <a:prstGeom prst="rect">
            <a:avLst/>
          </a:prstGeom>
          <a:noFill/>
          <a:ln w="34925">
            <a:noFill/>
          </a:ln>
        </p:spPr>
        <p:txBody>
          <a:bodyPr wrap="square" rtlCol="0">
            <a:spAutoFit/>
          </a:bodyPr>
          <a:lstStyle/>
          <a:p>
            <a:r>
              <a:rPr lang="en-US" sz="3200" b="1" dirty="0"/>
              <a:t>Molecular mass</a:t>
            </a:r>
            <a:r>
              <a:rPr lang="en-US" sz="3200" b="1" dirty="0">
                <a:solidFill>
                  <a:srgbClr val="FF0000"/>
                </a:solidFill>
              </a:rPr>
              <a:t> (Molar Mass for Ionics) is similar to Atomic Mass but it’s the </a:t>
            </a:r>
            <a:r>
              <a:rPr lang="en-US" sz="3200" b="1" dirty="0"/>
              <a:t>weight of COMPOUNDS</a:t>
            </a:r>
            <a:r>
              <a:rPr lang="en-US" sz="3200" b="1" dirty="0">
                <a:solidFill>
                  <a:srgbClr val="FF0000"/>
                </a:solidFill>
              </a:rPr>
              <a:t>.</a:t>
            </a:r>
          </a:p>
        </p:txBody>
      </p:sp>
      <p:sp>
        <p:nvSpPr>
          <p:cNvPr id="5" name="TextBox 4">
            <a:extLst>
              <a:ext uri="{FF2B5EF4-FFF2-40B4-BE49-F238E27FC236}">
                <a16:creationId xmlns:a16="http://schemas.microsoft.com/office/drawing/2014/main" id="{80AED7A6-731F-4F29-5DF1-55F78A3431F3}"/>
              </a:ext>
            </a:extLst>
          </p:cNvPr>
          <p:cNvSpPr txBox="1"/>
          <p:nvPr/>
        </p:nvSpPr>
        <p:spPr>
          <a:xfrm>
            <a:off x="8315637" y="2987329"/>
            <a:ext cx="3291349" cy="584775"/>
          </a:xfrm>
          <a:prstGeom prst="rect">
            <a:avLst/>
          </a:prstGeom>
          <a:noFill/>
          <a:ln w="34925">
            <a:noFill/>
          </a:ln>
        </p:spPr>
        <p:txBody>
          <a:bodyPr wrap="square" rtlCol="0">
            <a:spAutoFit/>
          </a:bodyPr>
          <a:lstStyle/>
          <a:p>
            <a:r>
              <a:rPr lang="en-US" sz="3200" b="1" u="sng" dirty="0">
                <a:solidFill>
                  <a:srgbClr val="FF0000"/>
                </a:solidFill>
              </a:rPr>
              <a:t>Molecular Mass =</a:t>
            </a:r>
          </a:p>
        </p:txBody>
      </p:sp>
      <p:cxnSp>
        <p:nvCxnSpPr>
          <p:cNvPr id="7" name="Straight Arrow Connector 6">
            <a:extLst>
              <a:ext uri="{FF2B5EF4-FFF2-40B4-BE49-F238E27FC236}">
                <a16:creationId xmlns:a16="http://schemas.microsoft.com/office/drawing/2014/main" id="{5AB7BEEA-7611-CF9C-34EB-527E8A646A43}"/>
              </a:ext>
            </a:extLst>
          </p:cNvPr>
          <p:cNvCxnSpPr/>
          <p:nvPr/>
        </p:nvCxnSpPr>
        <p:spPr>
          <a:xfrm flipH="1">
            <a:off x="4011573" y="4026310"/>
            <a:ext cx="1209367" cy="63418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60A3B82-7D7C-10CC-7B6F-0B7369919304}"/>
              </a:ext>
            </a:extLst>
          </p:cNvPr>
          <p:cNvSpPr txBox="1"/>
          <p:nvPr/>
        </p:nvSpPr>
        <p:spPr>
          <a:xfrm>
            <a:off x="2964437" y="4660490"/>
            <a:ext cx="1799303" cy="830997"/>
          </a:xfrm>
          <a:prstGeom prst="rect">
            <a:avLst/>
          </a:prstGeom>
          <a:noFill/>
        </p:spPr>
        <p:txBody>
          <a:bodyPr wrap="square" rtlCol="0">
            <a:spAutoFit/>
          </a:bodyPr>
          <a:lstStyle/>
          <a:p>
            <a:r>
              <a:rPr lang="en-US" sz="2400" b="1" dirty="0"/>
              <a:t>1 Carbon (12.0 amu)</a:t>
            </a:r>
          </a:p>
        </p:txBody>
      </p:sp>
      <p:cxnSp>
        <p:nvCxnSpPr>
          <p:cNvPr id="9" name="Straight Arrow Connector 8">
            <a:extLst>
              <a:ext uri="{FF2B5EF4-FFF2-40B4-BE49-F238E27FC236}">
                <a16:creationId xmlns:a16="http://schemas.microsoft.com/office/drawing/2014/main" id="{1284BDC9-463D-6502-F0D1-AC2646D8B611}"/>
              </a:ext>
            </a:extLst>
          </p:cNvPr>
          <p:cNvCxnSpPr>
            <a:cxnSpLocks/>
          </p:cNvCxnSpPr>
          <p:nvPr/>
        </p:nvCxnSpPr>
        <p:spPr>
          <a:xfrm>
            <a:off x="5597024" y="4086947"/>
            <a:ext cx="848032" cy="57354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395C8B3-1234-8FD9-9A0E-2E9538DF55E5}"/>
              </a:ext>
            </a:extLst>
          </p:cNvPr>
          <p:cNvSpPr txBox="1"/>
          <p:nvPr/>
        </p:nvSpPr>
        <p:spPr>
          <a:xfrm>
            <a:off x="5719927" y="4671722"/>
            <a:ext cx="2123769" cy="830997"/>
          </a:xfrm>
          <a:prstGeom prst="rect">
            <a:avLst/>
          </a:prstGeom>
          <a:noFill/>
        </p:spPr>
        <p:txBody>
          <a:bodyPr wrap="square" rtlCol="0">
            <a:spAutoFit/>
          </a:bodyPr>
          <a:lstStyle/>
          <a:p>
            <a:r>
              <a:rPr lang="en-US" sz="2400" b="1" dirty="0"/>
              <a:t>2 Oxygen</a:t>
            </a:r>
          </a:p>
          <a:p>
            <a:r>
              <a:rPr lang="en-US" sz="2400" b="1" dirty="0"/>
              <a:t>2 x (16.0 amu)</a:t>
            </a:r>
          </a:p>
        </p:txBody>
      </p:sp>
      <p:sp>
        <p:nvSpPr>
          <p:cNvPr id="13" name="TextBox 12">
            <a:extLst>
              <a:ext uri="{FF2B5EF4-FFF2-40B4-BE49-F238E27FC236}">
                <a16:creationId xmlns:a16="http://schemas.microsoft.com/office/drawing/2014/main" id="{39F77BEA-EC72-F09F-0A2D-E8693EB7724B}"/>
              </a:ext>
            </a:extLst>
          </p:cNvPr>
          <p:cNvSpPr txBox="1"/>
          <p:nvPr/>
        </p:nvSpPr>
        <p:spPr>
          <a:xfrm>
            <a:off x="-122889" y="3582477"/>
            <a:ext cx="6435213" cy="584775"/>
          </a:xfrm>
          <a:prstGeom prst="rect">
            <a:avLst/>
          </a:prstGeom>
          <a:noFill/>
          <a:ln w="34925">
            <a:noFill/>
          </a:ln>
        </p:spPr>
        <p:txBody>
          <a:bodyPr wrap="square" rtlCol="0">
            <a:spAutoFit/>
          </a:bodyPr>
          <a:lstStyle/>
          <a:p>
            <a:r>
              <a:rPr lang="en-US" sz="3200" b="1" dirty="0"/>
              <a:t>What is the molecular mass of CO</a:t>
            </a:r>
            <a:r>
              <a:rPr lang="en-US" sz="3200" b="1" baseline="-25000" dirty="0"/>
              <a:t>2</a:t>
            </a:r>
            <a:r>
              <a:rPr lang="en-US" sz="3200" b="1" dirty="0"/>
              <a:t>?</a:t>
            </a:r>
            <a:endParaRPr lang="en-US" sz="3200" b="1" dirty="0">
              <a:solidFill>
                <a:srgbClr val="FF0000"/>
              </a:solidFill>
            </a:endParaRPr>
          </a:p>
        </p:txBody>
      </p:sp>
      <p:sp>
        <p:nvSpPr>
          <p:cNvPr id="14" name="TextBox 13">
            <a:extLst>
              <a:ext uri="{FF2B5EF4-FFF2-40B4-BE49-F238E27FC236}">
                <a16:creationId xmlns:a16="http://schemas.microsoft.com/office/drawing/2014/main" id="{AECB3BF3-8908-33C6-830E-95DFEAE56631}"/>
              </a:ext>
            </a:extLst>
          </p:cNvPr>
          <p:cNvSpPr txBox="1"/>
          <p:nvPr/>
        </p:nvSpPr>
        <p:spPr>
          <a:xfrm>
            <a:off x="8514740" y="3655324"/>
            <a:ext cx="3259394" cy="523220"/>
          </a:xfrm>
          <a:prstGeom prst="rect">
            <a:avLst/>
          </a:prstGeom>
          <a:noFill/>
        </p:spPr>
        <p:txBody>
          <a:bodyPr wrap="square" rtlCol="0">
            <a:spAutoFit/>
          </a:bodyPr>
          <a:lstStyle/>
          <a:p>
            <a:r>
              <a:rPr lang="en-US" sz="2800" b="1" dirty="0">
                <a:solidFill>
                  <a:srgbClr val="FF0000"/>
                </a:solidFill>
              </a:rPr>
              <a:t>12.0 amu (Carbon)</a:t>
            </a:r>
          </a:p>
        </p:txBody>
      </p:sp>
      <p:sp>
        <p:nvSpPr>
          <p:cNvPr id="15" name="TextBox 14">
            <a:extLst>
              <a:ext uri="{FF2B5EF4-FFF2-40B4-BE49-F238E27FC236}">
                <a16:creationId xmlns:a16="http://schemas.microsoft.com/office/drawing/2014/main" id="{32BCF8BE-3B45-C8C8-488D-3E921B0A601D}"/>
              </a:ext>
            </a:extLst>
          </p:cNvPr>
          <p:cNvSpPr txBox="1"/>
          <p:nvPr/>
        </p:nvSpPr>
        <p:spPr>
          <a:xfrm>
            <a:off x="7880576" y="4112108"/>
            <a:ext cx="3677260" cy="523220"/>
          </a:xfrm>
          <a:prstGeom prst="rect">
            <a:avLst/>
          </a:prstGeom>
          <a:noFill/>
        </p:spPr>
        <p:txBody>
          <a:bodyPr wrap="square" rtlCol="0">
            <a:spAutoFit/>
          </a:bodyPr>
          <a:lstStyle/>
          <a:p>
            <a:r>
              <a:rPr lang="en-US" sz="2800" b="1" u="sng" dirty="0">
                <a:solidFill>
                  <a:srgbClr val="FF0000"/>
                </a:solidFill>
              </a:rPr>
              <a:t>+ 2 x16.0 amu (Oxygen)</a:t>
            </a:r>
          </a:p>
        </p:txBody>
      </p:sp>
      <p:sp>
        <p:nvSpPr>
          <p:cNvPr id="16" name="TextBox 15">
            <a:extLst>
              <a:ext uri="{FF2B5EF4-FFF2-40B4-BE49-F238E27FC236}">
                <a16:creationId xmlns:a16="http://schemas.microsoft.com/office/drawing/2014/main" id="{A44010CC-1E46-1CA5-DE89-1596D4BF0C98}"/>
              </a:ext>
            </a:extLst>
          </p:cNvPr>
          <p:cNvSpPr txBox="1"/>
          <p:nvPr/>
        </p:nvSpPr>
        <p:spPr>
          <a:xfrm>
            <a:off x="8514740" y="4502445"/>
            <a:ext cx="3291349" cy="584775"/>
          </a:xfrm>
          <a:prstGeom prst="rect">
            <a:avLst/>
          </a:prstGeom>
          <a:noFill/>
          <a:ln w="34925">
            <a:noFill/>
          </a:ln>
        </p:spPr>
        <p:txBody>
          <a:bodyPr wrap="square" rtlCol="0">
            <a:spAutoFit/>
          </a:bodyPr>
          <a:lstStyle/>
          <a:p>
            <a:r>
              <a:rPr lang="en-US" sz="3200" b="1" dirty="0"/>
              <a:t>44.0 amu</a:t>
            </a:r>
          </a:p>
        </p:txBody>
      </p:sp>
      <p:sp>
        <p:nvSpPr>
          <p:cNvPr id="17" name="TextBox 16">
            <a:extLst>
              <a:ext uri="{FF2B5EF4-FFF2-40B4-BE49-F238E27FC236}">
                <a16:creationId xmlns:a16="http://schemas.microsoft.com/office/drawing/2014/main" id="{41EF00AA-3E05-C835-5221-0B75E48F1CC5}"/>
              </a:ext>
            </a:extLst>
          </p:cNvPr>
          <p:cNvSpPr txBox="1"/>
          <p:nvPr/>
        </p:nvSpPr>
        <p:spPr>
          <a:xfrm>
            <a:off x="2002109" y="6113964"/>
            <a:ext cx="7435635" cy="584775"/>
          </a:xfrm>
          <a:prstGeom prst="rect">
            <a:avLst/>
          </a:prstGeom>
          <a:noFill/>
          <a:ln w="34925">
            <a:solidFill>
              <a:srgbClr val="FF0000"/>
            </a:solidFill>
          </a:ln>
        </p:spPr>
        <p:txBody>
          <a:bodyPr wrap="square" rtlCol="0">
            <a:spAutoFit/>
          </a:bodyPr>
          <a:lstStyle/>
          <a:p>
            <a:r>
              <a:rPr lang="en-US" sz="3200" b="1" dirty="0"/>
              <a:t>Concept is best learned through PRACTICE.</a:t>
            </a:r>
            <a:endParaRPr lang="en-US" sz="3200" b="1" dirty="0">
              <a:solidFill>
                <a:srgbClr val="FF0000"/>
              </a:solidFill>
            </a:endParaRPr>
          </a:p>
        </p:txBody>
      </p:sp>
    </p:spTree>
    <p:extLst>
      <p:ext uri="{BB962C8B-B14F-4D97-AF65-F5344CB8AC3E}">
        <p14:creationId xmlns:p14="http://schemas.microsoft.com/office/powerpoint/2010/main" val="22863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2" grpId="0"/>
      <p:bldP spid="13" grpId="0"/>
      <p:bldP spid="14" grpId="0"/>
      <p:bldP spid="15" grpId="0"/>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29497"/>
            <a:ext cx="10515600" cy="614056"/>
          </a:xfrm>
        </p:spPr>
        <p:txBody>
          <a:bodyPr>
            <a:normAutofit fontScale="90000"/>
          </a:bodyPr>
          <a:lstStyle/>
          <a:p>
            <a:r>
              <a:rPr lang="en-US" b="1" i="1" dirty="0">
                <a:solidFill>
                  <a:srgbClr val="FF0000"/>
                </a:solidFill>
              </a:rPr>
              <a:t>Example 3.5</a:t>
            </a:r>
          </a:p>
        </p:txBody>
      </p:sp>
      <p:sp>
        <p:nvSpPr>
          <p:cNvPr id="5" name="TextBox 4">
            <a:extLst>
              <a:ext uri="{FF2B5EF4-FFF2-40B4-BE49-F238E27FC236}">
                <a16:creationId xmlns:a16="http://schemas.microsoft.com/office/drawing/2014/main" id="{E003BB65-854C-914E-0DFD-8759B69EF43A}"/>
              </a:ext>
            </a:extLst>
          </p:cNvPr>
          <p:cNvSpPr txBox="1"/>
          <p:nvPr/>
        </p:nvSpPr>
        <p:spPr>
          <a:xfrm>
            <a:off x="0" y="586351"/>
            <a:ext cx="12019935" cy="830997"/>
          </a:xfrm>
          <a:prstGeom prst="rect">
            <a:avLst/>
          </a:prstGeom>
          <a:noFill/>
        </p:spPr>
        <p:txBody>
          <a:bodyPr wrap="square" rtlCol="0">
            <a:spAutoFit/>
          </a:bodyPr>
          <a:lstStyle/>
          <a:p>
            <a:r>
              <a:rPr lang="en-CA" sz="2400" i="1" dirty="0"/>
              <a:t>Calculate the molecular masses (In amu) of the following compounds a) sulphur dioxide (SO</a:t>
            </a:r>
            <a:r>
              <a:rPr lang="en-CA" sz="2400" i="1" baseline="-25000" dirty="0"/>
              <a:t>2</a:t>
            </a:r>
            <a:r>
              <a:rPr lang="en-CA" sz="2400" i="1" dirty="0"/>
              <a:t>) and b) caffeine  (C</a:t>
            </a:r>
            <a:r>
              <a:rPr lang="en-CA" sz="2400" i="1" baseline="-25000" dirty="0"/>
              <a:t>8</a:t>
            </a:r>
            <a:r>
              <a:rPr lang="en-CA" sz="2400" i="1" dirty="0"/>
              <a:t>H</a:t>
            </a:r>
            <a:r>
              <a:rPr lang="en-CA" sz="2400" i="1" baseline="-25000" dirty="0"/>
              <a:t>10</a:t>
            </a:r>
            <a:r>
              <a:rPr lang="en-CA" sz="2400" i="1" dirty="0"/>
              <a:t>N</a:t>
            </a:r>
            <a:r>
              <a:rPr lang="en-CA" sz="2400" i="1" baseline="-25000" dirty="0"/>
              <a:t>4</a:t>
            </a:r>
            <a:r>
              <a:rPr lang="en-CA" sz="2400" i="1" dirty="0"/>
              <a:t>O</a:t>
            </a:r>
            <a:r>
              <a:rPr lang="en-CA" sz="2400" i="1" baseline="-25000" dirty="0"/>
              <a:t>2</a:t>
            </a:r>
            <a:r>
              <a:rPr lang="en-CA" sz="2400" i="1" dirty="0"/>
              <a:t>)</a:t>
            </a:r>
          </a:p>
        </p:txBody>
      </p:sp>
      <p:sp>
        <p:nvSpPr>
          <p:cNvPr id="6" name="Rectangle 5">
            <a:extLst>
              <a:ext uri="{FF2B5EF4-FFF2-40B4-BE49-F238E27FC236}">
                <a16:creationId xmlns:a16="http://schemas.microsoft.com/office/drawing/2014/main" id="{B30AA181-8E52-5F41-1C29-E20D02BD385D}"/>
              </a:ext>
            </a:extLst>
          </p:cNvPr>
          <p:cNvSpPr/>
          <p:nvPr/>
        </p:nvSpPr>
        <p:spPr>
          <a:xfrm>
            <a:off x="8598310" y="584559"/>
            <a:ext cx="3082413" cy="433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1534CA-99B9-359B-1FD6-45E5FEB1ACEE}"/>
              </a:ext>
            </a:extLst>
          </p:cNvPr>
          <p:cNvSpPr txBox="1"/>
          <p:nvPr/>
        </p:nvSpPr>
        <p:spPr>
          <a:xfrm>
            <a:off x="5257800" y="1489709"/>
            <a:ext cx="1155276" cy="830997"/>
          </a:xfrm>
          <a:prstGeom prst="rect">
            <a:avLst/>
          </a:prstGeom>
          <a:noFill/>
          <a:ln w="34925">
            <a:noFill/>
          </a:ln>
        </p:spPr>
        <p:txBody>
          <a:bodyPr wrap="square" rtlCol="0">
            <a:spAutoFit/>
          </a:bodyPr>
          <a:lstStyle/>
          <a:p>
            <a:r>
              <a:rPr lang="en-US" sz="4800" b="1" dirty="0">
                <a:solidFill>
                  <a:srgbClr val="FF0000"/>
                </a:solidFill>
              </a:rPr>
              <a:t>SO</a:t>
            </a:r>
            <a:r>
              <a:rPr lang="en-US" sz="4800" b="1" baseline="-25000" dirty="0">
                <a:solidFill>
                  <a:srgbClr val="FF0000"/>
                </a:solidFill>
              </a:rPr>
              <a:t>2</a:t>
            </a:r>
          </a:p>
        </p:txBody>
      </p:sp>
      <p:cxnSp>
        <p:nvCxnSpPr>
          <p:cNvPr id="8" name="Straight Arrow Connector 7">
            <a:extLst>
              <a:ext uri="{FF2B5EF4-FFF2-40B4-BE49-F238E27FC236}">
                <a16:creationId xmlns:a16="http://schemas.microsoft.com/office/drawing/2014/main" id="{D20CC213-85B2-F10F-0E2F-E693127A0508}"/>
              </a:ext>
            </a:extLst>
          </p:cNvPr>
          <p:cNvCxnSpPr/>
          <p:nvPr/>
        </p:nvCxnSpPr>
        <p:spPr>
          <a:xfrm flipH="1">
            <a:off x="4048433" y="2212258"/>
            <a:ext cx="1209367" cy="63418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789C8B-3A7B-9FDB-81E5-C330B6C0D8A0}"/>
              </a:ext>
            </a:extLst>
          </p:cNvPr>
          <p:cNvSpPr txBox="1"/>
          <p:nvPr/>
        </p:nvSpPr>
        <p:spPr>
          <a:xfrm>
            <a:off x="3001297" y="2846438"/>
            <a:ext cx="1799303" cy="830997"/>
          </a:xfrm>
          <a:prstGeom prst="rect">
            <a:avLst/>
          </a:prstGeom>
          <a:noFill/>
        </p:spPr>
        <p:txBody>
          <a:bodyPr wrap="square" rtlCol="0">
            <a:spAutoFit/>
          </a:bodyPr>
          <a:lstStyle/>
          <a:p>
            <a:r>
              <a:rPr lang="en-US" sz="2400" b="1" dirty="0"/>
              <a:t>1 Sulphur (32.1 amu)</a:t>
            </a:r>
          </a:p>
        </p:txBody>
      </p:sp>
      <p:cxnSp>
        <p:nvCxnSpPr>
          <p:cNvPr id="10" name="Straight Arrow Connector 9">
            <a:extLst>
              <a:ext uri="{FF2B5EF4-FFF2-40B4-BE49-F238E27FC236}">
                <a16:creationId xmlns:a16="http://schemas.microsoft.com/office/drawing/2014/main" id="{43B3B0FA-8718-DDAD-3EEF-844C5C59E883}"/>
              </a:ext>
            </a:extLst>
          </p:cNvPr>
          <p:cNvCxnSpPr>
            <a:cxnSpLocks/>
          </p:cNvCxnSpPr>
          <p:nvPr/>
        </p:nvCxnSpPr>
        <p:spPr>
          <a:xfrm>
            <a:off x="6048052" y="2287643"/>
            <a:ext cx="848032" cy="57354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E5091A5-08AF-8139-4282-7A08515BA333}"/>
              </a:ext>
            </a:extLst>
          </p:cNvPr>
          <p:cNvSpPr txBox="1"/>
          <p:nvPr/>
        </p:nvSpPr>
        <p:spPr>
          <a:xfrm>
            <a:off x="6170955" y="2872418"/>
            <a:ext cx="2123769" cy="830997"/>
          </a:xfrm>
          <a:prstGeom prst="rect">
            <a:avLst/>
          </a:prstGeom>
          <a:noFill/>
        </p:spPr>
        <p:txBody>
          <a:bodyPr wrap="square" rtlCol="0">
            <a:spAutoFit/>
          </a:bodyPr>
          <a:lstStyle/>
          <a:p>
            <a:r>
              <a:rPr lang="en-US" sz="2400" b="1" dirty="0"/>
              <a:t>2 Oxygen</a:t>
            </a:r>
          </a:p>
          <a:p>
            <a:r>
              <a:rPr lang="en-US" sz="2400" b="1" dirty="0"/>
              <a:t>2 x (16.0 amu)</a:t>
            </a:r>
          </a:p>
        </p:txBody>
      </p:sp>
      <p:sp>
        <p:nvSpPr>
          <p:cNvPr id="12" name="TextBox 11">
            <a:extLst>
              <a:ext uri="{FF2B5EF4-FFF2-40B4-BE49-F238E27FC236}">
                <a16:creationId xmlns:a16="http://schemas.microsoft.com/office/drawing/2014/main" id="{9FF32721-9108-FF05-919F-2ADC5FE95B6B}"/>
              </a:ext>
            </a:extLst>
          </p:cNvPr>
          <p:cNvSpPr txBox="1"/>
          <p:nvPr/>
        </p:nvSpPr>
        <p:spPr>
          <a:xfrm>
            <a:off x="668591" y="4698142"/>
            <a:ext cx="3291349" cy="584775"/>
          </a:xfrm>
          <a:prstGeom prst="rect">
            <a:avLst/>
          </a:prstGeom>
          <a:noFill/>
          <a:ln w="34925">
            <a:noFill/>
          </a:ln>
        </p:spPr>
        <p:txBody>
          <a:bodyPr wrap="square" rtlCol="0">
            <a:spAutoFit/>
          </a:bodyPr>
          <a:lstStyle/>
          <a:p>
            <a:r>
              <a:rPr lang="en-US" sz="3200" b="1" u="sng" dirty="0">
                <a:solidFill>
                  <a:srgbClr val="FF0000"/>
                </a:solidFill>
              </a:rPr>
              <a:t>Molecular Mass =</a:t>
            </a:r>
          </a:p>
        </p:txBody>
      </p:sp>
      <p:sp>
        <p:nvSpPr>
          <p:cNvPr id="13" name="TextBox 12">
            <a:extLst>
              <a:ext uri="{FF2B5EF4-FFF2-40B4-BE49-F238E27FC236}">
                <a16:creationId xmlns:a16="http://schemas.microsoft.com/office/drawing/2014/main" id="{5A486A40-00FF-507B-85D6-803E6DA032AA}"/>
              </a:ext>
            </a:extLst>
          </p:cNvPr>
          <p:cNvSpPr txBox="1"/>
          <p:nvPr/>
        </p:nvSpPr>
        <p:spPr>
          <a:xfrm>
            <a:off x="848031" y="5317500"/>
            <a:ext cx="3259394" cy="523220"/>
          </a:xfrm>
          <a:prstGeom prst="rect">
            <a:avLst/>
          </a:prstGeom>
          <a:noFill/>
        </p:spPr>
        <p:txBody>
          <a:bodyPr wrap="square" rtlCol="0">
            <a:spAutoFit/>
          </a:bodyPr>
          <a:lstStyle/>
          <a:p>
            <a:r>
              <a:rPr lang="en-US" sz="2800" b="1" dirty="0">
                <a:solidFill>
                  <a:srgbClr val="FF0000"/>
                </a:solidFill>
              </a:rPr>
              <a:t>32.1 amu (</a:t>
            </a:r>
            <a:r>
              <a:rPr lang="en-US" sz="2800" b="1" dirty="0" err="1">
                <a:solidFill>
                  <a:srgbClr val="FF0000"/>
                </a:solidFill>
              </a:rPr>
              <a:t>Suphur</a:t>
            </a:r>
            <a:r>
              <a:rPr lang="en-US" sz="2800" b="1" dirty="0">
                <a:solidFill>
                  <a:srgbClr val="FF0000"/>
                </a:solidFill>
              </a:rPr>
              <a:t>)</a:t>
            </a:r>
          </a:p>
        </p:txBody>
      </p:sp>
      <p:sp>
        <p:nvSpPr>
          <p:cNvPr id="14" name="TextBox 13">
            <a:extLst>
              <a:ext uri="{FF2B5EF4-FFF2-40B4-BE49-F238E27FC236}">
                <a16:creationId xmlns:a16="http://schemas.microsoft.com/office/drawing/2014/main" id="{5098369F-3887-7D17-23BC-E2EA28331581}"/>
              </a:ext>
            </a:extLst>
          </p:cNvPr>
          <p:cNvSpPr txBox="1"/>
          <p:nvPr/>
        </p:nvSpPr>
        <p:spPr>
          <a:xfrm>
            <a:off x="88488" y="5613693"/>
            <a:ext cx="3812460" cy="523220"/>
          </a:xfrm>
          <a:prstGeom prst="rect">
            <a:avLst/>
          </a:prstGeom>
          <a:noFill/>
        </p:spPr>
        <p:txBody>
          <a:bodyPr wrap="square" rtlCol="0">
            <a:spAutoFit/>
          </a:bodyPr>
          <a:lstStyle/>
          <a:p>
            <a:r>
              <a:rPr lang="en-US" sz="2800" b="1" u="sng" dirty="0">
                <a:solidFill>
                  <a:srgbClr val="FF0000"/>
                </a:solidFill>
              </a:rPr>
              <a:t>+ 2 x 16.0 amu (Oxygen)</a:t>
            </a:r>
          </a:p>
        </p:txBody>
      </p:sp>
      <p:sp>
        <p:nvSpPr>
          <p:cNvPr id="15" name="TextBox 14">
            <a:extLst>
              <a:ext uri="{FF2B5EF4-FFF2-40B4-BE49-F238E27FC236}">
                <a16:creationId xmlns:a16="http://schemas.microsoft.com/office/drawing/2014/main" id="{1EF9A93E-DF98-B73D-3CFE-F5502293F16F}"/>
              </a:ext>
            </a:extLst>
          </p:cNvPr>
          <p:cNvSpPr txBox="1"/>
          <p:nvPr/>
        </p:nvSpPr>
        <p:spPr>
          <a:xfrm>
            <a:off x="848031" y="6175301"/>
            <a:ext cx="1806679" cy="584775"/>
          </a:xfrm>
          <a:prstGeom prst="rect">
            <a:avLst/>
          </a:prstGeom>
          <a:noFill/>
          <a:ln w="34925">
            <a:solidFill>
              <a:srgbClr val="FF0000"/>
            </a:solidFill>
          </a:ln>
        </p:spPr>
        <p:txBody>
          <a:bodyPr wrap="square" rtlCol="0">
            <a:spAutoFit/>
          </a:bodyPr>
          <a:lstStyle/>
          <a:p>
            <a:r>
              <a:rPr lang="en-US" sz="3200" b="1" dirty="0"/>
              <a:t>64.1 amu</a:t>
            </a:r>
          </a:p>
        </p:txBody>
      </p:sp>
    </p:spTree>
    <p:extLst>
      <p:ext uri="{BB962C8B-B14F-4D97-AF65-F5344CB8AC3E}">
        <p14:creationId xmlns:p14="http://schemas.microsoft.com/office/powerpoint/2010/main" val="171185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1" grpId="0"/>
      <p:bldP spid="12" grpId="0"/>
      <p:bldP spid="13" grpId="0"/>
      <p:bldP spid="14"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29497"/>
            <a:ext cx="10515600" cy="614056"/>
          </a:xfrm>
        </p:spPr>
        <p:txBody>
          <a:bodyPr>
            <a:normAutofit fontScale="90000"/>
          </a:bodyPr>
          <a:lstStyle/>
          <a:p>
            <a:r>
              <a:rPr lang="en-US" b="1" i="1" dirty="0">
                <a:solidFill>
                  <a:srgbClr val="FF0000"/>
                </a:solidFill>
              </a:rPr>
              <a:t>Example 3.5</a:t>
            </a:r>
          </a:p>
        </p:txBody>
      </p:sp>
      <p:sp>
        <p:nvSpPr>
          <p:cNvPr id="5" name="TextBox 4">
            <a:extLst>
              <a:ext uri="{FF2B5EF4-FFF2-40B4-BE49-F238E27FC236}">
                <a16:creationId xmlns:a16="http://schemas.microsoft.com/office/drawing/2014/main" id="{E003BB65-854C-914E-0DFD-8759B69EF43A}"/>
              </a:ext>
            </a:extLst>
          </p:cNvPr>
          <p:cNvSpPr txBox="1"/>
          <p:nvPr/>
        </p:nvSpPr>
        <p:spPr>
          <a:xfrm>
            <a:off x="0" y="586351"/>
            <a:ext cx="12019935" cy="830997"/>
          </a:xfrm>
          <a:prstGeom prst="rect">
            <a:avLst/>
          </a:prstGeom>
          <a:noFill/>
        </p:spPr>
        <p:txBody>
          <a:bodyPr wrap="square" rtlCol="0">
            <a:spAutoFit/>
          </a:bodyPr>
          <a:lstStyle/>
          <a:p>
            <a:r>
              <a:rPr lang="en-CA" sz="2400" i="1" dirty="0"/>
              <a:t>Calculate the molecular masses (In amu) of the following compounds a) sulphur dioxide (SO</a:t>
            </a:r>
            <a:r>
              <a:rPr lang="en-CA" sz="2400" i="1" baseline="-25000" dirty="0"/>
              <a:t>2</a:t>
            </a:r>
            <a:r>
              <a:rPr lang="en-CA" sz="2400" i="1" dirty="0"/>
              <a:t>) and b) caffeine  (C</a:t>
            </a:r>
            <a:r>
              <a:rPr lang="en-CA" sz="2400" i="1" baseline="-25000" dirty="0"/>
              <a:t>8</a:t>
            </a:r>
            <a:r>
              <a:rPr lang="en-CA" sz="2400" i="1" dirty="0"/>
              <a:t>H</a:t>
            </a:r>
            <a:r>
              <a:rPr lang="en-CA" sz="2400" i="1" baseline="-25000" dirty="0"/>
              <a:t>10</a:t>
            </a:r>
            <a:r>
              <a:rPr lang="en-CA" sz="2400" i="1" dirty="0"/>
              <a:t>N</a:t>
            </a:r>
            <a:r>
              <a:rPr lang="en-CA" sz="2400" i="1" baseline="-25000" dirty="0"/>
              <a:t>4</a:t>
            </a:r>
            <a:r>
              <a:rPr lang="en-CA" sz="2400" i="1" dirty="0"/>
              <a:t>O</a:t>
            </a:r>
            <a:r>
              <a:rPr lang="en-CA" sz="2400" i="1" baseline="-25000" dirty="0"/>
              <a:t>2</a:t>
            </a:r>
            <a:r>
              <a:rPr lang="en-CA" sz="2400" i="1" dirty="0"/>
              <a:t>)</a:t>
            </a:r>
          </a:p>
        </p:txBody>
      </p:sp>
      <p:sp>
        <p:nvSpPr>
          <p:cNvPr id="6" name="Rectangle 5">
            <a:extLst>
              <a:ext uri="{FF2B5EF4-FFF2-40B4-BE49-F238E27FC236}">
                <a16:creationId xmlns:a16="http://schemas.microsoft.com/office/drawing/2014/main" id="{B30AA181-8E52-5F41-1C29-E20D02BD385D}"/>
              </a:ext>
            </a:extLst>
          </p:cNvPr>
          <p:cNvSpPr/>
          <p:nvPr/>
        </p:nvSpPr>
        <p:spPr>
          <a:xfrm>
            <a:off x="541999" y="971311"/>
            <a:ext cx="3082413" cy="433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1534CA-99B9-359B-1FD6-45E5FEB1ACEE}"/>
              </a:ext>
            </a:extLst>
          </p:cNvPr>
          <p:cNvSpPr txBox="1"/>
          <p:nvPr/>
        </p:nvSpPr>
        <p:spPr>
          <a:xfrm>
            <a:off x="5488858" y="938809"/>
            <a:ext cx="3932903" cy="830997"/>
          </a:xfrm>
          <a:prstGeom prst="rect">
            <a:avLst/>
          </a:prstGeom>
          <a:noFill/>
          <a:ln w="34925">
            <a:noFill/>
          </a:ln>
        </p:spPr>
        <p:txBody>
          <a:bodyPr wrap="square" rtlCol="0">
            <a:spAutoFit/>
          </a:bodyPr>
          <a:lstStyle/>
          <a:p>
            <a:r>
              <a:rPr lang="en-US" sz="4800" b="1" dirty="0">
                <a:solidFill>
                  <a:srgbClr val="FF0000"/>
                </a:solidFill>
              </a:rPr>
              <a:t>C</a:t>
            </a:r>
            <a:r>
              <a:rPr lang="en-US" sz="4800" b="1" baseline="-25000" dirty="0">
                <a:solidFill>
                  <a:srgbClr val="FF0000"/>
                </a:solidFill>
              </a:rPr>
              <a:t>8</a:t>
            </a:r>
            <a:r>
              <a:rPr lang="en-US" sz="4800" b="1" dirty="0">
                <a:solidFill>
                  <a:srgbClr val="FF0000"/>
                </a:solidFill>
              </a:rPr>
              <a:t>H</a:t>
            </a:r>
            <a:r>
              <a:rPr lang="en-US" sz="4800" b="1" baseline="-25000" dirty="0">
                <a:solidFill>
                  <a:srgbClr val="FF0000"/>
                </a:solidFill>
              </a:rPr>
              <a:t>10</a:t>
            </a:r>
            <a:r>
              <a:rPr lang="en-US" sz="4800" b="1" dirty="0">
                <a:solidFill>
                  <a:srgbClr val="FF0000"/>
                </a:solidFill>
              </a:rPr>
              <a:t>N</a:t>
            </a:r>
            <a:r>
              <a:rPr lang="en-US" sz="4800" b="1" baseline="-25000" dirty="0">
                <a:solidFill>
                  <a:srgbClr val="FF0000"/>
                </a:solidFill>
              </a:rPr>
              <a:t>4</a:t>
            </a:r>
            <a:r>
              <a:rPr lang="en-US" sz="4800" b="1" dirty="0">
                <a:solidFill>
                  <a:srgbClr val="FF0000"/>
                </a:solidFill>
              </a:rPr>
              <a:t>O</a:t>
            </a:r>
            <a:r>
              <a:rPr lang="en-US" sz="4800" b="1" baseline="-25000" dirty="0">
                <a:solidFill>
                  <a:srgbClr val="FF0000"/>
                </a:solidFill>
              </a:rPr>
              <a:t>2</a:t>
            </a:r>
          </a:p>
        </p:txBody>
      </p:sp>
      <p:cxnSp>
        <p:nvCxnSpPr>
          <p:cNvPr id="8" name="Straight Arrow Connector 7">
            <a:extLst>
              <a:ext uri="{FF2B5EF4-FFF2-40B4-BE49-F238E27FC236}">
                <a16:creationId xmlns:a16="http://schemas.microsoft.com/office/drawing/2014/main" id="{D20CC213-85B2-F10F-0E2F-E693127A0508}"/>
              </a:ext>
            </a:extLst>
          </p:cNvPr>
          <p:cNvCxnSpPr/>
          <p:nvPr/>
        </p:nvCxnSpPr>
        <p:spPr>
          <a:xfrm flipH="1">
            <a:off x="4626675" y="1756849"/>
            <a:ext cx="1209367" cy="63418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789C8B-3A7B-9FDB-81E5-C330B6C0D8A0}"/>
              </a:ext>
            </a:extLst>
          </p:cNvPr>
          <p:cNvSpPr txBox="1"/>
          <p:nvPr/>
        </p:nvSpPr>
        <p:spPr>
          <a:xfrm>
            <a:off x="3448664" y="2391029"/>
            <a:ext cx="2163097" cy="830997"/>
          </a:xfrm>
          <a:prstGeom prst="rect">
            <a:avLst/>
          </a:prstGeom>
          <a:noFill/>
        </p:spPr>
        <p:txBody>
          <a:bodyPr wrap="square" rtlCol="0">
            <a:spAutoFit/>
          </a:bodyPr>
          <a:lstStyle/>
          <a:p>
            <a:r>
              <a:rPr lang="en-US" sz="2400" b="1" dirty="0"/>
              <a:t>8 Carbon </a:t>
            </a:r>
          </a:p>
          <a:p>
            <a:r>
              <a:rPr lang="en-US" sz="2400" b="1" dirty="0"/>
              <a:t>8 x (12.0 amu)</a:t>
            </a:r>
          </a:p>
        </p:txBody>
      </p:sp>
      <p:cxnSp>
        <p:nvCxnSpPr>
          <p:cNvPr id="10" name="Straight Arrow Connector 9">
            <a:extLst>
              <a:ext uri="{FF2B5EF4-FFF2-40B4-BE49-F238E27FC236}">
                <a16:creationId xmlns:a16="http://schemas.microsoft.com/office/drawing/2014/main" id="{43B3B0FA-8718-DDAD-3EEF-844C5C59E883}"/>
              </a:ext>
            </a:extLst>
          </p:cNvPr>
          <p:cNvCxnSpPr>
            <a:cxnSpLocks/>
          </p:cNvCxnSpPr>
          <p:nvPr/>
        </p:nvCxnSpPr>
        <p:spPr>
          <a:xfrm flipH="1">
            <a:off x="6336890" y="1769806"/>
            <a:ext cx="196645" cy="139194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E5091A5-08AF-8139-4282-7A08515BA333}"/>
              </a:ext>
            </a:extLst>
          </p:cNvPr>
          <p:cNvSpPr txBox="1"/>
          <p:nvPr/>
        </p:nvSpPr>
        <p:spPr>
          <a:xfrm>
            <a:off x="5611761" y="3172982"/>
            <a:ext cx="2352368" cy="830997"/>
          </a:xfrm>
          <a:prstGeom prst="rect">
            <a:avLst/>
          </a:prstGeom>
          <a:noFill/>
        </p:spPr>
        <p:txBody>
          <a:bodyPr wrap="square" rtlCol="0">
            <a:spAutoFit/>
          </a:bodyPr>
          <a:lstStyle/>
          <a:p>
            <a:r>
              <a:rPr lang="en-US" sz="2400" b="1" dirty="0"/>
              <a:t>10 Hydrogen</a:t>
            </a:r>
          </a:p>
          <a:p>
            <a:r>
              <a:rPr lang="en-US" sz="2400" b="1" dirty="0"/>
              <a:t>10 x (1.0 amu)</a:t>
            </a:r>
          </a:p>
        </p:txBody>
      </p:sp>
      <p:cxnSp>
        <p:nvCxnSpPr>
          <p:cNvPr id="4" name="Straight Arrow Connector 3">
            <a:extLst>
              <a:ext uri="{FF2B5EF4-FFF2-40B4-BE49-F238E27FC236}">
                <a16:creationId xmlns:a16="http://schemas.microsoft.com/office/drawing/2014/main" id="{5846130D-CD1E-8B54-DD01-821405BBDD53}"/>
              </a:ext>
            </a:extLst>
          </p:cNvPr>
          <p:cNvCxnSpPr>
            <a:cxnSpLocks/>
            <a:stCxn id="7" idx="2"/>
          </p:cNvCxnSpPr>
          <p:nvPr/>
        </p:nvCxnSpPr>
        <p:spPr>
          <a:xfrm>
            <a:off x="7455310" y="1769806"/>
            <a:ext cx="817339" cy="61558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D68AE33-3AEB-EBD0-0160-2463037D56C9}"/>
              </a:ext>
            </a:extLst>
          </p:cNvPr>
          <p:cNvSpPr txBox="1"/>
          <p:nvPr/>
        </p:nvSpPr>
        <p:spPr>
          <a:xfrm>
            <a:off x="7547520" y="2396625"/>
            <a:ext cx="2352368" cy="830997"/>
          </a:xfrm>
          <a:prstGeom prst="rect">
            <a:avLst/>
          </a:prstGeom>
          <a:noFill/>
        </p:spPr>
        <p:txBody>
          <a:bodyPr wrap="square" rtlCol="0">
            <a:spAutoFit/>
          </a:bodyPr>
          <a:lstStyle/>
          <a:p>
            <a:r>
              <a:rPr lang="en-US" sz="2400" b="1" dirty="0"/>
              <a:t>4 Nitrogen</a:t>
            </a:r>
          </a:p>
          <a:p>
            <a:r>
              <a:rPr lang="en-US" sz="2400" b="1" dirty="0"/>
              <a:t>4 x (14.0 amu)</a:t>
            </a:r>
          </a:p>
        </p:txBody>
      </p:sp>
      <p:cxnSp>
        <p:nvCxnSpPr>
          <p:cNvPr id="18" name="Straight Arrow Connector 17">
            <a:extLst>
              <a:ext uri="{FF2B5EF4-FFF2-40B4-BE49-F238E27FC236}">
                <a16:creationId xmlns:a16="http://schemas.microsoft.com/office/drawing/2014/main" id="{450BE5D0-80A1-289C-3247-A077C922419A}"/>
              </a:ext>
            </a:extLst>
          </p:cNvPr>
          <p:cNvCxnSpPr>
            <a:cxnSpLocks/>
          </p:cNvCxnSpPr>
          <p:nvPr/>
        </p:nvCxnSpPr>
        <p:spPr>
          <a:xfrm>
            <a:off x="8197047" y="1756849"/>
            <a:ext cx="2060522" cy="125536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215193-B2AD-ED89-0F2C-37C7D05A396E}"/>
              </a:ext>
            </a:extLst>
          </p:cNvPr>
          <p:cNvSpPr txBox="1"/>
          <p:nvPr/>
        </p:nvSpPr>
        <p:spPr>
          <a:xfrm>
            <a:off x="9532440" y="3023444"/>
            <a:ext cx="2352368" cy="830997"/>
          </a:xfrm>
          <a:prstGeom prst="rect">
            <a:avLst/>
          </a:prstGeom>
          <a:noFill/>
        </p:spPr>
        <p:txBody>
          <a:bodyPr wrap="square" rtlCol="0">
            <a:spAutoFit/>
          </a:bodyPr>
          <a:lstStyle/>
          <a:p>
            <a:r>
              <a:rPr lang="en-US" sz="2400" b="1" dirty="0"/>
              <a:t>2 Oxygen</a:t>
            </a:r>
          </a:p>
          <a:p>
            <a:r>
              <a:rPr lang="en-US" sz="2400" b="1" dirty="0"/>
              <a:t>2 x (16.0 amu)</a:t>
            </a:r>
          </a:p>
        </p:txBody>
      </p:sp>
      <p:sp>
        <p:nvSpPr>
          <p:cNvPr id="23" name="TextBox 22">
            <a:extLst>
              <a:ext uri="{FF2B5EF4-FFF2-40B4-BE49-F238E27FC236}">
                <a16:creationId xmlns:a16="http://schemas.microsoft.com/office/drawing/2014/main" id="{9B2B8B33-8431-F99C-5F39-7736B4EDF65F}"/>
              </a:ext>
            </a:extLst>
          </p:cNvPr>
          <p:cNvSpPr txBox="1"/>
          <p:nvPr/>
        </p:nvSpPr>
        <p:spPr>
          <a:xfrm>
            <a:off x="195714" y="3429000"/>
            <a:ext cx="3291349" cy="584775"/>
          </a:xfrm>
          <a:prstGeom prst="rect">
            <a:avLst/>
          </a:prstGeom>
          <a:noFill/>
          <a:ln w="34925">
            <a:noFill/>
          </a:ln>
        </p:spPr>
        <p:txBody>
          <a:bodyPr wrap="square" rtlCol="0">
            <a:spAutoFit/>
          </a:bodyPr>
          <a:lstStyle/>
          <a:p>
            <a:r>
              <a:rPr lang="en-US" sz="3200" b="1" u="sng" dirty="0">
                <a:solidFill>
                  <a:srgbClr val="FF0000"/>
                </a:solidFill>
              </a:rPr>
              <a:t>Molecular Mass =</a:t>
            </a:r>
          </a:p>
        </p:txBody>
      </p:sp>
      <p:sp>
        <p:nvSpPr>
          <p:cNvPr id="24" name="TextBox 23">
            <a:extLst>
              <a:ext uri="{FF2B5EF4-FFF2-40B4-BE49-F238E27FC236}">
                <a16:creationId xmlns:a16="http://schemas.microsoft.com/office/drawing/2014/main" id="{34813C84-9AE9-83A9-9324-C0FF66E380F4}"/>
              </a:ext>
            </a:extLst>
          </p:cNvPr>
          <p:cNvSpPr txBox="1"/>
          <p:nvPr/>
        </p:nvSpPr>
        <p:spPr>
          <a:xfrm>
            <a:off x="541999" y="3994178"/>
            <a:ext cx="3676040" cy="523220"/>
          </a:xfrm>
          <a:prstGeom prst="rect">
            <a:avLst/>
          </a:prstGeom>
          <a:noFill/>
        </p:spPr>
        <p:txBody>
          <a:bodyPr wrap="square" rtlCol="0">
            <a:spAutoFit/>
          </a:bodyPr>
          <a:lstStyle/>
          <a:p>
            <a:r>
              <a:rPr lang="en-US" sz="2800" b="1" dirty="0">
                <a:solidFill>
                  <a:srgbClr val="FF0000"/>
                </a:solidFill>
              </a:rPr>
              <a:t>8 x 12.0 amu (Carbon)</a:t>
            </a:r>
          </a:p>
        </p:txBody>
      </p:sp>
      <p:sp>
        <p:nvSpPr>
          <p:cNvPr id="25" name="TextBox 24">
            <a:extLst>
              <a:ext uri="{FF2B5EF4-FFF2-40B4-BE49-F238E27FC236}">
                <a16:creationId xmlns:a16="http://schemas.microsoft.com/office/drawing/2014/main" id="{B5F23024-F1B0-F659-3DC2-ECCB24D6E2AD}"/>
              </a:ext>
            </a:extLst>
          </p:cNvPr>
          <p:cNvSpPr txBox="1"/>
          <p:nvPr/>
        </p:nvSpPr>
        <p:spPr>
          <a:xfrm>
            <a:off x="527250" y="4350245"/>
            <a:ext cx="4022326" cy="523220"/>
          </a:xfrm>
          <a:prstGeom prst="rect">
            <a:avLst/>
          </a:prstGeom>
          <a:noFill/>
        </p:spPr>
        <p:txBody>
          <a:bodyPr wrap="square" rtlCol="0">
            <a:spAutoFit/>
          </a:bodyPr>
          <a:lstStyle/>
          <a:p>
            <a:r>
              <a:rPr lang="en-US" sz="2800" b="1" dirty="0">
                <a:solidFill>
                  <a:srgbClr val="FF0000"/>
                </a:solidFill>
              </a:rPr>
              <a:t>10 x 1.0 amu (Hydrogen)</a:t>
            </a:r>
          </a:p>
        </p:txBody>
      </p:sp>
      <p:sp>
        <p:nvSpPr>
          <p:cNvPr id="26" name="TextBox 25">
            <a:extLst>
              <a:ext uri="{FF2B5EF4-FFF2-40B4-BE49-F238E27FC236}">
                <a16:creationId xmlns:a16="http://schemas.microsoft.com/office/drawing/2014/main" id="{DA34B8C3-B1B4-21D1-21A0-BF0288DAA551}"/>
              </a:ext>
            </a:extLst>
          </p:cNvPr>
          <p:cNvSpPr txBox="1"/>
          <p:nvPr/>
        </p:nvSpPr>
        <p:spPr>
          <a:xfrm>
            <a:off x="541999" y="4725447"/>
            <a:ext cx="4022326" cy="523220"/>
          </a:xfrm>
          <a:prstGeom prst="rect">
            <a:avLst/>
          </a:prstGeom>
          <a:noFill/>
        </p:spPr>
        <p:txBody>
          <a:bodyPr wrap="square" rtlCol="0">
            <a:spAutoFit/>
          </a:bodyPr>
          <a:lstStyle/>
          <a:p>
            <a:r>
              <a:rPr lang="en-US" sz="2800" b="1" dirty="0">
                <a:solidFill>
                  <a:srgbClr val="FF0000"/>
                </a:solidFill>
              </a:rPr>
              <a:t>4 x 14.0 amu (Nitrogen)</a:t>
            </a:r>
          </a:p>
        </p:txBody>
      </p:sp>
      <p:sp>
        <p:nvSpPr>
          <p:cNvPr id="28" name="TextBox 27">
            <a:extLst>
              <a:ext uri="{FF2B5EF4-FFF2-40B4-BE49-F238E27FC236}">
                <a16:creationId xmlns:a16="http://schemas.microsoft.com/office/drawing/2014/main" id="{C6D3C033-3A07-AC38-CE5E-D694CA04A988}"/>
              </a:ext>
            </a:extLst>
          </p:cNvPr>
          <p:cNvSpPr txBox="1"/>
          <p:nvPr/>
        </p:nvSpPr>
        <p:spPr>
          <a:xfrm>
            <a:off x="269454" y="5066766"/>
            <a:ext cx="3812460" cy="523220"/>
          </a:xfrm>
          <a:prstGeom prst="rect">
            <a:avLst/>
          </a:prstGeom>
          <a:noFill/>
        </p:spPr>
        <p:txBody>
          <a:bodyPr wrap="square" rtlCol="0">
            <a:spAutoFit/>
          </a:bodyPr>
          <a:lstStyle/>
          <a:p>
            <a:r>
              <a:rPr lang="en-US" sz="2800" b="1" u="sng" dirty="0">
                <a:solidFill>
                  <a:srgbClr val="FF0000"/>
                </a:solidFill>
              </a:rPr>
              <a:t>+ 2 x 16.0 amu (Oxygen)</a:t>
            </a:r>
          </a:p>
        </p:txBody>
      </p:sp>
      <p:sp>
        <p:nvSpPr>
          <p:cNvPr id="29" name="TextBox 28">
            <a:extLst>
              <a:ext uri="{FF2B5EF4-FFF2-40B4-BE49-F238E27FC236}">
                <a16:creationId xmlns:a16="http://schemas.microsoft.com/office/drawing/2014/main" id="{05E3FB52-CE37-9E3B-D82C-2C1C538244DD}"/>
              </a:ext>
            </a:extLst>
          </p:cNvPr>
          <p:cNvSpPr txBox="1"/>
          <p:nvPr/>
        </p:nvSpPr>
        <p:spPr>
          <a:xfrm>
            <a:off x="6223848" y="3994178"/>
            <a:ext cx="3676040" cy="523220"/>
          </a:xfrm>
          <a:prstGeom prst="rect">
            <a:avLst/>
          </a:prstGeom>
          <a:noFill/>
        </p:spPr>
        <p:txBody>
          <a:bodyPr wrap="square" rtlCol="0">
            <a:spAutoFit/>
          </a:bodyPr>
          <a:lstStyle/>
          <a:p>
            <a:r>
              <a:rPr lang="en-US" sz="2800" b="1" dirty="0">
                <a:solidFill>
                  <a:srgbClr val="FF0000"/>
                </a:solidFill>
              </a:rPr>
              <a:t>96.0 amu (Carbon)</a:t>
            </a:r>
          </a:p>
        </p:txBody>
      </p:sp>
      <p:sp>
        <p:nvSpPr>
          <p:cNvPr id="30" name="TextBox 29">
            <a:extLst>
              <a:ext uri="{FF2B5EF4-FFF2-40B4-BE49-F238E27FC236}">
                <a16:creationId xmlns:a16="http://schemas.microsoft.com/office/drawing/2014/main" id="{78017065-D421-3122-FC0C-94F97B2D8DA0}"/>
              </a:ext>
            </a:extLst>
          </p:cNvPr>
          <p:cNvSpPr txBox="1"/>
          <p:nvPr/>
        </p:nvSpPr>
        <p:spPr>
          <a:xfrm>
            <a:off x="6218904" y="4301955"/>
            <a:ext cx="4022326" cy="523220"/>
          </a:xfrm>
          <a:prstGeom prst="rect">
            <a:avLst/>
          </a:prstGeom>
          <a:noFill/>
        </p:spPr>
        <p:txBody>
          <a:bodyPr wrap="square" rtlCol="0">
            <a:spAutoFit/>
          </a:bodyPr>
          <a:lstStyle/>
          <a:p>
            <a:r>
              <a:rPr lang="en-US" sz="2800" b="1" dirty="0">
                <a:solidFill>
                  <a:srgbClr val="FF0000"/>
                </a:solidFill>
              </a:rPr>
              <a:t>10.0 amu (Hydrogen)</a:t>
            </a:r>
          </a:p>
        </p:txBody>
      </p:sp>
      <p:sp>
        <p:nvSpPr>
          <p:cNvPr id="31" name="TextBox 30">
            <a:extLst>
              <a:ext uri="{FF2B5EF4-FFF2-40B4-BE49-F238E27FC236}">
                <a16:creationId xmlns:a16="http://schemas.microsoft.com/office/drawing/2014/main" id="{EBB3C193-D244-8625-CC83-01620C18B337}"/>
              </a:ext>
            </a:extLst>
          </p:cNvPr>
          <p:cNvSpPr txBox="1"/>
          <p:nvPr/>
        </p:nvSpPr>
        <p:spPr>
          <a:xfrm>
            <a:off x="6218904" y="4599931"/>
            <a:ext cx="4022326" cy="523220"/>
          </a:xfrm>
          <a:prstGeom prst="rect">
            <a:avLst/>
          </a:prstGeom>
          <a:noFill/>
        </p:spPr>
        <p:txBody>
          <a:bodyPr wrap="square" rtlCol="0">
            <a:spAutoFit/>
          </a:bodyPr>
          <a:lstStyle/>
          <a:p>
            <a:r>
              <a:rPr lang="en-US" sz="2800" b="1" dirty="0">
                <a:solidFill>
                  <a:srgbClr val="FF0000"/>
                </a:solidFill>
              </a:rPr>
              <a:t>56.0 amu (Nitrogen)</a:t>
            </a:r>
          </a:p>
        </p:txBody>
      </p:sp>
      <p:sp>
        <p:nvSpPr>
          <p:cNvPr id="32" name="TextBox 31">
            <a:extLst>
              <a:ext uri="{FF2B5EF4-FFF2-40B4-BE49-F238E27FC236}">
                <a16:creationId xmlns:a16="http://schemas.microsoft.com/office/drawing/2014/main" id="{2C4A2E14-584F-08C2-16DF-4F58062DE383}"/>
              </a:ext>
            </a:extLst>
          </p:cNvPr>
          <p:cNvSpPr txBox="1"/>
          <p:nvPr/>
        </p:nvSpPr>
        <p:spPr>
          <a:xfrm>
            <a:off x="5957749" y="4961519"/>
            <a:ext cx="3812460" cy="523220"/>
          </a:xfrm>
          <a:prstGeom prst="rect">
            <a:avLst/>
          </a:prstGeom>
          <a:noFill/>
        </p:spPr>
        <p:txBody>
          <a:bodyPr wrap="square" rtlCol="0">
            <a:spAutoFit/>
          </a:bodyPr>
          <a:lstStyle/>
          <a:p>
            <a:r>
              <a:rPr lang="en-US" sz="2800" b="1" u="sng" dirty="0">
                <a:solidFill>
                  <a:srgbClr val="FF0000"/>
                </a:solidFill>
              </a:rPr>
              <a:t>+ 32.0 amu (Oxygen)</a:t>
            </a:r>
          </a:p>
        </p:txBody>
      </p:sp>
      <p:sp>
        <p:nvSpPr>
          <p:cNvPr id="33" name="TextBox 32">
            <a:extLst>
              <a:ext uri="{FF2B5EF4-FFF2-40B4-BE49-F238E27FC236}">
                <a16:creationId xmlns:a16="http://schemas.microsoft.com/office/drawing/2014/main" id="{936E28F6-C627-7621-A2AB-9A49DCFAD3BB}"/>
              </a:ext>
            </a:extLst>
          </p:cNvPr>
          <p:cNvSpPr txBox="1"/>
          <p:nvPr/>
        </p:nvSpPr>
        <p:spPr>
          <a:xfrm>
            <a:off x="6318454" y="5460537"/>
            <a:ext cx="2088127" cy="584775"/>
          </a:xfrm>
          <a:prstGeom prst="rect">
            <a:avLst/>
          </a:prstGeom>
          <a:noFill/>
          <a:ln w="34925">
            <a:solidFill>
              <a:srgbClr val="FF0000"/>
            </a:solidFill>
          </a:ln>
        </p:spPr>
        <p:txBody>
          <a:bodyPr wrap="square" rtlCol="0">
            <a:spAutoFit/>
          </a:bodyPr>
          <a:lstStyle/>
          <a:p>
            <a:r>
              <a:rPr lang="en-US" sz="3200" b="1" dirty="0"/>
              <a:t>194.0 amu</a:t>
            </a:r>
          </a:p>
        </p:txBody>
      </p:sp>
    </p:spTree>
    <p:extLst>
      <p:ext uri="{BB962C8B-B14F-4D97-AF65-F5344CB8AC3E}">
        <p14:creationId xmlns:p14="http://schemas.microsoft.com/office/powerpoint/2010/main" val="22110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100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200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300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1" grpId="0"/>
      <p:bldP spid="16" grpId="0"/>
      <p:bldP spid="19" grpId="0"/>
      <p:bldP spid="23" grpId="0"/>
      <p:bldP spid="24" grpId="0"/>
      <p:bldP spid="25" grpId="0"/>
      <p:bldP spid="26" grpId="0"/>
      <p:bldP spid="28" grpId="0"/>
      <p:bldP spid="29" grpId="0"/>
      <p:bldP spid="30" grpId="0"/>
      <p:bldP spid="31" grpId="0"/>
      <p:bldP spid="32" grpId="0"/>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461665"/>
          </a:xfrm>
          <a:prstGeom prst="rect">
            <a:avLst/>
          </a:prstGeom>
          <a:noFill/>
        </p:spPr>
        <p:txBody>
          <a:bodyPr wrap="square" rtlCol="0">
            <a:spAutoFit/>
          </a:bodyPr>
          <a:lstStyle/>
          <a:p>
            <a:r>
              <a:rPr lang="en-CA" sz="2400" i="1" dirty="0"/>
              <a:t>What is the molecular mass of methanol (CH</a:t>
            </a:r>
            <a:r>
              <a:rPr lang="en-CA" sz="2400" i="1" baseline="-25000" dirty="0"/>
              <a:t>4</a:t>
            </a:r>
            <a:r>
              <a:rPr lang="en-CA" sz="2400" i="1" dirty="0"/>
              <a:t>OH)?</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3.5</a:t>
            </a:r>
          </a:p>
        </p:txBody>
      </p:sp>
    </p:spTree>
    <p:extLst>
      <p:ext uri="{BB962C8B-B14F-4D97-AF65-F5344CB8AC3E}">
        <p14:creationId xmlns:p14="http://schemas.microsoft.com/office/powerpoint/2010/main" val="3484158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0" y="0"/>
            <a:ext cx="10515600" cy="813866"/>
          </a:xfrm>
        </p:spPr>
        <p:txBody>
          <a:bodyPr/>
          <a:lstStyle/>
          <a:p>
            <a:r>
              <a:rPr lang="en-US" b="1" dirty="0">
                <a:solidFill>
                  <a:srgbClr val="002060"/>
                </a:solidFill>
              </a:rPr>
              <a:t>Molecular Mass and Molar Mass</a:t>
            </a:r>
          </a:p>
        </p:txBody>
      </p:sp>
      <p:sp>
        <p:nvSpPr>
          <p:cNvPr id="6" name="TextBox 5">
            <a:extLst>
              <a:ext uri="{FF2B5EF4-FFF2-40B4-BE49-F238E27FC236}">
                <a16:creationId xmlns:a16="http://schemas.microsoft.com/office/drawing/2014/main" id="{561A65A7-16A2-B720-2C8A-720DB62AA662}"/>
              </a:ext>
            </a:extLst>
          </p:cNvPr>
          <p:cNvSpPr txBox="1"/>
          <p:nvPr/>
        </p:nvSpPr>
        <p:spPr>
          <a:xfrm>
            <a:off x="233516" y="1366214"/>
            <a:ext cx="11724968" cy="584775"/>
          </a:xfrm>
          <a:prstGeom prst="rect">
            <a:avLst/>
          </a:prstGeom>
          <a:noFill/>
          <a:ln w="34925">
            <a:noFill/>
          </a:ln>
        </p:spPr>
        <p:txBody>
          <a:bodyPr wrap="square" rtlCol="0">
            <a:spAutoFit/>
          </a:bodyPr>
          <a:lstStyle/>
          <a:p>
            <a:r>
              <a:rPr lang="en-US" sz="3200" b="1" dirty="0"/>
              <a:t>Molecular mass</a:t>
            </a:r>
            <a:r>
              <a:rPr lang="en-US" sz="3200" b="1" dirty="0">
                <a:solidFill>
                  <a:srgbClr val="FF0000"/>
                </a:solidFill>
              </a:rPr>
              <a:t> in AMU </a:t>
            </a:r>
            <a:r>
              <a:rPr lang="en-US" sz="3200" b="1" dirty="0"/>
              <a:t>is</a:t>
            </a:r>
            <a:r>
              <a:rPr lang="en-US" sz="3200" b="1" dirty="0">
                <a:solidFill>
                  <a:srgbClr val="FF0000"/>
                </a:solidFill>
              </a:rPr>
              <a:t> equal to Molar Mass in g/mol.</a:t>
            </a:r>
          </a:p>
        </p:txBody>
      </p:sp>
      <p:sp>
        <p:nvSpPr>
          <p:cNvPr id="10" name="TextBox 9">
            <a:extLst>
              <a:ext uri="{FF2B5EF4-FFF2-40B4-BE49-F238E27FC236}">
                <a16:creationId xmlns:a16="http://schemas.microsoft.com/office/drawing/2014/main" id="{E11A812F-6E37-A005-29F6-FDEF7AD42FA5}"/>
              </a:ext>
            </a:extLst>
          </p:cNvPr>
          <p:cNvSpPr txBox="1"/>
          <p:nvPr/>
        </p:nvSpPr>
        <p:spPr>
          <a:xfrm>
            <a:off x="120782" y="2754848"/>
            <a:ext cx="11724968" cy="1077218"/>
          </a:xfrm>
          <a:prstGeom prst="rect">
            <a:avLst/>
          </a:prstGeom>
          <a:noFill/>
          <a:ln w="34925">
            <a:noFill/>
          </a:ln>
        </p:spPr>
        <p:txBody>
          <a:bodyPr wrap="square" rtlCol="0">
            <a:spAutoFit/>
          </a:bodyPr>
          <a:lstStyle/>
          <a:p>
            <a:r>
              <a:rPr lang="en-US" sz="3200" b="1" dirty="0"/>
              <a:t>The ratio between molar mass is 1 : 1……aka, they are the </a:t>
            </a:r>
            <a:r>
              <a:rPr lang="en-US" sz="3200" b="1" dirty="0">
                <a:solidFill>
                  <a:srgbClr val="FF0000"/>
                </a:solidFill>
              </a:rPr>
              <a:t>SAME</a:t>
            </a:r>
            <a:r>
              <a:rPr lang="en-US" sz="3200" b="1" dirty="0"/>
              <a:t>….but </a:t>
            </a:r>
            <a:r>
              <a:rPr lang="en-US" sz="3200" b="1" dirty="0">
                <a:solidFill>
                  <a:srgbClr val="FF0000"/>
                </a:solidFill>
              </a:rPr>
              <a:t>different units.</a:t>
            </a:r>
          </a:p>
        </p:txBody>
      </p:sp>
      <p:sp>
        <p:nvSpPr>
          <p:cNvPr id="11" name="TextBox 10">
            <a:extLst>
              <a:ext uri="{FF2B5EF4-FFF2-40B4-BE49-F238E27FC236}">
                <a16:creationId xmlns:a16="http://schemas.microsoft.com/office/drawing/2014/main" id="{E5D05816-D9F4-88C1-B706-577821AABB94}"/>
              </a:ext>
            </a:extLst>
          </p:cNvPr>
          <p:cNvSpPr txBox="1"/>
          <p:nvPr/>
        </p:nvSpPr>
        <p:spPr>
          <a:xfrm>
            <a:off x="2114944" y="5325427"/>
            <a:ext cx="6839211" cy="646331"/>
          </a:xfrm>
          <a:prstGeom prst="rect">
            <a:avLst/>
          </a:prstGeom>
          <a:noFill/>
          <a:ln w="50800">
            <a:solidFill>
              <a:srgbClr val="FF0000"/>
            </a:solidFill>
          </a:ln>
        </p:spPr>
        <p:txBody>
          <a:bodyPr wrap="square" rtlCol="0">
            <a:spAutoFit/>
          </a:bodyPr>
          <a:lstStyle/>
          <a:p>
            <a:r>
              <a:rPr lang="en-US" sz="3600" b="1" dirty="0"/>
              <a:t>1 </a:t>
            </a:r>
            <a:r>
              <a:rPr lang="en-US" sz="3600" b="1" dirty="0">
                <a:solidFill>
                  <a:srgbClr val="FF0000"/>
                </a:solidFill>
              </a:rPr>
              <a:t>Mole</a:t>
            </a:r>
            <a:r>
              <a:rPr lang="en-US" sz="3600" b="1" dirty="0"/>
              <a:t> = 6.0221367 x 10</a:t>
            </a:r>
            <a:r>
              <a:rPr lang="en-US" sz="3600" b="1" baseline="30000" dirty="0"/>
              <a:t>23</a:t>
            </a:r>
            <a:r>
              <a:rPr lang="en-US" sz="3600" b="1" dirty="0"/>
              <a:t> Particles</a:t>
            </a:r>
          </a:p>
        </p:txBody>
      </p:sp>
      <p:sp>
        <p:nvSpPr>
          <p:cNvPr id="18" name="Rectangle 17">
            <a:extLst>
              <a:ext uri="{FF2B5EF4-FFF2-40B4-BE49-F238E27FC236}">
                <a16:creationId xmlns:a16="http://schemas.microsoft.com/office/drawing/2014/main" id="{4891C315-7806-DCF7-2F60-2210B6A1953C}"/>
              </a:ext>
            </a:extLst>
          </p:cNvPr>
          <p:cNvSpPr/>
          <p:nvPr/>
        </p:nvSpPr>
        <p:spPr>
          <a:xfrm>
            <a:off x="1953149" y="5142901"/>
            <a:ext cx="7162800" cy="1011382"/>
          </a:xfrm>
          <a:prstGeom prst="rect">
            <a:avLst/>
          </a:prstGeom>
          <a:solidFill>
            <a:srgbClr val="FFFF00">
              <a:alpha val="2981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7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76288"/>
          </a:xfrm>
        </p:spPr>
        <p:txBody>
          <a:bodyPr/>
          <a:lstStyle/>
          <a:p>
            <a:r>
              <a:rPr lang="en-US" b="1" i="1" dirty="0">
                <a:solidFill>
                  <a:srgbClr val="FF0000"/>
                </a:solidFill>
              </a:rPr>
              <a:t>Example 3.6</a:t>
            </a:r>
          </a:p>
        </p:txBody>
      </p:sp>
      <p:sp>
        <p:nvSpPr>
          <p:cNvPr id="4" name="TextBox 3">
            <a:extLst>
              <a:ext uri="{FF2B5EF4-FFF2-40B4-BE49-F238E27FC236}">
                <a16:creationId xmlns:a16="http://schemas.microsoft.com/office/drawing/2014/main" id="{786A9D97-FCE9-B6B7-2B62-91A43307DCD3}"/>
              </a:ext>
            </a:extLst>
          </p:cNvPr>
          <p:cNvSpPr txBox="1"/>
          <p:nvPr/>
        </p:nvSpPr>
        <p:spPr>
          <a:xfrm>
            <a:off x="0" y="586351"/>
            <a:ext cx="12192000" cy="830997"/>
          </a:xfrm>
          <a:prstGeom prst="rect">
            <a:avLst/>
          </a:prstGeom>
          <a:noFill/>
        </p:spPr>
        <p:txBody>
          <a:bodyPr wrap="square" rtlCol="0">
            <a:spAutoFit/>
          </a:bodyPr>
          <a:lstStyle/>
          <a:p>
            <a:r>
              <a:rPr lang="en-CA" sz="2400" i="1" dirty="0"/>
              <a:t>Methane (CH</a:t>
            </a:r>
            <a:r>
              <a:rPr lang="en-CA" sz="2400" i="1" baseline="-25000" dirty="0"/>
              <a:t>4</a:t>
            </a:r>
            <a:r>
              <a:rPr lang="en-CA" sz="2400" i="1" dirty="0"/>
              <a:t>) is the principal component of natural gas. How many moles of CH</a:t>
            </a:r>
            <a:r>
              <a:rPr lang="en-CA" sz="2400" i="1" baseline="-25000" dirty="0"/>
              <a:t>4</a:t>
            </a:r>
            <a:r>
              <a:rPr lang="en-CA" sz="2400" i="1" dirty="0"/>
              <a:t> are present in 6.07 g of CH</a:t>
            </a:r>
            <a:r>
              <a:rPr lang="en-CA" sz="2400" i="1" baseline="-25000" dirty="0"/>
              <a:t>4</a:t>
            </a:r>
            <a:r>
              <a:rPr lang="en-CA" sz="2400" i="1" dirty="0"/>
              <a:t>?</a:t>
            </a:r>
          </a:p>
        </p:txBody>
      </p:sp>
      <p:sp>
        <p:nvSpPr>
          <p:cNvPr id="5" name="TextBox 4">
            <a:extLst>
              <a:ext uri="{FF2B5EF4-FFF2-40B4-BE49-F238E27FC236}">
                <a16:creationId xmlns:a16="http://schemas.microsoft.com/office/drawing/2014/main" id="{696CDE63-1D8A-E1AA-085D-581F960E0D76}"/>
              </a:ext>
            </a:extLst>
          </p:cNvPr>
          <p:cNvSpPr txBox="1"/>
          <p:nvPr/>
        </p:nvSpPr>
        <p:spPr>
          <a:xfrm>
            <a:off x="169708" y="1735500"/>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6" name="TextBox 5">
            <a:extLst>
              <a:ext uri="{FF2B5EF4-FFF2-40B4-BE49-F238E27FC236}">
                <a16:creationId xmlns:a16="http://schemas.microsoft.com/office/drawing/2014/main" id="{8D4C9EF2-4DE0-7195-4C4C-49A8CE73EEBE}"/>
              </a:ext>
            </a:extLst>
          </p:cNvPr>
          <p:cNvSpPr txBox="1"/>
          <p:nvPr/>
        </p:nvSpPr>
        <p:spPr>
          <a:xfrm>
            <a:off x="1381980" y="1575554"/>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7" name="Straight Connector 6">
            <a:extLst>
              <a:ext uri="{FF2B5EF4-FFF2-40B4-BE49-F238E27FC236}">
                <a16:creationId xmlns:a16="http://schemas.microsoft.com/office/drawing/2014/main" id="{AFEC2E1B-753C-5406-61C2-608063E2B9EC}"/>
              </a:ext>
            </a:extLst>
          </p:cNvPr>
          <p:cNvCxnSpPr>
            <a:cxnSpLocks/>
          </p:cNvCxnSpPr>
          <p:nvPr/>
        </p:nvCxnSpPr>
        <p:spPr>
          <a:xfrm>
            <a:off x="1354272" y="2498884"/>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2C3DB4-5C6E-A477-EA32-BE416736C50B}"/>
              </a:ext>
            </a:extLst>
          </p:cNvPr>
          <p:cNvSpPr txBox="1"/>
          <p:nvPr/>
        </p:nvSpPr>
        <p:spPr>
          <a:xfrm>
            <a:off x="1333489" y="2394251"/>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9" name="Oval 8">
            <a:extLst>
              <a:ext uri="{FF2B5EF4-FFF2-40B4-BE49-F238E27FC236}">
                <a16:creationId xmlns:a16="http://schemas.microsoft.com/office/drawing/2014/main" id="{552C99A7-4A38-242D-DB36-96ECA834F2EE}"/>
              </a:ext>
            </a:extLst>
          </p:cNvPr>
          <p:cNvSpPr/>
          <p:nvPr/>
        </p:nvSpPr>
        <p:spPr>
          <a:xfrm>
            <a:off x="1333489" y="1828800"/>
            <a:ext cx="827251"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63B2EB5-8FB3-BA17-59A9-3D1F384B4712}"/>
              </a:ext>
            </a:extLst>
          </p:cNvPr>
          <p:cNvSpPr txBox="1"/>
          <p:nvPr/>
        </p:nvSpPr>
        <p:spPr>
          <a:xfrm>
            <a:off x="3352229" y="1711311"/>
            <a:ext cx="2035278" cy="584775"/>
          </a:xfrm>
          <a:prstGeom prst="rect">
            <a:avLst/>
          </a:prstGeom>
          <a:noFill/>
        </p:spPr>
        <p:txBody>
          <a:bodyPr wrap="square" rtlCol="0">
            <a:spAutoFit/>
          </a:bodyPr>
          <a:lstStyle/>
          <a:p>
            <a:r>
              <a:rPr lang="en-US" sz="3200" b="1" dirty="0"/>
              <a:t>Know this.</a:t>
            </a:r>
          </a:p>
        </p:txBody>
      </p:sp>
      <p:cxnSp>
        <p:nvCxnSpPr>
          <p:cNvPr id="12" name="Straight Arrow Connector 11">
            <a:extLst>
              <a:ext uri="{FF2B5EF4-FFF2-40B4-BE49-F238E27FC236}">
                <a16:creationId xmlns:a16="http://schemas.microsoft.com/office/drawing/2014/main" id="{B08357B9-A943-1BF0-7E9A-967A002050D1}"/>
              </a:ext>
            </a:extLst>
          </p:cNvPr>
          <p:cNvCxnSpPr/>
          <p:nvPr/>
        </p:nvCxnSpPr>
        <p:spPr>
          <a:xfrm flipH="1">
            <a:off x="2236939" y="2024919"/>
            <a:ext cx="108758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C52FC3-BFAA-9B76-BCCD-CF0F3D987153}"/>
              </a:ext>
            </a:extLst>
          </p:cNvPr>
          <p:cNvCxnSpPr/>
          <p:nvPr/>
        </p:nvCxnSpPr>
        <p:spPr>
          <a:xfrm>
            <a:off x="0" y="1417348"/>
            <a:ext cx="899652"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BC53657-06EE-EDB9-3638-80279FB1481E}"/>
              </a:ext>
            </a:extLst>
          </p:cNvPr>
          <p:cNvSpPr/>
          <p:nvPr/>
        </p:nvSpPr>
        <p:spPr>
          <a:xfrm>
            <a:off x="1297837" y="2549367"/>
            <a:ext cx="827251"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93A7ADF-4CB0-A158-8961-CD3958AB2A54}"/>
              </a:ext>
            </a:extLst>
          </p:cNvPr>
          <p:cNvSpPr txBox="1"/>
          <p:nvPr/>
        </p:nvSpPr>
        <p:spPr>
          <a:xfrm>
            <a:off x="3276030" y="2632491"/>
            <a:ext cx="2035278" cy="1077218"/>
          </a:xfrm>
          <a:prstGeom prst="rect">
            <a:avLst/>
          </a:prstGeom>
          <a:noFill/>
        </p:spPr>
        <p:txBody>
          <a:bodyPr wrap="square" rtlCol="0">
            <a:spAutoFit/>
          </a:bodyPr>
          <a:lstStyle/>
          <a:p>
            <a:r>
              <a:rPr lang="en-US" sz="3200" b="1" dirty="0"/>
              <a:t>Don’t know this.</a:t>
            </a:r>
          </a:p>
        </p:txBody>
      </p:sp>
      <p:cxnSp>
        <p:nvCxnSpPr>
          <p:cNvPr id="17" name="Straight Arrow Connector 16">
            <a:extLst>
              <a:ext uri="{FF2B5EF4-FFF2-40B4-BE49-F238E27FC236}">
                <a16:creationId xmlns:a16="http://schemas.microsoft.com/office/drawing/2014/main" id="{0A17269E-E35E-8F88-5295-5ED4AA859DD2}"/>
              </a:ext>
            </a:extLst>
          </p:cNvPr>
          <p:cNvCxnSpPr/>
          <p:nvPr/>
        </p:nvCxnSpPr>
        <p:spPr>
          <a:xfrm flipH="1">
            <a:off x="2160740" y="2946099"/>
            <a:ext cx="108758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AF43006-DE03-50EF-06A2-61B6FEE133B4}"/>
              </a:ext>
            </a:extLst>
          </p:cNvPr>
          <p:cNvSpPr txBox="1"/>
          <p:nvPr/>
        </p:nvSpPr>
        <p:spPr>
          <a:xfrm>
            <a:off x="833942" y="3666667"/>
            <a:ext cx="2218973" cy="1077218"/>
          </a:xfrm>
          <a:prstGeom prst="rect">
            <a:avLst/>
          </a:prstGeom>
          <a:noFill/>
          <a:ln w="28575">
            <a:solidFill>
              <a:schemeClr val="accent1"/>
            </a:solidFill>
          </a:ln>
        </p:spPr>
        <p:txBody>
          <a:bodyPr wrap="square" rtlCol="0">
            <a:spAutoFit/>
          </a:bodyPr>
          <a:lstStyle/>
          <a:p>
            <a:r>
              <a:rPr lang="en-US" sz="3200" b="1" dirty="0">
                <a:solidFill>
                  <a:srgbClr val="FF0000"/>
                </a:solidFill>
              </a:rPr>
              <a:t>But we can calculate it!</a:t>
            </a:r>
          </a:p>
        </p:txBody>
      </p:sp>
      <p:sp>
        <p:nvSpPr>
          <p:cNvPr id="19" name="TextBox 18">
            <a:extLst>
              <a:ext uri="{FF2B5EF4-FFF2-40B4-BE49-F238E27FC236}">
                <a16:creationId xmlns:a16="http://schemas.microsoft.com/office/drawing/2014/main" id="{50947312-5327-844D-37A2-9C53886811C9}"/>
              </a:ext>
            </a:extLst>
          </p:cNvPr>
          <p:cNvSpPr txBox="1"/>
          <p:nvPr/>
        </p:nvSpPr>
        <p:spPr>
          <a:xfrm>
            <a:off x="8271489" y="1362639"/>
            <a:ext cx="1432950" cy="923330"/>
          </a:xfrm>
          <a:prstGeom prst="rect">
            <a:avLst/>
          </a:prstGeom>
          <a:noFill/>
        </p:spPr>
        <p:txBody>
          <a:bodyPr wrap="square" rtlCol="0">
            <a:spAutoFit/>
          </a:bodyPr>
          <a:lstStyle/>
          <a:p>
            <a:r>
              <a:rPr lang="en-US" sz="5400" b="1" dirty="0">
                <a:solidFill>
                  <a:srgbClr val="FF0000"/>
                </a:solidFill>
              </a:rPr>
              <a:t>CH</a:t>
            </a:r>
            <a:r>
              <a:rPr lang="en-US" sz="5400" b="1" baseline="-25000" dirty="0">
                <a:solidFill>
                  <a:srgbClr val="FF0000"/>
                </a:solidFill>
              </a:rPr>
              <a:t>4</a:t>
            </a:r>
            <a:endParaRPr lang="en-US" sz="3200" baseline="-25000" dirty="0"/>
          </a:p>
        </p:txBody>
      </p:sp>
      <p:cxnSp>
        <p:nvCxnSpPr>
          <p:cNvPr id="20" name="Straight Arrow Connector 19">
            <a:extLst>
              <a:ext uri="{FF2B5EF4-FFF2-40B4-BE49-F238E27FC236}">
                <a16:creationId xmlns:a16="http://schemas.microsoft.com/office/drawing/2014/main" id="{FBF893AA-4715-70B0-808B-020AB8F32FA8}"/>
              </a:ext>
            </a:extLst>
          </p:cNvPr>
          <p:cNvCxnSpPr/>
          <p:nvPr/>
        </p:nvCxnSpPr>
        <p:spPr>
          <a:xfrm flipH="1">
            <a:off x="7219363" y="2077161"/>
            <a:ext cx="1209367" cy="63418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935E3F9-69AA-A088-9FAF-BF8397E56F2E}"/>
              </a:ext>
            </a:extLst>
          </p:cNvPr>
          <p:cNvSpPr txBox="1"/>
          <p:nvPr/>
        </p:nvSpPr>
        <p:spPr>
          <a:xfrm>
            <a:off x="6041352" y="2711341"/>
            <a:ext cx="2163097" cy="830997"/>
          </a:xfrm>
          <a:prstGeom prst="rect">
            <a:avLst/>
          </a:prstGeom>
          <a:noFill/>
        </p:spPr>
        <p:txBody>
          <a:bodyPr wrap="square" rtlCol="0">
            <a:spAutoFit/>
          </a:bodyPr>
          <a:lstStyle/>
          <a:p>
            <a:r>
              <a:rPr lang="en-US" sz="2400" b="1" dirty="0"/>
              <a:t>1 Carbon </a:t>
            </a:r>
          </a:p>
          <a:p>
            <a:r>
              <a:rPr lang="en-US" sz="2400" b="1" dirty="0"/>
              <a:t>(12.0 g/mol)</a:t>
            </a:r>
          </a:p>
        </p:txBody>
      </p:sp>
      <p:cxnSp>
        <p:nvCxnSpPr>
          <p:cNvPr id="22" name="Straight Arrow Connector 21">
            <a:extLst>
              <a:ext uri="{FF2B5EF4-FFF2-40B4-BE49-F238E27FC236}">
                <a16:creationId xmlns:a16="http://schemas.microsoft.com/office/drawing/2014/main" id="{036CAE75-23F0-4953-12C1-570F54950F1C}"/>
              </a:ext>
            </a:extLst>
          </p:cNvPr>
          <p:cNvCxnSpPr>
            <a:cxnSpLocks/>
          </p:cNvCxnSpPr>
          <p:nvPr/>
        </p:nvCxnSpPr>
        <p:spPr>
          <a:xfrm>
            <a:off x="9382460" y="2256733"/>
            <a:ext cx="817339" cy="61558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BDD3C27-02DE-63F1-AAAF-E462AC74C500}"/>
              </a:ext>
            </a:extLst>
          </p:cNvPr>
          <p:cNvSpPr txBox="1"/>
          <p:nvPr/>
        </p:nvSpPr>
        <p:spPr>
          <a:xfrm>
            <a:off x="9474670" y="2883552"/>
            <a:ext cx="2352368" cy="830997"/>
          </a:xfrm>
          <a:prstGeom prst="rect">
            <a:avLst/>
          </a:prstGeom>
          <a:noFill/>
        </p:spPr>
        <p:txBody>
          <a:bodyPr wrap="square" rtlCol="0">
            <a:spAutoFit/>
          </a:bodyPr>
          <a:lstStyle/>
          <a:p>
            <a:r>
              <a:rPr lang="en-US" sz="2400" b="1" dirty="0"/>
              <a:t>4 Hydrogen</a:t>
            </a:r>
          </a:p>
          <a:p>
            <a:r>
              <a:rPr lang="en-US" sz="2400" b="1" dirty="0"/>
              <a:t>4 x (1.0 g/mol)</a:t>
            </a:r>
          </a:p>
        </p:txBody>
      </p:sp>
      <p:sp>
        <p:nvSpPr>
          <p:cNvPr id="24" name="TextBox 23">
            <a:extLst>
              <a:ext uri="{FF2B5EF4-FFF2-40B4-BE49-F238E27FC236}">
                <a16:creationId xmlns:a16="http://schemas.microsoft.com/office/drawing/2014/main" id="{529CECC2-6B9A-3392-B5D5-0CA6A9A7EFF9}"/>
              </a:ext>
            </a:extLst>
          </p:cNvPr>
          <p:cNvSpPr txBox="1"/>
          <p:nvPr/>
        </p:nvSpPr>
        <p:spPr>
          <a:xfrm>
            <a:off x="6413090" y="4005334"/>
            <a:ext cx="3291349" cy="584775"/>
          </a:xfrm>
          <a:prstGeom prst="rect">
            <a:avLst/>
          </a:prstGeom>
          <a:noFill/>
          <a:ln w="34925">
            <a:noFill/>
          </a:ln>
        </p:spPr>
        <p:txBody>
          <a:bodyPr wrap="square" rtlCol="0">
            <a:spAutoFit/>
          </a:bodyPr>
          <a:lstStyle/>
          <a:p>
            <a:r>
              <a:rPr lang="en-US" sz="3200" b="1" u="sng" dirty="0">
                <a:solidFill>
                  <a:srgbClr val="FF0000"/>
                </a:solidFill>
              </a:rPr>
              <a:t>Molecular Mass =</a:t>
            </a:r>
          </a:p>
        </p:txBody>
      </p:sp>
      <p:sp>
        <p:nvSpPr>
          <p:cNvPr id="25" name="TextBox 24">
            <a:extLst>
              <a:ext uri="{FF2B5EF4-FFF2-40B4-BE49-F238E27FC236}">
                <a16:creationId xmlns:a16="http://schemas.microsoft.com/office/drawing/2014/main" id="{51866F1C-925F-DC63-2880-C0BC223BB097}"/>
              </a:ext>
            </a:extLst>
          </p:cNvPr>
          <p:cNvSpPr txBox="1"/>
          <p:nvPr/>
        </p:nvSpPr>
        <p:spPr>
          <a:xfrm>
            <a:off x="6759375" y="4570512"/>
            <a:ext cx="3676040" cy="523220"/>
          </a:xfrm>
          <a:prstGeom prst="rect">
            <a:avLst/>
          </a:prstGeom>
          <a:noFill/>
        </p:spPr>
        <p:txBody>
          <a:bodyPr wrap="square" rtlCol="0">
            <a:spAutoFit/>
          </a:bodyPr>
          <a:lstStyle/>
          <a:p>
            <a:r>
              <a:rPr lang="en-US" sz="2800" b="1" dirty="0">
                <a:solidFill>
                  <a:srgbClr val="FF0000"/>
                </a:solidFill>
              </a:rPr>
              <a:t>1 x 12.0 amu (Carbon)</a:t>
            </a:r>
          </a:p>
        </p:txBody>
      </p:sp>
      <p:sp>
        <p:nvSpPr>
          <p:cNvPr id="26" name="TextBox 25">
            <a:extLst>
              <a:ext uri="{FF2B5EF4-FFF2-40B4-BE49-F238E27FC236}">
                <a16:creationId xmlns:a16="http://schemas.microsoft.com/office/drawing/2014/main" id="{6A40C7AF-5F47-8AD6-70A3-1CEC1264F0A1}"/>
              </a:ext>
            </a:extLst>
          </p:cNvPr>
          <p:cNvSpPr txBox="1"/>
          <p:nvPr/>
        </p:nvSpPr>
        <p:spPr>
          <a:xfrm>
            <a:off x="6464401" y="4926579"/>
            <a:ext cx="4537895" cy="523220"/>
          </a:xfrm>
          <a:prstGeom prst="rect">
            <a:avLst/>
          </a:prstGeom>
          <a:noFill/>
        </p:spPr>
        <p:txBody>
          <a:bodyPr wrap="square" rtlCol="0">
            <a:spAutoFit/>
          </a:bodyPr>
          <a:lstStyle/>
          <a:p>
            <a:r>
              <a:rPr lang="en-US" sz="2800" b="1" u="sng" dirty="0">
                <a:solidFill>
                  <a:srgbClr val="FF0000"/>
                </a:solidFill>
              </a:rPr>
              <a:t>+    4 x 1.0 amu (Hydrogen) </a:t>
            </a:r>
          </a:p>
        </p:txBody>
      </p:sp>
      <p:sp>
        <p:nvSpPr>
          <p:cNvPr id="27" name="TextBox 26">
            <a:extLst>
              <a:ext uri="{FF2B5EF4-FFF2-40B4-BE49-F238E27FC236}">
                <a16:creationId xmlns:a16="http://schemas.microsoft.com/office/drawing/2014/main" id="{382FC919-B65B-4D7F-3778-6817B9AF9075}"/>
              </a:ext>
            </a:extLst>
          </p:cNvPr>
          <p:cNvSpPr txBox="1"/>
          <p:nvPr/>
        </p:nvSpPr>
        <p:spPr>
          <a:xfrm>
            <a:off x="7160385" y="5467343"/>
            <a:ext cx="2088127" cy="584775"/>
          </a:xfrm>
          <a:prstGeom prst="rect">
            <a:avLst/>
          </a:prstGeom>
          <a:noFill/>
          <a:ln w="34925">
            <a:solidFill>
              <a:srgbClr val="FF0000"/>
            </a:solidFill>
          </a:ln>
        </p:spPr>
        <p:txBody>
          <a:bodyPr wrap="square" rtlCol="0">
            <a:spAutoFit/>
          </a:bodyPr>
          <a:lstStyle/>
          <a:p>
            <a:r>
              <a:rPr lang="en-US" sz="3200" b="1" dirty="0"/>
              <a:t>16.0 g/mol</a:t>
            </a:r>
          </a:p>
        </p:txBody>
      </p:sp>
      <p:sp>
        <p:nvSpPr>
          <p:cNvPr id="40" name="TextBox 39">
            <a:extLst>
              <a:ext uri="{FF2B5EF4-FFF2-40B4-BE49-F238E27FC236}">
                <a16:creationId xmlns:a16="http://schemas.microsoft.com/office/drawing/2014/main" id="{0772A078-8C07-D4F3-1B36-1E06E2B35BB4}"/>
              </a:ext>
            </a:extLst>
          </p:cNvPr>
          <p:cNvSpPr txBox="1"/>
          <p:nvPr/>
        </p:nvSpPr>
        <p:spPr>
          <a:xfrm>
            <a:off x="-73743" y="5310193"/>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41" name="TextBox 40">
            <a:extLst>
              <a:ext uri="{FF2B5EF4-FFF2-40B4-BE49-F238E27FC236}">
                <a16:creationId xmlns:a16="http://schemas.microsoft.com/office/drawing/2014/main" id="{56EB73DD-A33E-F90D-02D7-F540D26347DA}"/>
              </a:ext>
            </a:extLst>
          </p:cNvPr>
          <p:cNvSpPr txBox="1"/>
          <p:nvPr/>
        </p:nvSpPr>
        <p:spPr>
          <a:xfrm>
            <a:off x="973371" y="5464452"/>
            <a:ext cx="1476181" cy="584775"/>
          </a:xfrm>
          <a:prstGeom prst="rect">
            <a:avLst/>
          </a:prstGeom>
          <a:noFill/>
        </p:spPr>
        <p:txBody>
          <a:bodyPr wrap="square" rtlCol="0">
            <a:spAutoFit/>
          </a:bodyPr>
          <a:lstStyle/>
          <a:p>
            <a:r>
              <a:rPr lang="en-US" sz="3200" b="1" dirty="0"/>
              <a:t>6.07 g </a:t>
            </a:r>
            <a:endParaRPr lang="en-US" sz="1600" baseline="-25000" dirty="0"/>
          </a:p>
        </p:txBody>
      </p:sp>
      <p:cxnSp>
        <p:nvCxnSpPr>
          <p:cNvPr id="42" name="Straight Connector 41">
            <a:extLst>
              <a:ext uri="{FF2B5EF4-FFF2-40B4-BE49-F238E27FC236}">
                <a16:creationId xmlns:a16="http://schemas.microsoft.com/office/drawing/2014/main" id="{7EFA5B5B-2929-DEC8-839B-19C0F25BA146}"/>
              </a:ext>
            </a:extLst>
          </p:cNvPr>
          <p:cNvCxnSpPr>
            <a:cxnSpLocks/>
          </p:cNvCxnSpPr>
          <p:nvPr/>
        </p:nvCxnSpPr>
        <p:spPr>
          <a:xfrm>
            <a:off x="1110821" y="6073577"/>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82CFC7D-6ADD-0364-E5DC-A6FB9031F10D}"/>
              </a:ext>
            </a:extLst>
          </p:cNvPr>
          <p:cNvSpPr txBox="1"/>
          <p:nvPr/>
        </p:nvSpPr>
        <p:spPr>
          <a:xfrm>
            <a:off x="703050" y="6073577"/>
            <a:ext cx="2088127" cy="584775"/>
          </a:xfrm>
          <a:prstGeom prst="rect">
            <a:avLst/>
          </a:prstGeom>
          <a:noFill/>
        </p:spPr>
        <p:txBody>
          <a:bodyPr wrap="square" rtlCol="0">
            <a:spAutoFit/>
          </a:bodyPr>
          <a:lstStyle/>
          <a:p>
            <a:r>
              <a:rPr lang="en-US" sz="3200" b="1" dirty="0"/>
              <a:t>16.0 g/mol </a:t>
            </a:r>
            <a:endParaRPr lang="en-US" sz="1600" baseline="-25000" dirty="0"/>
          </a:p>
        </p:txBody>
      </p:sp>
      <p:sp>
        <p:nvSpPr>
          <p:cNvPr id="48" name="TextBox 47">
            <a:extLst>
              <a:ext uri="{FF2B5EF4-FFF2-40B4-BE49-F238E27FC236}">
                <a16:creationId xmlns:a16="http://schemas.microsoft.com/office/drawing/2014/main" id="{666D4FF4-3E9C-8D57-5626-0B57729084BE}"/>
              </a:ext>
            </a:extLst>
          </p:cNvPr>
          <p:cNvSpPr txBox="1"/>
          <p:nvPr/>
        </p:nvSpPr>
        <p:spPr>
          <a:xfrm>
            <a:off x="2859431" y="5250189"/>
            <a:ext cx="3090314" cy="923330"/>
          </a:xfrm>
          <a:prstGeom prst="rect">
            <a:avLst/>
          </a:prstGeom>
          <a:noFill/>
        </p:spPr>
        <p:txBody>
          <a:bodyPr wrap="square" rtlCol="0">
            <a:spAutoFit/>
          </a:bodyPr>
          <a:lstStyle/>
          <a:p>
            <a:r>
              <a:rPr lang="en-US" sz="5400" b="1" dirty="0"/>
              <a:t>= </a:t>
            </a:r>
            <a:r>
              <a:rPr lang="en-US" sz="3200" b="1" dirty="0"/>
              <a:t>0.379375 mol</a:t>
            </a:r>
            <a:r>
              <a:rPr lang="en-US" sz="3200" dirty="0"/>
              <a:t> </a:t>
            </a:r>
          </a:p>
        </p:txBody>
      </p:sp>
      <p:sp>
        <p:nvSpPr>
          <p:cNvPr id="49" name="TextBox 48">
            <a:extLst>
              <a:ext uri="{FF2B5EF4-FFF2-40B4-BE49-F238E27FC236}">
                <a16:creationId xmlns:a16="http://schemas.microsoft.com/office/drawing/2014/main" id="{765F44A2-70D3-F68A-E366-6AC6BC2FB23F}"/>
              </a:ext>
            </a:extLst>
          </p:cNvPr>
          <p:cNvSpPr txBox="1"/>
          <p:nvPr/>
        </p:nvSpPr>
        <p:spPr>
          <a:xfrm>
            <a:off x="1869921" y="894939"/>
            <a:ext cx="1842511" cy="584775"/>
          </a:xfrm>
          <a:prstGeom prst="rect">
            <a:avLst/>
          </a:prstGeom>
          <a:noFill/>
        </p:spPr>
        <p:txBody>
          <a:bodyPr wrap="square" rtlCol="0">
            <a:spAutoFit/>
          </a:bodyPr>
          <a:lstStyle/>
          <a:p>
            <a:r>
              <a:rPr lang="en-US" sz="3200" b="1" dirty="0">
                <a:solidFill>
                  <a:srgbClr val="FF0000"/>
                </a:solidFill>
              </a:rPr>
              <a:t>3 Sig Figs</a:t>
            </a:r>
          </a:p>
        </p:txBody>
      </p:sp>
      <p:sp>
        <p:nvSpPr>
          <p:cNvPr id="52" name="TextBox 51">
            <a:extLst>
              <a:ext uri="{FF2B5EF4-FFF2-40B4-BE49-F238E27FC236}">
                <a16:creationId xmlns:a16="http://schemas.microsoft.com/office/drawing/2014/main" id="{37B1E3EB-9264-1619-0FDA-EA8946C3F74E}"/>
              </a:ext>
            </a:extLst>
          </p:cNvPr>
          <p:cNvSpPr txBox="1"/>
          <p:nvPr/>
        </p:nvSpPr>
        <p:spPr>
          <a:xfrm>
            <a:off x="2911140" y="6128927"/>
            <a:ext cx="2845120" cy="584775"/>
          </a:xfrm>
          <a:prstGeom prst="rect">
            <a:avLst/>
          </a:prstGeom>
          <a:noFill/>
          <a:ln w="34925">
            <a:solidFill>
              <a:srgbClr val="FF0000"/>
            </a:solidFill>
          </a:ln>
        </p:spPr>
        <p:txBody>
          <a:bodyPr wrap="square" rtlCol="0">
            <a:spAutoFit/>
          </a:bodyPr>
          <a:lstStyle/>
          <a:p>
            <a:r>
              <a:rPr lang="en-US" sz="3200" dirty="0"/>
              <a:t>~ 3.79 x10</a:t>
            </a:r>
            <a:r>
              <a:rPr lang="en-US" sz="3200" baseline="30000" dirty="0"/>
              <a:t>-1</a:t>
            </a:r>
            <a:r>
              <a:rPr lang="en-US" sz="3200" dirty="0"/>
              <a:t> mol</a:t>
            </a:r>
          </a:p>
        </p:txBody>
      </p:sp>
    </p:spTree>
    <p:extLst>
      <p:ext uri="{BB962C8B-B14F-4D97-AF65-F5344CB8AC3E}">
        <p14:creationId xmlns:p14="http://schemas.microsoft.com/office/powerpoint/2010/main" val="245317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100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1" nodeType="click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9" grpId="0" animBg="1"/>
      <p:bldP spid="10" grpId="0"/>
      <p:bldP spid="15" grpId="0" animBg="1"/>
      <p:bldP spid="16" grpId="0"/>
      <p:bldP spid="18" grpId="0" animBg="1"/>
      <p:bldP spid="19" grpId="0"/>
      <p:bldP spid="19" grpId="1"/>
      <p:bldP spid="21" grpId="0"/>
      <p:bldP spid="23" grpId="0"/>
      <p:bldP spid="24" grpId="0"/>
      <p:bldP spid="25" grpId="0"/>
      <p:bldP spid="26" grpId="0"/>
      <p:bldP spid="27" grpId="0" animBg="1"/>
      <p:bldP spid="40" grpId="0"/>
      <p:bldP spid="40" grpId="1"/>
      <p:bldP spid="41" grpId="0"/>
      <p:bldP spid="43" grpId="0"/>
      <p:bldP spid="48" grpId="0"/>
      <p:bldP spid="48" grpId="1"/>
      <p:bldP spid="49" grpId="0"/>
      <p:bldP spid="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461665"/>
          </a:xfrm>
          <a:prstGeom prst="rect">
            <a:avLst/>
          </a:prstGeom>
          <a:noFill/>
        </p:spPr>
        <p:txBody>
          <a:bodyPr wrap="square" rtlCol="0">
            <a:spAutoFit/>
          </a:bodyPr>
          <a:lstStyle/>
          <a:p>
            <a:r>
              <a:rPr lang="en-CA" sz="2400" i="1" dirty="0"/>
              <a:t>Calculate the number of moles of chloroform (CHCl</a:t>
            </a:r>
            <a:r>
              <a:rPr lang="en-CA" sz="2400" i="1" baseline="-25000" dirty="0"/>
              <a:t>3</a:t>
            </a:r>
            <a:r>
              <a:rPr lang="en-CA" sz="2400" i="1" dirty="0"/>
              <a:t>) in 198 g of chloroform. </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3.6</a:t>
            </a:r>
          </a:p>
        </p:txBody>
      </p:sp>
    </p:spTree>
    <p:extLst>
      <p:ext uri="{BB962C8B-B14F-4D97-AF65-F5344CB8AC3E}">
        <p14:creationId xmlns:p14="http://schemas.microsoft.com/office/powerpoint/2010/main" val="233673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13658"/>
          </a:xfrm>
        </p:spPr>
        <p:txBody>
          <a:bodyPr/>
          <a:lstStyle/>
          <a:p>
            <a:r>
              <a:rPr lang="en-US" b="1" i="1" dirty="0">
                <a:solidFill>
                  <a:srgbClr val="FF0000"/>
                </a:solidFill>
              </a:rPr>
              <a:t>Example 3.7</a:t>
            </a:r>
          </a:p>
        </p:txBody>
      </p:sp>
      <p:sp>
        <p:nvSpPr>
          <p:cNvPr id="4" name="TextBox 3">
            <a:extLst>
              <a:ext uri="{FF2B5EF4-FFF2-40B4-BE49-F238E27FC236}">
                <a16:creationId xmlns:a16="http://schemas.microsoft.com/office/drawing/2014/main" id="{4C7D4663-2D76-9F87-7367-8AEC624BC1EC}"/>
              </a:ext>
            </a:extLst>
          </p:cNvPr>
          <p:cNvSpPr txBox="1"/>
          <p:nvPr/>
        </p:nvSpPr>
        <p:spPr>
          <a:xfrm>
            <a:off x="0" y="586351"/>
            <a:ext cx="12192000" cy="830997"/>
          </a:xfrm>
          <a:prstGeom prst="rect">
            <a:avLst/>
          </a:prstGeom>
          <a:noFill/>
        </p:spPr>
        <p:txBody>
          <a:bodyPr wrap="square" rtlCol="0">
            <a:spAutoFit/>
          </a:bodyPr>
          <a:lstStyle/>
          <a:p>
            <a:r>
              <a:rPr lang="en-CA" sz="2400" i="1" dirty="0"/>
              <a:t>How many hydrogen atoms are present in 25.6 g of urea [(NH</a:t>
            </a:r>
            <a:r>
              <a:rPr lang="en-CA" sz="2400" i="1" baseline="-25000" dirty="0"/>
              <a:t>2</a:t>
            </a:r>
            <a:r>
              <a:rPr lang="en-CA" sz="2400" i="1" dirty="0"/>
              <a:t>)</a:t>
            </a:r>
            <a:r>
              <a:rPr lang="en-CA" sz="2400" i="1" baseline="-25000" dirty="0"/>
              <a:t>2</a:t>
            </a:r>
            <a:r>
              <a:rPr lang="en-CA" sz="2400" i="1" dirty="0"/>
              <a:t>CO)], which is used as fertilizer in animal feed and in the manufacture of polymers. The molar mass of urea is 60.06 g</a:t>
            </a:r>
            <a:r>
              <a:rPr lang="en-CA" sz="2400" i="1" dirty="0">
                <a:solidFill>
                  <a:srgbClr val="FF0000"/>
                </a:solidFill>
              </a:rPr>
              <a:t>/mol</a:t>
            </a:r>
            <a:r>
              <a:rPr lang="en-CA" sz="2400" i="1" dirty="0"/>
              <a:t>.</a:t>
            </a:r>
          </a:p>
        </p:txBody>
      </p:sp>
      <p:cxnSp>
        <p:nvCxnSpPr>
          <p:cNvPr id="5" name="Straight Connector 4">
            <a:extLst>
              <a:ext uri="{FF2B5EF4-FFF2-40B4-BE49-F238E27FC236}">
                <a16:creationId xmlns:a16="http://schemas.microsoft.com/office/drawing/2014/main" id="{2258B743-32A3-9C9E-303E-5D54C3A97AB9}"/>
              </a:ext>
            </a:extLst>
          </p:cNvPr>
          <p:cNvCxnSpPr>
            <a:cxnSpLocks/>
          </p:cNvCxnSpPr>
          <p:nvPr/>
        </p:nvCxnSpPr>
        <p:spPr>
          <a:xfrm>
            <a:off x="100208" y="978937"/>
            <a:ext cx="3369502"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180275B-7AFB-0C9A-5AE6-3AED26CB3F1A}"/>
              </a:ext>
            </a:extLst>
          </p:cNvPr>
          <p:cNvSpPr/>
          <p:nvPr/>
        </p:nvSpPr>
        <p:spPr>
          <a:xfrm>
            <a:off x="5257800" y="586351"/>
            <a:ext cx="3464492"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25214C7-CE55-B777-2D60-4E1C729CA3DD}"/>
              </a:ext>
            </a:extLst>
          </p:cNvPr>
          <p:cNvSpPr/>
          <p:nvPr/>
        </p:nvSpPr>
        <p:spPr>
          <a:xfrm>
            <a:off x="6739003" y="978937"/>
            <a:ext cx="4258849" cy="438411"/>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E8D8FE-0505-F014-5117-29C78B40E937}"/>
              </a:ext>
            </a:extLst>
          </p:cNvPr>
          <p:cNvSpPr txBox="1"/>
          <p:nvPr/>
        </p:nvSpPr>
        <p:spPr>
          <a:xfrm>
            <a:off x="467032" y="2003699"/>
            <a:ext cx="11724968" cy="584775"/>
          </a:xfrm>
          <a:prstGeom prst="rect">
            <a:avLst/>
          </a:prstGeom>
          <a:noFill/>
          <a:ln w="34925">
            <a:noFill/>
          </a:ln>
        </p:spPr>
        <p:txBody>
          <a:bodyPr wrap="square" rtlCol="0">
            <a:spAutoFit/>
          </a:bodyPr>
          <a:lstStyle/>
          <a:p>
            <a:r>
              <a:rPr lang="en-US" sz="3200" b="1" dirty="0"/>
              <a:t>FIRST we have to </a:t>
            </a:r>
            <a:r>
              <a:rPr lang="en-US" sz="3200" b="1" dirty="0">
                <a:solidFill>
                  <a:srgbClr val="FF0000"/>
                </a:solidFill>
              </a:rPr>
              <a:t>calculate the number of moles </a:t>
            </a:r>
            <a:r>
              <a:rPr lang="en-US" sz="3200" b="1" dirty="0"/>
              <a:t>of Urea.</a:t>
            </a:r>
            <a:endParaRPr lang="en-US" sz="3200" b="1" dirty="0">
              <a:solidFill>
                <a:srgbClr val="FF0000"/>
              </a:solidFill>
            </a:endParaRPr>
          </a:p>
        </p:txBody>
      </p:sp>
      <p:sp>
        <p:nvSpPr>
          <p:cNvPr id="10" name="TextBox 9">
            <a:extLst>
              <a:ext uri="{FF2B5EF4-FFF2-40B4-BE49-F238E27FC236}">
                <a16:creationId xmlns:a16="http://schemas.microsoft.com/office/drawing/2014/main" id="{FB296767-BCED-296B-511D-7724ABF21484}"/>
              </a:ext>
            </a:extLst>
          </p:cNvPr>
          <p:cNvSpPr txBox="1"/>
          <p:nvPr/>
        </p:nvSpPr>
        <p:spPr>
          <a:xfrm>
            <a:off x="467032" y="2967335"/>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11" name="TextBox 10">
            <a:extLst>
              <a:ext uri="{FF2B5EF4-FFF2-40B4-BE49-F238E27FC236}">
                <a16:creationId xmlns:a16="http://schemas.microsoft.com/office/drawing/2014/main" id="{5AED32A7-748C-BBA9-2E9F-68C777C8EAF1}"/>
              </a:ext>
            </a:extLst>
          </p:cNvPr>
          <p:cNvSpPr txBox="1"/>
          <p:nvPr/>
        </p:nvSpPr>
        <p:spPr>
          <a:xfrm>
            <a:off x="1679304" y="2807389"/>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12" name="Straight Connector 11">
            <a:extLst>
              <a:ext uri="{FF2B5EF4-FFF2-40B4-BE49-F238E27FC236}">
                <a16:creationId xmlns:a16="http://schemas.microsoft.com/office/drawing/2014/main" id="{8BB3CACE-7506-A343-1B38-FB12291F378D}"/>
              </a:ext>
            </a:extLst>
          </p:cNvPr>
          <p:cNvCxnSpPr>
            <a:cxnSpLocks/>
          </p:cNvCxnSpPr>
          <p:nvPr/>
        </p:nvCxnSpPr>
        <p:spPr>
          <a:xfrm>
            <a:off x="1651596" y="3730719"/>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86F8F29-74F8-375A-51C4-B470C85CAE1C}"/>
              </a:ext>
            </a:extLst>
          </p:cNvPr>
          <p:cNvSpPr txBox="1"/>
          <p:nvPr/>
        </p:nvSpPr>
        <p:spPr>
          <a:xfrm>
            <a:off x="1630813" y="3626086"/>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15" name="TextBox 14">
            <a:extLst>
              <a:ext uri="{FF2B5EF4-FFF2-40B4-BE49-F238E27FC236}">
                <a16:creationId xmlns:a16="http://schemas.microsoft.com/office/drawing/2014/main" id="{DB749E69-350A-51EF-CA65-31E2CFBD027E}"/>
              </a:ext>
            </a:extLst>
          </p:cNvPr>
          <p:cNvSpPr txBox="1"/>
          <p:nvPr/>
        </p:nvSpPr>
        <p:spPr>
          <a:xfrm>
            <a:off x="1062999" y="4650068"/>
            <a:ext cx="647811" cy="923330"/>
          </a:xfrm>
          <a:prstGeom prst="rect">
            <a:avLst/>
          </a:prstGeom>
          <a:noFill/>
        </p:spPr>
        <p:txBody>
          <a:bodyPr wrap="square" rtlCol="0">
            <a:spAutoFit/>
          </a:bodyPr>
          <a:lstStyle/>
          <a:p>
            <a:r>
              <a:rPr lang="en-US" sz="5400" b="1" dirty="0"/>
              <a:t>=</a:t>
            </a:r>
            <a:r>
              <a:rPr lang="en-US" sz="3200" dirty="0"/>
              <a:t> </a:t>
            </a:r>
          </a:p>
        </p:txBody>
      </p:sp>
      <p:sp>
        <p:nvSpPr>
          <p:cNvPr id="16" name="TextBox 15">
            <a:extLst>
              <a:ext uri="{FF2B5EF4-FFF2-40B4-BE49-F238E27FC236}">
                <a16:creationId xmlns:a16="http://schemas.microsoft.com/office/drawing/2014/main" id="{C9E71797-3DA0-AC43-FCA1-79DE5F77C02E}"/>
              </a:ext>
            </a:extLst>
          </p:cNvPr>
          <p:cNvSpPr txBox="1"/>
          <p:nvPr/>
        </p:nvSpPr>
        <p:spPr>
          <a:xfrm>
            <a:off x="1717172" y="4664896"/>
            <a:ext cx="1206035" cy="584775"/>
          </a:xfrm>
          <a:prstGeom prst="rect">
            <a:avLst/>
          </a:prstGeom>
          <a:noFill/>
        </p:spPr>
        <p:txBody>
          <a:bodyPr wrap="square" rtlCol="0">
            <a:spAutoFit/>
          </a:bodyPr>
          <a:lstStyle/>
          <a:p>
            <a:r>
              <a:rPr lang="en-US" sz="3200" b="1" dirty="0"/>
              <a:t>25.6 g </a:t>
            </a:r>
            <a:endParaRPr lang="en-US" sz="1600" baseline="-25000" dirty="0"/>
          </a:p>
        </p:txBody>
      </p:sp>
      <p:cxnSp>
        <p:nvCxnSpPr>
          <p:cNvPr id="17" name="Straight Connector 16">
            <a:extLst>
              <a:ext uri="{FF2B5EF4-FFF2-40B4-BE49-F238E27FC236}">
                <a16:creationId xmlns:a16="http://schemas.microsoft.com/office/drawing/2014/main" id="{413E13DE-5E98-BAE1-5A2A-C8E3C79F3FC9}"/>
              </a:ext>
            </a:extLst>
          </p:cNvPr>
          <p:cNvCxnSpPr>
            <a:cxnSpLocks/>
          </p:cNvCxnSpPr>
          <p:nvPr/>
        </p:nvCxnSpPr>
        <p:spPr>
          <a:xfrm>
            <a:off x="1672379" y="5162736"/>
            <a:ext cx="148377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50470D-4C3C-B670-B3A7-A45881BEC449}"/>
              </a:ext>
            </a:extLst>
          </p:cNvPr>
          <p:cNvSpPr txBox="1"/>
          <p:nvPr/>
        </p:nvSpPr>
        <p:spPr>
          <a:xfrm>
            <a:off x="1341376" y="5107087"/>
            <a:ext cx="2330357" cy="584775"/>
          </a:xfrm>
          <a:prstGeom prst="rect">
            <a:avLst/>
          </a:prstGeom>
          <a:noFill/>
        </p:spPr>
        <p:txBody>
          <a:bodyPr wrap="square" rtlCol="0">
            <a:spAutoFit/>
          </a:bodyPr>
          <a:lstStyle/>
          <a:p>
            <a:r>
              <a:rPr lang="en-US" sz="3200" b="1" dirty="0"/>
              <a:t>60.06 g/mol </a:t>
            </a:r>
            <a:endParaRPr lang="en-US" sz="1600" baseline="-25000" dirty="0"/>
          </a:p>
        </p:txBody>
      </p:sp>
      <p:sp>
        <p:nvSpPr>
          <p:cNvPr id="24" name="TextBox 23">
            <a:extLst>
              <a:ext uri="{FF2B5EF4-FFF2-40B4-BE49-F238E27FC236}">
                <a16:creationId xmlns:a16="http://schemas.microsoft.com/office/drawing/2014/main" id="{A65A4DC6-C40F-AE42-C474-B42E1E88883E}"/>
              </a:ext>
            </a:extLst>
          </p:cNvPr>
          <p:cNvSpPr txBox="1"/>
          <p:nvPr/>
        </p:nvSpPr>
        <p:spPr>
          <a:xfrm>
            <a:off x="1058698" y="5879063"/>
            <a:ext cx="5226069" cy="923330"/>
          </a:xfrm>
          <a:prstGeom prst="rect">
            <a:avLst/>
          </a:prstGeom>
          <a:noFill/>
        </p:spPr>
        <p:txBody>
          <a:bodyPr wrap="square" rtlCol="0">
            <a:spAutoFit/>
          </a:bodyPr>
          <a:lstStyle/>
          <a:p>
            <a:r>
              <a:rPr lang="en-US" sz="5400" b="1" dirty="0"/>
              <a:t>= </a:t>
            </a:r>
            <a:r>
              <a:rPr lang="en-US" sz="3200" b="1" dirty="0"/>
              <a:t>0.42624042624 mol</a:t>
            </a:r>
            <a:r>
              <a:rPr lang="en-US" sz="2800" dirty="0"/>
              <a:t> </a:t>
            </a:r>
          </a:p>
        </p:txBody>
      </p:sp>
      <p:sp>
        <p:nvSpPr>
          <p:cNvPr id="25" name="Rectangle 24">
            <a:extLst>
              <a:ext uri="{FF2B5EF4-FFF2-40B4-BE49-F238E27FC236}">
                <a16:creationId xmlns:a16="http://schemas.microsoft.com/office/drawing/2014/main" id="{241BF374-F9D5-17B0-5ADB-D9ECD0DB5FB2}"/>
              </a:ext>
            </a:extLst>
          </p:cNvPr>
          <p:cNvSpPr/>
          <p:nvPr/>
        </p:nvSpPr>
        <p:spPr>
          <a:xfrm>
            <a:off x="2693633" y="660405"/>
            <a:ext cx="800355" cy="318522"/>
          </a:xfrm>
          <a:prstGeom prst="rect">
            <a:avLst/>
          </a:prstGeom>
          <a:solidFill>
            <a:srgbClr val="FFFF00">
              <a:alpha val="2981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CBA6626-7275-AC95-38C2-E69204B4493C}"/>
              </a:ext>
            </a:extLst>
          </p:cNvPr>
          <p:cNvSpPr txBox="1"/>
          <p:nvPr/>
        </p:nvSpPr>
        <p:spPr>
          <a:xfrm>
            <a:off x="4158641" y="2996469"/>
            <a:ext cx="6839211" cy="646331"/>
          </a:xfrm>
          <a:prstGeom prst="rect">
            <a:avLst/>
          </a:prstGeom>
          <a:noFill/>
          <a:ln w="50800">
            <a:solidFill>
              <a:srgbClr val="FF0000"/>
            </a:solidFill>
          </a:ln>
        </p:spPr>
        <p:txBody>
          <a:bodyPr wrap="square" rtlCol="0">
            <a:spAutoFit/>
          </a:bodyPr>
          <a:lstStyle/>
          <a:p>
            <a:r>
              <a:rPr lang="en-US" sz="3600" b="1" dirty="0"/>
              <a:t>1 </a:t>
            </a:r>
            <a:r>
              <a:rPr lang="en-US" sz="3600" b="1" dirty="0">
                <a:solidFill>
                  <a:srgbClr val="FF0000"/>
                </a:solidFill>
              </a:rPr>
              <a:t>Mole</a:t>
            </a:r>
            <a:r>
              <a:rPr lang="en-US" sz="3600" b="1" dirty="0"/>
              <a:t> = 6.0221367 x 10</a:t>
            </a:r>
            <a:r>
              <a:rPr lang="en-US" sz="3600" b="1" baseline="30000" dirty="0"/>
              <a:t>23</a:t>
            </a:r>
            <a:r>
              <a:rPr lang="en-US" sz="3600" b="1" dirty="0"/>
              <a:t> Particles</a:t>
            </a:r>
          </a:p>
        </p:txBody>
      </p:sp>
      <p:sp>
        <p:nvSpPr>
          <p:cNvPr id="27" name="Rectangle 26">
            <a:extLst>
              <a:ext uri="{FF2B5EF4-FFF2-40B4-BE49-F238E27FC236}">
                <a16:creationId xmlns:a16="http://schemas.microsoft.com/office/drawing/2014/main" id="{8E93BB30-44E0-0ACE-69EE-2241B158581B}"/>
              </a:ext>
            </a:extLst>
          </p:cNvPr>
          <p:cNvSpPr/>
          <p:nvPr/>
        </p:nvSpPr>
        <p:spPr>
          <a:xfrm>
            <a:off x="3996846" y="2813943"/>
            <a:ext cx="7162800" cy="1011382"/>
          </a:xfrm>
          <a:prstGeom prst="rect">
            <a:avLst/>
          </a:prstGeom>
          <a:solidFill>
            <a:srgbClr val="FFFF00">
              <a:alpha val="2981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59038E16-4836-634B-D65F-5937ADE1E2BA}"/>
              </a:ext>
            </a:extLst>
          </p:cNvPr>
          <p:cNvSpPr txBox="1"/>
          <p:nvPr/>
        </p:nvSpPr>
        <p:spPr>
          <a:xfrm>
            <a:off x="3996846" y="3890665"/>
            <a:ext cx="8037838" cy="584775"/>
          </a:xfrm>
          <a:prstGeom prst="rect">
            <a:avLst/>
          </a:prstGeom>
          <a:noFill/>
        </p:spPr>
        <p:txBody>
          <a:bodyPr wrap="square" rtlCol="0">
            <a:spAutoFit/>
          </a:bodyPr>
          <a:lstStyle/>
          <a:p>
            <a:r>
              <a:rPr lang="en-US" sz="3200" b="1" dirty="0"/>
              <a:t>(0.42624042624 mol)(6.022 x 10</a:t>
            </a:r>
            <a:r>
              <a:rPr lang="en-US" sz="3200" b="1" baseline="30000" dirty="0"/>
              <a:t>23</a:t>
            </a:r>
            <a:r>
              <a:rPr lang="en-US" sz="3200" b="1" dirty="0"/>
              <a:t> Atoms/mol</a:t>
            </a:r>
            <a:r>
              <a:rPr lang="en-US" sz="2800" dirty="0"/>
              <a:t> </a:t>
            </a:r>
          </a:p>
        </p:txBody>
      </p:sp>
      <p:sp>
        <p:nvSpPr>
          <p:cNvPr id="29" name="TextBox 28">
            <a:extLst>
              <a:ext uri="{FF2B5EF4-FFF2-40B4-BE49-F238E27FC236}">
                <a16:creationId xmlns:a16="http://schemas.microsoft.com/office/drawing/2014/main" id="{286532A7-E5F9-20FF-2E4C-DB75E6578A0E}"/>
              </a:ext>
            </a:extLst>
          </p:cNvPr>
          <p:cNvSpPr txBox="1"/>
          <p:nvPr/>
        </p:nvSpPr>
        <p:spPr>
          <a:xfrm>
            <a:off x="3996846" y="4576872"/>
            <a:ext cx="6518754" cy="923330"/>
          </a:xfrm>
          <a:prstGeom prst="rect">
            <a:avLst/>
          </a:prstGeom>
          <a:noFill/>
        </p:spPr>
        <p:txBody>
          <a:bodyPr wrap="square" rtlCol="0">
            <a:spAutoFit/>
          </a:bodyPr>
          <a:lstStyle/>
          <a:p>
            <a:r>
              <a:rPr lang="en-US" sz="5400" b="1" dirty="0"/>
              <a:t>= </a:t>
            </a:r>
            <a:r>
              <a:rPr lang="en-US" sz="3200" b="1" dirty="0"/>
              <a:t>2.5668198 x 1024 </a:t>
            </a:r>
            <a:r>
              <a:rPr lang="en-US" sz="3200" b="1" dirty="0">
                <a:solidFill>
                  <a:srgbClr val="FF0000"/>
                </a:solidFill>
              </a:rPr>
              <a:t>Atoms</a:t>
            </a:r>
            <a:r>
              <a:rPr lang="en-US" sz="3200" b="1" baseline="-25000" dirty="0">
                <a:solidFill>
                  <a:srgbClr val="FF0000"/>
                </a:solidFill>
              </a:rPr>
              <a:t>[[NH2)2CO]</a:t>
            </a:r>
            <a:endParaRPr lang="en-US" sz="2800" dirty="0">
              <a:solidFill>
                <a:srgbClr val="FF0000"/>
              </a:solidFill>
            </a:endParaRPr>
          </a:p>
        </p:txBody>
      </p:sp>
    </p:spTree>
    <p:extLst>
      <p:ext uri="{BB962C8B-B14F-4D97-AF65-F5344CB8AC3E}">
        <p14:creationId xmlns:p14="http://schemas.microsoft.com/office/powerpoint/2010/main" val="161795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9" grpId="1"/>
      <p:bldP spid="10" grpId="0"/>
      <p:bldP spid="11" grpId="0"/>
      <p:bldP spid="13" grpId="0"/>
      <p:bldP spid="15" grpId="0"/>
      <p:bldP spid="16" grpId="0"/>
      <p:bldP spid="18" grpId="0"/>
      <p:bldP spid="24" grpId="0"/>
      <p:bldP spid="25" grpId="0" animBg="1"/>
      <p:bldP spid="26" grpId="0" animBg="1"/>
      <p:bldP spid="27" grpId="0" animBg="1"/>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3.1: Atomic Mass</a:t>
            </a:r>
          </a:p>
        </p:txBody>
      </p:sp>
      <p:pic>
        <p:nvPicPr>
          <p:cNvPr id="5" name="Picture 4" descr="A picture containing text, clock, antenna&#10;&#10;Description automatically generated">
            <a:extLst>
              <a:ext uri="{FF2B5EF4-FFF2-40B4-BE49-F238E27FC236}">
                <a16:creationId xmlns:a16="http://schemas.microsoft.com/office/drawing/2014/main" id="{908D1764-9BB1-14F1-D99B-1B578308498F}"/>
              </a:ext>
            </a:extLst>
          </p:cNvPr>
          <p:cNvPicPr>
            <a:picLocks noChangeAspect="1"/>
          </p:cNvPicPr>
          <p:nvPr/>
        </p:nvPicPr>
        <p:blipFill>
          <a:blip r:embed="rId2"/>
          <a:stretch>
            <a:fillRect/>
          </a:stretch>
        </p:blipFill>
        <p:spPr>
          <a:xfrm>
            <a:off x="135659" y="2135225"/>
            <a:ext cx="4356100" cy="1257300"/>
          </a:xfrm>
          <a:prstGeom prst="rect">
            <a:avLst/>
          </a:prstGeom>
        </p:spPr>
      </p:pic>
      <p:sp>
        <p:nvSpPr>
          <p:cNvPr id="6" name="TextBox 5">
            <a:extLst>
              <a:ext uri="{FF2B5EF4-FFF2-40B4-BE49-F238E27FC236}">
                <a16:creationId xmlns:a16="http://schemas.microsoft.com/office/drawing/2014/main" id="{55C6C981-E793-3993-ABF2-CF75E75427E7}"/>
              </a:ext>
            </a:extLst>
          </p:cNvPr>
          <p:cNvSpPr txBox="1"/>
          <p:nvPr/>
        </p:nvSpPr>
        <p:spPr>
          <a:xfrm>
            <a:off x="838200" y="1145815"/>
            <a:ext cx="11599902" cy="954107"/>
          </a:xfrm>
          <a:prstGeom prst="rect">
            <a:avLst/>
          </a:prstGeom>
          <a:noFill/>
        </p:spPr>
        <p:txBody>
          <a:bodyPr wrap="square" rtlCol="0">
            <a:spAutoFit/>
          </a:bodyPr>
          <a:lstStyle/>
          <a:p>
            <a:r>
              <a:rPr lang="en-US" sz="2800" b="1" dirty="0"/>
              <a:t>The Atomic mass of an element is the sum (add them all up) of </a:t>
            </a:r>
            <a:r>
              <a:rPr lang="en-US" sz="2800" b="1" dirty="0">
                <a:solidFill>
                  <a:srgbClr val="FF0000"/>
                </a:solidFill>
              </a:rPr>
              <a:t>PROTONS</a:t>
            </a:r>
            <a:r>
              <a:rPr lang="en-US" sz="2800" b="1" dirty="0"/>
              <a:t>, </a:t>
            </a:r>
            <a:r>
              <a:rPr lang="en-US" sz="2800" b="1" dirty="0">
                <a:solidFill>
                  <a:srgbClr val="FF0000"/>
                </a:solidFill>
              </a:rPr>
              <a:t>NEUTRONS</a:t>
            </a:r>
            <a:r>
              <a:rPr lang="en-US" sz="2800" b="1" dirty="0"/>
              <a:t>, and electrons.</a:t>
            </a:r>
          </a:p>
        </p:txBody>
      </p:sp>
      <p:sp>
        <p:nvSpPr>
          <p:cNvPr id="4" name="TextBox 3">
            <a:extLst>
              <a:ext uri="{FF2B5EF4-FFF2-40B4-BE49-F238E27FC236}">
                <a16:creationId xmlns:a16="http://schemas.microsoft.com/office/drawing/2014/main" id="{2DD31E3D-E167-F860-B73D-5DBC5344075E}"/>
              </a:ext>
            </a:extLst>
          </p:cNvPr>
          <p:cNvSpPr txBox="1"/>
          <p:nvPr/>
        </p:nvSpPr>
        <p:spPr>
          <a:xfrm>
            <a:off x="135659" y="3611924"/>
            <a:ext cx="11599902" cy="954107"/>
          </a:xfrm>
          <a:prstGeom prst="rect">
            <a:avLst/>
          </a:prstGeom>
          <a:noFill/>
        </p:spPr>
        <p:txBody>
          <a:bodyPr wrap="square" rtlCol="0">
            <a:spAutoFit/>
          </a:bodyPr>
          <a:lstStyle/>
          <a:p>
            <a:r>
              <a:rPr lang="en-US" sz="2800" b="1" dirty="0">
                <a:solidFill>
                  <a:srgbClr val="FF0000"/>
                </a:solidFill>
              </a:rPr>
              <a:t>PROTONS </a:t>
            </a:r>
            <a:r>
              <a:rPr lang="en-US" sz="2800" b="1" dirty="0"/>
              <a:t>and</a:t>
            </a:r>
            <a:r>
              <a:rPr lang="en-US" sz="2800" b="1" dirty="0">
                <a:solidFill>
                  <a:srgbClr val="FF0000"/>
                </a:solidFill>
              </a:rPr>
              <a:t> </a:t>
            </a:r>
            <a:r>
              <a:rPr lang="en-US" sz="2800" b="1" dirty="0">
                <a:solidFill>
                  <a:srgbClr val="FFC000"/>
                </a:solidFill>
              </a:rPr>
              <a:t>NEUTRONS </a:t>
            </a:r>
            <a:r>
              <a:rPr lang="en-US" sz="2800" b="1" dirty="0"/>
              <a:t>have the largest effect on Atomic Mass…</a:t>
            </a:r>
            <a:r>
              <a:rPr lang="en-US" sz="2800" b="1" dirty="0">
                <a:solidFill>
                  <a:srgbClr val="0070C0"/>
                </a:solidFill>
              </a:rPr>
              <a:t>electrons </a:t>
            </a:r>
            <a:r>
              <a:rPr lang="en-US" sz="2800" b="1" dirty="0"/>
              <a:t>are very small and account for small (decimals) of the overall Atomic mass.</a:t>
            </a:r>
          </a:p>
        </p:txBody>
      </p:sp>
      <p:sp>
        <p:nvSpPr>
          <p:cNvPr id="8" name="TextBox 7">
            <a:extLst>
              <a:ext uri="{FF2B5EF4-FFF2-40B4-BE49-F238E27FC236}">
                <a16:creationId xmlns:a16="http://schemas.microsoft.com/office/drawing/2014/main" id="{EB742FA5-5DD8-5198-9032-91D6A1752DE2}"/>
              </a:ext>
            </a:extLst>
          </p:cNvPr>
          <p:cNvSpPr txBox="1"/>
          <p:nvPr/>
        </p:nvSpPr>
        <p:spPr>
          <a:xfrm>
            <a:off x="135659" y="5015548"/>
            <a:ext cx="6098886" cy="523220"/>
          </a:xfrm>
          <a:prstGeom prst="rect">
            <a:avLst/>
          </a:prstGeom>
          <a:noFill/>
        </p:spPr>
        <p:txBody>
          <a:bodyPr wrap="square" rtlCol="0">
            <a:spAutoFit/>
          </a:bodyPr>
          <a:lstStyle/>
          <a:p>
            <a:r>
              <a:rPr lang="en-US" sz="2800" b="1" dirty="0">
                <a:solidFill>
                  <a:srgbClr val="FF0000"/>
                </a:solidFill>
              </a:rPr>
              <a:t>Ex. Carbon</a:t>
            </a:r>
            <a:r>
              <a:rPr lang="en-US" sz="2800" b="1" baseline="30000" dirty="0">
                <a:solidFill>
                  <a:srgbClr val="FF0000"/>
                </a:solidFill>
              </a:rPr>
              <a:t>12</a:t>
            </a:r>
            <a:r>
              <a:rPr lang="en-US" sz="2800" b="1" dirty="0">
                <a:solidFill>
                  <a:srgbClr val="FF0000"/>
                </a:solidFill>
              </a:rPr>
              <a:t> – Atomic Mass 12.0 g/mol.</a:t>
            </a:r>
            <a:endParaRPr lang="en-US" sz="2800" b="1" dirty="0"/>
          </a:p>
        </p:txBody>
      </p:sp>
      <p:sp>
        <p:nvSpPr>
          <p:cNvPr id="10" name="TextBox 9">
            <a:extLst>
              <a:ext uri="{FF2B5EF4-FFF2-40B4-BE49-F238E27FC236}">
                <a16:creationId xmlns:a16="http://schemas.microsoft.com/office/drawing/2014/main" id="{CB1B5357-C30B-DF14-C463-1F3C6EBAF8A8}"/>
              </a:ext>
            </a:extLst>
          </p:cNvPr>
          <p:cNvSpPr txBox="1"/>
          <p:nvPr/>
        </p:nvSpPr>
        <p:spPr>
          <a:xfrm>
            <a:off x="5518150" y="5465065"/>
            <a:ext cx="5835650" cy="523220"/>
          </a:xfrm>
          <a:prstGeom prst="rect">
            <a:avLst/>
          </a:prstGeom>
          <a:noFill/>
        </p:spPr>
        <p:txBody>
          <a:bodyPr wrap="square" rtlCol="0">
            <a:spAutoFit/>
          </a:bodyPr>
          <a:lstStyle/>
          <a:p>
            <a:r>
              <a:rPr lang="en-US" sz="2800" b="1" dirty="0">
                <a:solidFill>
                  <a:srgbClr val="FF0000"/>
                </a:solidFill>
              </a:rPr>
              <a:t>6 PROTONS </a:t>
            </a:r>
            <a:r>
              <a:rPr lang="en-US" sz="2800" b="1" dirty="0"/>
              <a:t>+</a:t>
            </a:r>
            <a:r>
              <a:rPr lang="en-US" sz="2800" b="1" dirty="0">
                <a:solidFill>
                  <a:srgbClr val="FF0000"/>
                </a:solidFill>
              </a:rPr>
              <a:t> </a:t>
            </a:r>
            <a:r>
              <a:rPr lang="en-US" sz="2800" b="1" dirty="0">
                <a:solidFill>
                  <a:srgbClr val="FFC000"/>
                </a:solidFill>
              </a:rPr>
              <a:t>6 NEUTRONS </a:t>
            </a:r>
            <a:r>
              <a:rPr lang="en-US" sz="2800" b="1" dirty="0"/>
              <a:t>= 12</a:t>
            </a:r>
          </a:p>
        </p:txBody>
      </p:sp>
      <p:sp>
        <p:nvSpPr>
          <p:cNvPr id="11" name="TextBox 10">
            <a:extLst>
              <a:ext uri="{FF2B5EF4-FFF2-40B4-BE49-F238E27FC236}">
                <a16:creationId xmlns:a16="http://schemas.microsoft.com/office/drawing/2014/main" id="{68CA66CA-4D59-BF19-0B56-7433F19502FF}"/>
              </a:ext>
            </a:extLst>
          </p:cNvPr>
          <p:cNvSpPr txBox="1"/>
          <p:nvPr/>
        </p:nvSpPr>
        <p:spPr>
          <a:xfrm>
            <a:off x="2618509" y="6078033"/>
            <a:ext cx="5943600" cy="523220"/>
          </a:xfrm>
          <a:prstGeom prst="rect">
            <a:avLst/>
          </a:prstGeom>
          <a:noFill/>
          <a:ln w="53975">
            <a:solidFill>
              <a:srgbClr val="FF0000">
                <a:alpha val="99000"/>
              </a:srgbClr>
            </a:solidFill>
          </a:ln>
        </p:spPr>
        <p:txBody>
          <a:bodyPr wrap="square" rtlCol="0">
            <a:spAutoFit/>
          </a:bodyPr>
          <a:lstStyle/>
          <a:p>
            <a:r>
              <a:rPr lang="en-US" sz="2800" b="1" dirty="0">
                <a:solidFill>
                  <a:srgbClr val="0070C0"/>
                </a:solidFill>
              </a:rPr>
              <a:t>The 6 Electrons has a very small effect.</a:t>
            </a:r>
          </a:p>
        </p:txBody>
      </p:sp>
    </p:spTree>
    <p:extLst>
      <p:ext uri="{BB962C8B-B14F-4D97-AF65-F5344CB8AC3E}">
        <p14:creationId xmlns:p14="http://schemas.microsoft.com/office/powerpoint/2010/main" val="200280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13658"/>
          </a:xfrm>
        </p:spPr>
        <p:txBody>
          <a:bodyPr/>
          <a:lstStyle/>
          <a:p>
            <a:r>
              <a:rPr lang="en-US" b="1" i="1" dirty="0">
                <a:solidFill>
                  <a:srgbClr val="FF0000"/>
                </a:solidFill>
              </a:rPr>
              <a:t>Example 3.7</a:t>
            </a:r>
          </a:p>
        </p:txBody>
      </p:sp>
      <p:sp>
        <p:nvSpPr>
          <p:cNvPr id="4" name="TextBox 3">
            <a:extLst>
              <a:ext uri="{FF2B5EF4-FFF2-40B4-BE49-F238E27FC236}">
                <a16:creationId xmlns:a16="http://schemas.microsoft.com/office/drawing/2014/main" id="{4C7D4663-2D76-9F87-7367-8AEC624BC1EC}"/>
              </a:ext>
            </a:extLst>
          </p:cNvPr>
          <p:cNvSpPr txBox="1"/>
          <p:nvPr/>
        </p:nvSpPr>
        <p:spPr>
          <a:xfrm>
            <a:off x="0" y="586351"/>
            <a:ext cx="12192000" cy="830997"/>
          </a:xfrm>
          <a:prstGeom prst="rect">
            <a:avLst/>
          </a:prstGeom>
          <a:noFill/>
        </p:spPr>
        <p:txBody>
          <a:bodyPr wrap="square" rtlCol="0">
            <a:spAutoFit/>
          </a:bodyPr>
          <a:lstStyle/>
          <a:p>
            <a:r>
              <a:rPr lang="en-CA" sz="2400" i="1" dirty="0"/>
              <a:t>How many hydrogen atoms are present in 25.6 g of urea [(NH</a:t>
            </a:r>
            <a:r>
              <a:rPr lang="en-CA" sz="2400" i="1" baseline="-25000" dirty="0"/>
              <a:t>2</a:t>
            </a:r>
            <a:r>
              <a:rPr lang="en-CA" sz="2400" i="1" dirty="0"/>
              <a:t>)</a:t>
            </a:r>
            <a:r>
              <a:rPr lang="en-CA" sz="2400" i="1" baseline="-25000" dirty="0"/>
              <a:t>2</a:t>
            </a:r>
            <a:r>
              <a:rPr lang="en-CA" sz="2400" i="1" dirty="0"/>
              <a:t>CO)], which is used as fertilizer in animal feed and in the manufacture of polymers. The molar mass of urea is 60.06 g</a:t>
            </a:r>
            <a:r>
              <a:rPr lang="en-CA" sz="2400" i="1" dirty="0">
                <a:solidFill>
                  <a:srgbClr val="FF0000"/>
                </a:solidFill>
              </a:rPr>
              <a:t>/mol</a:t>
            </a:r>
            <a:r>
              <a:rPr lang="en-CA" sz="2400" i="1" dirty="0"/>
              <a:t>.</a:t>
            </a:r>
          </a:p>
        </p:txBody>
      </p:sp>
      <p:cxnSp>
        <p:nvCxnSpPr>
          <p:cNvPr id="5" name="Straight Connector 4">
            <a:extLst>
              <a:ext uri="{FF2B5EF4-FFF2-40B4-BE49-F238E27FC236}">
                <a16:creationId xmlns:a16="http://schemas.microsoft.com/office/drawing/2014/main" id="{2258B743-32A3-9C9E-303E-5D54C3A97AB9}"/>
              </a:ext>
            </a:extLst>
          </p:cNvPr>
          <p:cNvCxnSpPr>
            <a:cxnSpLocks/>
          </p:cNvCxnSpPr>
          <p:nvPr/>
        </p:nvCxnSpPr>
        <p:spPr>
          <a:xfrm>
            <a:off x="100208" y="978937"/>
            <a:ext cx="3369502"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180275B-7AFB-0C9A-5AE6-3AED26CB3F1A}"/>
              </a:ext>
            </a:extLst>
          </p:cNvPr>
          <p:cNvSpPr/>
          <p:nvPr/>
        </p:nvSpPr>
        <p:spPr>
          <a:xfrm>
            <a:off x="5257800" y="586351"/>
            <a:ext cx="3464492"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25214C7-CE55-B777-2D60-4E1C729CA3DD}"/>
              </a:ext>
            </a:extLst>
          </p:cNvPr>
          <p:cNvSpPr/>
          <p:nvPr/>
        </p:nvSpPr>
        <p:spPr>
          <a:xfrm>
            <a:off x="6739003" y="978937"/>
            <a:ext cx="4258849" cy="438411"/>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E8D8FE-0505-F014-5117-29C78B40E937}"/>
              </a:ext>
            </a:extLst>
          </p:cNvPr>
          <p:cNvSpPr txBox="1"/>
          <p:nvPr/>
        </p:nvSpPr>
        <p:spPr>
          <a:xfrm>
            <a:off x="467032" y="2003699"/>
            <a:ext cx="11724968" cy="584775"/>
          </a:xfrm>
          <a:prstGeom prst="rect">
            <a:avLst/>
          </a:prstGeom>
          <a:noFill/>
          <a:ln w="34925">
            <a:noFill/>
          </a:ln>
        </p:spPr>
        <p:txBody>
          <a:bodyPr wrap="square" rtlCol="0">
            <a:spAutoFit/>
          </a:bodyPr>
          <a:lstStyle/>
          <a:p>
            <a:r>
              <a:rPr lang="en-US" sz="3200" b="1" dirty="0"/>
              <a:t>SECOND we have to </a:t>
            </a:r>
            <a:r>
              <a:rPr lang="en-US" sz="3200" b="1" dirty="0">
                <a:solidFill>
                  <a:srgbClr val="FF0000"/>
                </a:solidFill>
              </a:rPr>
              <a:t>calculate the number of atoms </a:t>
            </a:r>
            <a:r>
              <a:rPr lang="en-US" sz="3200" b="1" dirty="0"/>
              <a:t>of </a:t>
            </a:r>
            <a:r>
              <a:rPr lang="en-US" sz="3200" b="1" dirty="0">
                <a:solidFill>
                  <a:srgbClr val="FF0000"/>
                </a:solidFill>
              </a:rPr>
              <a:t>Urea</a:t>
            </a:r>
            <a:r>
              <a:rPr lang="en-US" sz="3200" b="1" dirty="0"/>
              <a:t>.</a:t>
            </a:r>
            <a:endParaRPr lang="en-US" sz="3200" b="1" dirty="0">
              <a:solidFill>
                <a:srgbClr val="FF0000"/>
              </a:solidFill>
            </a:endParaRPr>
          </a:p>
        </p:txBody>
      </p:sp>
      <p:sp>
        <p:nvSpPr>
          <p:cNvPr id="24" name="TextBox 23">
            <a:extLst>
              <a:ext uri="{FF2B5EF4-FFF2-40B4-BE49-F238E27FC236}">
                <a16:creationId xmlns:a16="http://schemas.microsoft.com/office/drawing/2014/main" id="{A65A4DC6-C40F-AE42-C474-B42E1E88883E}"/>
              </a:ext>
            </a:extLst>
          </p:cNvPr>
          <p:cNvSpPr txBox="1"/>
          <p:nvPr/>
        </p:nvSpPr>
        <p:spPr>
          <a:xfrm>
            <a:off x="0" y="5988120"/>
            <a:ext cx="5226069" cy="923330"/>
          </a:xfrm>
          <a:prstGeom prst="rect">
            <a:avLst/>
          </a:prstGeom>
          <a:noFill/>
        </p:spPr>
        <p:txBody>
          <a:bodyPr wrap="square" rtlCol="0">
            <a:spAutoFit/>
          </a:bodyPr>
          <a:lstStyle/>
          <a:p>
            <a:r>
              <a:rPr lang="en-US" sz="5400" b="1" dirty="0"/>
              <a:t>= </a:t>
            </a:r>
            <a:r>
              <a:rPr lang="en-US" sz="3200" b="1" dirty="0"/>
              <a:t>0.42624042624 mol</a:t>
            </a:r>
            <a:r>
              <a:rPr lang="en-US" sz="2800" dirty="0"/>
              <a:t> </a:t>
            </a:r>
          </a:p>
        </p:txBody>
      </p:sp>
      <p:sp>
        <p:nvSpPr>
          <p:cNvPr id="25" name="Rectangle 24">
            <a:extLst>
              <a:ext uri="{FF2B5EF4-FFF2-40B4-BE49-F238E27FC236}">
                <a16:creationId xmlns:a16="http://schemas.microsoft.com/office/drawing/2014/main" id="{241BF374-F9D5-17B0-5ADB-D9ECD0DB5FB2}"/>
              </a:ext>
            </a:extLst>
          </p:cNvPr>
          <p:cNvSpPr/>
          <p:nvPr/>
        </p:nvSpPr>
        <p:spPr>
          <a:xfrm>
            <a:off x="2693633" y="660405"/>
            <a:ext cx="800355" cy="318522"/>
          </a:xfrm>
          <a:prstGeom prst="rect">
            <a:avLst/>
          </a:prstGeom>
          <a:solidFill>
            <a:srgbClr val="FFFF00">
              <a:alpha val="2981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CBA6626-7275-AC95-38C2-E69204B4493C}"/>
              </a:ext>
            </a:extLst>
          </p:cNvPr>
          <p:cNvSpPr txBox="1"/>
          <p:nvPr/>
        </p:nvSpPr>
        <p:spPr>
          <a:xfrm>
            <a:off x="2905029" y="2996469"/>
            <a:ext cx="6839211" cy="646331"/>
          </a:xfrm>
          <a:prstGeom prst="rect">
            <a:avLst/>
          </a:prstGeom>
          <a:noFill/>
          <a:ln w="50800">
            <a:solidFill>
              <a:srgbClr val="FF0000"/>
            </a:solidFill>
          </a:ln>
        </p:spPr>
        <p:txBody>
          <a:bodyPr wrap="square" rtlCol="0">
            <a:spAutoFit/>
          </a:bodyPr>
          <a:lstStyle/>
          <a:p>
            <a:r>
              <a:rPr lang="en-US" sz="3600" b="1" dirty="0"/>
              <a:t>1 </a:t>
            </a:r>
            <a:r>
              <a:rPr lang="en-US" sz="3600" b="1" dirty="0">
                <a:solidFill>
                  <a:srgbClr val="FF0000"/>
                </a:solidFill>
              </a:rPr>
              <a:t>Mole</a:t>
            </a:r>
            <a:r>
              <a:rPr lang="en-US" sz="3600" b="1" dirty="0"/>
              <a:t> = 6.0221367 x 10</a:t>
            </a:r>
            <a:r>
              <a:rPr lang="en-US" sz="3600" b="1" baseline="30000" dirty="0"/>
              <a:t>23</a:t>
            </a:r>
            <a:r>
              <a:rPr lang="en-US" sz="3600" b="1" dirty="0"/>
              <a:t> Particles</a:t>
            </a:r>
          </a:p>
        </p:txBody>
      </p:sp>
      <p:sp>
        <p:nvSpPr>
          <p:cNvPr id="27" name="Rectangle 26">
            <a:extLst>
              <a:ext uri="{FF2B5EF4-FFF2-40B4-BE49-F238E27FC236}">
                <a16:creationId xmlns:a16="http://schemas.microsoft.com/office/drawing/2014/main" id="{8E93BB30-44E0-0ACE-69EE-2241B158581B}"/>
              </a:ext>
            </a:extLst>
          </p:cNvPr>
          <p:cNvSpPr/>
          <p:nvPr/>
        </p:nvSpPr>
        <p:spPr>
          <a:xfrm>
            <a:off x="2752625" y="2822029"/>
            <a:ext cx="7162800" cy="1011382"/>
          </a:xfrm>
          <a:prstGeom prst="rect">
            <a:avLst/>
          </a:prstGeom>
          <a:solidFill>
            <a:srgbClr val="FFFF00">
              <a:alpha val="2981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59038E16-4836-634B-D65F-5937ADE1E2BA}"/>
              </a:ext>
            </a:extLst>
          </p:cNvPr>
          <p:cNvSpPr txBox="1"/>
          <p:nvPr/>
        </p:nvSpPr>
        <p:spPr>
          <a:xfrm>
            <a:off x="100208" y="3977139"/>
            <a:ext cx="8037838" cy="584775"/>
          </a:xfrm>
          <a:prstGeom prst="rect">
            <a:avLst/>
          </a:prstGeom>
          <a:noFill/>
        </p:spPr>
        <p:txBody>
          <a:bodyPr wrap="square" rtlCol="0">
            <a:spAutoFit/>
          </a:bodyPr>
          <a:lstStyle/>
          <a:p>
            <a:r>
              <a:rPr lang="en-US" sz="3200" b="1" dirty="0"/>
              <a:t>(0.42624042624 mol)(6.022 x 10</a:t>
            </a:r>
            <a:r>
              <a:rPr lang="en-US" sz="3200" b="1" baseline="30000" dirty="0"/>
              <a:t>23</a:t>
            </a:r>
            <a:r>
              <a:rPr lang="en-US" sz="3200" b="1" dirty="0"/>
              <a:t> Atoms/mol</a:t>
            </a:r>
            <a:r>
              <a:rPr lang="en-US" sz="2800" dirty="0"/>
              <a:t> </a:t>
            </a:r>
          </a:p>
        </p:txBody>
      </p:sp>
      <p:sp>
        <p:nvSpPr>
          <p:cNvPr id="29" name="TextBox 28">
            <a:extLst>
              <a:ext uri="{FF2B5EF4-FFF2-40B4-BE49-F238E27FC236}">
                <a16:creationId xmlns:a16="http://schemas.microsoft.com/office/drawing/2014/main" id="{286532A7-E5F9-20FF-2E4C-DB75E6578A0E}"/>
              </a:ext>
            </a:extLst>
          </p:cNvPr>
          <p:cNvSpPr txBox="1"/>
          <p:nvPr/>
        </p:nvSpPr>
        <p:spPr>
          <a:xfrm>
            <a:off x="3706556" y="5090548"/>
            <a:ext cx="6518754" cy="923330"/>
          </a:xfrm>
          <a:prstGeom prst="rect">
            <a:avLst/>
          </a:prstGeom>
          <a:noFill/>
        </p:spPr>
        <p:txBody>
          <a:bodyPr wrap="square" rtlCol="0">
            <a:spAutoFit/>
          </a:bodyPr>
          <a:lstStyle/>
          <a:p>
            <a:r>
              <a:rPr lang="en-US" sz="5400" b="1" dirty="0"/>
              <a:t>= </a:t>
            </a:r>
            <a:r>
              <a:rPr lang="en-US" sz="3200" b="1" dirty="0"/>
              <a:t>2.5668198 x 10</a:t>
            </a:r>
            <a:r>
              <a:rPr lang="en-US" sz="3200" b="1" baseline="30000" dirty="0"/>
              <a:t>24</a:t>
            </a:r>
            <a:r>
              <a:rPr lang="en-US" sz="3200" b="1" dirty="0"/>
              <a:t> </a:t>
            </a:r>
            <a:r>
              <a:rPr lang="en-US" sz="3200" b="1" dirty="0">
                <a:solidFill>
                  <a:srgbClr val="FF0000"/>
                </a:solidFill>
              </a:rPr>
              <a:t>Atoms</a:t>
            </a:r>
            <a:r>
              <a:rPr lang="en-US" sz="3200" b="1" baseline="-25000" dirty="0">
                <a:solidFill>
                  <a:srgbClr val="FF0000"/>
                </a:solidFill>
              </a:rPr>
              <a:t>[[NH2)2CO]</a:t>
            </a:r>
            <a:endParaRPr lang="en-US" sz="2800" dirty="0">
              <a:solidFill>
                <a:srgbClr val="FF0000"/>
              </a:solidFill>
            </a:endParaRPr>
          </a:p>
        </p:txBody>
      </p:sp>
    </p:spTree>
    <p:extLst>
      <p:ext uri="{BB962C8B-B14F-4D97-AF65-F5344CB8AC3E}">
        <p14:creationId xmlns:p14="http://schemas.microsoft.com/office/powerpoint/2010/main" val="285622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27" grpId="0" animBg="1"/>
      <p:bldP spid="28"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13658"/>
          </a:xfrm>
        </p:spPr>
        <p:txBody>
          <a:bodyPr/>
          <a:lstStyle/>
          <a:p>
            <a:r>
              <a:rPr lang="en-US" b="1" i="1" dirty="0">
                <a:solidFill>
                  <a:srgbClr val="FF0000"/>
                </a:solidFill>
              </a:rPr>
              <a:t>Example 3.7</a:t>
            </a:r>
          </a:p>
        </p:txBody>
      </p:sp>
      <p:sp>
        <p:nvSpPr>
          <p:cNvPr id="4" name="TextBox 3">
            <a:extLst>
              <a:ext uri="{FF2B5EF4-FFF2-40B4-BE49-F238E27FC236}">
                <a16:creationId xmlns:a16="http://schemas.microsoft.com/office/drawing/2014/main" id="{4C7D4663-2D76-9F87-7367-8AEC624BC1EC}"/>
              </a:ext>
            </a:extLst>
          </p:cNvPr>
          <p:cNvSpPr txBox="1"/>
          <p:nvPr/>
        </p:nvSpPr>
        <p:spPr>
          <a:xfrm>
            <a:off x="0" y="586351"/>
            <a:ext cx="12192000" cy="830997"/>
          </a:xfrm>
          <a:prstGeom prst="rect">
            <a:avLst/>
          </a:prstGeom>
          <a:noFill/>
        </p:spPr>
        <p:txBody>
          <a:bodyPr wrap="square" rtlCol="0">
            <a:spAutoFit/>
          </a:bodyPr>
          <a:lstStyle/>
          <a:p>
            <a:r>
              <a:rPr lang="en-CA" sz="2400" i="1" dirty="0"/>
              <a:t>How many hydrogen atoms are present in 25.6 g of urea [(NH</a:t>
            </a:r>
            <a:r>
              <a:rPr lang="en-CA" sz="2400" i="1" baseline="-25000" dirty="0"/>
              <a:t>2</a:t>
            </a:r>
            <a:r>
              <a:rPr lang="en-CA" sz="2400" i="1" dirty="0"/>
              <a:t>)</a:t>
            </a:r>
            <a:r>
              <a:rPr lang="en-CA" sz="2400" i="1" baseline="-25000" dirty="0"/>
              <a:t>2</a:t>
            </a:r>
            <a:r>
              <a:rPr lang="en-CA" sz="2400" i="1" dirty="0"/>
              <a:t>CO)], which is used as fertilizer in animal feed and in the manufacture of polymers. The molar mass of urea is 60.06 g</a:t>
            </a:r>
            <a:r>
              <a:rPr lang="en-CA" sz="2400" i="1" dirty="0">
                <a:solidFill>
                  <a:srgbClr val="FF0000"/>
                </a:solidFill>
              </a:rPr>
              <a:t>/mol</a:t>
            </a:r>
            <a:r>
              <a:rPr lang="en-CA" sz="2400" i="1" dirty="0"/>
              <a:t>.</a:t>
            </a:r>
          </a:p>
        </p:txBody>
      </p:sp>
      <p:cxnSp>
        <p:nvCxnSpPr>
          <p:cNvPr id="5" name="Straight Connector 4">
            <a:extLst>
              <a:ext uri="{FF2B5EF4-FFF2-40B4-BE49-F238E27FC236}">
                <a16:creationId xmlns:a16="http://schemas.microsoft.com/office/drawing/2014/main" id="{2258B743-32A3-9C9E-303E-5D54C3A97AB9}"/>
              </a:ext>
            </a:extLst>
          </p:cNvPr>
          <p:cNvCxnSpPr>
            <a:cxnSpLocks/>
          </p:cNvCxnSpPr>
          <p:nvPr/>
        </p:nvCxnSpPr>
        <p:spPr>
          <a:xfrm>
            <a:off x="100208" y="978937"/>
            <a:ext cx="3369502"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180275B-7AFB-0C9A-5AE6-3AED26CB3F1A}"/>
              </a:ext>
            </a:extLst>
          </p:cNvPr>
          <p:cNvSpPr/>
          <p:nvPr/>
        </p:nvSpPr>
        <p:spPr>
          <a:xfrm>
            <a:off x="5257800" y="586351"/>
            <a:ext cx="3464492"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25214C7-CE55-B777-2D60-4E1C729CA3DD}"/>
              </a:ext>
            </a:extLst>
          </p:cNvPr>
          <p:cNvSpPr/>
          <p:nvPr/>
        </p:nvSpPr>
        <p:spPr>
          <a:xfrm>
            <a:off x="6739003" y="978937"/>
            <a:ext cx="4258849" cy="438411"/>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E8D8FE-0505-F014-5117-29C78B40E937}"/>
              </a:ext>
            </a:extLst>
          </p:cNvPr>
          <p:cNvSpPr txBox="1"/>
          <p:nvPr/>
        </p:nvSpPr>
        <p:spPr>
          <a:xfrm>
            <a:off x="467032" y="2003699"/>
            <a:ext cx="11724968" cy="584775"/>
          </a:xfrm>
          <a:prstGeom prst="rect">
            <a:avLst/>
          </a:prstGeom>
          <a:noFill/>
          <a:ln w="34925">
            <a:noFill/>
          </a:ln>
        </p:spPr>
        <p:txBody>
          <a:bodyPr wrap="square" rtlCol="0">
            <a:spAutoFit/>
          </a:bodyPr>
          <a:lstStyle/>
          <a:p>
            <a:r>
              <a:rPr lang="en-US" sz="3200" b="1" dirty="0"/>
              <a:t>THIRD we have to </a:t>
            </a:r>
            <a:r>
              <a:rPr lang="en-US" sz="3200" b="1" dirty="0">
                <a:solidFill>
                  <a:srgbClr val="FF0000"/>
                </a:solidFill>
              </a:rPr>
              <a:t>calculate the number of atoms </a:t>
            </a:r>
            <a:r>
              <a:rPr lang="en-US" sz="3200" b="1" dirty="0"/>
              <a:t>of </a:t>
            </a:r>
            <a:r>
              <a:rPr lang="en-US" sz="3200" b="1" dirty="0">
                <a:solidFill>
                  <a:schemeClr val="accent1"/>
                </a:solidFill>
              </a:rPr>
              <a:t>Hydrogen</a:t>
            </a:r>
            <a:r>
              <a:rPr lang="en-US" sz="3200" b="1" dirty="0"/>
              <a:t>.</a:t>
            </a:r>
            <a:endParaRPr lang="en-US" sz="3200" b="1" dirty="0">
              <a:solidFill>
                <a:srgbClr val="FF0000"/>
              </a:solidFill>
            </a:endParaRPr>
          </a:p>
        </p:txBody>
      </p:sp>
      <p:sp>
        <p:nvSpPr>
          <p:cNvPr id="25" name="Rectangle 24">
            <a:extLst>
              <a:ext uri="{FF2B5EF4-FFF2-40B4-BE49-F238E27FC236}">
                <a16:creationId xmlns:a16="http://schemas.microsoft.com/office/drawing/2014/main" id="{241BF374-F9D5-17B0-5ADB-D9ECD0DB5FB2}"/>
              </a:ext>
            </a:extLst>
          </p:cNvPr>
          <p:cNvSpPr/>
          <p:nvPr/>
        </p:nvSpPr>
        <p:spPr>
          <a:xfrm>
            <a:off x="2693633" y="660405"/>
            <a:ext cx="800355" cy="318522"/>
          </a:xfrm>
          <a:prstGeom prst="rect">
            <a:avLst/>
          </a:prstGeom>
          <a:solidFill>
            <a:srgbClr val="FFFF00">
              <a:alpha val="2981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86532A7-E5F9-20FF-2E4C-DB75E6578A0E}"/>
              </a:ext>
            </a:extLst>
          </p:cNvPr>
          <p:cNvSpPr txBox="1"/>
          <p:nvPr/>
        </p:nvSpPr>
        <p:spPr>
          <a:xfrm>
            <a:off x="100208" y="5934670"/>
            <a:ext cx="6518754" cy="923330"/>
          </a:xfrm>
          <a:prstGeom prst="rect">
            <a:avLst/>
          </a:prstGeom>
          <a:noFill/>
        </p:spPr>
        <p:txBody>
          <a:bodyPr wrap="square" rtlCol="0">
            <a:spAutoFit/>
          </a:bodyPr>
          <a:lstStyle/>
          <a:p>
            <a:r>
              <a:rPr lang="en-US" sz="5400" b="1" dirty="0"/>
              <a:t>= </a:t>
            </a:r>
            <a:r>
              <a:rPr lang="en-US" sz="3200" b="1" dirty="0"/>
              <a:t>2.5668198 x 10</a:t>
            </a:r>
            <a:r>
              <a:rPr lang="en-US" sz="3200" b="1" baseline="30000" dirty="0"/>
              <a:t>24</a:t>
            </a:r>
            <a:r>
              <a:rPr lang="en-US" sz="3200" b="1" dirty="0"/>
              <a:t> </a:t>
            </a:r>
            <a:r>
              <a:rPr lang="en-US" sz="3200" b="1" dirty="0">
                <a:solidFill>
                  <a:srgbClr val="FF0000"/>
                </a:solidFill>
              </a:rPr>
              <a:t>Atoms</a:t>
            </a:r>
            <a:r>
              <a:rPr lang="en-US" sz="3200" b="1" baseline="-25000" dirty="0">
                <a:solidFill>
                  <a:srgbClr val="FF0000"/>
                </a:solidFill>
              </a:rPr>
              <a:t>[[NH2)2CO]</a:t>
            </a:r>
            <a:endParaRPr lang="en-US" sz="2800" dirty="0">
              <a:solidFill>
                <a:srgbClr val="FF0000"/>
              </a:solidFill>
            </a:endParaRPr>
          </a:p>
        </p:txBody>
      </p:sp>
      <p:sp>
        <p:nvSpPr>
          <p:cNvPr id="3" name="TextBox 2">
            <a:extLst>
              <a:ext uri="{FF2B5EF4-FFF2-40B4-BE49-F238E27FC236}">
                <a16:creationId xmlns:a16="http://schemas.microsoft.com/office/drawing/2014/main" id="{999BF0E8-C0B6-A5A6-AA44-7985376E760C}"/>
              </a:ext>
            </a:extLst>
          </p:cNvPr>
          <p:cNvSpPr txBox="1"/>
          <p:nvPr/>
        </p:nvSpPr>
        <p:spPr>
          <a:xfrm>
            <a:off x="699033" y="2967335"/>
            <a:ext cx="10793934" cy="923330"/>
          </a:xfrm>
          <a:prstGeom prst="rect">
            <a:avLst/>
          </a:prstGeom>
          <a:noFill/>
        </p:spPr>
        <p:txBody>
          <a:bodyPr wrap="square" rtlCol="0">
            <a:spAutoFit/>
          </a:bodyPr>
          <a:lstStyle/>
          <a:p>
            <a:r>
              <a:rPr lang="en-US" sz="5400" b="1" dirty="0"/>
              <a:t>= </a:t>
            </a:r>
            <a:r>
              <a:rPr lang="en-US" sz="3200" b="1" dirty="0"/>
              <a:t>2.5668198 x 10</a:t>
            </a:r>
            <a:r>
              <a:rPr lang="en-US" sz="3200" b="1" baseline="30000" dirty="0"/>
              <a:t>24</a:t>
            </a:r>
            <a:r>
              <a:rPr lang="en-US" sz="3200" b="1" dirty="0"/>
              <a:t> </a:t>
            </a:r>
            <a:r>
              <a:rPr lang="en-US" sz="3200" b="1" dirty="0">
                <a:solidFill>
                  <a:srgbClr val="FF0000"/>
                </a:solidFill>
              </a:rPr>
              <a:t>Atoms</a:t>
            </a:r>
            <a:r>
              <a:rPr lang="en-US" sz="3200" b="1" baseline="-25000" dirty="0">
                <a:solidFill>
                  <a:srgbClr val="FF0000"/>
                </a:solidFill>
              </a:rPr>
              <a:t>[[NH2)2CO]</a:t>
            </a:r>
            <a:r>
              <a:rPr lang="en-US" sz="3200" b="1" dirty="0">
                <a:solidFill>
                  <a:srgbClr val="FF0000"/>
                </a:solidFill>
              </a:rPr>
              <a:t> x 4 H in each urea</a:t>
            </a:r>
            <a:endParaRPr lang="en-US" sz="2800" dirty="0">
              <a:solidFill>
                <a:srgbClr val="FF0000"/>
              </a:solidFill>
            </a:endParaRPr>
          </a:p>
        </p:txBody>
      </p:sp>
      <p:sp>
        <p:nvSpPr>
          <p:cNvPr id="6" name="TextBox 5">
            <a:extLst>
              <a:ext uri="{FF2B5EF4-FFF2-40B4-BE49-F238E27FC236}">
                <a16:creationId xmlns:a16="http://schemas.microsoft.com/office/drawing/2014/main" id="{921A9291-A05D-0D82-7DBD-40E038AC10C1}"/>
              </a:ext>
            </a:extLst>
          </p:cNvPr>
          <p:cNvSpPr txBox="1"/>
          <p:nvPr/>
        </p:nvSpPr>
        <p:spPr>
          <a:xfrm>
            <a:off x="699033" y="4170814"/>
            <a:ext cx="4949599" cy="923330"/>
          </a:xfrm>
          <a:prstGeom prst="rect">
            <a:avLst/>
          </a:prstGeom>
          <a:noFill/>
        </p:spPr>
        <p:txBody>
          <a:bodyPr wrap="square" rtlCol="0">
            <a:spAutoFit/>
          </a:bodyPr>
          <a:lstStyle/>
          <a:p>
            <a:r>
              <a:rPr lang="en-US" sz="5400" b="1" dirty="0"/>
              <a:t>= </a:t>
            </a:r>
            <a:r>
              <a:rPr lang="en-US" sz="3200" b="1" dirty="0"/>
              <a:t>1.0267279 x 10</a:t>
            </a:r>
            <a:r>
              <a:rPr lang="en-US" sz="3200" b="1" baseline="30000" dirty="0"/>
              <a:t>25</a:t>
            </a:r>
            <a:r>
              <a:rPr lang="en-US" sz="3200" b="1" dirty="0"/>
              <a:t> </a:t>
            </a:r>
            <a:r>
              <a:rPr lang="en-US" sz="3200" b="1" dirty="0" err="1">
                <a:solidFill>
                  <a:srgbClr val="FF0000"/>
                </a:solidFill>
              </a:rPr>
              <a:t>Atoms</a:t>
            </a:r>
            <a:r>
              <a:rPr lang="en-US" sz="3200" b="1" baseline="-25000" dirty="0" err="1">
                <a:solidFill>
                  <a:srgbClr val="FF0000"/>
                </a:solidFill>
              </a:rPr>
              <a:t>H</a:t>
            </a:r>
            <a:r>
              <a:rPr lang="en-US" sz="3200" b="1" dirty="0">
                <a:solidFill>
                  <a:srgbClr val="FF0000"/>
                </a:solidFill>
              </a:rPr>
              <a:t> </a:t>
            </a:r>
            <a:endParaRPr lang="en-US" sz="2800" dirty="0">
              <a:solidFill>
                <a:srgbClr val="FF0000"/>
              </a:solidFill>
            </a:endParaRPr>
          </a:p>
        </p:txBody>
      </p:sp>
      <p:sp>
        <p:nvSpPr>
          <p:cNvPr id="10" name="TextBox 9">
            <a:extLst>
              <a:ext uri="{FF2B5EF4-FFF2-40B4-BE49-F238E27FC236}">
                <a16:creationId xmlns:a16="http://schemas.microsoft.com/office/drawing/2014/main" id="{5A38F559-6A02-636C-351C-7AEC2808A0D3}"/>
              </a:ext>
            </a:extLst>
          </p:cNvPr>
          <p:cNvSpPr txBox="1"/>
          <p:nvPr/>
        </p:nvSpPr>
        <p:spPr>
          <a:xfrm>
            <a:off x="5519884" y="75630"/>
            <a:ext cx="1842511" cy="584775"/>
          </a:xfrm>
          <a:prstGeom prst="rect">
            <a:avLst/>
          </a:prstGeom>
          <a:noFill/>
        </p:spPr>
        <p:txBody>
          <a:bodyPr wrap="square" rtlCol="0">
            <a:spAutoFit/>
          </a:bodyPr>
          <a:lstStyle/>
          <a:p>
            <a:r>
              <a:rPr lang="en-US" sz="3200" b="1" dirty="0">
                <a:solidFill>
                  <a:srgbClr val="FF0000"/>
                </a:solidFill>
              </a:rPr>
              <a:t>3 Sig Figs</a:t>
            </a:r>
          </a:p>
        </p:txBody>
      </p:sp>
      <p:sp>
        <p:nvSpPr>
          <p:cNvPr id="11" name="TextBox 10">
            <a:extLst>
              <a:ext uri="{FF2B5EF4-FFF2-40B4-BE49-F238E27FC236}">
                <a16:creationId xmlns:a16="http://schemas.microsoft.com/office/drawing/2014/main" id="{840432E3-71E2-FEB6-F321-4B530ABE4691}"/>
              </a:ext>
            </a:extLst>
          </p:cNvPr>
          <p:cNvSpPr txBox="1"/>
          <p:nvPr/>
        </p:nvSpPr>
        <p:spPr>
          <a:xfrm>
            <a:off x="699033" y="5052742"/>
            <a:ext cx="3832710" cy="923330"/>
          </a:xfrm>
          <a:prstGeom prst="rect">
            <a:avLst/>
          </a:prstGeom>
          <a:noFill/>
          <a:ln w="44450">
            <a:solidFill>
              <a:srgbClr val="FF0000"/>
            </a:solidFill>
          </a:ln>
        </p:spPr>
        <p:txBody>
          <a:bodyPr wrap="square" rtlCol="0">
            <a:spAutoFit/>
          </a:bodyPr>
          <a:lstStyle/>
          <a:p>
            <a:r>
              <a:rPr lang="en-US" sz="5400" b="1" dirty="0"/>
              <a:t>= </a:t>
            </a:r>
            <a:r>
              <a:rPr lang="en-US" sz="3200" b="1" dirty="0"/>
              <a:t>1.03 x 10</a:t>
            </a:r>
            <a:r>
              <a:rPr lang="en-US" sz="3200" b="1" baseline="30000" dirty="0"/>
              <a:t>25</a:t>
            </a:r>
            <a:r>
              <a:rPr lang="en-US" sz="3200" b="1" dirty="0"/>
              <a:t> </a:t>
            </a:r>
            <a:r>
              <a:rPr lang="en-US" sz="3200" b="1" dirty="0" err="1">
                <a:solidFill>
                  <a:srgbClr val="FF0000"/>
                </a:solidFill>
              </a:rPr>
              <a:t>Atoms</a:t>
            </a:r>
            <a:r>
              <a:rPr lang="en-US" sz="3200" b="1" baseline="-25000" dirty="0" err="1">
                <a:solidFill>
                  <a:srgbClr val="FF0000"/>
                </a:solidFill>
              </a:rPr>
              <a:t>H</a:t>
            </a:r>
            <a:r>
              <a:rPr lang="en-US" sz="3200" b="1" dirty="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215182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10"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461665"/>
          </a:xfrm>
          <a:prstGeom prst="rect">
            <a:avLst/>
          </a:prstGeom>
          <a:noFill/>
        </p:spPr>
        <p:txBody>
          <a:bodyPr wrap="square" rtlCol="0">
            <a:spAutoFit/>
          </a:bodyPr>
          <a:lstStyle/>
          <a:p>
            <a:r>
              <a:rPr lang="en-CA" sz="2400" i="1" dirty="0"/>
              <a:t>How many H atoms are in 72.5 g of isopropanol (rubbing alcohol), C</a:t>
            </a:r>
            <a:r>
              <a:rPr lang="en-CA" sz="2400" i="1" baseline="-25000" dirty="0"/>
              <a:t>3</a:t>
            </a:r>
            <a:r>
              <a:rPr lang="en-CA" sz="2400" i="1" dirty="0"/>
              <a:t>H</a:t>
            </a:r>
            <a:r>
              <a:rPr lang="en-CA" sz="2400" i="1" baseline="-25000" dirty="0"/>
              <a:t>8</a:t>
            </a:r>
            <a:r>
              <a:rPr lang="en-CA" sz="2400" i="1" dirty="0"/>
              <a:t>O</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3.7</a:t>
            </a:r>
          </a:p>
        </p:txBody>
      </p:sp>
    </p:spTree>
    <p:extLst>
      <p:ext uri="{BB962C8B-B14F-4D97-AF65-F5344CB8AC3E}">
        <p14:creationId xmlns:p14="http://schemas.microsoft.com/office/powerpoint/2010/main" val="1100757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3.4: The Mass Spectrometer</a:t>
            </a:r>
          </a:p>
        </p:txBody>
      </p:sp>
      <p:pic>
        <p:nvPicPr>
          <p:cNvPr id="4" name="Picture 3" descr="Diagram&#10;&#10;Description automatically generated">
            <a:extLst>
              <a:ext uri="{FF2B5EF4-FFF2-40B4-BE49-F238E27FC236}">
                <a16:creationId xmlns:a16="http://schemas.microsoft.com/office/drawing/2014/main" id="{04A09DF7-6AE6-F2C2-7D90-EAD947EF8D45}"/>
              </a:ext>
            </a:extLst>
          </p:cNvPr>
          <p:cNvPicPr>
            <a:picLocks noChangeAspect="1"/>
          </p:cNvPicPr>
          <p:nvPr/>
        </p:nvPicPr>
        <p:blipFill>
          <a:blip r:embed="rId2"/>
          <a:stretch>
            <a:fillRect/>
          </a:stretch>
        </p:blipFill>
        <p:spPr>
          <a:xfrm>
            <a:off x="4572000" y="3716504"/>
            <a:ext cx="7620000" cy="3141496"/>
          </a:xfrm>
          <a:prstGeom prst="rect">
            <a:avLst/>
          </a:prstGeom>
        </p:spPr>
      </p:pic>
      <p:sp>
        <p:nvSpPr>
          <p:cNvPr id="5" name="TextBox 4">
            <a:extLst>
              <a:ext uri="{FF2B5EF4-FFF2-40B4-BE49-F238E27FC236}">
                <a16:creationId xmlns:a16="http://schemas.microsoft.com/office/drawing/2014/main" id="{DF4F370F-16C6-6FD4-27B4-DA0183453765}"/>
              </a:ext>
            </a:extLst>
          </p:cNvPr>
          <p:cNvSpPr txBox="1"/>
          <p:nvPr/>
        </p:nvSpPr>
        <p:spPr>
          <a:xfrm>
            <a:off x="182839" y="1318601"/>
            <a:ext cx="11733858" cy="1200329"/>
          </a:xfrm>
          <a:prstGeom prst="rect">
            <a:avLst/>
          </a:prstGeom>
          <a:noFill/>
        </p:spPr>
        <p:txBody>
          <a:bodyPr wrap="square" rtlCol="0">
            <a:spAutoFit/>
          </a:bodyPr>
          <a:lstStyle/>
          <a:p>
            <a:r>
              <a:rPr lang="en-US" sz="3600" dirty="0"/>
              <a:t>Mass spectroscopy is the most accurate way of determining atomic and molar mass.</a:t>
            </a:r>
          </a:p>
        </p:txBody>
      </p:sp>
      <p:sp>
        <p:nvSpPr>
          <p:cNvPr id="6" name="TextBox 5">
            <a:extLst>
              <a:ext uri="{FF2B5EF4-FFF2-40B4-BE49-F238E27FC236}">
                <a16:creationId xmlns:a16="http://schemas.microsoft.com/office/drawing/2014/main" id="{A73FDF41-F4A5-814E-0827-6078794BC8FA}"/>
              </a:ext>
            </a:extLst>
          </p:cNvPr>
          <p:cNvSpPr txBox="1"/>
          <p:nvPr/>
        </p:nvSpPr>
        <p:spPr>
          <a:xfrm>
            <a:off x="182839" y="2644164"/>
            <a:ext cx="11733858" cy="1200329"/>
          </a:xfrm>
          <a:prstGeom prst="rect">
            <a:avLst/>
          </a:prstGeom>
          <a:noFill/>
        </p:spPr>
        <p:txBody>
          <a:bodyPr wrap="square" rtlCol="0">
            <a:spAutoFit/>
          </a:bodyPr>
          <a:lstStyle/>
          <a:p>
            <a:r>
              <a:rPr lang="en-US" sz="3600" dirty="0"/>
              <a:t>The sensitivity of mass spectroscopy lead to the discovery (definitive proof) of </a:t>
            </a:r>
            <a:r>
              <a:rPr lang="en-US" sz="3600" u="sng" dirty="0">
                <a:solidFill>
                  <a:srgbClr val="FF0000"/>
                </a:solidFill>
              </a:rPr>
              <a:t>isotopes (same element, different mass)</a:t>
            </a:r>
            <a:r>
              <a:rPr lang="en-US" sz="3600" dirty="0">
                <a:solidFill>
                  <a:srgbClr val="FF0000"/>
                </a:solidFill>
              </a:rPr>
              <a:t>.</a:t>
            </a:r>
          </a:p>
        </p:txBody>
      </p:sp>
      <p:sp>
        <p:nvSpPr>
          <p:cNvPr id="7" name="TextBox 6">
            <a:extLst>
              <a:ext uri="{FF2B5EF4-FFF2-40B4-BE49-F238E27FC236}">
                <a16:creationId xmlns:a16="http://schemas.microsoft.com/office/drawing/2014/main" id="{22BDA9D0-B1F9-DF3D-96B1-40FE4267DB45}"/>
              </a:ext>
            </a:extLst>
          </p:cNvPr>
          <p:cNvSpPr txBox="1"/>
          <p:nvPr/>
        </p:nvSpPr>
        <p:spPr>
          <a:xfrm>
            <a:off x="275303" y="4088591"/>
            <a:ext cx="4296697" cy="2862322"/>
          </a:xfrm>
          <a:prstGeom prst="rect">
            <a:avLst/>
          </a:prstGeom>
          <a:noFill/>
        </p:spPr>
        <p:txBody>
          <a:bodyPr wrap="square" rtlCol="0">
            <a:spAutoFit/>
          </a:bodyPr>
          <a:lstStyle/>
          <a:p>
            <a:r>
              <a:rPr lang="en-US" sz="3600" dirty="0"/>
              <a:t>As technology improved more RARE (Really small %) isotopes were discovered.</a:t>
            </a:r>
            <a:endParaRPr lang="en-US" sz="3600" dirty="0">
              <a:solidFill>
                <a:srgbClr val="FF0000"/>
              </a:solidFill>
            </a:endParaRPr>
          </a:p>
        </p:txBody>
      </p:sp>
    </p:spTree>
    <p:extLst>
      <p:ext uri="{BB962C8B-B14F-4D97-AF65-F5344CB8AC3E}">
        <p14:creationId xmlns:p14="http://schemas.microsoft.com/office/powerpoint/2010/main" val="349705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3.5: Percent Composition of Compounds</a:t>
            </a:r>
          </a:p>
        </p:txBody>
      </p:sp>
      <p:sp>
        <p:nvSpPr>
          <p:cNvPr id="3" name="TextBox 2">
            <a:extLst>
              <a:ext uri="{FF2B5EF4-FFF2-40B4-BE49-F238E27FC236}">
                <a16:creationId xmlns:a16="http://schemas.microsoft.com/office/drawing/2014/main" id="{A156AD26-24A3-68F1-E2CA-0B32010F54A5}"/>
              </a:ext>
            </a:extLst>
          </p:cNvPr>
          <p:cNvSpPr txBox="1"/>
          <p:nvPr/>
        </p:nvSpPr>
        <p:spPr>
          <a:xfrm>
            <a:off x="182839" y="1318601"/>
            <a:ext cx="11733858" cy="1200329"/>
          </a:xfrm>
          <a:prstGeom prst="rect">
            <a:avLst/>
          </a:prstGeom>
          <a:noFill/>
        </p:spPr>
        <p:txBody>
          <a:bodyPr wrap="square" rtlCol="0">
            <a:spAutoFit/>
          </a:bodyPr>
          <a:lstStyle/>
          <a:p>
            <a:r>
              <a:rPr lang="en-US" sz="3600" dirty="0"/>
              <a:t>When studying a compound in the lab its important to know the composition of the compound </a:t>
            </a:r>
            <a:r>
              <a:rPr lang="en-US" sz="3600" dirty="0">
                <a:solidFill>
                  <a:srgbClr val="FF0000"/>
                </a:solidFill>
              </a:rPr>
              <a:t>(What is it made of?)</a:t>
            </a:r>
          </a:p>
        </p:txBody>
      </p:sp>
      <p:pic>
        <p:nvPicPr>
          <p:cNvPr id="7" name="Picture 6" descr="Chart, histogram&#10;&#10;Description automatically generated">
            <a:extLst>
              <a:ext uri="{FF2B5EF4-FFF2-40B4-BE49-F238E27FC236}">
                <a16:creationId xmlns:a16="http://schemas.microsoft.com/office/drawing/2014/main" id="{A1F789A6-A1C7-D22B-3E5A-348F12FB8982}"/>
              </a:ext>
            </a:extLst>
          </p:cNvPr>
          <p:cNvPicPr>
            <a:picLocks noChangeAspect="1"/>
          </p:cNvPicPr>
          <p:nvPr/>
        </p:nvPicPr>
        <p:blipFill>
          <a:blip r:embed="rId2"/>
          <a:stretch>
            <a:fillRect/>
          </a:stretch>
        </p:blipFill>
        <p:spPr>
          <a:xfrm>
            <a:off x="-1" y="2972993"/>
            <a:ext cx="5442155" cy="3885007"/>
          </a:xfrm>
          <a:prstGeom prst="rect">
            <a:avLst/>
          </a:prstGeom>
        </p:spPr>
      </p:pic>
      <p:sp>
        <p:nvSpPr>
          <p:cNvPr id="8" name="TextBox 7">
            <a:extLst>
              <a:ext uri="{FF2B5EF4-FFF2-40B4-BE49-F238E27FC236}">
                <a16:creationId xmlns:a16="http://schemas.microsoft.com/office/drawing/2014/main" id="{DA74C598-0ACD-D90F-A336-C57C51D3432E}"/>
              </a:ext>
            </a:extLst>
          </p:cNvPr>
          <p:cNvSpPr txBox="1"/>
          <p:nvPr/>
        </p:nvSpPr>
        <p:spPr>
          <a:xfrm>
            <a:off x="5442154" y="3429000"/>
            <a:ext cx="6150078" cy="2308324"/>
          </a:xfrm>
          <a:prstGeom prst="rect">
            <a:avLst/>
          </a:prstGeom>
          <a:noFill/>
        </p:spPr>
        <p:txBody>
          <a:bodyPr wrap="square" rtlCol="0">
            <a:spAutoFit/>
          </a:bodyPr>
          <a:lstStyle/>
          <a:p>
            <a:r>
              <a:rPr lang="en-US" sz="3600" dirty="0">
                <a:solidFill>
                  <a:srgbClr val="FF0000"/>
                </a:solidFill>
              </a:rPr>
              <a:t>Each ”Spike” on the graph indicates the presence of a different weighted element.  </a:t>
            </a:r>
          </a:p>
          <a:p>
            <a:r>
              <a:rPr lang="en-US" sz="3600" dirty="0"/>
              <a:t>(A different Element or Isotope)</a:t>
            </a:r>
          </a:p>
        </p:txBody>
      </p:sp>
    </p:spTree>
    <p:extLst>
      <p:ext uri="{BB962C8B-B14F-4D97-AF65-F5344CB8AC3E}">
        <p14:creationId xmlns:p14="http://schemas.microsoft.com/office/powerpoint/2010/main" val="197332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3.5: Percent Composition of Compounds</a:t>
            </a:r>
          </a:p>
        </p:txBody>
      </p:sp>
      <p:sp>
        <p:nvSpPr>
          <p:cNvPr id="3" name="TextBox 2">
            <a:extLst>
              <a:ext uri="{FF2B5EF4-FFF2-40B4-BE49-F238E27FC236}">
                <a16:creationId xmlns:a16="http://schemas.microsoft.com/office/drawing/2014/main" id="{A156AD26-24A3-68F1-E2CA-0B32010F54A5}"/>
              </a:ext>
            </a:extLst>
          </p:cNvPr>
          <p:cNvSpPr txBox="1"/>
          <p:nvPr/>
        </p:nvSpPr>
        <p:spPr>
          <a:xfrm>
            <a:off x="182839" y="1318601"/>
            <a:ext cx="11733858" cy="1200329"/>
          </a:xfrm>
          <a:prstGeom prst="rect">
            <a:avLst/>
          </a:prstGeom>
          <a:noFill/>
        </p:spPr>
        <p:txBody>
          <a:bodyPr wrap="square" rtlCol="0">
            <a:spAutoFit/>
          </a:bodyPr>
          <a:lstStyle/>
          <a:p>
            <a:r>
              <a:rPr lang="en-US" sz="3600" dirty="0"/>
              <a:t>After determining the weight of the different elements that make up a compound we can determine its % by:</a:t>
            </a:r>
            <a:endParaRPr lang="en-US" sz="3600" dirty="0">
              <a:solidFill>
                <a:srgbClr val="FF0000"/>
              </a:solidFill>
            </a:endParaRPr>
          </a:p>
        </p:txBody>
      </p:sp>
      <p:sp>
        <p:nvSpPr>
          <p:cNvPr id="14" name="TextBox 13">
            <a:extLst>
              <a:ext uri="{FF2B5EF4-FFF2-40B4-BE49-F238E27FC236}">
                <a16:creationId xmlns:a16="http://schemas.microsoft.com/office/drawing/2014/main" id="{672E021E-37F2-6E7C-1087-FE1B76B83B17}"/>
              </a:ext>
            </a:extLst>
          </p:cNvPr>
          <p:cNvSpPr txBox="1"/>
          <p:nvPr/>
        </p:nvSpPr>
        <p:spPr>
          <a:xfrm>
            <a:off x="34412" y="3954350"/>
            <a:ext cx="5540477" cy="769441"/>
          </a:xfrm>
          <a:prstGeom prst="rect">
            <a:avLst/>
          </a:prstGeom>
          <a:noFill/>
        </p:spPr>
        <p:txBody>
          <a:bodyPr wrap="square" rtlCol="0">
            <a:spAutoFit/>
          </a:bodyPr>
          <a:lstStyle/>
          <a:p>
            <a:r>
              <a:rPr lang="en-US" sz="4400" b="1" dirty="0"/>
              <a:t>Percent Composition =</a:t>
            </a:r>
          </a:p>
        </p:txBody>
      </p:sp>
      <p:sp>
        <p:nvSpPr>
          <p:cNvPr id="16" name="TextBox 15">
            <a:extLst>
              <a:ext uri="{FF2B5EF4-FFF2-40B4-BE49-F238E27FC236}">
                <a16:creationId xmlns:a16="http://schemas.microsoft.com/office/drawing/2014/main" id="{AB3248D2-2DD1-7BCA-2D22-7C65CD9ECBD0}"/>
              </a:ext>
            </a:extLst>
          </p:cNvPr>
          <p:cNvSpPr txBox="1"/>
          <p:nvPr/>
        </p:nvSpPr>
        <p:spPr>
          <a:xfrm>
            <a:off x="6049768" y="3723129"/>
            <a:ext cx="5739580" cy="769441"/>
          </a:xfrm>
          <a:prstGeom prst="rect">
            <a:avLst/>
          </a:prstGeom>
          <a:noFill/>
        </p:spPr>
        <p:txBody>
          <a:bodyPr wrap="square" rtlCol="0">
            <a:spAutoFit/>
          </a:bodyPr>
          <a:lstStyle/>
          <a:p>
            <a:r>
              <a:rPr lang="en-US" sz="4400" b="1" dirty="0"/>
              <a:t>Elemental Molar Mass</a:t>
            </a:r>
          </a:p>
        </p:txBody>
      </p:sp>
      <p:cxnSp>
        <p:nvCxnSpPr>
          <p:cNvPr id="18" name="Straight Connector 17">
            <a:extLst>
              <a:ext uri="{FF2B5EF4-FFF2-40B4-BE49-F238E27FC236}">
                <a16:creationId xmlns:a16="http://schemas.microsoft.com/office/drawing/2014/main" id="{23EADE54-85A1-39AB-5E91-564A21509704}"/>
              </a:ext>
            </a:extLst>
          </p:cNvPr>
          <p:cNvCxnSpPr/>
          <p:nvPr/>
        </p:nvCxnSpPr>
        <p:spPr>
          <a:xfrm>
            <a:off x="5678129" y="4339070"/>
            <a:ext cx="5855110"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043EF62-2301-422D-2BC6-F17FD154BACF}"/>
              </a:ext>
            </a:extLst>
          </p:cNvPr>
          <p:cNvSpPr txBox="1"/>
          <p:nvPr/>
        </p:nvSpPr>
        <p:spPr>
          <a:xfrm>
            <a:off x="5934238" y="4185571"/>
            <a:ext cx="5855110" cy="769441"/>
          </a:xfrm>
          <a:prstGeom prst="rect">
            <a:avLst/>
          </a:prstGeom>
          <a:noFill/>
        </p:spPr>
        <p:txBody>
          <a:bodyPr wrap="square" rtlCol="0">
            <a:spAutoFit/>
          </a:bodyPr>
          <a:lstStyle/>
          <a:p>
            <a:r>
              <a:rPr lang="en-US" sz="4400" b="1" dirty="0"/>
              <a:t>Compounds Molar Mass</a:t>
            </a:r>
          </a:p>
        </p:txBody>
      </p:sp>
      <p:sp>
        <p:nvSpPr>
          <p:cNvPr id="20" name="TextBox 19">
            <a:extLst>
              <a:ext uri="{FF2B5EF4-FFF2-40B4-BE49-F238E27FC236}">
                <a16:creationId xmlns:a16="http://schemas.microsoft.com/office/drawing/2014/main" id="{4EE6020C-18A3-D6BF-E1A4-0684ABF6FCB2}"/>
              </a:ext>
            </a:extLst>
          </p:cNvPr>
          <p:cNvSpPr txBox="1"/>
          <p:nvPr/>
        </p:nvSpPr>
        <p:spPr>
          <a:xfrm>
            <a:off x="838200" y="5417454"/>
            <a:ext cx="2465439" cy="769441"/>
          </a:xfrm>
          <a:prstGeom prst="rect">
            <a:avLst/>
          </a:prstGeom>
          <a:noFill/>
        </p:spPr>
        <p:txBody>
          <a:bodyPr wrap="square" rtlCol="0">
            <a:spAutoFit/>
          </a:bodyPr>
          <a:lstStyle/>
          <a:p>
            <a:r>
              <a:rPr lang="en-US" sz="4400" b="1" dirty="0"/>
              <a:t>= Decimal</a:t>
            </a:r>
          </a:p>
        </p:txBody>
      </p:sp>
      <p:sp>
        <p:nvSpPr>
          <p:cNvPr id="21" name="TextBox 20">
            <a:extLst>
              <a:ext uri="{FF2B5EF4-FFF2-40B4-BE49-F238E27FC236}">
                <a16:creationId xmlns:a16="http://schemas.microsoft.com/office/drawing/2014/main" id="{E9668185-2F05-871A-B182-A3A696469980}"/>
              </a:ext>
            </a:extLst>
          </p:cNvPr>
          <p:cNvSpPr txBox="1"/>
          <p:nvPr/>
        </p:nvSpPr>
        <p:spPr>
          <a:xfrm>
            <a:off x="3940277" y="5412418"/>
            <a:ext cx="1993961" cy="769441"/>
          </a:xfrm>
          <a:prstGeom prst="rect">
            <a:avLst/>
          </a:prstGeom>
          <a:noFill/>
        </p:spPr>
        <p:txBody>
          <a:bodyPr wrap="square" rtlCol="0">
            <a:spAutoFit/>
          </a:bodyPr>
          <a:lstStyle/>
          <a:p>
            <a:r>
              <a:rPr lang="en-US" sz="4400" b="1" dirty="0">
                <a:solidFill>
                  <a:srgbClr val="FF0000"/>
                </a:solidFill>
              </a:rPr>
              <a:t>X 100%</a:t>
            </a:r>
          </a:p>
        </p:txBody>
      </p:sp>
    </p:spTree>
    <p:extLst>
      <p:ext uri="{BB962C8B-B14F-4D97-AF65-F5344CB8AC3E}">
        <p14:creationId xmlns:p14="http://schemas.microsoft.com/office/powerpoint/2010/main" val="16605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6"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0" y="0"/>
            <a:ext cx="9306232" cy="1325563"/>
          </a:xfrm>
        </p:spPr>
        <p:txBody>
          <a:bodyPr/>
          <a:lstStyle/>
          <a:p>
            <a:r>
              <a:rPr lang="en-US" b="1" dirty="0">
                <a:solidFill>
                  <a:srgbClr val="002060"/>
                </a:solidFill>
              </a:rPr>
              <a:t>3.5: Percent Composition of Compounds</a:t>
            </a:r>
          </a:p>
        </p:txBody>
      </p:sp>
      <p:pic>
        <p:nvPicPr>
          <p:cNvPr id="8" name="Picture 7" descr="A picture containing chain, key&#10;&#10;Description automatically generated">
            <a:extLst>
              <a:ext uri="{FF2B5EF4-FFF2-40B4-BE49-F238E27FC236}">
                <a16:creationId xmlns:a16="http://schemas.microsoft.com/office/drawing/2014/main" id="{0D26CDA9-A54E-1789-DD67-232442A65C1E}"/>
              </a:ext>
            </a:extLst>
          </p:cNvPr>
          <p:cNvPicPr>
            <a:picLocks noChangeAspect="1"/>
          </p:cNvPicPr>
          <p:nvPr/>
        </p:nvPicPr>
        <p:blipFill>
          <a:blip r:embed="rId2"/>
          <a:stretch>
            <a:fillRect/>
          </a:stretch>
        </p:blipFill>
        <p:spPr>
          <a:xfrm>
            <a:off x="9233806" y="-1"/>
            <a:ext cx="2942214" cy="3318387"/>
          </a:xfrm>
          <a:prstGeom prst="rect">
            <a:avLst/>
          </a:prstGeom>
        </p:spPr>
      </p:pic>
      <p:sp>
        <p:nvSpPr>
          <p:cNvPr id="10" name="TextBox 9">
            <a:extLst>
              <a:ext uri="{FF2B5EF4-FFF2-40B4-BE49-F238E27FC236}">
                <a16:creationId xmlns:a16="http://schemas.microsoft.com/office/drawing/2014/main" id="{7888B58B-DD5A-F0C1-8F74-C66012C1481B}"/>
              </a:ext>
            </a:extLst>
          </p:cNvPr>
          <p:cNvSpPr txBox="1"/>
          <p:nvPr/>
        </p:nvSpPr>
        <p:spPr>
          <a:xfrm>
            <a:off x="10250129" y="3318386"/>
            <a:ext cx="1150374" cy="646331"/>
          </a:xfrm>
          <a:prstGeom prst="rect">
            <a:avLst/>
          </a:prstGeom>
          <a:noFill/>
        </p:spPr>
        <p:txBody>
          <a:bodyPr wrap="square" rtlCol="0">
            <a:spAutoFit/>
          </a:bodyPr>
          <a:lstStyle/>
          <a:p>
            <a:r>
              <a:rPr lang="en-US" b="1" dirty="0"/>
              <a:t>Hydrogen Peroxide</a:t>
            </a:r>
          </a:p>
        </p:txBody>
      </p:sp>
      <p:pic>
        <p:nvPicPr>
          <p:cNvPr id="14" name="Picture 13" descr="Text&#10;&#10;Description automatically generated">
            <a:extLst>
              <a:ext uri="{FF2B5EF4-FFF2-40B4-BE49-F238E27FC236}">
                <a16:creationId xmlns:a16="http://schemas.microsoft.com/office/drawing/2014/main" id="{6AE2F7F2-57C5-5B2C-A52F-7B6789030003}"/>
              </a:ext>
            </a:extLst>
          </p:cNvPr>
          <p:cNvPicPr>
            <a:picLocks noChangeAspect="1"/>
          </p:cNvPicPr>
          <p:nvPr/>
        </p:nvPicPr>
        <p:blipFill>
          <a:blip r:embed="rId3"/>
          <a:stretch>
            <a:fillRect/>
          </a:stretch>
        </p:blipFill>
        <p:spPr>
          <a:xfrm>
            <a:off x="0" y="1130094"/>
            <a:ext cx="8190937" cy="1539364"/>
          </a:xfrm>
          <a:prstGeom prst="rect">
            <a:avLst/>
          </a:prstGeom>
        </p:spPr>
      </p:pic>
      <p:sp>
        <p:nvSpPr>
          <p:cNvPr id="15" name="Rectangle 14">
            <a:extLst>
              <a:ext uri="{FF2B5EF4-FFF2-40B4-BE49-F238E27FC236}">
                <a16:creationId xmlns:a16="http://schemas.microsoft.com/office/drawing/2014/main" id="{1F38C16B-402E-4632-CE9E-7422CBB78441}"/>
              </a:ext>
            </a:extLst>
          </p:cNvPr>
          <p:cNvSpPr/>
          <p:nvPr/>
        </p:nvSpPr>
        <p:spPr>
          <a:xfrm>
            <a:off x="1607574" y="1325563"/>
            <a:ext cx="486697" cy="57421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E0ABBE-B31E-AFD3-49EA-9005504A034F}"/>
              </a:ext>
            </a:extLst>
          </p:cNvPr>
          <p:cNvSpPr/>
          <p:nvPr/>
        </p:nvSpPr>
        <p:spPr>
          <a:xfrm>
            <a:off x="10618838" y="3065108"/>
            <a:ext cx="147485" cy="22378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Text&#10;&#10;Description automatically generated with low confidence">
            <a:extLst>
              <a:ext uri="{FF2B5EF4-FFF2-40B4-BE49-F238E27FC236}">
                <a16:creationId xmlns:a16="http://schemas.microsoft.com/office/drawing/2014/main" id="{E224CCE1-AF83-21F5-E91A-F9B8C67938A3}"/>
              </a:ext>
            </a:extLst>
          </p:cNvPr>
          <p:cNvPicPr>
            <a:picLocks noChangeAspect="1"/>
          </p:cNvPicPr>
          <p:nvPr/>
        </p:nvPicPr>
        <p:blipFill>
          <a:blip r:embed="rId4"/>
          <a:stretch>
            <a:fillRect/>
          </a:stretch>
        </p:blipFill>
        <p:spPr>
          <a:xfrm>
            <a:off x="347531" y="3692665"/>
            <a:ext cx="8093968" cy="1182265"/>
          </a:xfrm>
          <a:prstGeom prst="rect">
            <a:avLst/>
          </a:prstGeom>
        </p:spPr>
      </p:pic>
      <p:sp>
        <p:nvSpPr>
          <p:cNvPr id="19" name="Rectangle 18">
            <a:extLst>
              <a:ext uri="{FF2B5EF4-FFF2-40B4-BE49-F238E27FC236}">
                <a16:creationId xmlns:a16="http://schemas.microsoft.com/office/drawing/2014/main" id="{83D558BC-EB37-ABAF-E430-52D2D0439D33}"/>
              </a:ext>
            </a:extLst>
          </p:cNvPr>
          <p:cNvSpPr/>
          <p:nvPr/>
        </p:nvSpPr>
        <p:spPr>
          <a:xfrm>
            <a:off x="1885335" y="3614330"/>
            <a:ext cx="486697" cy="574213"/>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28AA114-E563-EC9C-CCBD-11FB6CA815E3}"/>
              </a:ext>
            </a:extLst>
          </p:cNvPr>
          <p:cNvSpPr/>
          <p:nvPr/>
        </p:nvSpPr>
        <p:spPr>
          <a:xfrm>
            <a:off x="10854812" y="3095832"/>
            <a:ext cx="206477" cy="162333"/>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1A2C75E-C359-E219-DDEA-A978A4B3615A}"/>
              </a:ext>
            </a:extLst>
          </p:cNvPr>
          <p:cNvSpPr txBox="1"/>
          <p:nvPr/>
        </p:nvSpPr>
        <p:spPr>
          <a:xfrm>
            <a:off x="6257422" y="4282236"/>
            <a:ext cx="678426" cy="707886"/>
          </a:xfrm>
          <a:prstGeom prst="rect">
            <a:avLst/>
          </a:prstGeom>
          <a:noFill/>
        </p:spPr>
        <p:txBody>
          <a:bodyPr wrap="square" rtlCol="0">
            <a:spAutoFit/>
          </a:bodyPr>
          <a:lstStyle/>
          <a:p>
            <a:r>
              <a:rPr lang="en-US" sz="4000" b="1" dirty="0">
                <a:solidFill>
                  <a:srgbClr val="0070C0"/>
                </a:solidFill>
              </a:rPr>
              <a:t>+</a:t>
            </a:r>
          </a:p>
        </p:txBody>
      </p:sp>
      <p:cxnSp>
        <p:nvCxnSpPr>
          <p:cNvPr id="23" name="Straight Connector 22">
            <a:extLst>
              <a:ext uri="{FF2B5EF4-FFF2-40B4-BE49-F238E27FC236}">
                <a16:creationId xmlns:a16="http://schemas.microsoft.com/office/drawing/2014/main" id="{8D8EB2B5-6C93-9386-713A-4642AEA67513}"/>
              </a:ext>
            </a:extLst>
          </p:cNvPr>
          <p:cNvCxnSpPr>
            <a:cxnSpLocks/>
          </p:cNvCxnSpPr>
          <p:nvPr/>
        </p:nvCxnSpPr>
        <p:spPr>
          <a:xfrm>
            <a:off x="6596635" y="4874930"/>
            <a:ext cx="1844864"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499624E-3E34-7E8C-355E-41AAFCC703D8}"/>
              </a:ext>
            </a:extLst>
          </p:cNvPr>
          <p:cNvSpPr txBox="1"/>
          <p:nvPr/>
        </p:nvSpPr>
        <p:spPr>
          <a:xfrm>
            <a:off x="6596635" y="4756615"/>
            <a:ext cx="1844864" cy="707886"/>
          </a:xfrm>
          <a:prstGeom prst="rect">
            <a:avLst/>
          </a:prstGeom>
          <a:noFill/>
        </p:spPr>
        <p:txBody>
          <a:bodyPr wrap="square" rtlCol="0">
            <a:spAutoFit/>
          </a:bodyPr>
          <a:lstStyle/>
          <a:p>
            <a:r>
              <a:rPr lang="en-US" sz="4000" b="1" dirty="0"/>
              <a:t>99.99%</a:t>
            </a:r>
          </a:p>
        </p:txBody>
      </p:sp>
      <p:sp>
        <p:nvSpPr>
          <p:cNvPr id="26" name="TextBox 25">
            <a:extLst>
              <a:ext uri="{FF2B5EF4-FFF2-40B4-BE49-F238E27FC236}">
                <a16:creationId xmlns:a16="http://schemas.microsoft.com/office/drawing/2014/main" id="{EADB712E-776B-C36D-2A4F-02D0A2E15919}"/>
              </a:ext>
            </a:extLst>
          </p:cNvPr>
          <p:cNvSpPr txBox="1"/>
          <p:nvPr/>
        </p:nvSpPr>
        <p:spPr>
          <a:xfrm>
            <a:off x="6229649" y="5534561"/>
            <a:ext cx="2578835" cy="1323439"/>
          </a:xfrm>
          <a:prstGeom prst="rect">
            <a:avLst/>
          </a:prstGeom>
          <a:noFill/>
        </p:spPr>
        <p:txBody>
          <a:bodyPr wrap="square" rtlCol="0">
            <a:spAutoFit/>
          </a:bodyPr>
          <a:lstStyle/>
          <a:p>
            <a:r>
              <a:rPr lang="en-US" sz="4000" b="1" dirty="0">
                <a:solidFill>
                  <a:srgbClr val="FF0000"/>
                </a:solidFill>
              </a:rPr>
              <a:t>Just Rounding.</a:t>
            </a:r>
          </a:p>
        </p:txBody>
      </p:sp>
    </p:spTree>
    <p:extLst>
      <p:ext uri="{BB962C8B-B14F-4D97-AF65-F5344CB8AC3E}">
        <p14:creationId xmlns:p14="http://schemas.microsoft.com/office/powerpoint/2010/main" val="268198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1"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73049"/>
          </a:xfrm>
        </p:spPr>
        <p:txBody>
          <a:bodyPr>
            <a:normAutofit fontScale="90000"/>
          </a:bodyPr>
          <a:lstStyle/>
          <a:p>
            <a:r>
              <a:rPr lang="en-US" b="1" i="1" dirty="0">
                <a:solidFill>
                  <a:srgbClr val="FF0000"/>
                </a:solidFill>
              </a:rPr>
              <a:t>Example 3.8</a:t>
            </a:r>
          </a:p>
        </p:txBody>
      </p:sp>
      <p:sp>
        <p:nvSpPr>
          <p:cNvPr id="4" name="TextBox 3">
            <a:extLst>
              <a:ext uri="{FF2B5EF4-FFF2-40B4-BE49-F238E27FC236}">
                <a16:creationId xmlns:a16="http://schemas.microsoft.com/office/drawing/2014/main" id="{9CBCBD4B-B146-C4B0-0C5D-9720B89EE717}"/>
              </a:ext>
            </a:extLst>
          </p:cNvPr>
          <p:cNvSpPr txBox="1"/>
          <p:nvPr/>
        </p:nvSpPr>
        <p:spPr>
          <a:xfrm>
            <a:off x="0" y="586351"/>
            <a:ext cx="12192000" cy="1200329"/>
          </a:xfrm>
          <a:prstGeom prst="rect">
            <a:avLst/>
          </a:prstGeom>
          <a:noFill/>
        </p:spPr>
        <p:txBody>
          <a:bodyPr wrap="square" rtlCol="0">
            <a:spAutoFit/>
          </a:bodyPr>
          <a:lstStyle/>
          <a:p>
            <a:r>
              <a:rPr lang="en-CA" sz="2400" i="1" dirty="0"/>
              <a:t>Phosphoric acid (H</a:t>
            </a:r>
            <a:r>
              <a:rPr lang="en-CA" sz="2400" i="1" baseline="-25000" dirty="0"/>
              <a:t>3</a:t>
            </a:r>
            <a:r>
              <a:rPr lang="en-CA" sz="2400" i="1" dirty="0"/>
              <a:t>PO</a:t>
            </a:r>
            <a:r>
              <a:rPr lang="en-CA" sz="2400" i="1" baseline="-25000" dirty="0"/>
              <a:t>4</a:t>
            </a:r>
            <a:r>
              <a:rPr lang="en-CA" sz="2400" i="1" dirty="0"/>
              <a:t>) is a colourless, syrupy liquid in detergents, fertilizers, toothpastes, and in carbonated beverages for a “tangy” flavour. Calculate the percent composition by mass of H, P, and O in this compound. </a:t>
            </a:r>
          </a:p>
        </p:txBody>
      </p:sp>
      <p:sp>
        <p:nvSpPr>
          <p:cNvPr id="5" name="TextBox 4">
            <a:extLst>
              <a:ext uri="{FF2B5EF4-FFF2-40B4-BE49-F238E27FC236}">
                <a16:creationId xmlns:a16="http://schemas.microsoft.com/office/drawing/2014/main" id="{7C2EEE8C-8988-BBF1-A13A-9CB0BB7E479B}"/>
              </a:ext>
            </a:extLst>
          </p:cNvPr>
          <p:cNvSpPr txBox="1"/>
          <p:nvPr/>
        </p:nvSpPr>
        <p:spPr>
          <a:xfrm>
            <a:off x="8979408" y="1786680"/>
            <a:ext cx="1993388" cy="923330"/>
          </a:xfrm>
          <a:prstGeom prst="rect">
            <a:avLst/>
          </a:prstGeom>
          <a:noFill/>
        </p:spPr>
        <p:txBody>
          <a:bodyPr wrap="square" rtlCol="0">
            <a:spAutoFit/>
          </a:bodyPr>
          <a:lstStyle/>
          <a:p>
            <a:r>
              <a:rPr lang="en-US" sz="5400" b="1" dirty="0">
                <a:solidFill>
                  <a:srgbClr val="FF0000"/>
                </a:solidFill>
              </a:rPr>
              <a:t>H</a:t>
            </a:r>
            <a:r>
              <a:rPr lang="en-US" sz="5400" b="1" baseline="-25000" dirty="0">
                <a:solidFill>
                  <a:srgbClr val="FF0000"/>
                </a:solidFill>
              </a:rPr>
              <a:t>3</a:t>
            </a:r>
            <a:r>
              <a:rPr lang="en-US" sz="5400" b="1" dirty="0">
                <a:solidFill>
                  <a:srgbClr val="FF0000"/>
                </a:solidFill>
              </a:rPr>
              <a:t>PO</a:t>
            </a:r>
            <a:r>
              <a:rPr lang="en-US" sz="5400" b="1" baseline="-25000" dirty="0">
                <a:solidFill>
                  <a:srgbClr val="FF0000"/>
                </a:solidFill>
              </a:rPr>
              <a:t>4</a:t>
            </a:r>
            <a:endParaRPr lang="en-US" sz="3200" baseline="-25000" dirty="0"/>
          </a:p>
        </p:txBody>
      </p:sp>
      <p:sp>
        <p:nvSpPr>
          <p:cNvPr id="6" name="Rectangle 5">
            <a:extLst>
              <a:ext uri="{FF2B5EF4-FFF2-40B4-BE49-F238E27FC236}">
                <a16:creationId xmlns:a16="http://schemas.microsoft.com/office/drawing/2014/main" id="{00DD1AB9-D2B3-7FF3-59C8-5DCECEA16376}"/>
              </a:ext>
            </a:extLst>
          </p:cNvPr>
          <p:cNvSpPr/>
          <p:nvPr/>
        </p:nvSpPr>
        <p:spPr>
          <a:xfrm>
            <a:off x="9483208" y="2336833"/>
            <a:ext cx="250723" cy="33697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0B5564-5EB4-F3A3-5E71-025109093DF7}"/>
              </a:ext>
            </a:extLst>
          </p:cNvPr>
          <p:cNvSpPr/>
          <p:nvPr/>
        </p:nvSpPr>
        <p:spPr>
          <a:xfrm>
            <a:off x="10572130" y="2344755"/>
            <a:ext cx="250723" cy="336979"/>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8" name="Rectangle 7">
            <a:extLst>
              <a:ext uri="{FF2B5EF4-FFF2-40B4-BE49-F238E27FC236}">
                <a16:creationId xmlns:a16="http://schemas.microsoft.com/office/drawing/2014/main" id="{CF6FABEA-2E3A-CAA9-71E0-2BBB2DACEEF9}"/>
              </a:ext>
            </a:extLst>
          </p:cNvPr>
          <p:cNvSpPr/>
          <p:nvPr/>
        </p:nvSpPr>
        <p:spPr>
          <a:xfrm>
            <a:off x="9890936" y="2368655"/>
            <a:ext cx="250723" cy="336979"/>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TextBox 8">
            <a:extLst>
              <a:ext uri="{FF2B5EF4-FFF2-40B4-BE49-F238E27FC236}">
                <a16:creationId xmlns:a16="http://schemas.microsoft.com/office/drawing/2014/main" id="{4764BEAC-44F8-290A-0B68-81EDB147CF92}"/>
              </a:ext>
            </a:extLst>
          </p:cNvPr>
          <p:cNvSpPr txBox="1"/>
          <p:nvPr/>
        </p:nvSpPr>
        <p:spPr>
          <a:xfrm>
            <a:off x="9843314" y="2309900"/>
            <a:ext cx="383458" cy="461665"/>
          </a:xfrm>
          <a:prstGeom prst="rect">
            <a:avLst/>
          </a:prstGeom>
          <a:noFill/>
        </p:spPr>
        <p:txBody>
          <a:bodyPr wrap="square" rtlCol="0">
            <a:spAutoFit/>
          </a:bodyPr>
          <a:lstStyle/>
          <a:p>
            <a:r>
              <a:rPr lang="en-US" sz="2400" b="1" dirty="0">
                <a:solidFill>
                  <a:srgbClr val="7030A0"/>
                </a:solidFill>
              </a:rPr>
              <a:t>1</a:t>
            </a:r>
          </a:p>
        </p:txBody>
      </p:sp>
      <p:sp>
        <p:nvSpPr>
          <p:cNvPr id="10" name="TextBox 9">
            <a:extLst>
              <a:ext uri="{FF2B5EF4-FFF2-40B4-BE49-F238E27FC236}">
                <a16:creationId xmlns:a16="http://schemas.microsoft.com/office/drawing/2014/main" id="{92CCE00A-3F15-04CF-6C75-DDD2BA614887}"/>
              </a:ext>
            </a:extLst>
          </p:cNvPr>
          <p:cNvSpPr txBox="1"/>
          <p:nvPr/>
        </p:nvSpPr>
        <p:spPr>
          <a:xfrm>
            <a:off x="8404115" y="3497862"/>
            <a:ext cx="3291349" cy="584775"/>
          </a:xfrm>
          <a:prstGeom prst="rect">
            <a:avLst/>
          </a:prstGeom>
          <a:noFill/>
          <a:ln w="34925">
            <a:noFill/>
          </a:ln>
        </p:spPr>
        <p:txBody>
          <a:bodyPr wrap="square" rtlCol="0">
            <a:spAutoFit/>
          </a:bodyPr>
          <a:lstStyle/>
          <a:p>
            <a:r>
              <a:rPr lang="en-US" sz="3200" b="1" u="sng" dirty="0">
                <a:solidFill>
                  <a:srgbClr val="FF0000"/>
                </a:solidFill>
              </a:rPr>
              <a:t>Molar Mass =</a:t>
            </a:r>
          </a:p>
        </p:txBody>
      </p:sp>
      <p:sp>
        <p:nvSpPr>
          <p:cNvPr id="12" name="TextBox 11">
            <a:extLst>
              <a:ext uri="{FF2B5EF4-FFF2-40B4-BE49-F238E27FC236}">
                <a16:creationId xmlns:a16="http://schemas.microsoft.com/office/drawing/2014/main" id="{647E6C9E-ABDC-53BB-FBE6-9887096241A1}"/>
              </a:ext>
            </a:extLst>
          </p:cNvPr>
          <p:cNvSpPr txBox="1"/>
          <p:nvPr/>
        </p:nvSpPr>
        <p:spPr>
          <a:xfrm>
            <a:off x="8056912" y="4082637"/>
            <a:ext cx="3918773" cy="523220"/>
          </a:xfrm>
          <a:prstGeom prst="rect">
            <a:avLst/>
          </a:prstGeom>
          <a:noFill/>
        </p:spPr>
        <p:txBody>
          <a:bodyPr wrap="square" rtlCol="0">
            <a:spAutoFit/>
          </a:bodyPr>
          <a:lstStyle/>
          <a:p>
            <a:r>
              <a:rPr lang="en-US" sz="2800" b="1" dirty="0">
                <a:solidFill>
                  <a:srgbClr val="FF0000"/>
                </a:solidFill>
              </a:rPr>
              <a:t>3 x 1.0 g/mol (Hydrogen)</a:t>
            </a:r>
          </a:p>
        </p:txBody>
      </p:sp>
      <p:sp>
        <p:nvSpPr>
          <p:cNvPr id="13" name="TextBox 12">
            <a:extLst>
              <a:ext uri="{FF2B5EF4-FFF2-40B4-BE49-F238E27FC236}">
                <a16:creationId xmlns:a16="http://schemas.microsoft.com/office/drawing/2014/main" id="{26CF575E-AFFB-7BFE-B789-C9A980CAA0AE}"/>
              </a:ext>
            </a:extLst>
          </p:cNvPr>
          <p:cNvSpPr txBox="1"/>
          <p:nvPr/>
        </p:nvSpPr>
        <p:spPr>
          <a:xfrm>
            <a:off x="7899591" y="4482747"/>
            <a:ext cx="4428211" cy="523220"/>
          </a:xfrm>
          <a:prstGeom prst="rect">
            <a:avLst/>
          </a:prstGeom>
          <a:noFill/>
        </p:spPr>
        <p:txBody>
          <a:bodyPr wrap="square" rtlCol="0">
            <a:spAutoFit/>
          </a:bodyPr>
          <a:lstStyle/>
          <a:p>
            <a:r>
              <a:rPr lang="en-US" sz="2800" b="1" dirty="0">
                <a:solidFill>
                  <a:srgbClr val="7030A0"/>
                </a:solidFill>
              </a:rPr>
              <a:t>1 x 31.0 g/mol (Phosphorus)</a:t>
            </a:r>
          </a:p>
        </p:txBody>
      </p:sp>
      <p:sp>
        <p:nvSpPr>
          <p:cNvPr id="14" name="TextBox 13">
            <a:extLst>
              <a:ext uri="{FF2B5EF4-FFF2-40B4-BE49-F238E27FC236}">
                <a16:creationId xmlns:a16="http://schemas.microsoft.com/office/drawing/2014/main" id="{210D4CED-70A7-7B91-AEFF-EDECFA47400D}"/>
              </a:ext>
            </a:extLst>
          </p:cNvPr>
          <p:cNvSpPr txBox="1"/>
          <p:nvPr/>
        </p:nvSpPr>
        <p:spPr>
          <a:xfrm>
            <a:off x="7435487" y="4847617"/>
            <a:ext cx="4537895" cy="523220"/>
          </a:xfrm>
          <a:prstGeom prst="rect">
            <a:avLst/>
          </a:prstGeom>
          <a:noFill/>
        </p:spPr>
        <p:txBody>
          <a:bodyPr wrap="square" rtlCol="0">
            <a:spAutoFit/>
          </a:bodyPr>
          <a:lstStyle/>
          <a:p>
            <a:r>
              <a:rPr lang="en-US" sz="2800" b="1" u="sng" dirty="0">
                <a:solidFill>
                  <a:srgbClr val="0070C0"/>
                </a:solidFill>
              </a:rPr>
              <a:t>+    4 x 16.0 amu (Oxygen) </a:t>
            </a:r>
          </a:p>
        </p:txBody>
      </p:sp>
      <p:sp>
        <p:nvSpPr>
          <p:cNvPr id="15" name="TextBox 14">
            <a:extLst>
              <a:ext uri="{FF2B5EF4-FFF2-40B4-BE49-F238E27FC236}">
                <a16:creationId xmlns:a16="http://schemas.microsoft.com/office/drawing/2014/main" id="{EF068529-BF53-91EB-5BE9-21DCDAFB6E0C}"/>
              </a:ext>
            </a:extLst>
          </p:cNvPr>
          <p:cNvSpPr txBox="1"/>
          <p:nvPr/>
        </p:nvSpPr>
        <p:spPr>
          <a:xfrm>
            <a:off x="8469255" y="5370837"/>
            <a:ext cx="2088127" cy="584775"/>
          </a:xfrm>
          <a:prstGeom prst="rect">
            <a:avLst/>
          </a:prstGeom>
          <a:noFill/>
          <a:ln w="34925">
            <a:solidFill>
              <a:srgbClr val="FF0000"/>
            </a:solidFill>
          </a:ln>
        </p:spPr>
        <p:txBody>
          <a:bodyPr wrap="square" rtlCol="0">
            <a:spAutoFit/>
          </a:bodyPr>
          <a:lstStyle/>
          <a:p>
            <a:r>
              <a:rPr lang="en-US" sz="3200" b="1" dirty="0"/>
              <a:t>98.0 g/mol</a:t>
            </a:r>
          </a:p>
        </p:txBody>
      </p:sp>
      <p:sp>
        <p:nvSpPr>
          <p:cNvPr id="16" name="TextBox 15">
            <a:extLst>
              <a:ext uri="{FF2B5EF4-FFF2-40B4-BE49-F238E27FC236}">
                <a16:creationId xmlns:a16="http://schemas.microsoft.com/office/drawing/2014/main" id="{8EA9C663-B205-B940-F70E-65E1D348A1E9}"/>
              </a:ext>
            </a:extLst>
          </p:cNvPr>
          <p:cNvSpPr txBox="1"/>
          <p:nvPr/>
        </p:nvSpPr>
        <p:spPr>
          <a:xfrm>
            <a:off x="0" y="4482747"/>
            <a:ext cx="1746405" cy="923330"/>
          </a:xfrm>
          <a:prstGeom prst="rect">
            <a:avLst/>
          </a:prstGeom>
          <a:noFill/>
        </p:spPr>
        <p:txBody>
          <a:bodyPr wrap="square" rtlCol="0">
            <a:spAutoFit/>
          </a:bodyPr>
          <a:lstStyle/>
          <a:p>
            <a:r>
              <a:rPr lang="en-US" sz="5400" b="1" dirty="0">
                <a:solidFill>
                  <a:srgbClr val="0070C0"/>
                </a:solidFill>
              </a:rPr>
              <a:t>%O </a:t>
            </a:r>
            <a:r>
              <a:rPr lang="en-US" sz="5400" b="1" dirty="0"/>
              <a:t>=</a:t>
            </a:r>
            <a:endParaRPr lang="en-US" sz="2800" dirty="0">
              <a:solidFill>
                <a:srgbClr val="FF0000"/>
              </a:solidFill>
            </a:endParaRPr>
          </a:p>
        </p:txBody>
      </p:sp>
      <p:sp>
        <p:nvSpPr>
          <p:cNvPr id="17" name="TextBox 16">
            <a:extLst>
              <a:ext uri="{FF2B5EF4-FFF2-40B4-BE49-F238E27FC236}">
                <a16:creationId xmlns:a16="http://schemas.microsoft.com/office/drawing/2014/main" id="{4C3FEEB7-E513-C86F-5A97-CEEA10344533}"/>
              </a:ext>
            </a:extLst>
          </p:cNvPr>
          <p:cNvSpPr txBox="1"/>
          <p:nvPr/>
        </p:nvSpPr>
        <p:spPr>
          <a:xfrm>
            <a:off x="40611" y="3376163"/>
            <a:ext cx="1746405" cy="923330"/>
          </a:xfrm>
          <a:prstGeom prst="rect">
            <a:avLst/>
          </a:prstGeom>
          <a:noFill/>
        </p:spPr>
        <p:txBody>
          <a:bodyPr wrap="square" rtlCol="0">
            <a:spAutoFit/>
          </a:bodyPr>
          <a:lstStyle/>
          <a:p>
            <a:r>
              <a:rPr lang="en-US" sz="5400" b="1" dirty="0">
                <a:solidFill>
                  <a:srgbClr val="7030A0"/>
                </a:solidFill>
              </a:rPr>
              <a:t>%P</a:t>
            </a:r>
            <a:r>
              <a:rPr lang="en-US" sz="5400" b="1" dirty="0"/>
              <a:t> =</a:t>
            </a:r>
            <a:endParaRPr lang="en-US" sz="2800" dirty="0">
              <a:solidFill>
                <a:srgbClr val="FF0000"/>
              </a:solidFill>
            </a:endParaRPr>
          </a:p>
        </p:txBody>
      </p:sp>
      <p:sp>
        <p:nvSpPr>
          <p:cNvPr id="18" name="TextBox 17">
            <a:extLst>
              <a:ext uri="{FF2B5EF4-FFF2-40B4-BE49-F238E27FC236}">
                <a16:creationId xmlns:a16="http://schemas.microsoft.com/office/drawing/2014/main" id="{08557F5E-A99E-E92C-4CA1-E6BBA68763F6}"/>
              </a:ext>
            </a:extLst>
          </p:cNvPr>
          <p:cNvSpPr txBox="1"/>
          <p:nvPr/>
        </p:nvSpPr>
        <p:spPr>
          <a:xfrm>
            <a:off x="40611" y="2063766"/>
            <a:ext cx="1746405" cy="923330"/>
          </a:xfrm>
          <a:prstGeom prst="rect">
            <a:avLst/>
          </a:prstGeom>
          <a:noFill/>
        </p:spPr>
        <p:txBody>
          <a:bodyPr wrap="square" rtlCol="0">
            <a:spAutoFit/>
          </a:bodyPr>
          <a:lstStyle/>
          <a:p>
            <a:r>
              <a:rPr lang="en-US" sz="5400" b="1" dirty="0"/>
              <a:t>%H =</a:t>
            </a:r>
            <a:endParaRPr lang="en-US" sz="2800" dirty="0">
              <a:solidFill>
                <a:srgbClr val="FF0000"/>
              </a:solidFill>
            </a:endParaRPr>
          </a:p>
        </p:txBody>
      </p:sp>
      <p:sp>
        <p:nvSpPr>
          <p:cNvPr id="19" name="TextBox 18">
            <a:extLst>
              <a:ext uri="{FF2B5EF4-FFF2-40B4-BE49-F238E27FC236}">
                <a16:creationId xmlns:a16="http://schemas.microsoft.com/office/drawing/2014/main" id="{8C1AEF18-3C67-B30B-7945-4029D99A699F}"/>
              </a:ext>
            </a:extLst>
          </p:cNvPr>
          <p:cNvSpPr txBox="1"/>
          <p:nvPr/>
        </p:nvSpPr>
        <p:spPr>
          <a:xfrm>
            <a:off x="1911146" y="1928978"/>
            <a:ext cx="3343475" cy="769441"/>
          </a:xfrm>
          <a:prstGeom prst="rect">
            <a:avLst/>
          </a:prstGeom>
          <a:noFill/>
        </p:spPr>
        <p:txBody>
          <a:bodyPr wrap="square" rtlCol="0">
            <a:spAutoFit/>
          </a:bodyPr>
          <a:lstStyle/>
          <a:p>
            <a:r>
              <a:rPr lang="en-US" sz="4400" b="1" dirty="0">
                <a:solidFill>
                  <a:srgbClr val="FF0000"/>
                </a:solidFill>
              </a:rPr>
              <a:t>3</a:t>
            </a:r>
            <a:r>
              <a:rPr lang="en-US" sz="3600" dirty="0"/>
              <a:t> x (1.0 g/mol H)</a:t>
            </a:r>
          </a:p>
        </p:txBody>
      </p:sp>
      <p:cxnSp>
        <p:nvCxnSpPr>
          <p:cNvPr id="21" name="Straight Connector 20">
            <a:extLst>
              <a:ext uri="{FF2B5EF4-FFF2-40B4-BE49-F238E27FC236}">
                <a16:creationId xmlns:a16="http://schemas.microsoft.com/office/drawing/2014/main" id="{35CEAF17-287F-5D07-C7AE-56470EAEABE0}"/>
              </a:ext>
            </a:extLst>
          </p:cNvPr>
          <p:cNvCxnSpPr/>
          <p:nvPr/>
        </p:nvCxnSpPr>
        <p:spPr>
          <a:xfrm>
            <a:off x="1772267" y="2600071"/>
            <a:ext cx="34971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309FF78-478D-4225-A692-BE624FC38932}"/>
              </a:ext>
            </a:extLst>
          </p:cNvPr>
          <p:cNvSpPr txBox="1"/>
          <p:nvPr/>
        </p:nvSpPr>
        <p:spPr>
          <a:xfrm>
            <a:off x="1844780" y="2509674"/>
            <a:ext cx="3651964" cy="646331"/>
          </a:xfrm>
          <a:prstGeom prst="rect">
            <a:avLst/>
          </a:prstGeom>
          <a:noFill/>
        </p:spPr>
        <p:txBody>
          <a:bodyPr wrap="square" rtlCol="0">
            <a:spAutoFit/>
          </a:bodyPr>
          <a:lstStyle/>
          <a:p>
            <a:r>
              <a:rPr lang="en-US" sz="3600" dirty="0"/>
              <a:t>98.0g/mol H</a:t>
            </a:r>
            <a:r>
              <a:rPr lang="en-US" sz="3600" baseline="-25000" dirty="0"/>
              <a:t>3</a:t>
            </a:r>
            <a:r>
              <a:rPr lang="en-US" sz="3600" dirty="0"/>
              <a:t>PO</a:t>
            </a:r>
            <a:r>
              <a:rPr lang="en-US" sz="3600" baseline="-25000" dirty="0"/>
              <a:t>4</a:t>
            </a:r>
            <a:r>
              <a:rPr lang="en-US" sz="3600" dirty="0"/>
              <a:t>)</a:t>
            </a:r>
          </a:p>
        </p:txBody>
      </p:sp>
      <p:sp>
        <p:nvSpPr>
          <p:cNvPr id="23" name="TextBox 22">
            <a:extLst>
              <a:ext uri="{FF2B5EF4-FFF2-40B4-BE49-F238E27FC236}">
                <a16:creationId xmlns:a16="http://schemas.microsoft.com/office/drawing/2014/main" id="{6173C15B-E254-C10B-87B4-27FE434DA9B8}"/>
              </a:ext>
            </a:extLst>
          </p:cNvPr>
          <p:cNvSpPr txBox="1"/>
          <p:nvPr/>
        </p:nvSpPr>
        <p:spPr>
          <a:xfrm>
            <a:off x="5346335" y="2344755"/>
            <a:ext cx="1576297" cy="523220"/>
          </a:xfrm>
          <a:prstGeom prst="rect">
            <a:avLst/>
          </a:prstGeom>
          <a:noFill/>
        </p:spPr>
        <p:txBody>
          <a:bodyPr wrap="square" rtlCol="0">
            <a:spAutoFit/>
          </a:bodyPr>
          <a:lstStyle/>
          <a:p>
            <a:r>
              <a:rPr lang="en-US" sz="2800" b="1" dirty="0"/>
              <a:t>X 100% =</a:t>
            </a:r>
            <a:endParaRPr lang="en-US" sz="2800" b="1" u="sng" dirty="0"/>
          </a:p>
        </p:txBody>
      </p:sp>
      <p:sp>
        <p:nvSpPr>
          <p:cNvPr id="24" name="TextBox 23">
            <a:extLst>
              <a:ext uri="{FF2B5EF4-FFF2-40B4-BE49-F238E27FC236}">
                <a16:creationId xmlns:a16="http://schemas.microsoft.com/office/drawing/2014/main" id="{8A9D2B37-932C-13E7-5621-7AB8519BEC3D}"/>
              </a:ext>
            </a:extLst>
          </p:cNvPr>
          <p:cNvSpPr txBox="1"/>
          <p:nvPr/>
        </p:nvSpPr>
        <p:spPr>
          <a:xfrm>
            <a:off x="6917675" y="2336833"/>
            <a:ext cx="1626915" cy="707886"/>
          </a:xfrm>
          <a:prstGeom prst="rect">
            <a:avLst/>
          </a:prstGeom>
          <a:noFill/>
          <a:ln w="31750">
            <a:solidFill>
              <a:srgbClr val="FF0000"/>
            </a:solidFill>
          </a:ln>
        </p:spPr>
        <p:txBody>
          <a:bodyPr wrap="square" rtlCol="0">
            <a:spAutoFit/>
          </a:bodyPr>
          <a:lstStyle/>
          <a:p>
            <a:r>
              <a:rPr lang="en-US" sz="4000" b="1" dirty="0">
                <a:solidFill>
                  <a:srgbClr val="FF0000"/>
                </a:solidFill>
              </a:rPr>
              <a:t>3.06 %</a:t>
            </a:r>
            <a:endParaRPr lang="en-US" sz="4000" b="1" u="sng" dirty="0">
              <a:solidFill>
                <a:srgbClr val="FF0000"/>
              </a:solidFill>
            </a:endParaRPr>
          </a:p>
        </p:txBody>
      </p:sp>
      <p:sp>
        <p:nvSpPr>
          <p:cNvPr id="25" name="TextBox 24">
            <a:extLst>
              <a:ext uri="{FF2B5EF4-FFF2-40B4-BE49-F238E27FC236}">
                <a16:creationId xmlns:a16="http://schemas.microsoft.com/office/drawing/2014/main" id="{12C31DFE-5530-A653-3F72-FFA5B22190E2}"/>
              </a:ext>
            </a:extLst>
          </p:cNvPr>
          <p:cNvSpPr txBox="1"/>
          <p:nvPr/>
        </p:nvSpPr>
        <p:spPr>
          <a:xfrm>
            <a:off x="1655410" y="3220350"/>
            <a:ext cx="3585598" cy="769441"/>
          </a:xfrm>
          <a:prstGeom prst="rect">
            <a:avLst/>
          </a:prstGeom>
          <a:noFill/>
        </p:spPr>
        <p:txBody>
          <a:bodyPr wrap="square" rtlCol="0">
            <a:spAutoFit/>
          </a:bodyPr>
          <a:lstStyle/>
          <a:p>
            <a:r>
              <a:rPr lang="en-US" sz="4400" b="1" dirty="0">
                <a:solidFill>
                  <a:srgbClr val="7030A0"/>
                </a:solidFill>
              </a:rPr>
              <a:t>1</a:t>
            </a:r>
            <a:r>
              <a:rPr lang="en-US" sz="3600" dirty="0"/>
              <a:t> x (31.0 g/mol P)</a:t>
            </a:r>
          </a:p>
        </p:txBody>
      </p:sp>
      <p:cxnSp>
        <p:nvCxnSpPr>
          <p:cNvPr id="26" name="Straight Connector 25">
            <a:extLst>
              <a:ext uri="{FF2B5EF4-FFF2-40B4-BE49-F238E27FC236}">
                <a16:creationId xmlns:a16="http://schemas.microsoft.com/office/drawing/2014/main" id="{23937E10-73F3-50A7-6CE0-268DF50BDD1F}"/>
              </a:ext>
            </a:extLst>
          </p:cNvPr>
          <p:cNvCxnSpPr/>
          <p:nvPr/>
        </p:nvCxnSpPr>
        <p:spPr>
          <a:xfrm>
            <a:off x="1516531" y="3891443"/>
            <a:ext cx="34971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59FF12-206A-AA4D-C8F8-B300ED120C22}"/>
              </a:ext>
            </a:extLst>
          </p:cNvPr>
          <p:cNvSpPr txBox="1"/>
          <p:nvPr/>
        </p:nvSpPr>
        <p:spPr>
          <a:xfrm>
            <a:off x="1589044" y="3801046"/>
            <a:ext cx="3651964" cy="646331"/>
          </a:xfrm>
          <a:prstGeom prst="rect">
            <a:avLst/>
          </a:prstGeom>
          <a:noFill/>
        </p:spPr>
        <p:txBody>
          <a:bodyPr wrap="square" rtlCol="0">
            <a:spAutoFit/>
          </a:bodyPr>
          <a:lstStyle/>
          <a:p>
            <a:r>
              <a:rPr lang="en-US" sz="3600" dirty="0"/>
              <a:t>98.0g/mol H</a:t>
            </a:r>
            <a:r>
              <a:rPr lang="en-US" sz="3600" baseline="-25000" dirty="0"/>
              <a:t>3</a:t>
            </a:r>
            <a:r>
              <a:rPr lang="en-US" sz="3600" dirty="0"/>
              <a:t>PO</a:t>
            </a:r>
            <a:r>
              <a:rPr lang="en-US" sz="3600" baseline="-25000" dirty="0"/>
              <a:t>4</a:t>
            </a:r>
            <a:r>
              <a:rPr lang="en-US" sz="3600" dirty="0"/>
              <a:t>)</a:t>
            </a:r>
          </a:p>
        </p:txBody>
      </p:sp>
      <p:sp>
        <p:nvSpPr>
          <p:cNvPr id="28" name="TextBox 27">
            <a:extLst>
              <a:ext uri="{FF2B5EF4-FFF2-40B4-BE49-F238E27FC236}">
                <a16:creationId xmlns:a16="http://schemas.microsoft.com/office/drawing/2014/main" id="{E8B622F2-FE9A-60A3-2632-133B0451A283}"/>
              </a:ext>
            </a:extLst>
          </p:cNvPr>
          <p:cNvSpPr txBox="1"/>
          <p:nvPr/>
        </p:nvSpPr>
        <p:spPr>
          <a:xfrm>
            <a:off x="5090599" y="3636127"/>
            <a:ext cx="1576297" cy="523220"/>
          </a:xfrm>
          <a:prstGeom prst="rect">
            <a:avLst/>
          </a:prstGeom>
          <a:noFill/>
        </p:spPr>
        <p:txBody>
          <a:bodyPr wrap="square" rtlCol="0">
            <a:spAutoFit/>
          </a:bodyPr>
          <a:lstStyle/>
          <a:p>
            <a:r>
              <a:rPr lang="en-US" sz="2800" b="1" dirty="0"/>
              <a:t>X 100% =</a:t>
            </a:r>
            <a:endParaRPr lang="en-US" sz="2800" b="1" u="sng" dirty="0"/>
          </a:p>
        </p:txBody>
      </p:sp>
      <p:sp>
        <p:nvSpPr>
          <p:cNvPr id="29" name="TextBox 28">
            <a:extLst>
              <a:ext uri="{FF2B5EF4-FFF2-40B4-BE49-F238E27FC236}">
                <a16:creationId xmlns:a16="http://schemas.microsoft.com/office/drawing/2014/main" id="{6F3B01CF-3E95-4400-22E3-37BDA80024DE}"/>
              </a:ext>
            </a:extLst>
          </p:cNvPr>
          <p:cNvSpPr txBox="1"/>
          <p:nvPr/>
        </p:nvSpPr>
        <p:spPr>
          <a:xfrm>
            <a:off x="6562066" y="3600991"/>
            <a:ext cx="1614674" cy="707886"/>
          </a:xfrm>
          <a:prstGeom prst="rect">
            <a:avLst/>
          </a:prstGeom>
          <a:noFill/>
          <a:ln w="31750">
            <a:solidFill>
              <a:srgbClr val="FF0000"/>
            </a:solidFill>
          </a:ln>
        </p:spPr>
        <p:txBody>
          <a:bodyPr wrap="square" rtlCol="0">
            <a:spAutoFit/>
          </a:bodyPr>
          <a:lstStyle/>
          <a:p>
            <a:r>
              <a:rPr lang="en-US" sz="4000" b="1" dirty="0">
                <a:solidFill>
                  <a:srgbClr val="FF0000"/>
                </a:solidFill>
              </a:rPr>
              <a:t>31.6 %</a:t>
            </a:r>
            <a:endParaRPr lang="en-US" sz="4000" b="1" u="sng" dirty="0">
              <a:solidFill>
                <a:srgbClr val="FF0000"/>
              </a:solidFill>
            </a:endParaRPr>
          </a:p>
        </p:txBody>
      </p:sp>
      <p:sp>
        <p:nvSpPr>
          <p:cNvPr id="30" name="TextBox 29">
            <a:extLst>
              <a:ext uri="{FF2B5EF4-FFF2-40B4-BE49-F238E27FC236}">
                <a16:creationId xmlns:a16="http://schemas.microsoft.com/office/drawing/2014/main" id="{3891445B-1F6D-BCF9-6214-62F43C7C0566}"/>
              </a:ext>
            </a:extLst>
          </p:cNvPr>
          <p:cNvSpPr txBox="1"/>
          <p:nvPr/>
        </p:nvSpPr>
        <p:spPr>
          <a:xfrm>
            <a:off x="1683771" y="4392451"/>
            <a:ext cx="3714558" cy="769441"/>
          </a:xfrm>
          <a:prstGeom prst="rect">
            <a:avLst/>
          </a:prstGeom>
          <a:noFill/>
        </p:spPr>
        <p:txBody>
          <a:bodyPr wrap="square" rtlCol="0">
            <a:spAutoFit/>
          </a:bodyPr>
          <a:lstStyle/>
          <a:p>
            <a:r>
              <a:rPr lang="en-US" sz="4400" b="1" dirty="0">
                <a:solidFill>
                  <a:srgbClr val="0070C0"/>
                </a:solidFill>
              </a:rPr>
              <a:t>4</a:t>
            </a:r>
            <a:r>
              <a:rPr lang="en-US" sz="3600" dirty="0"/>
              <a:t> x (16.0 g/mol O)</a:t>
            </a:r>
          </a:p>
        </p:txBody>
      </p:sp>
      <p:cxnSp>
        <p:nvCxnSpPr>
          <p:cNvPr id="31" name="Straight Connector 30">
            <a:extLst>
              <a:ext uri="{FF2B5EF4-FFF2-40B4-BE49-F238E27FC236}">
                <a16:creationId xmlns:a16="http://schemas.microsoft.com/office/drawing/2014/main" id="{1030BFB8-523C-B470-3EC4-92A3F43D43E4}"/>
              </a:ext>
            </a:extLst>
          </p:cNvPr>
          <p:cNvCxnSpPr/>
          <p:nvPr/>
        </p:nvCxnSpPr>
        <p:spPr>
          <a:xfrm>
            <a:off x="1544892" y="5063544"/>
            <a:ext cx="34971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E70FB27-73C3-7362-63D6-C57334DF41B5}"/>
              </a:ext>
            </a:extLst>
          </p:cNvPr>
          <p:cNvSpPr txBox="1"/>
          <p:nvPr/>
        </p:nvSpPr>
        <p:spPr>
          <a:xfrm>
            <a:off x="1617405" y="4973147"/>
            <a:ext cx="3651964" cy="646331"/>
          </a:xfrm>
          <a:prstGeom prst="rect">
            <a:avLst/>
          </a:prstGeom>
          <a:noFill/>
        </p:spPr>
        <p:txBody>
          <a:bodyPr wrap="square" rtlCol="0">
            <a:spAutoFit/>
          </a:bodyPr>
          <a:lstStyle/>
          <a:p>
            <a:r>
              <a:rPr lang="en-US" sz="3600" dirty="0"/>
              <a:t>98.0g/mol H</a:t>
            </a:r>
            <a:r>
              <a:rPr lang="en-US" sz="3600" baseline="-25000" dirty="0"/>
              <a:t>3</a:t>
            </a:r>
            <a:r>
              <a:rPr lang="en-US" sz="3600" dirty="0"/>
              <a:t>PO</a:t>
            </a:r>
            <a:r>
              <a:rPr lang="en-US" sz="3600" baseline="-25000" dirty="0"/>
              <a:t>4</a:t>
            </a:r>
            <a:r>
              <a:rPr lang="en-US" sz="3600" dirty="0"/>
              <a:t>)</a:t>
            </a:r>
          </a:p>
        </p:txBody>
      </p:sp>
      <p:sp>
        <p:nvSpPr>
          <p:cNvPr id="33" name="TextBox 32">
            <a:extLst>
              <a:ext uri="{FF2B5EF4-FFF2-40B4-BE49-F238E27FC236}">
                <a16:creationId xmlns:a16="http://schemas.microsoft.com/office/drawing/2014/main" id="{89DBE781-5F40-27A6-EC08-580DFC6E33E0}"/>
              </a:ext>
            </a:extLst>
          </p:cNvPr>
          <p:cNvSpPr txBox="1"/>
          <p:nvPr/>
        </p:nvSpPr>
        <p:spPr>
          <a:xfrm>
            <a:off x="5118960" y="4808228"/>
            <a:ext cx="1576297" cy="523220"/>
          </a:xfrm>
          <a:prstGeom prst="rect">
            <a:avLst/>
          </a:prstGeom>
          <a:noFill/>
        </p:spPr>
        <p:txBody>
          <a:bodyPr wrap="square" rtlCol="0">
            <a:spAutoFit/>
          </a:bodyPr>
          <a:lstStyle/>
          <a:p>
            <a:r>
              <a:rPr lang="en-US" sz="2800" b="1" dirty="0"/>
              <a:t>X 100% =</a:t>
            </a:r>
            <a:endParaRPr lang="en-US" sz="2800" b="1" u="sng" dirty="0"/>
          </a:p>
        </p:txBody>
      </p:sp>
      <p:sp>
        <p:nvSpPr>
          <p:cNvPr id="34" name="TextBox 33">
            <a:extLst>
              <a:ext uri="{FF2B5EF4-FFF2-40B4-BE49-F238E27FC236}">
                <a16:creationId xmlns:a16="http://schemas.microsoft.com/office/drawing/2014/main" id="{23758DD6-2FB7-AD3B-9D1B-A931C2B6C286}"/>
              </a:ext>
            </a:extLst>
          </p:cNvPr>
          <p:cNvSpPr txBox="1"/>
          <p:nvPr/>
        </p:nvSpPr>
        <p:spPr>
          <a:xfrm>
            <a:off x="5773917" y="5406077"/>
            <a:ext cx="1576297" cy="707886"/>
          </a:xfrm>
          <a:prstGeom prst="rect">
            <a:avLst/>
          </a:prstGeom>
          <a:noFill/>
          <a:ln w="31750">
            <a:solidFill>
              <a:srgbClr val="FF0000"/>
            </a:solidFill>
          </a:ln>
        </p:spPr>
        <p:txBody>
          <a:bodyPr wrap="square" rtlCol="0">
            <a:spAutoFit/>
          </a:bodyPr>
          <a:lstStyle/>
          <a:p>
            <a:r>
              <a:rPr lang="en-US" sz="4000" b="1" dirty="0">
                <a:solidFill>
                  <a:srgbClr val="FF0000"/>
                </a:solidFill>
              </a:rPr>
              <a:t>65.3 %</a:t>
            </a:r>
            <a:endParaRPr lang="en-US" sz="4000" b="1" u="sng" dirty="0">
              <a:solidFill>
                <a:srgbClr val="FF0000"/>
              </a:solidFill>
            </a:endParaRPr>
          </a:p>
        </p:txBody>
      </p:sp>
      <p:cxnSp>
        <p:nvCxnSpPr>
          <p:cNvPr id="35" name="Straight Connector 34">
            <a:extLst>
              <a:ext uri="{FF2B5EF4-FFF2-40B4-BE49-F238E27FC236}">
                <a16:creationId xmlns:a16="http://schemas.microsoft.com/office/drawing/2014/main" id="{1C8D633B-1C2F-CC95-9227-48D0C9DCCB06}"/>
              </a:ext>
            </a:extLst>
          </p:cNvPr>
          <p:cNvCxnSpPr>
            <a:cxnSpLocks/>
          </p:cNvCxnSpPr>
          <p:nvPr/>
        </p:nvCxnSpPr>
        <p:spPr>
          <a:xfrm>
            <a:off x="5665463" y="1332899"/>
            <a:ext cx="6177492"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B2D040-48A4-F55D-379C-FA5FFA5CE0B8}"/>
              </a:ext>
            </a:extLst>
          </p:cNvPr>
          <p:cNvCxnSpPr>
            <a:cxnSpLocks/>
          </p:cNvCxnSpPr>
          <p:nvPr/>
        </p:nvCxnSpPr>
        <p:spPr>
          <a:xfrm>
            <a:off x="102265" y="1701607"/>
            <a:ext cx="302439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57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8" grpId="0" animBg="1"/>
      <p:bldP spid="9" grpId="0"/>
      <p:bldP spid="10" grpId="0"/>
      <p:bldP spid="12" grpId="0"/>
      <p:bldP spid="13" grpId="0"/>
      <p:bldP spid="14" grpId="0"/>
      <p:bldP spid="15" grpId="0" animBg="1"/>
      <p:bldP spid="16" grpId="0"/>
      <p:bldP spid="17" grpId="0"/>
      <p:bldP spid="18" grpId="0"/>
      <p:bldP spid="19" grpId="0"/>
      <p:bldP spid="22" grpId="0"/>
      <p:bldP spid="23" grpId="0"/>
      <p:bldP spid="24" grpId="0" animBg="1"/>
      <p:bldP spid="25" grpId="0"/>
      <p:bldP spid="27" grpId="0"/>
      <p:bldP spid="28" grpId="0"/>
      <p:bldP spid="29" grpId="0" animBg="1"/>
      <p:bldP spid="30" grpId="0"/>
      <p:bldP spid="32" grpId="0"/>
      <p:bldP spid="33" grpId="0"/>
      <p:bldP spid="3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461665"/>
          </a:xfrm>
          <a:prstGeom prst="rect">
            <a:avLst/>
          </a:prstGeom>
          <a:noFill/>
        </p:spPr>
        <p:txBody>
          <a:bodyPr wrap="square" rtlCol="0">
            <a:spAutoFit/>
          </a:bodyPr>
          <a:lstStyle/>
          <a:p>
            <a:r>
              <a:rPr lang="en-CA" sz="2400" i="1" dirty="0"/>
              <a:t>Calculate the percent composition by mass of each of the elements in Sulfuric Acid (H</a:t>
            </a:r>
            <a:r>
              <a:rPr lang="en-CA" sz="2400" i="1" baseline="-25000" dirty="0"/>
              <a:t>2</a:t>
            </a:r>
            <a:r>
              <a:rPr lang="en-CA" sz="2400" i="1" dirty="0"/>
              <a:t>SO</a:t>
            </a:r>
            <a:r>
              <a:rPr lang="en-CA" sz="2400" i="1" baseline="-25000" dirty="0"/>
              <a:t>4</a:t>
            </a:r>
            <a:r>
              <a:rPr lang="en-CA" sz="2400" i="1" dirty="0"/>
              <a:t>).</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3.8</a:t>
            </a:r>
          </a:p>
        </p:txBody>
      </p:sp>
    </p:spTree>
    <p:extLst>
      <p:ext uri="{BB962C8B-B14F-4D97-AF65-F5344CB8AC3E}">
        <p14:creationId xmlns:p14="http://schemas.microsoft.com/office/powerpoint/2010/main" val="1424169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80F71A-3568-C1A8-4B87-CD8E4528B575}"/>
              </a:ext>
            </a:extLst>
          </p:cNvPr>
          <p:cNvSpPr>
            <a:spLocks noGrp="1"/>
          </p:cNvSpPr>
          <p:nvPr>
            <p:ph type="title"/>
          </p:nvPr>
        </p:nvSpPr>
        <p:spPr>
          <a:xfrm>
            <a:off x="838200" y="1"/>
            <a:ext cx="10515600" cy="1086004"/>
          </a:xfrm>
        </p:spPr>
        <p:txBody>
          <a:bodyPr>
            <a:normAutofit fontScale="90000"/>
          </a:bodyPr>
          <a:lstStyle/>
          <a:p>
            <a:pPr algn="ctr"/>
            <a:r>
              <a:rPr lang="en-US" b="1" dirty="0">
                <a:solidFill>
                  <a:srgbClr val="002060"/>
                </a:solidFill>
              </a:rPr>
              <a:t>3.5: Percent Composition of Compounds</a:t>
            </a:r>
            <a:br>
              <a:rPr lang="en-US" b="1" dirty="0">
                <a:solidFill>
                  <a:srgbClr val="002060"/>
                </a:solidFill>
              </a:rPr>
            </a:br>
            <a:r>
              <a:rPr lang="en-US" b="1" dirty="0">
                <a:solidFill>
                  <a:srgbClr val="FF0000"/>
                </a:solidFill>
              </a:rPr>
              <a:t>(Backwards)</a:t>
            </a:r>
          </a:p>
        </p:txBody>
      </p:sp>
      <p:sp>
        <p:nvSpPr>
          <p:cNvPr id="5" name="TextBox 4">
            <a:extLst>
              <a:ext uri="{FF2B5EF4-FFF2-40B4-BE49-F238E27FC236}">
                <a16:creationId xmlns:a16="http://schemas.microsoft.com/office/drawing/2014/main" id="{84910080-6981-044C-5D65-E2B9113EEE88}"/>
              </a:ext>
            </a:extLst>
          </p:cNvPr>
          <p:cNvSpPr txBox="1"/>
          <p:nvPr/>
        </p:nvSpPr>
        <p:spPr>
          <a:xfrm>
            <a:off x="182839" y="1318601"/>
            <a:ext cx="11733858" cy="1200329"/>
          </a:xfrm>
          <a:prstGeom prst="rect">
            <a:avLst/>
          </a:prstGeom>
          <a:noFill/>
        </p:spPr>
        <p:txBody>
          <a:bodyPr wrap="square" rtlCol="0">
            <a:spAutoFit/>
          </a:bodyPr>
          <a:lstStyle/>
          <a:p>
            <a:r>
              <a:rPr lang="en-US" sz="3600" dirty="0"/>
              <a:t>If we know the % composition we can work back and find the </a:t>
            </a:r>
            <a:r>
              <a:rPr lang="en-US" sz="3600" i="1" dirty="0">
                <a:solidFill>
                  <a:srgbClr val="FF0000"/>
                </a:solidFill>
              </a:rPr>
              <a:t>Empirical Formula (Lowest Terms) </a:t>
            </a:r>
            <a:r>
              <a:rPr lang="en-US" sz="3600" dirty="0"/>
              <a:t>for the compound.</a:t>
            </a:r>
            <a:endParaRPr lang="en-US" sz="3600" dirty="0">
              <a:solidFill>
                <a:srgbClr val="FF0000"/>
              </a:solidFill>
            </a:endParaRPr>
          </a:p>
        </p:txBody>
      </p:sp>
      <p:sp>
        <p:nvSpPr>
          <p:cNvPr id="6" name="TextBox 5">
            <a:extLst>
              <a:ext uri="{FF2B5EF4-FFF2-40B4-BE49-F238E27FC236}">
                <a16:creationId xmlns:a16="http://schemas.microsoft.com/office/drawing/2014/main" id="{9DF06802-9229-0EB0-18E0-762A36DB3DB2}"/>
              </a:ext>
            </a:extLst>
          </p:cNvPr>
          <p:cNvSpPr txBox="1"/>
          <p:nvPr/>
        </p:nvSpPr>
        <p:spPr>
          <a:xfrm>
            <a:off x="182839" y="3738906"/>
            <a:ext cx="11733858" cy="1754326"/>
          </a:xfrm>
          <a:prstGeom prst="rect">
            <a:avLst/>
          </a:prstGeom>
          <a:noFill/>
        </p:spPr>
        <p:txBody>
          <a:bodyPr wrap="square" rtlCol="0">
            <a:spAutoFit/>
          </a:bodyPr>
          <a:lstStyle/>
          <a:p>
            <a:r>
              <a:rPr lang="en-US" sz="3600" dirty="0"/>
              <a:t>And once we have the Empirical Formula, we can compare it to a compounds Molar Mass to find its </a:t>
            </a:r>
          </a:p>
          <a:p>
            <a:r>
              <a:rPr lang="en-US" sz="3600" i="1" dirty="0">
                <a:solidFill>
                  <a:srgbClr val="FF0000"/>
                </a:solidFill>
              </a:rPr>
              <a:t>Molecular Formula (Actual Chemical Formula)</a:t>
            </a:r>
          </a:p>
        </p:txBody>
      </p:sp>
    </p:spTree>
    <p:extLst>
      <p:ext uri="{BB962C8B-B14F-4D97-AF65-F5344CB8AC3E}">
        <p14:creationId xmlns:p14="http://schemas.microsoft.com/office/powerpoint/2010/main" val="32845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489274" y="67321"/>
            <a:ext cx="11536471" cy="668991"/>
          </a:xfrm>
        </p:spPr>
        <p:txBody>
          <a:bodyPr>
            <a:normAutofit fontScale="90000"/>
          </a:bodyPr>
          <a:lstStyle/>
          <a:p>
            <a:r>
              <a:rPr lang="en-US" dirty="0">
                <a:solidFill>
                  <a:srgbClr val="FF0000"/>
                </a:solidFill>
              </a:rPr>
              <a:t>Average Atomic Mass</a:t>
            </a:r>
          </a:p>
        </p:txBody>
      </p:sp>
      <p:sp>
        <p:nvSpPr>
          <p:cNvPr id="4" name="TextBox 3">
            <a:extLst>
              <a:ext uri="{FF2B5EF4-FFF2-40B4-BE49-F238E27FC236}">
                <a16:creationId xmlns:a16="http://schemas.microsoft.com/office/drawing/2014/main" id="{AAAB5727-AADF-44FC-D2F6-2E80AAD0072F}"/>
              </a:ext>
            </a:extLst>
          </p:cNvPr>
          <p:cNvSpPr txBox="1"/>
          <p:nvPr/>
        </p:nvSpPr>
        <p:spPr>
          <a:xfrm>
            <a:off x="166444" y="822581"/>
            <a:ext cx="5541629" cy="523220"/>
          </a:xfrm>
          <a:prstGeom prst="rect">
            <a:avLst/>
          </a:prstGeom>
          <a:noFill/>
        </p:spPr>
        <p:txBody>
          <a:bodyPr wrap="square" rtlCol="0">
            <a:spAutoFit/>
          </a:bodyPr>
          <a:lstStyle/>
          <a:p>
            <a:r>
              <a:rPr lang="en-US" sz="2800" b="1" dirty="0"/>
              <a:t>Carbon 12? Carbon 14? Carbon 16?</a:t>
            </a:r>
          </a:p>
        </p:txBody>
      </p:sp>
      <p:sp>
        <p:nvSpPr>
          <p:cNvPr id="5" name="TextBox 4">
            <a:extLst>
              <a:ext uri="{FF2B5EF4-FFF2-40B4-BE49-F238E27FC236}">
                <a16:creationId xmlns:a16="http://schemas.microsoft.com/office/drawing/2014/main" id="{9B05DD51-E0BF-AA97-9B55-91E189A60326}"/>
              </a:ext>
            </a:extLst>
          </p:cNvPr>
          <p:cNvSpPr txBox="1"/>
          <p:nvPr/>
        </p:nvSpPr>
        <p:spPr>
          <a:xfrm>
            <a:off x="166443" y="1597646"/>
            <a:ext cx="11859302" cy="954107"/>
          </a:xfrm>
          <a:prstGeom prst="rect">
            <a:avLst/>
          </a:prstGeom>
          <a:noFill/>
        </p:spPr>
        <p:txBody>
          <a:bodyPr wrap="square" rtlCol="0">
            <a:spAutoFit/>
          </a:bodyPr>
          <a:lstStyle/>
          <a:p>
            <a:r>
              <a:rPr lang="en-US" sz="2800" b="1" dirty="0"/>
              <a:t>More precisely (complicated)….the weight of individual atoms are determined by </a:t>
            </a:r>
            <a:r>
              <a:rPr lang="en-US" sz="2800" b="1" dirty="0">
                <a:solidFill>
                  <a:srgbClr val="FF0000"/>
                </a:solidFill>
              </a:rPr>
              <a:t>Protons</a:t>
            </a:r>
            <a:r>
              <a:rPr lang="en-US" sz="2800" b="1" dirty="0"/>
              <a:t> + </a:t>
            </a:r>
            <a:r>
              <a:rPr lang="en-US" sz="2800" b="1" dirty="0">
                <a:solidFill>
                  <a:srgbClr val="FFC000"/>
                </a:solidFill>
              </a:rPr>
              <a:t>Neutrons</a:t>
            </a:r>
            <a:r>
              <a:rPr lang="en-US" sz="2800" b="1" dirty="0"/>
              <a:t> + </a:t>
            </a:r>
            <a:r>
              <a:rPr lang="en-US" sz="2800" b="1" baseline="-25000" dirty="0">
                <a:solidFill>
                  <a:srgbClr val="0070C0"/>
                </a:solidFill>
              </a:rPr>
              <a:t>Electrons</a:t>
            </a:r>
          </a:p>
        </p:txBody>
      </p:sp>
      <p:sp>
        <p:nvSpPr>
          <p:cNvPr id="6" name="TextBox 5">
            <a:extLst>
              <a:ext uri="{FF2B5EF4-FFF2-40B4-BE49-F238E27FC236}">
                <a16:creationId xmlns:a16="http://schemas.microsoft.com/office/drawing/2014/main" id="{19DE0AD5-53F6-4E7C-075E-221CA58E291A}"/>
              </a:ext>
            </a:extLst>
          </p:cNvPr>
          <p:cNvSpPr txBox="1"/>
          <p:nvPr/>
        </p:nvSpPr>
        <p:spPr>
          <a:xfrm>
            <a:off x="201839" y="2556140"/>
            <a:ext cx="11859302" cy="1384995"/>
          </a:xfrm>
          <a:prstGeom prst="rect">
            <a:avLst/>
          </a:prstGeom>
          <a:noFill/>
        </p:spPr>
        <p:txBody>
          <a:bodyPr wrap="square" rtlCol="0">
            <a:spAutoFit/>
          </a:bodyPr>
          <a:lstStyle/>
          <a:p>
            <a:r>
              <a:rPr lang="en-US" sz="2800" b="1" dirty="0"/>
              <a:t>BUT, more than one </a:t>
            </a:r>
            <a:r>
              <a:rPr lang="en-US" sz="2800" b="1" u="sng" dirty="0">
                <a:solidFill>
                  <a:srgbClr val="7030A0"/>
                </a:solidFill>
              </a:rPr>
              <a:t>VERSION (Isotope)</a:t>
            </a:r>
            <a:r>
              <a:rPr lang="en-US" sz="2800" b="1" dirty="0"/>
              <a:t> of each element exists….so the Atomic Mass on the periodic table is an </a:t>
            </a:r>
            <a:r>
              <a:rPr lang="en-US" sz="2800" b="1" dirty="0">
                <a:solidFill>
                  <a:srgbClr val="7030A0"/>
                </a:solidFill>
              </a:rPr>
              <a:t>average of all the different “Versions”(Isotopes).</a:t>
            </a:r>
            <a:endParaRPr lang="en-US" sz="2800" b="1" baseline="-25000" dirty="0">
              <a:solidFill>
                <a:srgbClr val="7030A0"/>
              </a:solidFill>
            </a:endParaRPr>
          </a:p>
        </p:txBody>
      </p:sp>
      <p:sp>
        <p:nvSpPr>
          <p:cNvPr id="7" name="TextBox 6">
            <a:extLst>
              <a:ext uri="{FF2B5EF4-FFF2-40B4-BE49-F238E27FC236}">
                <a16:creationId xmlns:a16="http://schemas.microsoft.com/office/drawing/2014/main" id="{ECC16E36-62F2-49E2-6148-6801CB33C6ED}"/>
              </a:ext>
            </a:extLst>
          </p:cNvPr>
          <p:cNvSpPr txBox="1"/>
          <p:nvPr/>
        </p:nvSpPr>
        <p:spPr>
          <a:xfrm>
            <a:off x="565150" y="4904711"/>
            <a:ext cx="751032" cy="523220"/>
          </a:xfrm>
          <a:prstGeom prst="rect">
            <a:avLst/>
          </a:prstGeom>
          <a:noFill/>
        </p:spPr>
        <p:txBody>
          <a:bodyPr wrap="square" rtlCol="0">
            <a:spAutoFit/>
          </a:bodyPr>
          <a:lstStyle/>
          <a:p>
            <a:r>
              <a:rPr lang="en-US" sz="2800" b="1" dirty="0"/>
              <a:t>Ex. </a:t>
            </a:r>
          </a:p>
        </p:txBody>
      </p:sp>
      <p:pic>
        <p:nvPicPr>
          <p:cNvPr id="2050" name="Picture 2" descr="A normal carbon atom has 6 neutrons, and carbon-12 has 6 neutrons, so how  is carbon-12 an isotope? - Quora">
            <a:extLst>
              <a:ext uri="{FF2B5EF4-FFF2-40B4-BE49-F238E27FC236}">
                <a16:creationId xmlns:a16="http://schemas.microsoft.com/office/drawing/2014/main" id="{B4FCA17E-3D3B-2A22-3072-D67A562862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872"/>
          <a:stretch/>
        </p:blipFill>
        <p:spPr bwMode="auto">
          <a:xfrm>
            <a:off x="1496848" y="3941135"/>
            <a:ext cx="1481879" cy="27970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normal carbon atom has 6 neutrons, and carbon-12 has 6 neutrons, so how  is carbon-12 an isotope? - Quora">
            <a:extLst>
              <a:ext uri="{FF2B5EF4-FFF2-40B4-BE49-F238E27FC236}">
                <a16:creationId xmlns:a16="http://schemas.microsoft.com/office/drawing/2014/main" id="{8280F05E-8A7A-282C-E1E9-FD8005D22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71" r="33950"/>
          <a:stretch/>
        </p:blipFill>
        <p:spPr bwMode="auto">
          <a:xfrm>
            <a:off x="3159393" y="3941134"/>
            <a:ext cx="1627150" cy="27970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 normal carbon atom has 6 neutrons, and carbon-12 has 6 neutrons, so how  is carbon-12 an isotope? - Quora">
            <a:extLst>
              <a:ext uri="{FF2B5EF4-FFF2-40B4-BE49-F238E27FC236}">
                <a16:creationId xmlns:a16="http://schemas.microsoft.com/office/drawing/2014/main" id="{55B0FA34-3AC7-4463-78D2-3191AA3ADA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21"/>
          <a:stretch/>
        </p:blipFill>
        <p:spPr bwMode="auto">
          <a:xfrm>
            <a:off x="4988876" y="3941134"/>
            <a:ext cx="1627150" cy="27970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CE4A637-9EA1-51A1-3598-5748F5AD1B63}"/>
              </a:ext>
            </a:extLst>
          </p:cNvPr>
          <p:cNvSpPr txBox="1"/>
          <p:nvPr/>
        </p:nvSpPr>
        <p:spPr>
          <a:xfrm>
            <a:off x="6982691" y="3490639"/>
            <a:ext cx="5209309" cy="1384995"/>
          </a:xfrm>
          <a:prstGeom prst="rect">
            <a:avLst/>
          </a:prstGeom>
          <a:noFill/>
        </p:spPr>
        <p:txBody>
          <a:bodyPr wrap="square" rtlCol="0">
            <a:spAutoFit/>
          </a:bodyPr>
          <a:lstStyle/>
          <a:p>
            <a:r>
              <a:rPr lang="en-US" sz="2800" b="1" dirty="0"/>
              <a:t>So the mass on the periodic </a:t>
            </a:r>
          </a:p>
          <a:p>
            <a:r>
              <a:rPr lang="en-US" sz="2800" b="1" dirty="0"/>
              <a:t>(12.0 g/mol) table is an </a:t>
            </a:r>
            <a:r>
              <a:rPr lang="en-US" sz="2800" b="1" dirty="0">
                <a:solidFill>
                  <a:srgbClr val="FF0000"/>
                </a:solidFill>
              </a:rPr>
              <a:t>AVERAGE</a:t>
            </a:r>
            <a:r>
              <a:rPr lang="en-US" sz="2800" b="1" dirty="0"/>
              <a:t> of all </a:t>
            </a:r>
            <a:r>
              <a:rPr lang="en-US" sz="2800" b="1" dirty="0">
                <a:solidFill>
                  <a:srgbClr val="FF0000"/>
                </a:solidFill>
              </a:rPr>
              <a:t>3 ISOTOPES</a:t>
            </a:r>
            <a:r>
              <a:rPr lang="en-US" sz="2800" b="1" dirty="0"/>
              <a:t>.</a:t>
            </a:r>
            <a:endParaRPr lang="en-US" sz="2800" b="1" baseline="-25000" dirty="0">
              <a:solidFill>
                <a:srgbClr val="7030A0"/>
              </a:solidFill>
            </a:endParaRPr>
          </a:p>
        </p:txBody>
      </p:sp>
      <p:sp>
        <p:nvSpPr>
          <p:cNvPr id="11" name="TextBox 10">
            <a:extLst>
              <a:ext uri="{FF2B5EF4-FFF2-40B4-BE49-F238E27FC236}">
                <a16:creationId xmlns:a16="http://schemas.microsoft.com/office/drawing/2014/main" id="{61D0DE61-6EE9-C517-8CB6-389B3F1D11BB}"/>
              </a:ext>
            </a:extLst>
          </p:cNvPr>
          <p:cNvSpPr txBox="1"/>
          <p:nvPr/>
        </p:nvSpPr>
        <p:spPr>
          <a:xfrm>
            <a:off x="6851832" y="5373438"/>
            <a:ext cx="5209309" cy="954107"/>
          </a:xfrm>
          <a:prstGeom prst="rect">
            <a:avLst/>
          </a:prstGeom>
          <a:noFill/>
        </p:spPr>
        <p:txBody>
          <a:bodyPr wrap="square" rtlCol="0">
            <a:spAutoFit/>
          </a:bodyPr>
          <a:lstStyle/>
          <a:p>
            <a:r>
              <a:rPr lang="en-US" sz="2800" b="1" dirty="0"/>
              <a:t>Closer to the first </a:t>
            </a:r>
            <a:r>
              <a:rPr lang="en-US" sz="2800" b="1"/>
              <a:t>(</a:t>
            </a:r>
            <a:r>
              <a:rPr lang="en-US" sz="2800" b="1">
                <a:solidFill>
                  <a:srgbClr val="FF0000"/>
                </a:solidFill>
              </a:rPr>
              <a:t>C-12</a:t>
            </a:r>
            <a:r>
              <a:rPr lang="en-US" sz="2800" b="1" dirty="0"/>
              <a:t>) because that is the </a:t>
            </a:r>
            <a:r>
              <a:rPr lang="en-US" sz="2800" b="1" dirty="0">
                <a:solidFill>
                  <a:srgbClr val="FF0000"/>
                </a:solidFill>
              </a:rPr>
              <a:t>MOST COMMON</a:t>
            </a:r>
            <a:r>
              <a:rPr lang="en-US" sz="2800" b="1" dirty="0"/>
              <a:t>.</a:t>
            </a:r>
            <a:endParaRPr lang="en-US" sz="2800" b="1" baseline="-25000" dirty="0">
              <a:solidFill>
                <a:srgbClr val="7030A0"/>
              </a:solidFill>
            </a:endParaRPr>
          </a:p>
        </p:txBody>
      </p:sp>
    </p:spTree>
    <p:extLst>
      <p:ext uri="{BB962C8B-B14F-4D97-AF65-F5344CB8AC3E}">
        <p14:creationId xmlns:p14="http://schemas.microsoft.com/office/powerpoint/2010/main" val="39614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3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500"/>
                                  </p:stCondLst>
                                  <p:childTnLst>
                                    <p:set>
                                      <p:cBhvr>
                                        <p:cTn id="20" dur="1" fill="hold">
                                          <p:stCondLst>
                                            <p:cond delay="0"/>
                                          </p:stCondLst>
                                        </p:cTn>
                                        <p:tgtEl>
                                          <p:spTgt spid="2050"/>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150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150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28804"/>
          </a:xfrm>
        </p:spPr>
        <p:txBody>
          <a:bodyPr>
            <a:normAutofit fontScale="90000"/>
          </a:bodyPr>
          <a:lstStyle/>
          <a:p>
            <a:r>
              <a:rPr lang="en-US" b="1" i="1" dirty="0">
                <a:solidFill>
                  <a:srgbClr val="FF0000"/>
                </a:solidFill>
              </a:rPr>
              <a:t>Example 3.9</a:t>
            </a:r>
          </a:p>
        </p:txBody>
      </p:sp>
      <p:sp>
        <p:nvSpPr>
          <p:cNvPr id="4" name="TextBox 3">
            <a:extLst>
              <a:ext uri="{FF2B5EF4-FFF2-40B4-BE49-F238E27FC236}">
                <a16:creationId xmlns:a16="http://schemas.microsoft.com/office/drawing/2014/main" id="{DFBA2D28-10DB-B5BF-D4FE-5C32A01220A8}"/>
              </a:ext>
            </a:extLst>
          </p:cNvPr>
          <p:cNvSpPr txBox="1"/>
          <p:nvPr/>
        </p:nvSpPr>
        <p:spPr>
          <a:xfrm>
            <a:off x="0" y="586351"/>
            <a:ext cx="12192000" cy="830997"/>
          </a:xfrm>
          <a:prstGeom prst="rect">
            <a:avLst/>
          </a:prstGeom>
          <a:noFill/>
        </p:spPr>
        <p:txBody>
          <a:bodyPr wrap="square" rtlCol="0">
            <a:spAutoFit/>
          </a:bodyPr>
          <a:lstStyle/>
          <a:p>
            <a:r>
              <a:rPr lang="en-CA" sz="2400" i="1" dirty="0"/>
              <a:t>Ascorbic acid (Vitamin C) cures scurvy. It is composed of 40.92 percent carbon (C), 4.58 percent hydrogen (H), and 54.50 percent oxygen (O) by mass. Determine its empirical formula. </a:t>
            </a:r>
          </a:p>
        </p:txBody>
      </p:sp>
      <p:sp>
        <p:nvSpPr>
          <p:cNvPr id="5" name="TextBox 4">
            <a:extLst>
              <a:ext uri="{FF2B5EF4-FFF2-40B4-BE49-F238E27FC236}">
                <a16:creationId xmlns:a16="http://schemas.microsoft.com/office/drawing/2014/main" id="{0454D521-EC39-CDF3-C29E-F9FEADB6D7A3}"/>
              </a:ext>
            </a:extLst>
          </p:cNvPr>
          <p:cNvSpPr txBox="1"/>
          <p:nvPr/>
        </p:nvSpPr>
        <p:spPr>
          <a:xfrm>
            <a:off x="123845" y="1680533"/>
            <a:ext cx="11733858" cy="1754326"/>
          </a:xfrm>
          <a:prstGeom prst="rect">
            <a:avLst/>
          </a:prstGeom>
          <a:noFill/>
        </p:spPr>
        <p:txBody>
          <a:bodyPr wrap="square" rtlCol="0">
            <a:spAutoFit/>
          </a:bodyPr>
          <a:lstStyle/>
          <a:p>
            <a:r>
              <a:rPr lang="en-US" sz="3600" dirty="0">
                <a:solidFill>
                  <a:srgbClr val="FF0000"/>
                </a:solidFill>
              </a:rPr>
              <a:t>For easy calculation we just assume the entire sample of Vitamin C is 100g…that way we can convert each percent to grams.</a:t>
            </a:r>
          </a:p>
        </p:txBody>
      </p:sp>
      <p:sp>
        <p:nvSpPr>
          <p:cNvPr id="6" name="TextBox 5">
            <a:extLst>
              <a:ext uri="{FF2B5EF4-FFF2-40B4-BE49-F238E27FC236}">
                <a16:creationId xmlns:a16="http://schemas.microsoft.com/office/drawing/2014/main" id="{EC3911CB-1AEC-DB8D-3BD8-6B2BD4165175}"/>
              </a:ext>
            </a:extLst>
          </p:cNvPr>
          <p:cNvSpPr txBox="1"/>
          <p:nvPr/>
        </p:nvSpPr>
        <p:spPr>
          <a:xfrm>
            <a:off x="83234" y="5331790"/>
            <a:ext cx="1746405" cy="923330"/>
          </a:xfrm>
          <a:prstGeom prst="rect">
            <a:avLst/>
          </a:prstGeom>
          <a:noFill/>
        </p:spPr>
        <p:txBody>
          <a:bodyPr wrap="square" rtlCol="0">
            <a:spAutoFit/>
          </a:bodyPr>
          <a:lstStyle/>
          <a:p>
            <a:r>
              <a:rPr lang="en-US" sz="5400" b="1" dirty="0" err="1">
                <a:solidFill>
                  <a:srgbClr val="0070C0"/>
                </a:solidFill>
              </a:rPr>
              <a:t>n</a:t>
            </a:r>
            <a:r>
              <a:rPr lang="en-US" sz="5400" b="1" baseline="-25000" dirty="0" err="1">
                <a:solidFill>
                  <a:srgbClr val="0070C0"/>
                </a:solidFill>
              </a:rPr>
              <a:t>O</a:t>
            </a:r>
            <a:r>
              <a:rPr lang="en-US" sz="5400" b="1" dirty="0">
                <a:solidFill>
                  <a:srgbClr val="0070C0"/>
                </a:solidFill>
              </a:rPr>
              <a:t> </a:t>
            </a:r>
            <a:r>
              <a:rPr lang="en-US" sz="5400" b="1" dirty="0"/>
              <a:t>=</a:t>
            </a:r>
            <a:endParaRPr lang="en-US" sz="2800" dirty="0">
              <a:solidFill>
                <a:srgbClr val="FF0000"/>
              </a:solidFill>
            </a:endParaRPr>
          </a:p>
        </p:txBody>
      </p:sp>
      <p:sp>
        <p:nvSpPr>
          <p:cNvPr id="7" name="TextBox 6">
            <a:extLst>
              <a:ext uri="{FF2B5EF4-FFF2-40B4-BE49-F238E27FC236}">
                <a16:creationId xmlns:a16="http://schemas.microsoft.com/office/drawing/2014/main" id="{48969BA0-F6E9-3F02-C0BA-7A814DC8D2FD}"/>
              </a:ext>
            </a:extLst>
          </p:cNvPr>
          <p:cNvSpPr txBox="1"/>
          <p:nvPr/>
        </p:nvSpPr>
        <p:spPr>
          <a:xfrm>
            <a:off x="123845" y="4225206"/>
            <a:ext cx="1746405" cy="923330"/>
          </a:xfrm>
          <a:prstGeom prst="rect">
            <a:avLst/>
          </a:prstGeom>
          <a:noFill/>
        </p:spPr>
        <p:txBody>
          <a:bodyPr wrap="square" rtlCol="0">
            <a:spAutoFit/>
          </a:bodyPr>
          <a:lstStyle/>
          <a:p>
            <a:r>
              <a:rPr lang="en-US" sz="5400" b="1" dirty="0" err="1">
                <a:solidFill>
                  <a:srgbClr val="7030A0"/>
                </a:solidFill>
              </a:rPr>
              <a:t>n</a:t>
            </a:r>
            <a:r>
              <a:rPr lang="en-US" sz="5400" b="1" baseline="-25000" dirty="0" err="1">
                <a:solidFill>
                  <a:srgbClr val="7030A0"/>
                </a:solidFill>
              </a:rPr>
              <a:t>H</a:t>
            </a:r>
            <a:r>
              <a:rPr lang="en-US" sz="5400" b="1" dirty="0"/>
              <a:t> =</a:t>
            </a:r>
            <a:endParaRPr lang="en-US" sz="2800" dirty="0">
              <a:solidFill>
                <a:srgbClr val="FF0000"/>
              </a:solidFill>
            </a:endParaRPr>
          </a:p>
        </p:txBody>
      </p:sp>
      <p:sp>
        <p:nvSpPr>
          <p:cNvPr id="8" name="TextBox 7">
            <a:extLst>
              <a:ext uri="{FF2B5EF4-FFF2-40B4-BE49-F238E27FC236}">
                <a16:creationId xmlns:a16="http://schemas.microsoft.com/office/drawing/2014/main" id="{E1A61203-E21F-A963-E3A7-FB769C388295}"/>
              </a:ext>
            </a:extLst>
          </p:cNvPr>
          <p:cNvSpPr txBox="1"/>
          <p:nvPr/>
        </p:nvSpPr>
        <p:spPr>
          <a:xfrm>
            <a:off x="123845" y="3045541"/>
            <a:ext cx="1746405" cy="923330"/>
          </a:xfrm>
          <a:prstGeom prst="rect">
            <a:avLst/>
          </a:prstGeom>
          <a:noFill/>
        </p:spPr>
        <p:txBody>
          <a:bodyPr wrap="square" rtlCol="0">
            <a:spAutoFit/>
          </a:bodyPr>
          <a:lstStyle/>
          <a:p>
            <a:r>
              <a:rPr lang="en-US" sz="5400" b="1" dirty="0" err="1"/>
              <a:t>n</a:t>
            </a:r>
            <a:r>
              <a:rPr lang="en-US" sz="5400" b="1" baseline="-25000" dirty="0" err="1"/>
              <a:t>C</a:t>
            </a:r>
            <a:r>
              <a:rPr lang="en-US" sz="5400" b="1" dirty="0"/>
              <a:t> =</a:t>
            </a:r>
            <a:endParaRPr lang="en-US" sz="2800" dirty="0">
              <a:solidFill>
                <a:srgbClr val="FF0000"/>
              </a:solidFill>
            </a:endParaRPr>
          </a:p>
        </p:txBody>
      </p:sp>
      <p:cxnSp>
        <p:nvCxnSpPr>
          <p:cNvPr id="9" name="Straight Connector 8">
            <a:extLst>
              <a:ext uri="{FF2B5EF4-FFF2-40B4-BE49-F238E27FC236}">
                <a16:creationId xmlns:a16="http://schemas.microsoft.com/office/drawing/2014/main" id="{9F88C873-66E7-0A1B-36E7-2AA53E35C731}"/>
              </a:ext>
            </a:extLst>
          </p:cNvPr>
          <p:cNvCxnSpPr>
            <a:cxnSpLocks/>
          </p:cNvCxnSpPr>
          <p:nvPr/>
        </p:nvCxnSpPr>
        <p:spPr>
          <a:xfrm>
            <a:off x="6694796" y="1417348"/>
            <a:ext cx="410102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6A43C27-D6CC-DFB2-B50B-E605FEB140DF}"/>
              </a:ext>
            </a:extLst>
          </p:cNvPr>
          <p:cNvSpPr/>
          <p:nvPr/>
        </p:nvSpPr>
        <p:spPr>
          <a:xfrm>
            <a:off x="7005484" y="528944"/>
            <a:ext cx="3126658"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9CADD8B-F6A3-681A-6E01-AB34B7ED391E}"/>
              </a:ext>
            </a:extLst>
          </p:cNvPr>
          <p:cNvSpPr/>
          <p:nvPr/>
        </p:nvSpPr>
        <p:spPr>
          <a:xfrm>
            <a:off x="10132141" y="578875"/>
            <a:ext cx="175457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1502488-3BAA-4B1C-C09E-867A6838B3A6}"/>
              </a:ext>
            </a:extLst>
          </p:cNvPr>
          <p:cNvSpPr/>
          <p:nvPr/>
        </p:nvSpPr>
        <p:spPr>
          <a:xfrm>
            <a:off x="2329516" y="967480"/>
            <a:ext cx="272918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A3D1BDB-D56A-DB3C-020D-AE114702F867}"/>
              </a:ext>
            </a:extLst>
          </p:cNvPr>
          <p:cNvSpPr txBox="1"/>
          <p:nvPr/>
        </p:nvSpPr>
        <p:spPr>
          <a:xfrm>
            <a:off x="1349562" y="3181563"/>
            <a:ext cx="2437458" cy="707886"/>
          </a:xfrm>
          <a:prstGeom prst="rect">
            <a:avLst/>
          </a:prstGeom>
          <a:noFill/>
        </p:spPr>
        <p:txBody>
          <a:bodyPr wrap="square" rtlCol="0">
            <a:spAutoFit/>
          </a:bodyPr>
          <a:lstStyle/>
          <a:p>
            <a:r>
              <a:rPr lang="en-US" sz="4000" b="1" dirty="0"/>
              <a:t>40.92 g</a:t>
            </a:r>
            <a:endParaRPr lang="en-US" dirty="0">
              <a:solidFill>
                <a:srgbClr val="FF0000"/>
              </a:solidFill>
            </a:endParaRPr>
          </a:p>
        </p:txBody>
      </p:sp>
      <p:sp>
        <p:nvSpPr>
          <p:cNvPr id="15" name="TextBox 14">
            <a:extLst>
              <a:ext uri="{FF2B5EF4-FFF2-40B4-BE49-F238E27FC236}">
                <a16:creationId xmlns:a16="http://schemas.microsoft.com/office/drawing/2014/main" id="{D26F69AB-9714-CCF6-0368-40C0088192A8}"/>
              </a:ext>
            </a:extLst>
          </p:cNvPr>
          <p:cNvSpPr txBox="1"/>
          <p:nvPr/>
        </p:nvSpPr>
        <p:spPr>
          <a:xfrm>
            <a:off x="1410206" y="4290447"/>
            <a:ext cx="1449316" cy="707886"/>
          </a:xfrm>
          <a:prstGeom prst="rect">
            <a:avLst/>
          </a:prstGeom>
          <a:noFill/>
        </p:spPr>
        <p:txBody>
          <a:bodyPr wrap="square" rtlCol="0">
            <a:spAutoFit/>
          </a:bodyPr>
          <a:lstStyle/>
          <a:p>
            <a:r>
              <a:rPr lang="en-US" sz="4000" b="1" dirty="0"/>
              <a:t>4.58 g</a:t>
            </a:r>
            <a:endParaRPr lang="en-US" dirty="0">
              <a:solidFill>
                <a:srgbClr val="FF0000"/>
              </a:solidFill>
            </a:endParaRPr>
          </a:p>
        </p:txBody>
      </p:sp>
      <p:sp>
        <p:nvSpPr>
          <p:cNvPr id="16" name="TextBox 15">
            <a:extLst>
              <a:ext uri="{FF2B5EF4-FFF2-40B4-BE49-F238E27FC236}">
                <a16:creationId xmlns:a16="http://schemas.microsoft.com/office/drawing/2014/main" id="{F7377310-D2AD-2177-99DD-41862180F642}"/>
              </a:ext>
            </a:extLst>
          </p:cNvPr>
          <p:cNvSpPr txBox="1"/>
          <p:nvPr/>
        </p:nvSpPr>
        <p:spPr>
          <a:xfrm>
            <a:off x="1441368" y="5439512"/>
            <a:ext cx="2437458" cy="707886"/>
          </a:xfrm>
          <a:prstGeom prst="rect">
            <a:avLst/>
          </a:prstGeom>
          <a:noFill/>
        </p:spPr>
        <p:txBody>
          <a:bodyPr wrap="square" rtlCol="0">
            <a:spAutoFit/>
          </a:bodyPr>
          <a:lstStyle/>
          <a:p>
            <a:r>
              <a:rPr lang="en-US" sz="4000" b="1" dirty="0"/>
              <a:t>54.50 g</a:t>
            </a:r>
            <a:endParaRPr lang="en-US" dirty="0">
              <a:solidFill>
                <a:srgbClr val="FF0000"/>
              </a:solidFill>
            </a:endParaRPr>
          </a:p>
        </p:txBody>
      </p:sp>
      <p:sp>
        <p:nvSpPr>
          <p:cNvPr id="17" name="TextBox 16">
            <a:extLst>
              <a:ext uri="{FF2B5EF4-FFF2-40B4-BE49-F238E27FC236}">
                <a16:creationId xmlns:a16="http://schemas.microsoft.com/office/drawing/2014/main" id="{28E9FBA9-5FDC-A175-15CE-32AC3150E783}"/>
              </a:ext>
            </a:extLst>
          </p:cNvPr>
          <p:cNvSpPr txBox="1"/>
          <p:nvPr/>
        </p:nvSpPr>
        <p:spPr>
          <a:xfrm>
            <a:off x="7727329" y="4391027"/>
            <a:ext cx="4174134" cy="2308324"/>
          </a:xfrm>
          <a:prstGeom prst="rect">
            <a:avLst/>
          </a:prstGeom>
          <a:noFill/>
          <a:ln w="31750">
            <a:solidFill>
              <a:srgbClr val="FF0000"/>
            </a:solidFill>
          </a:ln>
        </p:spPr>
        <p:txBody>
          <a:bodyPr wrap="square" rtlCol="0">
            <a:spAutoFit/>
          </a:bodyPr>
          <a:lstStyle/>
          <a:p>
            <a:r>
              <a:rPr lang="en-US" sz="3600" dirty="0">
                <a:solidFill>
                  <a:srgbClr val="FF0000"/>
                </a:solidFill>
              </a:rPr>
              <a:t>If we divide each mass by its molar mass it will give us the moles of each.</a:t>
            </a:r>
          </a:p>
        </p:txBody>
      </p:sp>
      <p:cxnSp>
        <p:nvCxnSpPr>
          <p:cNvPr id="19" name="Straight Connector 18">
            <a:extLst>
              <a:ext uri="{FF2B5EF4-FFF2-40B4-BE49-F238E27FC236}">
                <a16:creationId xmlns:a16="http://schemas.microsoft.com/office/drawing/2014/main" id="{53C7EEA6-D766-757F-2B73-D75B27D96044}"/>
              </a:ext>
            </a:extLst>
          </p:cNvPr>
          <p:cNvCxnSpPr/>
          <p:nvPr/>
        </p:nvCxnSpPr>
        <p:spPr>
          <a:xfrm>
            <a:off x="1381438" y="3805085"/>
            <a:ext cx="1597742"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E54AD8-DE36-8EBA-0F7F-F9E55CE062DC}"/>
              </a:ext>
            </a:extLst>
          </p:cNvPr>
          <p:cNvSpPr txBox="1"/>
          <p:nvPr/>
        </p:nvSpPr>
        <p:spPr>
          <a:xfrm>
            <a:off x="1175366" y="3737486"/>
            <a:ext cx="2785850" cy="707886"/>
          </a:xfrm>
          <a:prstGeom prst="rect">
            <a:avLst/>
          </a:prstGeom>
          <a:noFill/>
        </p:spPr>
        <p:txBody>
          <a:bodyPr wrap="square" rtlCol="0">
            <a:spAutoFit/>
          </a:bodyPr>
          <a:lstStyle/>
          <a:p>
            <a:r>
              <a:rPr lang="en-US" sz="4000" b="1" dirty="0"/>
              <a:t>12.0 g/mol</a:t>
            </a:r>
            <a:endParaRPr lang="en-US" dirty="0">
              <a:solidFill>
                <a:srgbClr val="FF0000"/>
              </a:solidFill>
            </a:endParaRPr>
          </a:p>
        </p:txBody>
      </p:sp>
      <p:sp>
        <p:nvSpPr>
          <p:cNvPr id="21" name="TextBox 20">
            <a:extLst>
              <a:ext uri="{FF2B5EF4-FFF2-40B4-BE49-F238E27FC236}">
                <a16:creationId xmlns:a16="http://schemas.microsoft.com/office/drawing/2014/main" id="{8458D3C5-32D0-ECF3-6C05-E6E6F30AADB8}"/>
              </a:ext>
            </a:extLst>
          </p:cNvPr>
          <p:cNvSpPr txBox="1"/>
          <p:nvPr/>
        </p:nvSpPr>
        <p:spPr>
          <a:xfrm>
            <a:off x="8904446" y="2824090"/>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22" name="TextBox 21">
            <a:extLst>
              <a:ext uri="{FF2B5EF4-FFF2-40B4-BE49-F238E27FC236}">
                <a16:creationId xmlns:a16="http://schemas.microsoft.com/office/drawing/2014/main" id="{C66D408B-912E-5F1D-187E-5600C16F1F9B}"/>
              </a:ext>
            </a:extLst>
          </p:cNvPr>
          <p:cNvSpPr txBox="1"/>
          <p:nvPr/>
        </p:nvSpPr>
        <p:spPr>
          <a:xfrm>
            <a:off x="10116718" y="2664144"/>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23" name="Straight Connector 22">
            <a:extLst>
              <a:ext uri="{FF2B5EF4-FFF2-40B4-BE49-F238E27FC236}">
                <a16:creationId xmlns:a16="http://schemas.microsoft.com/office/drawing/2014/main" id="{3EBAE5CE-5814-F57B-08AA-5E6F674E26B5}"/>
              </a:ext>
            </a:extLst>
          </p:cNvPr>
          <p:cNvCxnSpPr>
            <a:cxnSpLocks/>
          </p:cNvCxnSpPr>
          <p:nvPr/>
        </p:nvCxnSpPr>
        <p:spPr>
          <a:xfrm>
            <a:off x="10089010" y="3587474"/>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9067153-EB37-2774-A236-9719F5A69157}"/>
              </a:ext>
            </a:extLst>
          </p:cNvPr>
          <p:cNvSpPr txBox="1"/>
          <p:nvPr/>
        </p:nvSpPr>
        <p:spPr>
          <a:xfrm>
            <a:off x="10068227" y="3482841"/>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5" name="TextBox 24">
            <a:extLst>
              <a:ext uri="{FF2B5EF4-FFF2-40B4-BE49-F238E27FC236}">
                <a16:creationId xmlns:a16="http://schemas.microsoft.com/office/drawing/2014/main" id="{553CDDA2-8C58-6EAA-638E-ACC816E2761C}"/>
              </a:ext>
            </a:extLst>
          </p:cNvPr>
          <p:cNvSpPr txBox="1"/>
          <p:nvPr/>
        </p:nvSpPr>
        <p:spPr>
          <a:xfrm>
            <a:off x="3455425" y="3292237"/>
            <a:ext cx="2640575" cy="923330"/>
          </a:xfrm>
          <a:prstGeom prst="rect">
            <a:avLst/>
          </a:prstGeom>
          <a:noFill/>
        </p:spPr>
        <p:txBody>
          <a:bodyPr wrap="square" rtlCol="0">
            <a:spAutoFit/>
          </a:bodyPr>
          <a:lstStyle/>
          <a:p>
            <a:r>
              <a:rPr lang="en-US" sz="5400" b="1" dirty="0"/>
              <a:t>= </a:t>
            </a:r>
            <a:r>
              <a:rPr lang="en-US" sz="4000" b="1" u="sng" dirty="0"/>
              <a:t>3.41 mol </a:t>
            </a:r>
            <a:endParaRPr lang="en-US" sz="2800" u="sng" dirty="0">
              <a:solidFill>
                <a:srgbClr val="FF0000"/>
              </a:solidFill>
            </a:endParaRPr>
          </a:p>
        </p:txBody>
      </p:sp>
      <p:sp>
        <p:nvSpPr>
          <p:cNvPr id="26" name="TextBox 25">
            <a:extLst>
              <a:ext uri="{FF2B5EF4-FFF2-40B4-BE49-F238E27FC236}">
                <a16:creationId xmlns:a16="http://schemas.microsoft.com/office/drawing/2014/main" id="{5ACBE7B9-BEAF-1DF8-B25F-3F064F408A96}"/>
              </a:ext>
            </a:extLst>
          </p:cNvPr>
          <p:cNvSpPr txBox="1"/>
          <p:nvPr/>
        </p:nvSpPr>
        <p:spPr>
          <a:xfrm>
            <a:off x="1208180" y="4898425"/>
            <a:ext cx="2785850" cy="707886"/>
          </a:xfrm>
          <a:prstGeom prst="rect">
            <a:avLst/>
          </a:prstGeom>
          <a:noFill/>
        </p:spPr>
        <p:txBody>
          <a:bodyPr wrap="square" rtlCol="0">
            <a:spAutoFit/>
          </a:bodyPr>
          <a:lstStyle/>
          <a:p>
            <a:r>
              <a:rPr lang="en-US" sz="4000" b="1" dirty="0"/>
              <a:t>1.0 g/mol</a:t>
            </a:r>
            <a:endParaRPr lang="en-US" dirty="0">
              <a:solidFill>
                <a:srgbClr val="FF0000"/>
              </a:solidFill>
            </a:endParaRPr>
          </a:p>
        </p:txBody>
      </p:sp>
      <p:cxnSp>
        <p:nvCxnSpPr>
          <p:cNvPr id="27" name="Straight Connector 26">
            <a:extLst>
              <a:ext uri="{FF2B5EF4-FFF2-40B4-BE49-F238E27FC236}">
                <a16:creationId xmlns:a16="http://schemas.microsoft.com/office/drawing/2014/main" id="{7332CA7B-4563-8490-5628-EF2CDBB30307}"/>
              </a:ext>
            </a:extLst>
          </p:cNvPr>
          <p:cNvCxnSpPr/>
          <p:nvPr/>
        </p:nvCxnSpPr>
        <p:spPr>
          <a:xfrm>
            <a:off x="1441368" y="6147398"/>
            <a:ext cx="159774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4A270D-F9E9-90D2-3FCA-EA5C9A7CE635}"/>
              </a:ext>
            </a:extLst>
          </p:cNvPr>
          <p:cNvCxnSpPr/>
          <p:nvPr/>
        </p:nvCxnSpPr>
        <p:spPr>
          <a:xfrm>
            <a:off x="1335993" y="4998333"/>
            <a:ext cx="1597742"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758986F-9EF8-3BBE-9134-A423C23021AE}"/>
              </a:ext>
            </a:extLst>
          </p:cNvPr>
          <p:cNvSpPr txBox="1"/>
          <p:nvPr/>
        </p:nvSpPr>
        <p:spPr>
          <a:xfrm>
            <a:off x="3382664" y="4462321"/>
            <a:ext cx="2640575" cy="923330"/>
          </a:xfrm>
          <a:prstGeom prst="rect">
            <a:avLst/>
          </a:prstGeom>
          <a:noFill/>
        </p:spPr>
        <p:txBody>
          <a:bodyPr wrap="square" rtlCol="0">
            <a:spAutoFit/>
          </a:bodyPr>
          <a:lstStyle/>
          <a:p>
            <a:r>
              <a:rPr lang="en-US" sz="5400" b="1" dirty="0"/>
              <a:t>= </a:t>
            </a:r>
            <a:r>
              <a:rPr lang="en-US" sz="4000" b="1" u="sng" dirty="0"/>
              <a:t>4.58 mol </a:t>
            </a:r>
            <a:endParaRPr lang="en-US" sz="2800" u="sng" dirty="0">
              <a:solidFill>
                <a:srgbClr val="FF0000"/>
              </a:solidFill>
            </a:endParaRPr>
          </a:p>
        </p:txBody>
      </p:sp>
      <p:sp>
        <p:nvSpPr>
          <p:cNvPr id="31" name="TextBox 30">
            <a:extLst>
              <a:ext uri="{FF2B5EF4-FFF2-40B4-BE49-F238E27FC236}">
                <a16:creationId xmlns:a16="http://schemas.microsoft.com/office/drawing/2014/main" id="{B85BA2CE-E456-B5B6-BDD4-AF8FCBD1C144}"/>
              </a:ext>
            </a:extLst>
          </p:cNvPr>
          <p:cNvSpPr txBox="1"/>
          <p:nvPr/>
        </p:nvSpPr>
        <p:spPr>
          <a:xfrm>
            <a:off x="1117494" y="6157194"/>
            <a:ext cx="2785850" cy="707886"/>
          </a:xfrm>
          <a:prstGeom prst="rect">
            <a:avLst/>
          </a:prstGeom>
          <a:noFill/>
        </p:spPr>
        <p:txBody>
          <a:bodyPr wrap="square" rtlCol="0">
            <a:spAutoFit/>
          </a:bodyPr>
          <a:lstStyle/>
          <a:p>
            <a:r>
              <a:rPr lang="en-US" sz="4000" b="1" dirty="0"/>
              <a:t>16.0 g/mol</a:t>
            </a:r>
            <a:endParaRPr lang="en-US" dirty="0">
              <a:solidFill>
                <a:srgbClr val="FF0000"/>
              </a:solidFill>
            </a:endParaRPr>
          </a:p>
        </p:txBody>
      </p:sp>
      <p:sp>
        <p:nvSpPr>
          <p:cNvPr id="32" name="TextBox 31">
            <a:extLst>
              <a:ext uri="{FF2B5EF4-FFF2-40B4-BE49-F238E27FC236}">
                <a16:creationId xmlns:a16="http://schemas.microsoft.com/office/drawing/2014/main" id="{57AAB419-E7E9-959F-F94D-BC2B43BF9F0F}"/>
              </a:ext>
            </a:extLst>
          </p:cNvPr>
          <p:cNvSpPr txBox="1"/>
          <p:nvPr/>
        </p:nvSpPr>
        <p:spPr>
          <a:xfrm>
            <a:off x="3533729" y="5553319"/>
            <a:ext cx="2640575" cy="923330"/>
          </a:xfrm>
          <a:prstGeom prst="rect">
            <a:avLst/>
          </a:prstGeom>
          <a:noFill/>
        </p:spPr>
        <p:txBody>
          <a:bodyPr wrap="square" rtlCol="0">
            <a:spAutoFit/>
          </a:bodyPr>
          <a:lstStyle/>
          <a:p>
            <a:r>
              <a:rPr lang="en-US" sz="5400" b="1" dirty="0"/>
              <a:t>= </a:t>
            </a:r>
            <a:r>
              <a:rPr lang="en-US" sz="4000" b="1" u="sng" dirty="0"/>
              <a:t>3.41 mol </a:t>
            </a:r>
            <a:endParaRPr lang="en-US" sz="2800" u="sng" dirty="0">
              <a:solidFill>
                <a:srgbClr val="FF0000"/>
              </a:solidFill>
            </a:endParaRPr>
          </a:p>
        </p:txBody>
      </p:sp>
    </p:spTree>
    <p:extLst>
      <p:ext uri="{BB962C8B-B14F-4D97-AF65-F5344CB8AC3E}">
        <p14:creationId xmlns:p14="http://schemas.microsoft.com/office/powerpoint/2010/main" val="416953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animBg="1"/>
      <p:bldP spid="12" grpId="0" animBg="1"/>
      <p:bldP spid="13" grpId="0" animBg="1"/>
      <p:bldP spid="14" grpId="0"/>
      <p:bldP spid="15" grpId="0"/>
      <p:bldP spid="16" grpId="0"/>
      <p:bldP spid="17" grpId="0" animBg="1"/>
      <p:bldP spid="20" grpId="0"/>
      <p:bldP spid="21" grpId="0"/>
      <p:bldP spid="22" grpId="0"/>
      <p:bldP spid="24" grpId="0"/>
      <p:bldP spid="25" grpId="0"/>
      <p:bldP spid="26" grpId="0"/>
      <p:bldP spid="29" grpId="0"/>
      <p:bldP spid="31" grpId="0"/>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28804"/>
          </a:xfrm>
        </p:spPr>
        <p:txBody>
          <a:bodyPr>
            <a:normAutofit fontScale="90000"/>
          </a:bodyPr>
          <a:lstStyle/>
          <a:p>
            <a:r>
              <a:rPr lang="en-US" b="1" i="1" dirty="0">
                <a:solidFill>
                  <a:srgbClr val="FF0000"/>
                </a:solidFill>
              </a:rPr>
              <a:t>Example 3.9</a:t>
            </a:r>
          </a:p>
        </p:txBody>
      </p:sp>
      <p:sp>
        <p:nvSpPr>
          <p:cNvPr id="4" name="TextBox 3">
            <a:extLst>
              <a:ext uri="{FF2B5EF4-FFF2-40B4-BE49-F238E27FC236}">
                <a16:creationId xmlns:a16="http://schemas.microsoft.com/office/drawing/2014/main" id="{DFBA2D28-10DB-B5BF-D4FE-5C32A01220A8}"/>
              </a:ext>
            </a:extLst>
          </p:cNvPr>
          <p:cNvSpPr txBox="1"/>
          <p:nvPr/>
        </p:nvSpPr>
        <p:spPr>
          <a:xfrm>
            <a:off x="0" y="586351"/>
            <a:ext cx="12192000" cy="830997"/>
          </a:xfrm>
          <a:prstGeom prst="rect">
            <a:avLst/>
          </a:prstGeom>
          <a:noFill/>
        </p:spPr>
        <p:txBody>
          <a:bodyPr wrap="square" rtlCol="0">
            <a:spAutoFit/>
          </a:bodyPr>
          <a:lstStyle/>
          <a:p>
            <a:r>
              <a:rPr lang="en-CA" sz="2400" i="1" dirty="0"/>
              <a:t>Ascorbic acid (Vitamin C) cures scurvy. It is composed of 40.92 percent carbon (C), 4.58 percent hydrogen (H), and 54.50 percent oxygen (O) by mass. Determine its empirical formula. </a:t>
            </a:r>
          </a:p>
        </p:txBody>
      </p:sp>
      <p:sp>
        <p:nvSpPr>
          <p:cNvPr id="6" name="TextBox 5">
            <a:extLst>
              <a:ext uri="{FF2B5EF4-FFF2-40B4-BE49-F238E27FC236}">
                <a16:creationId xmlns:a16="http://schemas.microsoft.com/office/drawing/2014/main" id="{EC3911CB-1AEC-DB8D-3BD8-6B2BD4165175}"/>
              </a:ext>
            </a:extLst>
          </p:cNvPr>
          <p:cNvSpPr txBox="1"/>
          <p:nvPr/>
        </p:nvSpPr>
        <p:spPr>
          <a:xfrm>
            <a:off x="83234" y="5331790"/>
            <a:ext cx="1746405" cy="923330"/>
          </a:xfrm>
          <a:prstGeom prst="rect">
            <a:avLst/>
          </a:prstGeom>
          <a:noFill/>
        </p:spPr>
        <p:txBody>
          <a:bodyPr wrap="square" rtlCol="0">
            <a:spAutoFit/>
          </a:bodyPr>
          <a:lstStyle/>
          <a:p>
            <a:r>
              <a:rPr lang="en-US" sz="5400" b="1" dirty="0" err="1">
                <a:solidFill>
                  <a:srgbClr val="0070C0"/>
                </a:solidFill>
              </a:rPr>
              <a:t>n</a:t>
            </a:r>
            <a:r>
              <a:rPr lang="en-US" sz="5400" b="1" baseline="-25000" dirty="0" err="1">
                <a:solidFill>
                  <a:srgbClr val="0070C0"/>
                </a:solidFill>
              </a:rPr>
              <a:t>O</a:t>
            </a:r>
            <a:r>
              <a:rPr lang="en-US" sz="5400" b="1" dirty="0">
                <a:solidFill>
                  <a:srgbClr val="0070C0"/>
                </a:solidFill>
              </a:rPr>
              <a:t> </a:t>
            </a:r>
            <a:r>
              <a:rPr lang="en-US" sz="5400" b="1" dirty="0"/>
              <a:t>=</a:t>
            </a:r>
            <a:endParaRPr lang="en-US" sz="2800" dirty="0">
              <a:solidFill>
                <a:srgbClr val="FF0000"/>
              </a:solidFill>
            </a:endParaRPr>
          </a:p>
        </p:txBody>
      </p:sp>
      <p:sp>
        <p:nvSpPr>
          <p:cNvPr id="7" name="TextBox 6">
            <a:extLst>
              <a:ext uri="{FF2B5EF4-FFF2-40B4-BE49-F238E27FC236}">
                <a16:creationId xmlns:a16="http://schemas.microsoft.com/office/drawing/2014/main" id="{48969BA0-F6E9-3F02-C0BA-7A814DC8D2FD}"/>
              </a:ext>
            </a:extLst>
          </p:cNvPr>
          <p:cNvSpPr txBox="1"/>
          <p:nvPr/>
        </p:nvSpPr>
        <p:spPr>
          <a:xfrm>
            <a:off x="123845" y="4225206"/>
            <a:ext cx="1746405" cy="923330"/>
          </a:xfrm>
          <a:prstGeom prst="rect">
            <a:avLst/>
          </a:prstGeom>
          <a:noFill/>
        </p:spPr>
        <p:txBody>
          <a:bodyPr wrap="square" rtlCol="0">
            <a:spAutoFit/>
          </a:bodyPr>
          <a:lstStyle/>
          <a:p>
            <a:r>
              <a:rPr lang="en-US" sz="5400" b="1" dirty="0" err="1">
                <a:solidFill>
                  <a:srgbClr val="7030A0"/>
                </a:solidFill>
              </a:rPr>
              <a:t>n</a:t>
            </a:r>
            <a:r>
              <a:rPr lang="en-US" sz="5400" b="1" baseline="-25000" dirty="0" err="1">
                <a:solidFill>
                  <a:srgbClr val="7030A0"/>
                </a:solidFill>
              </a:rPr>
              <a:t>H</a:t>
            </a:r>
            <a:r>
              <a:rPr lang="en-US" sz="5400" b="1" dirty="0"/>
              <a:t> =</a:t>
            </a:r>
            <a:endParaRPr lang="en-US" sz="2800" dirty="0">
              <a:solidFill>
                <a:srgbClr val="FF0000"/>
              </a:solidFill>
            </a:endParaRPr>
          </a:p>
        </p:txBody>
      </p:sp>
      <p:sp>
        <p:nvSpPr>
          <p:cNvPr id="8" name="TextBox 7">
            <a:extLst>
              <a:ext uri="{FF2B5EF4-FFF2-40B4-BE49-F238E27FC236}">
                <a16:creationId xmlns:a16="http://schemas.microsoft.com/office/drawing/2014/main" id="{E1A61203-E21F-A963-E3A7-FB769C388295}"/>
              </a:ext>
            </a:extLst>
          </p:cNvPr>
          <p:cNvSpPr txBox="1"/>
          <p:nvPr/>
        </p:nvSpPr>
        <p:spPr>
          <a:xfrm>
            <a:off x="123845" y="3045541"/>
            <a:ext cx="1746405" cy="923330"/>
          </a:xfrm>
          <a:prstGeom prst="rect">
            <a:avLst/>
          </a:prstGeom>
          <a:noFill/>
        </p:spPr>
        <p:txBody>
          <a:bodyPr wrap="square" rtlCol="0">
            <a:spAutoFit/>
          </a:bodyPr>
          <a:lstStyle/>
          <a:p>
            <a:r>
              <a:rPr lang="en-US" sz="5400" b="1" dirty="0" err="1"/>
              <a:t>n</a:t>
            </a:r>
            <a:r>
              <a:rPr lang="en-US" sz="5400" b="1" baseline="-25000" dirty="0" err="1"/>
              <a:t>C</a:t>
            </a:r>
            <a:r>
              <a:rPr lang="en-US" sz="5400" b="1" dirty="0"/>
              <a:t> =</a:t>
            </a:r>
            <a:endParaRPr lang="en-US" sz="2800" dirty="0">
              <a:solidFill>
                <a:srgbClr val="FF0000"/>
              </a:solidFill>
            </a:endParaRPr>
          </a:p>
        </p:txBody>
      </p:sp>
      <p:cxnSp>
        <p:nvCxnSpPr>
          <p:cNvPr id="9" name="Straight Connector 8">
            <a:extLst>
              <a:ext uri="{FF2B5EF4-FFF2-40B4-BE49-F238E27FC236}">
                <a16:creationId xmlns:a16="http://schemas.microsoft.com/office/drawing/2014/main" id="{9F88C873-66E7-0A1B-36E7-2AA53E35C731}"/>
              </a:ext>
            </a:extLst>
          </p:cNvPr>
          <p:cNvCxnSpPr>
            <a:cxnSpLocks/>
          </p:cNvCxnSpPr>
          <p:nvPr/>
        </p:nvCxnSpPr>
        <p:spPr>
          <a:xfrm>
            <a:off x="6694796" y="1417348"/>
            <a:ext cx="410102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6A43C27-D6CC-DFB2-B50B-E605FEB140DF}"/>
              </a:ext>
            </a:extLst>
          </p:cNvPr>
          <p:cNvSpPr/>
          <p:nvPr/>
        </p:nvSpPr>
        <p:spPr>
          <a:xfrm>
            <a:off x="7005484" y="528944"/>
            <a:ext cx="3126658"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9CADD8B-F6A3-681A-6E01-AB34B7ED391E}"/>
              </a:ext>
            </a:extLst>
          </p:cNvPr>
          <p:cNvSpPr/>
          <p:nvPr/>
        </p:nvSpPr>
        <p:spPr>
          <a:xfrm>
            <a:off x="10132141" y="578875"/>
            <a:ext cx="175457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1502488-3BAA-4B1C-C09E-867A6838B3A6}"/>
              </a:ext>
            </a:extLst>
          </p:cNvPr>
          <p:cNvSpPr/>
          <p:nvPr/>
        </p:nvSpPr>
        <p:spPr>
          <a:xfrm>
            <a:off x="2329516" y="967480"/>
            <a:ext cx="272918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A3D1BDB-D56A-DB3C-020D-AE114702F867}"/>
              </a:ext>
            </a:extLst>
          </p:cNvPr>
          <p:cNvSpPr txBox="1"/>
          <p:nvPr/>
        </p:nvSpPr>
        <p:spPr>
          <a:xfrm>
            <a:off x="1349562" y="3181563"/>
            <a:ext cx="2437458" cy="707886"/>
          </a:xfrm>
          <a:prstGeom prst="rect">
            <a:avLst/>
          </a:prstGeom>
          <a:noFill/>
        </p:spPr>
        <p:txBody>
          <a:bodyPr wrap="square" rtlCol="0">
            <a:spAutoFit/>
          </a:bodyPr>
          <a:lstStyle/>
          <a:p>
            <a:r>
              <a:rPr lang="en-US" sz="4000" b="1" dirty="0"/>
              <a:t>40.92 g</a:t>
            </a:r>
            <a:endParaRPr lang="en-US" dirty="0">
              <a:solidFill>
                <a:srgbClr val="FF0000"/>
              </a:solidFill>
            </a:endParaRPr>
          </a:p>
        </p:txBody>
      </p:sp>
      <p:sp>
        <p:nvSpPr>
          <p:cNvPr id="15" name="TextBox 14">
            <a:extLst>
              <a:ext uri="{FF2B5EF4-FFF2-40B4-BE49-F238E27FC236}">
                <a16:creationId xmlns:a16="http://schemas.microsoft.com/office/drawing/2014/main" id="{D26F69AB-9714-CCF6-0368-40C0088192A8}"/>
              </a:ext>
            </a:extLst>
          </p:cNvPr>
          <p:cNvSpPr txBox="1"/>
          <p:nvPr/>
        </p:nvSpPr>
        <p:spPr>
          <a:xfrm>
            <a:off x="1410206" y="4290447"/>
            <a:ext cx="1449316" cy="707886"/>
          </a:xfrm>
          <a:prstGeom prst="rect">
            <a:avLst/>
          </a:prstGeom>
          <a:noFill/>
        </p:spPr>
        <p:txBody>
          <a:bodyPr wrap="square" rtlCol="0">
            <a:spAutoFit/>
          </a:bodyPr>
          <a:lstStyle/>
          <a:p>
            <a:r>
              <a:rPr lang="en-US" sz="4000" b="1" dirty="0"/>
              <a:t>4.58 g</a:t>
            </a:r>
            <a:endParaRPr lang="en-US" dirty="0">
              <a:solidFill>
                <a:srgbClr val="FF0000"/>
              </a:solidFill>
            </a:endParaRPr>
          </a:p>
        </p:txBody>
      </p:sp>
      <p:sp>
        <p:nvSpPr>
          <p:cNvPr id="16" name="TextBox 15">
            <a:extLst>
              <a:ext uri="{FF2B5EF4-FFF2-40B4-BE49-F238E27FC236}">
                <a16:creationId xmlns:a16="http://schemas.microsoft.com/office/drawing/2014/main" id="{F7377310-D2AD-2177-99DD-41862180F642}"/>
              </a:ext>
            </a:extLst>
          </p:cNvPr>
          <p:cNvSpPr txBox="1"/>
          <p:nvPr/>
        </p:nvSpPr>
        <p:spPr>
          <a:xfrm>
            <a:off x="1441368" y="5439512"/>
            <a:ext cx="2437458" cy="707886"/>
          </a:xfrm>
          <a:prstGeom prst="rect">
            <a:avLst/>
          </a:prstGeom>
          <a:noFill/>
        </p:spPr>
        <p:txBody>
          <a:bodyPr wrap="square" rtlCol="0">
            <a:spAutoFit/>
          </a:bodyPr>
          <a:lstStyle/>
          <a:p>
            <a:r>
              <a:rPr lang="en-US" sz="4000" b="1" dirty="0"/>
              <a:t>54.50 g</a:t>
            </a:r>
            <a:endParaRPr lang="en-US" dirty="0">
              <a:solidFill>
                <a:srgbClr val="FF0000"/>
              </a:solidFill>
            </a:endParaRPr>
          </a:p>
        </p:txBody>
      </p:sp>
      <p:cxnSp>
        <p:nvCxnSpPr>
          <p:cNvPr id="19" name="Straight Connector 18">
            <a:extLst>
              <a:ext uri="{FF2B5EF4-FFF2-40B4-BE49-F238E27FC236}">
                <a16:creationId xmlns:a16="http://schemas.microsoft.com/office/drawing/2014/main" id="{53C7EEA6-D766-757F-2B73-D75B27D96044}"/>
              </a:ext>
            </a:extLst>
          </p:cNvPr>
          <p:cNvCxnSpPr/>
          <p:nvPr/>
        </p:nvCxnSpPr>
        <p:spPr>
          <a:xfrm>
            <a:off x="1381438" y="3805085"/>
            <a:ext cx="1597742"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E54AD8-DE36-8EBA-0F7F-F9E55CE062DC}"/>
              </a:ext>
            </a:extLst>
          </p:cNvPr>
          <p:cNvSpPr txBox="1"/>
          <p:nvPr/>
        </p:nvSpPr>
        <p:spPr>
          <a:xfrm>
            <a:off x="1175366" y="3737486"/>
            <a:ext cx="2785850" cy="707886"/>
          </a:xfrm>
          <a:prstGeom prst="rect">
            <a:avLst/>
          </a:prstGeom>
          <a:noFill/>
        </p:spPr>
        <p:txBody>
          <a:bodyPr wrap="square" rtlCol="0">
            <a:spAutoFit/>
          </a:bodyPr>
          <a:lstStyle/>
          <a:p>
            <a:r>
              <a:rPr lang="en-US" sz="4000" b="1" dirty="0"/>
              <a:t>12.0 g/mol</a:t>
            </a:r>
            <a:endParaRPr lang="en-US" dirty="0">
              <a:solidFill>
                <a:srgbClr val="FF0000"/>
              </a:solidFill>
            </a:endParaRPr>
          </a:p>
        </p:txBody>
      </p:sp>
      <p:sp>
        <p:nvSpPr>
          <p:cNvPr id="25" name="TextBox 24">
            <a:extLst>
              <a:ext uri="{FF2B5EF4-FFF2-40B4-BE49-F238E27FC236}">
                <a16:creationId xmlns:a16="http://schemas.microsoft.com/office/drawing/2014/main" id="{553CDDA2-8C58-6EAA-638E-ACC816E2761C}"/>
              </a:ext>
            </a:extLst>
          </p:cNvPr>
          <p:cNvSpPr txBox="1"/>
          <p:nvPr/>
        </p:nvSpPr>
        <p:spPr>
          <a:xfrm>
            <a:off x="6258860" y="3575648"/>
            <a:ext cx="1134533"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26" name="TextBox 25">
            <a:extLst>
              <a:ext uri="{FF2B5EF4-FFF2-40B4-BE49-F238E27FC236}">
                <a16:creationId xmlns:a16="http://schemas.microsoft.com/office/drawing/2014/main" id="{5ACBE7B9-BEAF-1DF8-B25F-3F064F408A96}"/>
              </a:ext>
            </a:extLst>
          </p:cNvPr>
          <p:cNvSpPr txBox="1"/>
          <p:nvPr/>
        </p:nvSpPr>
        <p:spPr>
          <a:xfrm>
            <a:off x="1208180" y="4898425"/>
            <a:ext cx="2785850" cy="707886"/>
          </a:xfrm>
          <a:prstGeom prst="rect">
            <a:avLst/>
          </a:prstGeom>
          <a:noFill/>
        </p:spPr>
        <p:txBody>
          <a:bodyPr wrap="square" rtlCol="0">
            <a:spAutoFit/>
          </a:bodyPr>
          <a:lstStyle/>
          <a:p>
            <a:r>
              <a:rPr lang="en-US" sz="4000" b="1" dirty="0"/>
              <a:t>1.0 g/mol</a:t>
            </a:r>
            <a:endParaRPr lang="en-US" dirty="0">
              <a:solidFill>
                <a:srgbClr val="FF0000"/>
              </a:solidFill>
            </a:endParaRPr>
          </a:p>
        </p:txBody>
      </p:sp>
      <p:cxnSp>
        <p:nvCxnSpPr>
          <p:cNvPr id="27" name="Straight Connector 26">
            <a:extLst>
              <a:ext uri="{FF2B5EF4-FFF2-40B4-BE49-F238E27FC236}">
                <a16:creationId xmlns:a16="http://schemas.microsoft.com/office/drawing/2014/main" id="{7332CA7B-4563-8490-5628-EF2CDBB30307}"/>
              </a:ext>
            </a:extLst>
          </p:cNvPr>
          <p:cNvCxnSpPr/>
          <p:nvPr/>
        </p:nvCxnSpPr>
        <p:spPr>
          <a:xfrm>
            <a:off x="1441368" y="6147398"/>
            <a:ext cx="159774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4A270D-F9E9-90D2-3FCA-EA5C9A7CE635}"/>
              </a:ext>
            </a:extLst>
          </p:cNvPr>
          <p:cNvCxnSpPr/>
          <p:nvPr/>
        </p:nvCxnSpPr>
        <p:spPr>
          <a:xfrm>
            <a:off x="1335993" y="4998333"/>
            <a:ext cx="1597742"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758986F-9EF8-3BBE-9134-A423C23021AE}"/>
              </a:ext>
            </a:extLst>
          </p:cNvPr>
          <p:cNvSpPr txBox="1"/>
          <p:nvPr/>
        </p:nvSpPr>
        <p:spPr>
          <a:xfrm>
            <a:off x="3382664" y="4462321"/>
            <a:ext cx="2640575" cy="923330"/>
          </a:xfrm>
          <a:prstGeom prst="rect">
            <a:avLst/>
          </a:prstGeom>
          <a:noFill/>
        </p:spPr>
        <p:txBody>
          <a:bodyPr wrap="square" rtlCol="0">
            <a:spAutoFit/>
          </a:bodyPr>
          <a:lstStyle/>
          <a:p>
            <a:r>
              <a:rPr lang="en-US" sz="5400" b="1" dirty="0"/>
              <a:t>= </a:t>
            </a:r>
            <a:r>
              <a:rPr lang="en-US" sz="4000" b="1" u="sng" dirty="0"/>
              <a:t>4.58 mol </a:t>
            </a:r>
            <a:endParaRPr lang="en-US" sz="2800" u="sng" dirty="0">
              <a:solidFill>
                <a:srgbClr val="FF0000"/>
              </a:solidFill>
            </a:endParaRPr>
          </a:p>
        </p:txBody>
      </p:sp>
      <p:sp>
        <p:nvSpPr>
          <p:cNvPr id="31" name="TextBox 30">
            <a:extLst>
              <a:ext uri="{FF2B5EF4-FFF2-40B4-BE49-F238E27FC236}">
                <a16:creationId xmlns:a16="http://schemas.microsoft.com/office/drawing/2014/main" id="{B85BA2CE-E456-B5B6-BDD4-AF8FCBD1C144}"/>
              </a:ext>
            </a:extLst>
          </p:cNvPr>
          <p:cNvSpPr txBox="1"/>
          <p:nvPr/>
        </p:nvSpPr>
        <p:spPr>
          <a:xfrm>
            <a:off x="1117494" y="6157194"/>
            <a:ext cx="2785850" cy="707886"/>
          </a:xfrm>
          <a:prstGeom prst="rect">
            <a:avLst/>
          </a:prstGeom>
          <a:noFill/>
        </p:spPr>
        <p:txBody>
          <a:bodyPr wrap="square" rtlCol="0">
            <a:spAutoFit/>
          </a:bodyPr>
          <a:lstStyle/>
          <a:p>
            <a:r>
              <a:rPr lang="en-US" sz="4000" b="1" dirty="0"/>
              <a:t>16.0 g/mol</a:t>
            </a:r>
            <a:endParaRPr lang="en-US" dirty="0">
              <a:solidFill>
                <a:srgbClr val="FF0000"/>
              </a:solidFill>
            </a:endParaRPr>
          </a:p>
        </p:txBody>
      </p:sp>
      <p:sp>
        <p:nvSpPr>
          <p:cNvPr id="32" name="TextBox 31">
            <a:extLst>
              <a:ext uri="{FF2B5EF4-FFF2-40B4-BE49-F238E27FC236}">
                <a16:creationId xmlns:a16="http://schemas.microsoft.com/office/drawing/2014/main" id="{57AAB419-E7E9-959F-F94D-BC2B43BF9F0F}"/>
              </a:ext>
            </a:extLst>
          </p:cNvPr>
          <p:cNvSpPr txBox="1"/>
          <p:nvPr/>
        </p:nvSpPr>
        <p:spPr>
          <a:xfrm>
            <a:off x="3533729" y="5553319"/>
            <a:ext cx="2640575" cy="923330"/>
          </a:xfrm>
          <a:prstGeom prst="rect">
            <a:avLst/>
          </a:prstGeom>
          <a:noFill/>
        </p:spPr>
        <p:txBody>
          <a:bodyPr wrap="square" rtlCol="0">
            <a:spAutoFit/>
          </a:bodyPr>
          <a:lstStyle/>
          <a:p>
            <a:r>
              <a:rPr lang="en-US" sz="5400" b="1" dirty="0"/>
              <a:t>= </a:t>
            </a:r>
            <a:r>
              <a:rPr lang="en-US" sz="4000" b="1" u="sng" dirty="0"/>
              <a:t>3.41 mol </a:t>
            </a:r>
            <a:endParaRPr lang="en-US" sz="2800" u="sng" dirty="0">
              <a:solidFill>
                <a:srgbClr val="FF0000"/>
              </a:solidFill>
            </a:endParaRPr>
          </a:p>
        </p:txBody>
      </p:sp>
      <p:sp>
        <p:nvSpPr>
          <p:cNvPr id="3" name="TextBox 2">
            <a:extLst>
              <a:ext uri="{FF2B5EF4-FFF2-40B4-BE49-F238E27FC236}">
                <a16:creationId xmlns:a16="http://schemas.microsoft.com/office/drawing/2014/main" id="{888CC1DF-0BD5-CA53-9B24-8572068E25EB}"/>
              </a:ext>
            </a:extLst>
          </p:cNvPr>
          <p:cNvSpPr txBox="1"/>
          <p:nvPr/>
        </p:nvSpPr>
        <p:spPr>
          <a:xfrm>
            <a:off x="83234" y="1662049"/>
            <a:ext cx="11803478" cy="1200329"/>
          </a:xfrm>
          <a:prstGeom prst="rect">
            <a:avLst/>
          </a:prstGeom>
          <a:noFill/>
          <a:ln w="31750">
            <a:solidFill>
              <a:srgbClr val="FF0000"/>
            </a:solidFill>
          </a:ln>
        </p:spPr>
        <p:txBody>
          <a:bodyPr wrap="square" rtlCol="0">
            <a:spAutoFit/>
          </a:bodyPr>
          <a:lstStyle/>
          <a:p>
            <a:r>
              <a:rPr lang="en-US" sz="3600" dirty="0">
                <a:solidFill>
                  <a:srgbClr val="FF0000"/>
                </a:solidFill>
              </a:rPr>
              <a:t>Now if we divide all three amounts and the smallest amount we can get a ratio.</a:t>
            </a:r>
          </a:p>
        </p:txBody>
      </p:sp>
      <p:sp>
        <p:nvSpPr>
          <p:cNvPr id="10" name="TextBox 9">
            <a:extLst>
              <a:ext uri="{FF2B5EF4-FFF2-40B4-BE49-F238E27FC236}">
                <a16:creationId xmlns:a16="http://schemas.microsoft.com/office/drawing/2014/main" id="{BB10B333-67FE-22A6-2250-FA27FCBEA7ED}"/>
              </a:ext>
            </a:extLst>
          </p:cNvPr>
          <p:cNvSpPr txBox="1"/>
          <p:nvPr/>
        </p:nvSpPr>
        <p:spPr>
          <a:xfrm>
            <a:off x="4133783" y="4061201"/>
            <a:ext cx="1113794" cy="707886"/>
          </a:xfrm>
          <a:prstGeom prst="rect">
            <a:avLst/>
          </a:prstGeom>
          <a:noFill/>
        </p:spPr>
        <p:txBody>
          <a:bodyPr wrap="square" rtlCol="0">
            <a:spAutoFit/>
          </a:bodyPr>
          <a:lstStyle/>
          <a:p>
            <a:r>
              <a:rPr lang="en-US" sz="4000" b="1" dirty="0">
                <a:solidFill>
                  <a:srgbClr val="FF0000"/>
                </a:solidFill>
              </a:rPr>
              <a:t>3.41</a:t>
            </a:r>
            <a:endParaRPr lang="en-US" u="sng" dirty="0">
              <a:solidFill>
                <a:srgbClr val="FF0000"/>
              </a:solidFill>
            </a:endParaRPr>
          </a:p>
        </p:txBody>
      </p:sp>
      <p:sp>
        <p:nvSpPr>
          <p:cNvPr id="18" name="TextBox 17">
            <a:extLst>
              <a:ext uri="{FF2B5EF4-FFF2-40B4-BE49-F238E27FC236}">
                <a16:creationId xmlns:a16="http://schemas.microsoft.com/office/drawing/2014/main" id="{2306CF9F-6EA1-E29E-2776-32272CB23635}"/>
              </a:ext>
            </a:extLst>
          </p:cNvPr>
          <p:cNvSpPr txBox="1"/>
          <p:nvPr/>
        </p:nvSpPr>
        <p:spPr>
          <a:xfrm>
            <a:off x="3944903" y="5102305"/>
            <a:ext cx="1113794" cy="707886"/>
          </a:xfrm>
          <a:prstGeom prst="rect">
            <a:avLst/>
          </a:prstGeom>
          <a:noFill/>
        </p:spPr>
        <p:txBody>
          <a:bodyPr wrap="square" rtlCol="0">
            <a:spAutoFit/>
          </a:bodyPr>
          <a:lstStyle/>
          <a:p>
            <a:r>
              <a:rPr lang="en-US" sz="4000" b="1" dirty="0">
                <a:solidFill>
                  <a:srgbClr val="FF0000"/>
                </a:solidFill>
              </a:rPr>
              <a:t>3.41</a:t>
            </a:r>
            <a:endParaRPr lang="en-US" u="sng" dirty="0">
              <a:solidFill>
                <a:srgbClr val="FF0000"/>
              </a:solidFill>
            </a:endParaRPr>
          </a:p>
        </p:txBody>
      </p:sp>
      <p:sp>
        <p:nvSpPr>
          <p:cNvPr id="30" name="TextBox 29">
            <a:extLst>
              <a:ext uri="{FF2B5EF4-FFF2-40B4-BE49-F238E27FC236}">
                <a16:creationId xmlns:a16="http://schemas.microsoft.com/office/drawing/2014/main" id="{385E978B-7052-EF71-C113-96E63F5BE535}"/>
              </a:ext>
            </a:extLst>
          </p:cNvPr>
          <p:cNvSpPr txBox="1"/>
          <p:nvPr/>
        </p:nvSpPr>
        <p:spPr>
          <a:xfrm>
            <a:off x="4072216" y="6198622"/>
            <a:ext cx="1113794" cy="707886"/>
          </a:xfrm>
          <a:prstGeom prst="rect">
            <a:avLst/>
          </a:prstGeom>
          <a:noFill/>
        </p:spPr>
        <p:txBody>
          <a:bodyPr wrap="square" rtlCol="0">
            <a:spAutoFit/>
          </a:bodyPr>
          <a:lstStyle/>
          <a:p>
            <a:r>
              <a:rPr lang="en-US" sz="4000" b="1" dirty="0">
                <a:solidFill>
                  <a:srgbClr val="FF0000"/>
                </a:solidFill>
              </a:rPr>
              <a:t>3.41</a:t>
            </a:r>
            <a:endParaRPr lang="en-US" u="sng" dirty="0">
              <a:solidFill>
                <a:srgbClr val="FF0000"/>
              </a:solidFill>
            </a:endParaRPr>
          </a:p>
        </p:txBody>
      </p:sp>
      <p:sp>
        <p:nvSpPr>
          <p:cNvPr id="33" name="TextBox 32">
            <a:extLst>
              <a:ext uri="{FF2B5EF4-FFF2-40B4-BE49-F238E27FC236}">
                <a16:creationId xmlns:a16="http://schemas.microsoft.com/office/drawing/2014/main" id="{5AE80985-7048-EC15-A5CE-634D501A8998}"/>
              </a:ext>
            </a:extLst>
          </p:cNvPr>
          <p:cNvSpPr txBox="1"/>
          <p:nvPr/>
        </p:nvSpPr>
        <p:spPr>
          <a:xfrm>
            <a:off x="3607825" y="3444637"/>
            <a:ext cx="2640575" cy="923330"/>
          </a:xfrm>
          <a:prstGeom prst="rect">
            <a:avLst/>
          </a:prstGeom>
          <a:noFill/>
        </p:spPr>
        <p:txBody>
          <a:bodyPr wrap="square" rtlCol="0">
            <a:spAutoFit/>
          </a:bodyPr>
          <a:lstStyle/>
          <a:p>
            <a:r>
              <a:rPr lang="en-US" sz="5400" b="1" dirty="0"/>
              <a:t>= </a:t>
            </a:r>
            <a:r>
              <a:rPr lang="en-US" sz="4000" b="1" u="sng" dirty="0"/>
              <a:t>3.41 mol </a:t>
            </a:r>
            <a:endParaRPr lang="en-US" sz="2800" u="sng" dirty="0">
              <a:solidFill>
                <a:srgbClr val="FF0000"/>
              </a:solidFill>
            </a:endParaRPr>
          </a:p>
        </p:txBody>
      </p:sp>
      <p:sp>
        <p:nvSpPr>
          <p:cNvPr id="34" name="TextBox 33">
            <a:extLst>
              <a:ext uri="{FF2B5EF4-FFF2-40B4-BE49-F238E27FC236}">
                <a16:creationId xmlns:a16="http://schemas.microsoft.com/office/drawing/2014/main" id="{68CA00BB-17FE-E89B-B42D-AA796B3BCF65}"/>
              </a:ext>
            </a:extLst>
          </p:cNvPr>
          <p:cNvSpPr txBox="1"/>
          <p:nvPr/>
        </p:nvSpPr>
        <p:spPr>
          <a:xfrm>
            <a:off x="6258860" y="4532918"/>
            <a:ext cx="2331679" cy="923330"/>
          </a:xfrm>
          <a:prstGeom prst="rect">
            <a:avLst/>
          </a:prstGeom>
          <a:noFill/>
        </p:spPr>
        <p:txBody>
          <a:bodyPr wrap="square" rtlCol="0">
            <a:spAutoFit/>
          </a:bodyPr>
          <a:lstStyle/>
          <a:p>
            <a:r>
              <a:rPr lang="en-US" sz="5400" b="1" dirty="0">
                <a:solidFill>
                  <a:srgbClr val="FF0000"/>
                </a:solidFill>
              </a:rPr>
              <a:t>= 1.34</a:t>
            </a:r>
            <a:endParaRPr lang="en-US" sz="2800" u="sng" dirty="0">
              <a:solidFill>
                <a:srgbClr val="FF0000"/>
              </a:solidFill>
            </a:endParaRPr>
          </a:p>
        </p:txBody>
      </p:sp>
      <p:sp>
        <p:nvSpPr>
          <p:cNvPr id="35" name="TextBox 34">
            <a:extLst>
              <a:ext uri="{FF2B5EF4-FFF2-40B4-BE49-F238E27FC236}">
                <a16:creationId xmlns:a16="http://schemas.microsoft.com/office/drawing/2014/main" id="{40073348-B602-546D-D4B9-B0ADC5CEBA22}"/>
              </a:ext>
            </a:extLst>
          </p:cNvPr>
          <p:cNvSpPr txBox="1"/>
          <p:nvPr/>
        </p:nvSpPr>
        <p:spPr>
          <a:xfrm>
            <a:off x="6248400" y="5707853"/>
            <a:ext cx="2331679"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36" name="TextBox 35">
            <a:extLst>
              <a:ext uri="{FF2B5EF4-FFF2-40B4-BE49-F238E27FC236}">
                <a16:creationId xmlns:a16="http://schemas.microsoft.com/office/drawing/2014/main" id="{4951C09C-8B1B-B92F-418A-AB00F00A0A19}"/>
              </a:ext>
            </a:extLst>
          </p:cNvPr>
          <p:cNvSpPr txBox="1"/>
          <p:nvPr/>
        </p:nvSpPr>
        <p:spPr>
          <a:xfrm>
            <a:off x="8680859" y="3286423"/>
            <a:ext cx="3417659" cy="3416320"/>
          </a:xfrm>
          <a:prstGeom prst="rect">
            <a:avLst/>
          </a:prstGeom>
          <a:noFill/>
          <a:ln w="31750">
            <a:solidFill>
              <a:srgbClr val="FF0000"/>
            </a:solidFill>
          </a:ln>
        </p:spPr>
        <p:txBody>
          <a:bodyPr wrap="square" rtlCol="0">
            <a:spAutoFit/>
          </a:bodyPr>
          <a:lstStyle/>
          <a:p>
            <a:r>
              <a:rPr lang="en-US" sz="3600" dirty="0">
                <a:solidFill>
                  <a:srgbClr val="FF0000"/>
                </a:solidFill>
              </a:rPr>
              <a:t>To be empirical formula it has to be lowest terms…(</a:t>
            </a:r>
            <a:r>
              <a:rPr lang="en-US" sz="3600" b="1" dirty="0"/>
              <a:t>All whole numbers</a:t>
            </a:r>
            <a:r>
              <a:rPr lang="en-US" sz="3600" dirty="0">
                <a:solidFill>
                  <a:srgbClr val="FF0000"/>
                </a:solidFill>
              </a:rPr>
              <a:t>)..</a:t>
            </a:r>
          </a:p>
        </p:txBody>
      </p:sp>
      <p:sp>
        <p:nvSpPr>
          <p:cNvPr id="37" name="Rectangle 36">
            <a:extLst>
              <a:ext uri="{FF2B5EF4-FFF2-40B4-BE49-F238E27FC236}">
                <a16:creationId xmlns:a16="http://schemas.microsoft.com/office/drawing/2014/main" id="{87E315C9-199C-66F5-93C9-0BECD55369CB}"/>
              </a:ext>
            </a:extLst>
          </p:cNvPr>
          <p:cNvSpPr/>
          <p:nvPr/>
        </p:nvSpPr>
        <p:spPr>
          <a:xfrm>
            <a:off x="6314774" y="4619572"/>
            <a:ext cx="1858297" cy="811858"/>
          </a:xfrm>
          <a:prstGeom prst="rect">
            <a:avLst/>
          </a:prstGeom>
          <a:noFill/>
          <a:ln w="63500">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05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animBg="1"/>
      <p:bldP spid="10" grpId="0"/>
      <p:bldP spid="18" grpId="0"/>
      <p:bldP spid="30" grpId="0"/>
      <p:bldP spid="34" grpId="0"/>
      <p:bldP spid="35" grpId="0"/>
      <p:bldP spid="36" grpId="0" animBg="1"/>
      <p:bldP spid="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28804"/>
          </a:xfrm>
        </p:spPr>
        <p:txBody>
          <a:bodyPr>
            <a:normAutofit fontScale="90000"/>
          </a:bodyPr>
          <a:lstStyle/>
          <a:p>
            <a:r>
              <a:rPr lang="en-US" b="1" i="1" dirty="0">
                <a:solidFill>
                  <a:srgbClr val="FF0000"/>
                </a:solidFill>
              </a:rPr>
              <a:t>Example 3.9</a:t>
            </a:r>
          </a:p>
        </p:txBody>
      </p:sp>
      <p:sp>
        <p:nvSpPr>
          <p:cNvPr id="4" name="TextBox 3">
            <a:extLst>
              <a:ext uri="{FF2B5EF4-FFF2-40B4-BE49-F238E27FC236}">
                <a16:creationId xmlns:a16="http://schemas.microsoft.com/office/drawing/2014/main" id="{DFBA2D28-10DB-B5BF-D4FE-5C32A01220A8}"/>
              </a:ext>
            </a:extLst>
          </p:cNvPr>
          <p:cNvSpPr txBox="1"/>
          <p:nvPr/>
        </p:nvSpPr>
        <p:spPr>
          <a:xfrm>
            <a:off x="0" y="586351"/>
            <a:ext cx="12192000" cy="830997"/>
          </a:xfrm>
          <a:prstGeom prst="rect">
            <a:avLst/>
          </a:prstGeom>
          <a:noFill/>
        </p:spPr>
        <p:txBody>
          <a:bodyPr wrap="square" rtlCol="0">
            <a:spAutoFit/>
          </a:bodyPr>
          <a:lstStyle/>
          <a:p>
            <a:r>
              <a:rPr lang="en-CA" sz="2400" i="1" dirty="0"/>
              <a:t>Ascorbic acid (Vitamin C) cures scurvy. It is composed of 40.92 percent carbon (C), 4.58 percent hydrogen (H), and 54.50 percent oxygen (O) by mass. Determine its empirical formula. </a:t>
            </a:r>
          </a:p>
        </p:txBody>
      </p:sp>
      <p:sp>
        <p:nvSpPr>
          <p:cNvPr id="6" name="TextBox 5">
            <a:extLst>
              <a:ext uri="{FF2B5EF4-FFF2-40B4-BE49-F238E27FC236}">
                <a16:creationId xmlns:a16="http://schemas.microsoft.com/office/drawing/2014/main" id="{EC3911CB-1AEC-DB8D-3BD8-6B2BD4165175}"/>
              </a:ext>
            </a:extLst>
          </p:cNvPr>
          <p:cNvSpPr txBox="1"/>
          <p:nvPr/>
        </p:nvSpPr>
        <p:spPr>
          <a:xfrm>
            <a:off x="83234" y="5331790"/>
            <a:ext cx="1746405" cy="923330"/>
          </a:xfrm>
          <a:prstGeom prst="rect">
            <a:avLst/>
          </a:prstGeom>
          <a:noFill/>
        </p:spPr>
        <p:txBody>
          <a:bodyPr wrap="square" rtlCol="0">
            <a:spAutoFit/>
          </a:bodyPr>
          <a:lstStyle/>
          <a:p>
            <a:r>
              <a:rPr lang="en-US" sz="5400" b="1" dirty="0" err="1">
                <a:solidFill>
                  <a:srgbClr val="0070C0"/>
                </a:solidFill>
              </a:rPr>
              <a:t>n</a:t>
            </a:r>
            <a:r>
              <a:rPr lang="en-US" sz="5400" b="1" baseline="-25000" dirty="0" err="1">
                <a:solidFill>
                  <a:srgbClr val="0070C0"/>
                </a:solidFill>
              </a:rPr>
              <a:t>O</a:t>
            </a:r>
            <a:r>
              <a:rPr lang="en-US" sz="5400" b="1" dirty="0">
                <a:solidFill>
                  <a:srgbClr val="0070C0"/>
                </a:solidFill>
              </a:rPr>
              <a:t> </a:t>
            </a:r>
            <a:r>
              <a:rPr lang="en-US" sz="5400" b="1" dirty="0"/>
              <a:t>=</a:t>
            </a:r>
            <a:endParaRPr lang="en-US" sz="2800" dirty="0">
              <a:solidFill>
                <a:srgbClr val="FF0000"/>
              </a:solidFill>
            </a:endParaRPr>
          </a:p>
        </p:txBody>
      </p:sp>
      <p:sp>
        <p:nvSpPr>
          <p:cNvPr id="7" name="TextBox 6">
            <a:extLst>
              <a:ext uri="{FF2B5EF4-FFF2-40B4-BE49-F238E27FC236}">
                <a16:creationId xmlns:a16="http://schemas.microsoft.com/office/drawing/2014/main" id="{48969BA0-F6E9-3F02-C0BA-7A814DC8D2FD}"/>
              </a:ext>
            </a:extLst>
          </p:cNvPr>
          <p:cNvSpPr txBox="1"/>
          <p:nvPr/>
        </p:nvSpPr>
        <p:spPr>
          <a:xfrm>
            <a:off x="123845" y="4225206"/>
            <a:ext cx="1746405" cy="923330"/>
          </a:xfrm>
          <a:prstGeom prst="rect">
            <a:avLst/>
          </a:prstGeom>
          <a:noFill/>
        </p:spPr>
        <p:txBody>
          <a:bodyPr wrap="square" rtlCol="0">
            <a:spAutoFit/>
          </a:bodyPr>
          <a:lstStyle/>
          <a:p>
            <a:r>
              <a:rPr lang="en-US" sz="5400" b="1" dirty="0" err="1">
                <a:solidFill>
                  <a:srgbClr val="7030A0"/>
                </a:solidFill>
              </a:rPr>
              <a:t>n</a:t>
            </a:r>
            <a:r>
              <a:rPr lang="en-US" sz="5400" b="1" baseline="-25000" dirty="0" err="1">
                <a:solidFill>
                  <a:srgbClr val="7030A0"/>
                </a:solidFill>
              </a:rPr>
              <a:t>H</a:t>
            </a:r>
            <a:r>
              <a:rPr lang="en-US" sz="5400" b="1" dirty="0"/>
              <a:t> =</a:t>
            </a:r>
            <a:endParaRPr lang="en-US" sz="2800" dirty="0">
              <a:solidFill>
                <a:srgbClr val="FF0000"/>
              </a:solidFill>
            </a:endParaRPr>
          </a:p>
        </p:txBody>
      </p:sp>
      <p:sp>
        <p:nvSpPr>
          <p:cNvPr id="8" name="TextBox 7">
            <a:extLst>
              <a:ext uri="{FF2B5EF4-FFF2-40B4-BE49-F238E27FC236}">
                <a16:creationId xmlns:a16="http://schemas.microsoft.com/office/drawing/2014/main" id="{E1A61203-E21F-A963-E3A7-FB769C388295}"/>
              </a:ext>
            </a:extLst>
          </p:cNvPr>
          <p:cNvSpPr txBox="1"/>
          <p:nvPr/>
        </p:nvSpPr>
        <p:spPr>
          <a:xfrm>
            <a:off x="123845" y="3045541"/>
            <a:ext cx="1746405" cy="923330"/>
          </a:xfrm>
          <a:prstGeom prst="rect">
            <a:avLst/>
          </a:prstGeom>
          <a:noFill/>
        </p:spPr>
        <p:txBody>
          <a:bodyPr wrap="square" rtlCol="0">
            <a:spAutoFit/>
          </a:bodyPr>
          <a:lstStyle/>
          <a:p>
            <a:r>
              <a:rPr lang="en-US" sz="5400" b="1" dirty="0" err="1"/>
              <a:t>n</a:t>
            </a:r>
            <a:r>
              <a:rPr lang="en-US" sz="5400" b="1" baseline="-25000" dirty="0" err="1"/>
              <a:t>C</a:t>
            </a:r>
            <a:r>
              <a:rPr lang="en-US" sz="5400" b="1" dirty="0"/>
              <a:t> =</a:t>
            </a:r>
            <a:endParaRPr lang="en-US" sz="2800" dirty="0">
              <a:solidFill>
                <a:srgbClr val="FF0000"/>
              </a:solidFill>
            </a:endParaRPr>
          </a:p>
        </p:txBody>
      </p:sp>
      <p:cxnSp>
        <p:nvCxnSpPr>
          <p:cNvPr id="9" name="Straight Connector 8">
            <a:extLst>
              <a:ext uri="{FF2B5EF4-FFF2-40B4-BE49-F238E27FC236}">
                <a16:creationId xmlns:a16="http://schemas.microsoft.com/office/drawing/2014/main" id="{9F88C873-66E7-0A1B-36E7-2AA53E35C731}"/>
              </a:ext>
            </a:extLst>
          </p:cNvPr>
          <p:cNvCxnSpPr>
            <a:cxnSpLocks/>
          </p:cNvCxnSpPr>
          <p:nvPr/>
        </p:nvCxnSpPr>
        <p:spPr>
          <a:xfrm>
            <a:off x="6694796" y="1417348"/>
            <a:ext cx="410102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6A43C27-D6CC-DFB2-B50B-E605FEB140DF}"/>
              </a:ext>
            </a:extLst>
          </p:cNvPr>
          <p:cNvSpPr/>
          <p:nvPr/>
        </p:nvSpPr>
        <p:spPr>
          <a:xfrm>
            <a:off x="7005484" y="528944"/>
            <a:ext cx="3126658"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9CADD8B-F6A3-681A-6E01-AB34B7ED391E}"/>
              </a:ext>
            </a:extLst>
          </p:cNvPr>
          <p:cNvSpPr/>
          <p:nvPr/>
        </p:nvSpPr>
        <p:spPr>
          <a:xfrm>
            <a:off x="10132141" y="578875"/>
            <a:ext cx="175457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1502488-3BAA-4B1C-C09E-867A6838B3A6}"/>
              </a:ext>
            </a:extLst>
          </p:cNvPr>
          <p:cNvSpPr/>
          <p:nvPr/>
        </p:nvSpPr>
        <p:spPr>
          <a:xfrm>
            <a:off x="2329516" y="967480"/>
            <a:ext cx="272918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53CDDA2-8C58-6EAA-638E-ACC816E2761C}"/>
              </a:ext>
            </a:extLst>
          </p:cNvPr>
          <p:cNvSpPr txBox="1"/>
          <p:nvPr/>
        </p:nvSpPr>
        <p:spPr>
          <a:xfrm>
            <a:off x="1596932" y="3058787"/>
            <a:ext cx="925044"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3" name="TextBox 2">
            <a:extLst>
              <a:ext uri="{FF2B5EF4-FFF2-40B4-BE49-F238E27FC236}">
                <a16:creationId xmlns:a16="http://schemas.microsoft.com/office/drawing/2014/main" id="{888CC1DF-0BD5-CA53-9B24-8572068E25EB}"/>
              </a:ext>
            </a:extLst>
          </p:cNvPr>
          <p:cNvSpPr txBox="1"/>
          <p:nvPr/>
        </p:nvSpPr>
        <p:spPr>
          <a:xfrm>
            <a:off x="83234" y="1662049"/>
            <a:ext cx="8220108" cy="646331"/>
          </a:xfrm>
          <a:prstGeom prst="rect">
            <a:avLst/>
          </a:prstGeom>
          <a:noFill/>
          <a:ln w="31750">
            <a:noFill/>
          </a:ln>
        </p:spPr>
        <p:txBody>
          <a:bodyPr wrap="square" rtlCol="0">
            <a:spAutoFit/>
          </a:bodyPr>
          <a:lstStyle/>
          <a:p>
            <a:r>
              <a:rPr lang="en-US" sz="3600" dirty="0">
                <a:solidFill>
                  <a:srgbClr val="FF0000"/>
                </a:solidFill>
              </a:rPr>
              <a:t>How do we make them all whole numbers?</a:t>
            </a:r>
          </a:p>
        </p:txBody>
      </p:sp>
      <p:sp>
        <p:nvSpPr>
          <p:cNvPr id="34" name="TextBox 33">
            <a:extLst>
              <a:ext uri="{FF2B5EF4-FFF2-40B4-BE49-F238E27FC236}">
                <a16:creationId xmlns:a16="http://schemas.microsoft.com/office/drawing/2014/main" id="{68CA00BB-17FE-E89B-B42D-AA796B3BCF65}"/>
              </a:ext>
            </a:extLst>
          </p:cNvPr>
          <p:cNvSpPr txBox="1"/>
          <p:nvPr/>
        </p:nvSpPr>
        <p:spPr>
          <a:xfrm>
            <a:off x="1644731" y="4052138"/>
            <a:ext cx="2331679" cy="923330"/>
          </a:xfrm>
          <a:prstGeom prst="rect">
            <a:avLst/>
          </a:prstGeom>
          <a:noFill/>
        </p:spPr>
        <p:txBody>
          <a:bodyPr wrap="square" rtlCol="0">
            <a:spAutoFit/>
          </a:bodyPr>
          <a:lstStyle/>
          <a:p>
            <a:r>
              <a:rPr lang="en-US" sz="5400" b="1" dirty="0">
                <a:solidFill>
                  <a:srgbClr val="FF0000"/>
                </a:solidFill>
              </a:rPr>
              <a:t> 1.34</a:t>
            </a:r>
            <a:endParaRPr lang="en-US" sz="2800" u="sng" dirty="0">
              <a:solidFill>
                <a:srgbClr val="FF0000"/>
              </a:solidFill>
            </a:endParaRPr>
          </a:p>
        </p:txBody>
      </p:sp>
      <p:sp>
        <p:nvSpPr>
          <p:cNvPr id="35" name="TextBox 34">
            <a:extLst>
              <a:ext uri="{FF2B5EF4-FFF2-40B4-BE49-F238E27FC236}">
                <a16:creationId xmlns:a16="http://schemas.microsoft.com/office/drawing/2014/main" id="{40073348-B602-546D-D4B9-B0ADC5CEBA22}"/>
              </a:ext>
            </a:extLst>
          </p:cNvPr>
          <p:cNvSpPr txBox="1"/>
          <p:nvPr/>
        </p:nvSpPr>
        <p:spPr>
          <a:xfrm>
            <a:off x="1576739" y="5331790"/>
            <a:ext cx="945236"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36" name="TextBox 35">
            <a:extLst>
              <a:ext uri="{FF2B5EF4-FFF2-40B4-BE49-F238E27FC236}">
                <a16:creationId xmlns:a16="http://schemas.microsoft.com/office/drawing/2014/main" id="{4951C09C-8B1B-B92F-418A-AB00F00A0A19}"/>
              </a:ext>
            </a:extLst>
          </p:cNvPr>
          <p:cNvSpPr txBox="1"/>
          <p:nvPr/>
        </p:nvSpPr>
        <p:spPr>
          <a:xfrm>
            <a:off x="8680859" y="3286423"/>
            <a:ext cx="3417659" cy="3416320"/>
          </a:xfrm>
          <a:prstGeom prst="rect">
            <a:avLst/>
          </a:prstGeom>
          <a:noFill/>
          <a:ln w="31750">
            <a:solidFill>
              <a:srgbClr val="FF0000"/>
            </a:solidFill>
          </a:ln>
        </p:spPr>
        <p:txBody>
          <a:bodyPr wrap="square" rtlCol="0">
            <a:spAutoFit/>
          </a:bodyPr>
          <a:lstStyle/>
          <a:p>
            <a:r>
              <a:rPr lang="en-US" sz="3600" dirty="0">
                <a:solidFill>
                  <a:srgbClr val="FF0000"/>
                </a:solidFill>
              </a:rPr>
              <a:t>To be empirical formula it has to be lowest terms…(</a:t>
            </a:r>
            <a:r>
              <a:rPr lang="en-US" sz="3600" b="1" dirty="0"/>
              <a:t>All whole numbers</a:t>
            </a:r>
            <a:r>
              <a:rPr lang="en-US" sz="3600" dirty="0">
                <a:solidFill>
                  <a:srgbClr val="FF0000"/>
                </a:solidFill>
              </a:rPr>
              <a:t>)..</a:t>
            </a:r>
          </a:p>
        </p:txBody>
      </p:sp>
      <p:sp>
        <p:nvSpPr>
          <p:cNvPr id="37" name="Rectangle 36">
            <a:extLst>
              <a:ext uri="{FF2B5EF4-FFF2-40B4-BE49-F238E27FC236}">
                <a16:creationId xmlns:a16="http://schemas.microsoft.com/office/drawing/2014/main" id="{87E315C9-199C-66F5-93C9-0BECD55369CB}"/>
              </a:ext>
            </a:extLst>
          </p:cNvPr>
          <p:cNvSpPr/>
          <p:nvPr/>
        </p:nvSpPr>
        <p:spPr>
          <a:xfrm>
            <a:off x="1652845" y="4102711"/>
            <a:ext cx="1858297" cy="811858"/>
          </a:xfrm>
          <a:prstGeom prst="rect">
            <a:avLst/>
          </a:prstGeom>
          <a:noFill/>
          <a:ln w="63500">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1C595C-51DD-0CF6-93B1-16E4C3BDF6A1}"/>
              </a:ext>
            </a:extLst>
          </p:cNvPr>
          <p:cNvSpPr txBox="1"/>
          <p:nvPr/>
        </p:nvSpPr>
        <p:spPr>
          <a:xfrm>
            <a:off x="6172805" y="2110509"/>
            <a:ext cx="5777817" cy="646331"/>
          </a:xfrm>
          <a:prstGeom prst="rect">
            <a:avLst/>
          </a:prstGeom>
          <a:noFill/>
          <a:ln w="31750">
            <a:noFill/>
          </a:ln>
        </p:spPr>
        <p:txBody>
          <a:bodyPr wrap="square" rtlCol="0">
            <a:spAutoFit/>
          </a:bodyPr>
          <a:lstStyle/>
          <a:p>
            <a:r>
              <a:rPr lang="en-US" sz="3600" dirty="0">
                <a:solidFill>
                  <a:srgbClr val="FF0000"/>
                </a:solidFill>
              </a:rPr>
              <a:t>We have to use multiplication</a:t>
            </a:r>
          </a:p>
        </p:txBody>
      </p:sp>
      <p:sp>
        <p:nvSpPr>
          <p:cNvPr id="17" name="TextBox 16">
            <a:extLst>
              <a:ext uri="{FF2B5EF4-FFF2-40B4-BE49-F238E27FC236}">
                <a16:creationId xmlns:a16="http://schemas.microsoft.com/office/drawing/2014/main" id="{E7CC79BD-1C5B-7A1C-DB44-A4B98D5821CB}"/>
              </a:ext>
            </a:extLst>
          </p:cNvPr>
          <p:cNvSpPr txBox="1"/>
          <p:nvPr/>
        </p:nvSpPr>
        <p:spPr>
          <a:xfrm>
            <a:off x="915259" y="2618294"/>
            <a:ext cx="9474429" cy="646331"/>
          </a:xfrm>
          <a:prstGeom prst="rect">
            <a:avLst/>
          </a:prstGeom>
          <a:noFill/>
          <a:ln w="31750">
            <a:noFill/>
          </a:ln>
        </p:spPr>
        <p:txBody>
          <a:bodyPr wrap="square" rtlCol="0">
            <a:spAutoFit/>
          </a:bodyPr>
          <a:lstStyle/>
          <a:p>
            <a:r>
              <a:rPr lang="en-US" sz="3600" dirty="0">
                <a:solidFill>
                  <a:srgbClr val="FF0000"/>
                </a:solidFill>
              </a:rPr>
              <a:t>And what we do to one we have to do to ALL.</a:t>
            </a:r>
          </a:p>
        </p:txBody>
      </p:sp>
      <p:sp>
        <p:nvSpPr>
          <p:cNvPr id="21" name="TextBox 20">
            <a:extLst>
              <a:ext uri="{FF2B5EF4-FFF2-40B4-BE49-F238E27FC236}">
                <a16:creationId xmlns:a16="http://schemas.microsoft.com/office/drawing/2014/main" id="{775DCE07-13C6-0523-FCB2-695AA768B36B}"/>
              </a:ext>
            </a:extLst>
          </p:cNvPr>
          <p:cNvSpPr txBox="1"/>
          <p:nvPr/>
        </p:nvSpPr>
        <p:spPr>
          <a:xfrm>
            <a:off x="3869019" y="3131711"/>
            <a:ext cx="1154932" cy="923330"/>
          </a:xfrm>
          <a:prstGeom prst="rect">
            <a:avLst/>
          </a:prstGeom>
          <a:noFill/>
        </p:spPr>
        <p:txBody>
          <a:bodyPr wrap="square" rtlCol="0">
            <a:spAutoFit/>
          </a:bodyPr>
          <a:lstStyle/>
          <a:p>
            <a:r>
              <a:rPr lang="en-US" sz="5400" b="1" dirty="0">
                <a:solidFill>
                  <a:srgbClr val="FF0000"/>
                </a:solidFill>
              </a:rPr>
              <a:t> x1</a:t>
            </a:r>
            <a:endParaRPr lang="en-US" sz="2800" u="sng" dirty="0">
              <a:solidFill>
                <a:srgbClr val="FF0000"/>
              </a:solidFill>
            </a:endParaRPr>
          </a:p>
        </p:txBody>
      </p:sp>
      <p:sp>
        <p:nvSpPr>
          <p:cNvPr id="22" name="TextBox 21">
            <a:extLst>
              <a:ext uri="{FF2B5EF4-FFF2-40B4-BE49-F238E27FC236}">
                <a16:creationId xmlns:a16="http://schemas.microsoft.com/office/drawing/2014/main" id="{556F5B6D-FC58-4155-053A-4DA760F864ED}"/>
              </a:ext>
            </a:extLst>
          </p:cNvPr>
          <p:cNvSpPr txBox="1"/>
          <p:nvPr/>
        </p:nvSpPr>
        <p:spPr>
          <a:xfrm>
            <a:off x="3832875" y="4138672"/>
            <a:ext cx="1154932" cy="923330"/>
          </a:xfrm>
          <a:prstGeom prst="rect">
            <a:avLst/>
          </a:prstGeom>
          <a:noFill/>
        </p:spPr>
        <p:txBody>
          <a:bodyPr wrap="square" rtlCol="0">
            <a:spAutoFit/>
          </a:bodyPr>
          <a:lstStyle/>
          <a:p>
            <a:r>
              <a:rPr lang="en-US" sz="5400" b="1" dirty="0">
                <a:solidFill>
                  <a:srgbClr val="FF0000"/>
                </a:solidFill>
              </a:rPr>
              <a:t> x1</a:t>
            </a:r>
            <a:endParaRPr lang="en-US" sz="2800" u="sng" dirty="0">
              <a:solidFill>
                <a:srgbClr val="FF0000"/>
              </a:solidFill>
            </a:endParaRPr>
          </a:p>
        </p:txBody>
      </p:sp>
      <p:sp>
        <p:nvSpPr>
          <p:cNvPr id="23" name="TextBox 22">
            <a:extLst>
              <a:ext uri="{FF2B5EF4-FFF2-40B4-BE49-F238E27FC236}">
                <a16:creationId xmlns:a16="http://schemas.microsoft.com/office/drawing/2014/main" id="{6EBFEF05-A7AC-EFB2-99A6-B67D5935C9A5}"/>
              </a:ext>
            </a:extLst>
          </p:cNvPr>
          <p:cNvSpPr txBox="1"/>
          <p:nvPr/>
        </p:nvSpPr>
        <p:spPr>
          <a:xfrm>
            <a:off x="3869019" y="5301316"/>
            <a:ext cx="1154932" cy="923330"/>
          </a:xfrm>
          <a:prstGeom prst="rect">
            <a:avLst/>
          </a:prstGeom>
          <a:noFill/>
        </p:spPr>
        <p:txBody>
          <a:bodyPr wrap="square" rtlCol="0">
            <a:spAutoFit/>
          </a:bodyPr>
          <a:lstStyle/>
          <a:p>
            <a:r>
              <a:rPr lang="en-US" sz="5400" b="1" dirty="0">
                <a:solidFill>
                  <a:srgbClr val="FF0000"/>
                </a:solidFill>
              </a:rPr>
              <a:t> x1</a:t>
            </a:r>
            <a:endParaRPr lang="en-US" sz="2800" u="sng" dirty="0">
              <a:solidFill>
                <a:srgbClr val="FF0000"/>
              </a:solidFill>
            </a:endParaRPr>
          </a:p>
        </p:txBody>
      </p:sp>
      <p:sp>
        <p:nvSpPr>
          <p:cNvPr id="24" name="TextBox 23">
            <a:extLst>
              <a:ext uri="{FF2B5EF4-FFF2-40B4-BE49-F238E27FC236}">
                <a16:creationId xmlns:a16="http://schemas.microsoft.com/office/drawing/2014/main" id="{05043976-DF23-3158-D3DD-CDD821C85002}"/>
              </a:ext>
            </a:extLst>
          </p:cNvPr>
          <p:cNvSpPr txBox="1"/>
          <p:nvPr/>
        </p:nvSpPr>
        <p:spPr>
          <a:xfrm>
            <a:off x="5655633" y="3359640"/>
            <a:ext cx="1746405" cy="923330"/>
          </a:xfrm>
          <a:prstGeom prst="rect">
            <a:avLst/>
          </a:prstGeom>
          <a:noFill/>
        </p:spPr>
        <p:txBody>
          <a:bodyPr wrap="square" rtlCol="0">
            <a:spAutoFit/>
          </a:bodyPr>
          <a:lstStyle/>
          <a:p>
            <a:r>
              <a:rPr lang="en-US" sz="5400" b="1" dirty="0"/>
              <a:t>= 1</a:t>
            </a:r>
            <a:endParaRPr lang="en-US" sz="2800" dirty="0">
              <a:solidFill>
                <a:srgbClr val="FF0000"/>
              </a:solidFill>
            </a:endParaRPr>
          </a:p>
        </p:txBody>
      </p:sp>
      <p:sp>
        <p:nvSpPr>
          <p:cNvPr id="38" name="TextBox 37">
            <a:extLst>
              <a:ext uri="{FF2B5EF4-FFF2-40B4-BE49-F238E27FC236}">
                <a16:creationId xmlns:a16="http://schemas.microsoft.com/office/drawing/2014/main" id="{47C661C8-AE6E-D898-CEE3-CE9F3715238E}"/>
              </a:ext>
            </a:extLst>
          </p:cNvPr>
          <p:cNvSpPr txBox="1"/>
          <p:nvPr/>
        </p:nvSpPr>
        <p:spPr>
          <a:xfrm>
            <a:off x="5657920" y="4293307"/>
            <a:ext cx="2070869" cy="923330"/>
          </a:xfrm>
          <a:prstGeom prst="rect">
            <a:avLst/>
          </a:prstGeom>
          <a:noFill/>
        </p:spPr>
        <p:txBody>
          <a:bodyPr wrap="square" rtlCol="0">
            <a:spAutoFit/>
          </a:bodyPr>
          <a:lstStyle/>
          <a:p>
            <a:r>
              <a:rPr lang="en-US" sz="5400" b="1" dirty="0"/>
              <a:t>= </a:t>
            </a:r>
            <a:r>
              <a:rPr lang="en-US" sz="5400" b="1" dirty="0">
                <a:solidFill>
                  <a:srgbClr val="FF0000"/>
                </a:solidFill>
              </a:rPr>
              <a:t>1.34</a:t>
            </a:r>
            <a:endParaRPr lang="en-US" sz="2800" dirty="0">
              <a:solidFill>
                <a:srgbClr val="FF0000"/>
              </a:solidFill>
            </a:endParaRPr>
          </a:p>
        </p:txBody>
      </p:sp>
      <p:sp>
        <p:nvSpPr>
          <p:cNvPr id="39" name="TextBox 38">
            <a:extLst>
              <a:ext uri="{FF2B5EF4-FFF2-40B4-BE49-F238E27FC236}">
                <a16:creationId xmlns:a16="http://schemas.microsoft.com/office/drawing/2014/main" id="{CFCB9B3B-52FE-D6E8-06AF-3726408CE24C}"/>
              </a:ext>
            </a:extLst>
          </p:cNvPr>
          <p:cNvSpPr txBox="1"/>
          <p:nvPr/>
        </p:nvSpPr>
        <p:spPr>
          <a:xfrm>
            <a:off x="1654111" y="240115"/>
            <a:ext cx="4269086" cy="7725192"/>
          </a:xfrm>
          <a:prstGeom prst="rect">
            <a:avLst/>
          </a:prstGeom>
          <a:noFill/>
        </p:spPr>
        <p:txBody>
          <a:bodyPr wrap="square" rtlCol="0">
            <a:spAutoFit/>
          </a:bodyPr>
          <a:lstStyle/>
          <a:p>
            <a:r>
              <a:rPr lang="en-US" sz="49600" b="1" dirty="0"/>
              <a:t>x</a:t>
            </a:r>
            <a:endParaRPr lang="en-US" sz="16600" dirty="0">
              <a:solidFill>
                <a:srgbClr val="FF0000"/>
              </a:solidFill>
            </a:endParaRPr>
          </a:p>
        </p:txBody>
      </p:sp>
    </p:spTree>
    <p:extLst>
      <p:ext uri="{BB962C8B-B14F-4D97-AF65-F5344CB8AC3E}">
        <p14:creationId xmlns:p14="http://schemas.microsoft.com/office/powerpoint/2010/main" val="101559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7" grpId="0" animBg="1"/>
      <p:bldP spid="21" grpId="0"/>
      <p:bldP spid="22" grpId="0"/>
      <p:bldP spid="23" grpId="0"/>
      <p:bldP spid="24" grpId="0"/>
      <p:bldP spid="38" grpId="0"/>
      <p:bldP spid="39" grpId="0"/>
      <p:bldP spid="39"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28804"/>
          </a:xfrm>
        </p:spPr>
        <p:txBody>
          <a:bodyPr>
            <a:normAutofit fontScale="90000"/>
          </a:bodyPr>
          <a:lstStyle/>
          <a:p>
            <a:r>
              <a:rPr lang="en-US" b="1" i="1" dirty="0">
                <a:solidFill>
                  <a:srgbClr val="FF0000"/>
                </a:solidFill>
              </a:rPr>
              <a:t>Example 3.9</a:t>
            </a:r>
          </a:p>
        </p:txBody>
      </p:sp>
      <p:sp>
        <p:nvSpPr>
          <p:cNvPr id="4" name="TextBox 3">
            <a:extLst>
              <a:ext uri="{FF2B5EF4-FFF2-40B4-BE49-F238E27FC236}">
                <a16:creationId xmlns:a16="http://schemas.microsoft.com/office/drawing/2014/main" id="{DFBA2D28-10DB-B5BF-D4FE-5C32A01220A8}"/>
              </a:ext>
            </a:extLst>
          </p:cNvPr>
          <p:cNvSpPr txBox="1"/>
          <p:nvPr/>
        </p:nvSpPr>
        <p:spPr>
          <a:xfrm>
            <a:off x="0" y="586351"/>
            <a:ext cx="12192000" cy="830997"/>
          </a:xfrm>
          <a:prstGeom prst="rect">
            <a:avLst/>
          </a:prstGeom>
          <a:noFill/>
        </p:spPr>
        <p:txBody>
          <a:bodyPr wrap="square" rtlCol="0">
            <a:spAutoFit/>
          </a:bodyPr>
          <a:lstStyle/>
          <a:p>
            <a:r>
              <a:rPr lang="en-CA" sz="2400" i="1" dirty="0"/>
              <a:t>Ascorbic acid (Vitamin C) cures scurvy. It is composed of 40.92 percent carbon (C), 4.58 percent hydrogen (H), and 54.50 percent oxygen (O) by mass. Determine its empirical formula. </a:t>
            </a:r>
          </a:p>
        </p:txBody>
      </p:sp>
      <p:sp>
        <p:nvSpPr>
          <p:cNvPr id="6" name="TextBox 5">
            <a:extLst>
              <a:ext uri="{FF2B5EF4-FFF2-40B4-BE49-F238E27FC236}">
                <a16:creationId xmlns:a16="http://schemas.microsoft.com/office/drawing/2014/main" id="{EC3911CB-1AEC-DB8D-3BD8-6B2BD4165175}"/>
              </a:ext>
            </a:extLst>
          </p:cNvPr>
          <p:cNvSpPr txBox="1"/>
          <p:nvPr/>
        </p:nvSpPr>
        <p:spPr>
          <a:xfrm>
            <a:off x="83234" y="5331790"/>
            <a:ext cx="1746405" cy="923330"/>
          </a:xfrm>
          <a:prstGeom prst="rect">
            <a:avLst/>
          </a:prstGeom>
          <a:noFill/>
        </p:spPr>
        <p:txBody>
          <a:bodyPr wrap="square" rtlCol="0">
            <a:spAutoFit/>
          </a:bodyPr>
          <a:lstStyle/>
          <a:p>
            <a:r>
              <a:rPr lang="en-US" sz="5400" b="1" dirty="0" err="1">
                <a:solidFill>
                  <a:srgbClr val="0070C0"/>
                </a:solidFill>
              </a:rPr>
              <a:t>n</a:t>
            </a:r>
            <a:r>
              <a:rPr lang="en-US" sz="5400" b="1" baseline="-25000" dirty="0" err="1">
                <a:solidFill>
                  <a:srgbClr val="0070C0"/>
                </a:solidFill>
              </a:rPr>
              <a:t>O</a:t>
            </a:r>
            <a:r>
              <a:rPr lang="en-US" sz="5400" b="1" dirty="0">
                <a:solidFill>
                  <a:srgbClr val="0070C0"/>
                </a:solidFill>
              </a:rPr>
              <a:t> </a:t>
            </a:r>
            <a:r>
              <a:rPr lang="en-US" sz="5400" b="1" dirty="0"/>
              <a:t>=</a:t>
            </a:r>
            <a:endParaRPr lang="en-US" sz="2800" dirty="0">
              <a:solidFill>
                <a:srgbClr val="FF0000"/>
              </a:solidFill>
            </a:endParaRPr>
          </a:p>
        </p:txBody>
      </p:sp>
      <p:sp>
        <p:nvSpPr>
          <p:cNvPr id="7" name="TextBox 6">
            <a:extLst>
              <a:ext uri="{FF2B5EF4-FFF2-40B4-BE49-F238E27FC236}">
                <a16:creationId xmlns:a16="http://schemas.microsoft.com/office/drawing/2014/main" id="{48969BA0-F6E9-3F02-C0BA-7A814DC8D2FD}"/>
              </a:ext>
            </a:extLst>
          </p:cNvPr>
          <p:cNvSpPr txBox="1"/>
          <p:nvPr/>
        </p:nvSpPr>
        <p:spPr>
          <a:xfrm>
            <a:off x="123845" y="4225206"/>
            <a:ext cx="1746405" cy="923330"/>
          </a:xfrm>
          <a:prstGeom prst="rect">
            <a:avLst/>
          </a:prstGeom>
          <a:noFill/>
        </p:spPr>
        <p:txBody>
          <a:bodyPr wrap="square" rtlCol="0">
            <a:spAutoFit/>
          </a:bodyPr>
          <a:lstStyle/>
          <a:p>
            <a:r>
              <a:rPr lang="en-US" sz="5400" b="1" dirty="0" err="1">
                <a:solidFill>
                  <a:srgbClr val="7030A0"/>
                </a:solidFill>
              </a:rPr>
              <a:t>n</a:t>
            </a:r>
            <a:r>
              <a:rPr lang="en-US" sz="5400" b="1" baseline="-25000" dirty="0" err="1">
                <a:solidFill>
                  <a:srgbClr val="7030A0"/>
                </a:solidFill>
              </a:rPr>
              <a:t>H</a:t>
            </a:r>
            <a:r>
              <a:rPr lang="en-US" sz="5400" b="1" dirty="0"/>
              <a:t> =</a:t>
            </a:r>
            <a:endParaRPr lang="en-US" sz="2800" dirty="0">
              <a:solidFill>
                <a:srgbClr val="FF0000"/>
              </a:solidFill>
            </a:endParaRPr>
          </a:p>
        </p:txBody>
      </p:sp>
      <p:sp>
        <p:nvSpPr>
          <p:cNvPr id="8" name="TextBox 7">
            <a:extLst>
              <a:ext uri="{FF2B5EF4-FFF2-40B4-BE49-F238E27FC236}">
                <a16:creationId xmlns:a16="http://schemas.microsoft.com/office/drawing/2014/main" id="{E1A61203-E21F-A963-E3A7-FB769C388295}"/>
              </a:ext>
            </a:extLst>
          </p:cNvPr>
          <p:cNvSpPr txBox="1"/>
          <p:nvPr/>
        </p:nvSpPr>
        <p:spPr>
          <a:xfrm>
            <a:off x="123845" y="3045541"/>
            <a:ext cx="1746405" cy="923330"/>
          </a:xfrm>
          <a:prstGeom prst="rect">
            <a:avLst/>
          </a:prstGeom>
          <a:noFill/>
        </p:spPr>
        <p:txBody>
          <a:bodyPr wrap="square" rtlCol="0">
            <a:spAutoFit/>
          </a:bodyPr>
          <a:lstStyle/>
          <a:p>
            <a:r>
              <a:rPr lang="en-US" sz="5400" b="1" dirty="0" err="1"/>
              <a:t>n</a:t>
            </a:r>
            <a:r>
              <a:rPr lang="en-US" sz="5400" b="1" baseline="-25000" dirty="0" err="1"/>
              <a:t>C</a:t>
            </a:r>
            <a:r>
              <a:rPr lang="en-US" sz="5400" b="1" dirty="0"/>
              <a:t> =</a:t>
            </a:r>
            <a:endParaRPr lang="en-US" sz="2800" dirty="0">
              <a:solidFill>
                <a:srgbClr val="FF0000"/>
              </a:solidFill>
            </a:endParaRPr>
          </a:p>
        </p:txBody>
      </p:sp>
      <p:cxnSp>
        <p:nvCxnSpPr>
          <p:cNvPr id="9" name="Straight Connector 8">
            <a:extLst>
              <a:ext uri="{FF2B5EF4-FFF2-40B4-BE49-F238E27FC236}">
                <a16:creationId xmlns:a16="http://schemas.microsoft.com/office/drawing/2014/main" id="{9F88C873-66E7-0A1B-36E7-2AA53E35C731}"/>
              </a:ext>
            </a:extLst>
          </p:cNvPr>
          <p:cNvCxnSpPr>
            <a:cxnSpLocks/>
          </p:cNvCxnSpPr>
          <p:nvPr/>
        </p:nvCxnSpPr>
        <p:spPr>
          <a:xfrm>
            <a:off x="6694796" y="1417348"/>
            <a:ext cx="410102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6A43C27-D6CC-DFB2-B50B-E605FEB140DF}"/>
              </a:ext>
            </a:extLst>
          </p:cNvPr>
          <p:cNvSpPr/>
          <p:nvPr/>
        </p:nvSpPr>
        <p:spPr>
          <a:xfrm>
            <a:off x="7005484" y="528944"/>
            <a:ext cx="3126658"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9CADD8B-F6A3-681A-6E01-AB34B7ED391E}"/>
              </a:ext>
            </a:extLst>
          </p:cNvPr>
          <p:cNvSpPr/>
          <p:nvPr/>
        </p:nvSpPr>
        <p:spPr>
          <a:xfrm>
            <a:off x="10132141" y="578875"/>
            <a:ext cx="175457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1502488-3BAA-4B1C-C09E-867A6838B3A6}"/>
              </a:ext>
            </a:extLst>
          </p:cNvPr>
          <p:cNvSpPr/>
          <p:nvPr/>
        </p:nvSpPr>
        <p:spPr>
          <a:xfrm>
            <a:off x="2329516" y="967480"/>
            <a:ext cx="272918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53CDDA2-8C58-6EAA-638E-ACC816E2761C}"/>
              </a:ext>
            </a:extLst>
          </p:cNvPr>
          <p:cNvSpPr txBox="1"/>
          <p:nvPr/>
        </p:nvSpPr>
        <p:spPr>
          <a:xfrm>
            <a:off x="1596932" y="3058787"/>
            <a:ext cx="925044"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3" name="TextBox 2">
            <a:extLst>
              <a:ext uri="{FF2B5EF4-FFF2-40B4-BE49-F238E27FC236}">
                <a16:creationId xmlns:a16="http://schemas.microsoft.com/office/drawing/2014/main" id="{888CC1DF-0BD5-CA53-9B24-8572068E25EB}"/>
              </a:ext>
            </a:extLst>
          </p:cNvPr>
          <p:cNvSpPr txBox="1"/>
          <p:nvPr/>
        </p:nvSpPr>
        <p:spPr>
          <a:xfrm>
            <a:off x="83234" y="1662049"/>
            <a:ext cx="8220108" cy="646331"/>
          </a:xfrm>
          <a:prstGeom prst="rect">
            <a:avLst/>
          </a:prstGeom>
          <a:noFill/>
          <a:ln w="31750">
            <a:noFill/>
          </a:ln>
        </p:spPr>
        <p:txBody>
          <a:bodyPr wrap="square" rtlCol="0">
            <a:spAutoFit/>
          </a:bodyPr>
          <a:lstStyle/>
          <a:p>
            <a:r>
              <a:rPr lang="en-US" sz="3600" dirty="0">
                <a:solidFill>
                  <a:srgbClr val="FF0000"/>
                </a:solidFill>
              </a:rPr>
              <a:t>How do we make them all whole numbers?</a:t>
            </a:r>
          </a:p>
        </p:txBody>
      </p:sp>
      <p:sp>
        <p:nvSpPr>
          <p:cNvPr id="34" name="TextBox 33">
            <a:extLst>
              <a:ext uri="{FF2B5EF4-FFF2-40B4-BE49-F238E27FC236}">
                <a16:creationId xmlns:a16="http://schemas.microsoft.com/office/drawing/2014/main" id="{68CA00BB-17FE-E89B-B42D-AA796B3BCF65}"/>
              </a:ext>
            </a:extLst>
          </p:cNvPr>
          <p:cNvSpPr txBox="1"/>
          <p:nvPr/>
        </p:nvSpPr>
        <p:spPr>
          <a:xfrm>
            <a:off x="1644731" y="4052138"/>
            <a:ext cx="2331679" cy="923330"/>
          </a:xfrm>
          <a:prstGeom prst="rect">
            <a:avLst/>
          </a:prstGeom>
          <a:noFill/>
        </p:spPr>
        <p:txBody>
          <a:bodyPr wrap="square" rtlCol="0">
            <a:spAutoFit/>
          </a:bodyPr>
          <a:lstStyle/>
          <a:p>
            <a:r>
              <a:rPr lang="en-US" sz="5400" b="1" dirty="0">
                <a:solidFill>
                  <a:srgbClr val="FF0000"/>
                </a:solidFill>
              </a:rPr>
              <a:t> 1.34</a:t>
            </a:r>
            <a:endParaRPr lang="en-US" sz="2800" u="sng" dirty="0">
              <a:solidFill>
                <a:srgbClr val="FF0000"/>
              </a:solidFill>
            </a:endParaRPr>
          </a:p>
        </p:txBody>
      </p:sp>
      <p:sp>
        <p:nvSpPr>
          <p:cNvPr id="35" name="TextBox 34">
            <a:extLst>
              <a:ext uri="{FF2B5EF4-FFF2-40B4-BE49-F238E27FC236}">
                <a16:creationId xmlns:a16="http://schemas.microsoft.com/office/drawing/2014/main" id="{40073348-B602-546D-D4B9-B0ADC5CEBA22}"/>
              </a:ext>
            </a:extLst>
          </p:cNvPr>
          <p:cNvSpPr txBox="1"/>
          <p:nvPr/>
        </p:nvSpPr>
        <p:spPr>
          <a:xfrm>
            <a:off x="1576739" y="5331790"/>
            <a:ext cx="945236"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36" name="TextBox 35">
            <a:extLst>
              <a:ext uri="{FF2B5EF4-FFF2-40B4-BE49-F238E27FC236}">
                <a16:creationId xmlns:a16="http://schemas.microsoft.com/office/drawing/2014/main" id="{4951C09C-8B1B-B92F-418A-AB00F00A0A19}"/>
              </a:ext>
            </a:extLst>
          </p:cNvPr>
          <p:cNvSpPr txBox="1"/>
          <p:nvPr/>
        </p:nvSpPr>
        <p:spPr>
          <a:xfrm>
            <a:off x="8680859" y="3286423"/>
            <a:ext cx="3417659" cy="3416320"/>
          </a:xfrm>
          <a:prstGeom prst="rect">
            <a:avLst/>
          </a:prstGeom>
          <a:noFill/>
          <a:ln w="31750">
            <a:solidFill>
              <a:srgbClr val="FF0000"/>
            </a:solidFill>
          </a:ln>
        </p:spPr>
        <p:txBody>
          <a:bodyPr wrap="square" rtlCol="0">
            <a:spAutoFit/>
          </a:bodyPr>
          <a:lstStyle/>
          <a:p>
            <a:r>
              <a:rPr lang="en-US" sz="3600" dirty="0">
                <a:solidFill>
                  <a:srgbClr val="FF0000"/>
                </a:solidFill>
              </a:rPr>
              <a:t>To be empirical formula it has to be lowest terms…(</a:t>
            </a:r>
            <a:r>
              <a:rPr lang="en-US" sz="3600" b="1" dirty="0"/>
              <a:t>All whole numbers</a:t>
            </a:r>
            <a:r>
              <a:rPr lang="en-US" sz="3600" dirty="0">
                <a:solidFill>
                  <a:srgbClr val="FF0000"/>
                </a:solidFill>
              </a:rPr>
              <a:t>)..</a:t>
            </a:r>
          </a:p>
        </p:txBody>
      </p:sp>
      <p:sp>
        <p:nvSpPr>
          <p:cNvPr id="37" name="Rectangle 36">
            <a:extLst>
              <a:ext uri="{FF2B5EF4-FFF2-40B4-BE49-F238E27FC236}">
                <a16:creationId xmlns:a16="http://schemas.microsoft.com/office/drawing/2014/main" id="{87E315C9-199C-66F5-93C9-0BECD55369CB}"/>
              </a:ext>
            </a:extLst>
          </p:cNvPr>
          <p:cNvSpPr/>
          <p:nvPr/>
        </p:nvSpPr>
        <p:spPr>
          <a:xfrm>
            <a:off x="1652845" y="4102711"/>
            <a:ext cx="1858297" cy="811858"/>
          </a:xfrm>
          <a:prstGeom prst="rect">
            <a:avLst/>
          </a:prstGeom>
          <a:noFill/>
          <a:ln w="63500">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1C595C-51DD-0CF6-93B1-16E4C3BDF6A1}"/>
              </a:ext>
            </a:extLst>
          </p:cNvPr>
          <p:cNvSpPr txBox="1"/>
          <p:nvPr/>
        </p:nvSpPr>
        <p:spPr>
          <a:xfrm>
            <a:off x="6172805" y="2110509"/>
            <a:ext cx="5777817" cy="646331"/>
          </a:xfrm>
          <a:prstGeom prst="rect">
            <a:avLst/>
          </a:prstGeom>
          <a:noFill/>
          <a:ln w="31750">
            <a:noFill/>
          </a:ln>
        </p:spPr>
        <p:txBody>
          <a:bodyPr wrap="square" rtlCol="0">
            <a:spAutoFit/>
          </a:bodyPr>
          <a:lstStyle/>
          <a:p>
            <a:r>
              <a:rPr lang="en-US" sz="3600" dirty="0">
                <a:solidFill>
                  <a:srgbClr val="FF0000"/>
                </a:solidFill>
              </a:rPr>
              <a:t>We have to use multiplication</a:t>
            </a:r>
          </a:p>
        </p:txBody>
      </p:sp>
      <p:sp>
        <p:nvSpPr>
          <p:cNvPr id="17" name="TextBox 16">
            <a:extLst>
              <a:ext uri="{FF2B5EF4-FFF2-40B4-BE49-F238E27FC236}">
                <a16:creationId xmlns:a16="http://schemas.microsoft.com/office/drawing/2014/main" id="{E7CC79BD-1C5B-7A1C-DB44-A4B98D5821CB}"/>
              </a:ext>
            </a:extLst>
          </p:cNvPr>
          <p:cNvSpPr txBox="1"/>
          <p:nvPr/>
        </p:nvSpPr>
        <p:spPr>
          <a:xfrm>
            <a:off x="915259" y="2618294"/>
            <a:ext cx="9474429" cy="646331"/>
          </a:xfrm>
          <a:prstGeom prst="rect">
            <a:avLst/>
          </a:prstGeom>
          <a:noFill/>
          <a:ln w="31750">
            <a:noFill/>
          </a:ln>
        </p:spPr>
        <p:txBody>
          <a:bodyPr wrap="square" rtlCol="0">
            <a:spAutoFit/>
          </a:bodyPr>
          <a:lstStyle/>
          <a:p>
            <a:r>
              <a:rPr lang="en-US" sz="3600" dirty="0">
                <a:solidFill>
                  <a:srgbClr val="FF0000"/>
                </a:solidFill>
              </a:rPr>
              <a:t>And what we do to one we have to do to ALL.</a:t>
            </a:r>
          </a:p>
        </p:txBody>
      </p:sp>
      <p:sp>
        <p:nvSpPr>
          <p:cNvPr id="21" name="TextBox 20">
            <a:extLst>
              <a:ext uri="{FF2B5EF4-FFF2-40B4-BE49-F238E27FC236}">
                <a16:creationId xmlns:a16="http://schemas.microsoft.com/office/drawing/2014/main" id="{775DCE07-13C6-0523-FCB2-695AA768B36B}"/>
              </a:ext>
            </a:extLst>
          </p:cNvPr>
          <p:cNvSpPr txBox="1"/>
          <p:nvPr/>
        </p:nvSpPr>
        <p:spPr>
          <a:xfrm>
            <a:off x="3869019" y="3131711"/>
            <a:ext cx="1154932" cy="923330"/>
          </a:xfrm>
          <a:prstGeom prst="rect">
            <a:avLst/>
          </a:prstGeom>
          <a:noFill/>
        </p:spPr>
        <p:txBody>
          <a:bodyPr wrap="square" rtlCol="0">
            <a:spAutoFit/>
          </a:bodyPr>
          <a:lstStyle/>
          <a:p>
            <a:r>
              <a:rPr lang="en-US" sz="5400" b="1" dirty="0">
                <a:solidFill>
                  <a:srgbClr val="FF0000"/>
                </a:solidFill>
              </a:rPr>
              <a:t> x2</a:t>
            </a:r>
            <a:endParaRPr lang="en-US" sz="2800" u="sng" dirty="0">
              <a:solidFill>
                <a:srgbClr val="FF0000"/>
              </a:solidFill>
            </a:endParaRPr>
          </a:p>
        </p:txBody>
      </p:sp>
      <p:sp>
        <p:nvSpPr>
          <p:cNvPr id="22" name="TextBox 21">
            <a:extLst>
              <a:ext uri="{FF2B5EF4-FFF2-40B4-BE49-F238E27FC236}">
                <a16:creationId xmlns:a16="http://schemas.microsoft.com/office/drawing/2014/main" id="{556F5B6D-FC58-4155-053A-4DA760F864ED}"/>
              </a:ext>
            </a:extLst>
          </p:cNvPr>
          <p:cNvSpPr txBox="1"/>
          <p:nvPr/>
        </p:nvSpPr>
        <p:spPr>
          <a:xfrm>
            <a:off x="3832875" y="4138672"/>
            <a:ext cx="1154932" cy="923330"/>
          </a:xfrm>
          <a:prstGeom prst="rect">
            <a:avLst/>
          </a:prstGeom>
          <a:noFill/>
        </p:spPr>
        <p:txBody>
          <a:bodyPr wrap="square" rtlCol="0">
            <a:spAutoFit/>
          </a:bodyPr>
          <a:lstStyle/>
          <a:p>
            <a:r>
              <a:rPr lang="en-US" sz="5400" b="1" dirty="0">
                <a:solidFill>
                  <a:srgbClr val="FF0000"/>
                </a:solidFill>
              </a:rPr>
              <a:t> x2</a:t>
            </a:r>
            <a:endParaRPr lang="en-US" sz="2800" u="sng" dirty="0">
              <a:solidFill>
                <a:srgbClr val="FF0000"/>
              </a:solidFill>
            </a:endParaRPr>
          </a:p>
        </p:txBody>
      </p:sp>
      <p:sp>
        <p:nvSpPr>
          <p:cNvPr id="23" name="TextBox 22">
            <a:extLst>
              <a:ext uri="{FF2B5EF4-FFF2-40B4-BE49-F238E27FC236}">
                <a16:creationId xmlns:a16="http://schemas.microsoft.com/office/drawing/2014/main" id="{6EBFEF05-A7AC-EFB2-99A6-B67D5935C9A5}"/>
              </a:ext>
            </a:extLst>
          </p:cNvPr>
          <p:cNvSpPr txBox="1"/>
          <p:nvPr/>
        </p:nvSpPr>
        <p:spPr>
          <a:xfrm>
            <a:off x="3869019" y="5301316"/>
            <a:ext cx="1154932" cy="923330"/>
          </a:xfrm>
          <a:prstGeom prst="rect">
            <a:avLst/>
          </a:prstGeom>
          <a:noFill/>
        </p:spPr>
        <p:txBody>
          <a:bodyPr wrap="square" rtlCol="0">
            <a:spAutoFit/>
          </a:bodyPr>
          <a:lstStyle/>
          <a:p>
            <a:r>
              <a:rPr lang="en-US" sz="5400" b="1" dirty="0">
                <a:solidFill>
                  <a:srgbClr val="FF0000"/>
                </a:solidFill>
              </a:rPr>
              <a:t> x2</a:t>
            </a:r>
            <a:endParaRPr lang="en-US" sz="2800" u="sng" dirty="0">
              <a:solidFill>
                <a:srgbClr val="FF0000"/>
              </a:solidFill>
            </a:endParaRPr>
          </a:p>
        </p:txBody>
      </p:sp>
      <p:sp>
        <p:nvSpPr>
          <p:cNvPr id="24" name="TextBox 23">
            <a:extLst>
              <a:ext uri="{FF2B5EF4-FFF2-40B4-BE49-F238E27FC236}">
                <a16:creationId xmlns:a16="http://schemas.microsoft.com/office/drawing/2014/main" id="{05043976-DF23-3158-D3DD-CDD821C85002}"/>
              </a:ext>
            </a:extLst>
          </p:cNvPr>
          <p:cNvSpPr txBox="1"/>
          <p:nvPr/>
        </p:nvSpPr>
        <p:spPr>
          <a:xfrm>
            <a:off x="5655633" y="3359640"/>
            <a:ext cx="1746405" cy="923330"/>
          </a:xfrm>
          <a:prstGeom prst="rect">
            <a:avLst/>
          </a:prstGeom>
          <a:noFill/>
        </p:spPr>
        <p:txBody>
          <a:bodyPr wrap="square" rtlCol="0">
            <a:spAutoFit/>
          </a:bodyPr>
          <a:lstStyle/>
          <a:p>
            <a:r>
              <a:rPr lang="en-US" sz="5400" b="1" dirty="0"/>
              <a:t>= 2</a:t>
            </a:r>
            <a:endParaRPr lang="en-US" sz="2800" dirty="0">
              <a:solidFill>
                <a:srgbClr val="FF0000"/>
              </a:solidFill>
            </a:endParaRPr>
          </a:p>
        </p:txBody>
      </p:sp>
      <p:sp>
        <p:nvSpPr>
          <p:cNvPr id="38" name="TextBox 37">
            <a:extLst>
              <a:ext uri="{FF2B5EF4-FFF2-40B4-BE49-F238E27FC236}">
                <a16:creationId xmlns:a16="http://schemas.microsoft.com/office/drawing/2014/main" id="{47C661C8-AE6E-D898-CEE3-CE9F3715238E}"/>
              </a:ext>
            </a:extLst>
          </p:cNvPr>
          <p:cNvSpPr txBox="1"/>
          <p:nvPr/>
        </p:nvSpPr>
        <p:spPr>
          <a:xfrm>
            <a:off x="5657920" y="4293307"/>
            <a:ext cx="2070869" cy="923330"/>
          </a:xfrm>
          <a:prstGeom prst="rect">
            <a:avLst/>
          </a:prstGeom>
          <a:noFill/>
        </p:spPr>
        <p:txBody>
          <a:bodyPr wrap="square" rtlCol="0">
            <a:spAutoFit/>
          </a:bodyPr>
          <a:lstStyle/>
          <a:p>
            <a:r>
              <a:rPr lang="en-US" sz="5400" b="1" dirty="0"/>
              <a:t>= </a:t>
            </a:r>
            <a:r>
              <a:rPr lang="en-US" sz="5400" b="1" dirty="0">
                <a:solidFill>
                  <a:srgbClr val="FF0000"/>
                </a:solidFill>
              </a:rPr>
              <a:t>2.68</a:t>
            </a:r>
            <a:endParaRPr lang="en-US" sz="2800" dirty="0">
              <a:solidFill>
                <a:srgbClr val="FF0000"/>
              </a:solidFill>
            </a:endParaRPr>
          </a:p>
        </p:txBody>
      </p:sp>
      <p:sp>
        <p:nvSpPr>
          <p:cNvPr id="14" name="TextBox 13">
            <a:extLst>
              <a:ext uri="{FF2B5EF4-FFF2-40B4-BE49-F238E27FC236}">
                <a16:creationId xmlns:a16="http://schemas.microsoft.com/office/drawing/2014/main" id="{F88C710B-C7E9-7B54-F5F1-4BAD11B46BA8}"/>
              </a:ext>
            </a:extLst>
          </p:cNvPr>
          <p:cNvSpPr txBox="1"/>
          <p:nvPr/>
        </p:nvSpPr>
        <p:spPr>
          <a:xfrm>
            <a:off x="1654111" y="240115"/>
            <a:ext cx="4269086" cy="7725192"/>
          </a:xfrm>
          <a:prstGeom prst="rect">
            <a:avLst/>
          </a:prstGeom>
          <a:noFill/>
        </p:spPr>
        <p:txBody>
          <a:bodyPr wrap="square" rtlCol="0">
            <a:spAutoFit/>
          </a:bodyPr>
          <a:lstStyle/>
          <a:p>
            <a:r>
              <a:rPr lang="en-US" sz="49600" b="1" dirty="0"/>
              <a:t>x</a:t>
            </a:r>
            <a:endParaRPr lang="en-US" sz="16600" dirty="0">
              <a:solidFill>
                <a:srgbClr val="FF0000"/>
              </a:solidFill>
            </a:endParaRPr>
          </a:p>
        </p:txBody>
      </p:sp>
    </p:spTree>
    <p:extLst>
      <p:ext uri="{BB962C8B-B14F-4D97-AF65-F5344CB8AC3E}">
        <p14:creationId xmlns:p14="http://schemas.microsoft.com/office/powerpoint/2010/main" val="297625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7" grpId="0" animBg="1"/>
      <p:bldP spid="21" grpId="0"/>
      <p:bldP spid="22" grpId="0"/>
      <p:bldP spid="23" grpId="0"/>
      <p:bldP spid="24" grpId="0"/>
      <p:bldP spid="38" grpId="0"/>
      <p:bldP spid="14" grpId="0"/>
      <p:bldP spid="14"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28804"/>
          </a:xfrm>
        </p:spPr>
        <p:txBody>
          <a:bodyPr>
            <a:normAutofit fontScale="90000"/>
          </a:bodyPr>
          <a:lstStyle/>
          <a:p>
            <a:r>
              <a:rPr lang="en-US" b="1" i="1" dirty="0">
                <a:solidFill>
                  <a:srgbClr val="FF0000"/>
                </a:solidFill>
              </a:rPr>
              <a:t>Example 3.9</a:t>
            </a:r>
          </a:p>
        </p:txBody>
      </p:sp>
      <p:sp>
        <p:nvSpPr>
          <p:cNvPr id="4" name="TextBox 3">
            <a:extLst>
              <a:ext uri="{FF2B5EF4-FFF2-40B4-BE49-F238E27FC236}">
                <a16:creationId xmlns:a16="http://schemas.microsoft.com/office/drawing/2014/main" id="{DFBA2D28-10DB-B5BF-D4FE-5C32A01220A8}"/>
              </a:ext>
            </a:extLst>
          </p:cNvPr>
          <p:cNvSpPr txBox="1"/>
          <p:nvPr/>
        </p:nvSpPr>
        <p:spPr>
          <a:xfrm>
            <a:off x="0" y="586351"/>
            <a:ext cx="12192000" cy="830997"/>
          </a:xfrm>
          <a:prstGeom prst="rect">
            <a:avLst/>
          </a:prstGeom>
          <a:noFill/>
        </p:spPr>
        <p:txBody>
          <a:bodyPr wrap="square" rtlCol="0">
            <a:spAutoFit/>
          </a:bodyPr>
          <a:lstStyle/>
          <a:p>
            <a:r>
              <a:rPr lang="en-CA" sz="2400" i="1" dirty="0"/>
              <a:t>Ascorbic acid (Vitamin C) cures scurvy. It is composed of 40.92 percent carbon (C), 4.58 percent hydrogen (H), and 54.50 percent oxygen (O) by mass. Determine its empirical formula. </a:t>
            </a:r>
          </a:p>
        </p:txBody>
      </p:sp>
      <p:sp>
        <p:nvSpPr>
          <p:cNvPr id="6" name="TextBox 5">
            <a:extLst>
              <a:ext uri="{FF2B5EF4-FFF2-40B4-BE49-F238E27FC236}">
                <a16:creationId xmlns:a16="http://schemas.microsoft.com/office/drawing/2014/main" id="{EC3911CB-1AEC-DB8D-3BD8-6B2BD4165175}"/>
              </a:ext>
            </a:extLst>
          </p:cNvPr>
          <p:cNvSpPr txBox="1"/>
          <p:nvPr/>
        </p:nvSpPr>
        <p:spPr>
          <a:xfrm>
            <a:off x="83234" y="5331790"/>
            <a:ext cx="1746405" cy="923330"/>
          </a:xfrm>
          <a:prstGeom prst="rect">
            <a:avLst/>
          </a:prstGeom>
          <a:noFill/>
        </p:spPr>
        <p:txBody>
          <a:bodyPr wrap="square" rtlCol="0">
            <a:spAutoFit/>
          </a:bodyPr>
          <a:lstStyle/>
          <a:p>
            <a:r>
              <a:rPr lang="en-US" sz="5400" b="1" dirty="0" err="1">
                <a:solidFill>
                  <a:srgbClr val="0070C0"/>
                </a:solidFill>
              </a:rPr>
              <a:t>n</a:t>
            </a:r>
            <a:r>
              <a:rPr lang="en-US" sz="5400" b="1" baseline="-25000" dirty="0" err="1">
                <a:solidFill>
                  <a:srgbClr val="0070C0"/>
                </a:solidFill>
              </a:rPr>
              <a:t>O</a:t>
            </a:r>
            <a:r>
              <a:rPr lang="en-US" sz="5400" b="1" dirty="0">
                <a:solidFill>
                  <a:srgbClr val="0070C0"/>
                </a:solidFill>
              </a:rPr>
              <a:t> </a:t>
            </a:r>
            <a:r>
              <a:rPr lang="en-US" sz="5400" b="1" dirty="0"/>
              <a:t>=</a:t>
            </a:r>
            <a:endParaRPr lang="en-US" sz="2800" dirty="0">
              <a:solidFill>
                <a:srgbClr val="FF0000"/>
              </a:solidFill>
            </a:endParaRPr>
          </a:p>
        </p:txBody>
      </p:sp>
      <p:sp>
        <p:nvSpPr>
          <p:cNvPr id="7" name="TextBox 6">
            <a:extLst>
              <a:ext uri="{FF2B5EF4-FFF2-40B4-BE49-F238E27FC236}">
                <a16:creationId xmlns:a16="http://schemas.microsoft.com/office/drawing/2014/main" id="{48969BA0-F6E9-3F02-C0BA-7A814DC8D2FD}"/>
              </a:ext>
            </a:extLst>
          </p:cNvPr>
          <p:cNvSpPr txBox="1"/>
          <p:nvPr/>
        </p:nvSpPr>
        <p:spPr>
          <a:xfrm>
            <a:off x="123845" y="4225206"/>
            <a:ext cx="1746405" cy="923330"/>
          </a:xfrm>
          <a:prstGeom prst="rect">
            <a:avLst/>
          </a:prstGeom>
          <a:noFill/>
        </p:spPr>
        <p:txBody>
          <a:bodyPr wrap="square" rtlCol="0">
            <a:spAutoFit/>
          </a:bodyPr>
          <a:lstStyle/>
          <a:p>
            <a:r>
              <a:rPr lang="en-US" sz="5400" b="1" dirty="0" err="1">
                <a:solidFill>
                  <a:srgbClr val="7030A0"/>
                </a:solidFill>
              </a:rPr>
              <a:t>n</a:t>
            </a:r>
            <a:r>
              <a:rPr lang="en-US" sz="5400" b="1" baseline="-25000" dirty="0" err="1">
                <a:solidFill>
                  <a:srgbClr val="7030A0"/>
                </a:solidFill>
              </a:rPr>
              <a:t>H</a:t>
            </a:r>
            <a:r>
              <a:rPr lang="en-US" sz="5400" b="1" dirty="0"/>
              <a:t> =</a:t>
            </a:r>
            <a:endParaRPr lang="en-US" sz="2800" dirty="0">
              <a:solidFill>
                <a:srgbClr val="FF0000"/>
              </a:solidFill>
            </a:endParaRPr>
          </a:p>
        </p:txBody>
      </p:sp>
      <p:sp>
        <p:nvSpPr>
          <p:cNvPr id="8" name="TextBox 7">
            <a:extLst>
              <a:ext uri="{FF2B5EF4-FFF2-40B4-BE49-F238E27FC236}">
                <a16:creationId xmlns:a16="http://schemas.microsoft.com/office/drawing/2014/main" id="{E1A61203-E21F-A963-E3A7-FB769C388295}"/>
              </a:ext>
            </a:extLst>
          </p:cNvPr>
          <p:cNvSpPr txBox="1"/>
          <p:nvPr/>
        </p:nvSpPr>
        <p:spPr>
          <a:xfrm>
            <a:off x="123845" y="3045541"/>
            <a:ext cx="1746405" cy="923330"/>
          </a:xfrm>
          <a:prstGeom prst="rect">
            <a:avLst/>
          </a:prstGeom>
          <a:noFill/>
        </p:spPr>
        <p:txBody>
          <a:bodyPr wrap="square" rtlCol="0">
            <a:spAutoFit/>
          </a:bodyPr>
          <a:lstStyle/>
          <a:p>
            <a:r>
              <a:rPr lang="en-US" sz="5400" b="1" dirty="0" err="1"/>
              <a:t>n</a:t>
            </a:r>
            <a:r>
              <a:rPr lang="en-US" sz="5400" b="1" baseline="-25000" dirty="0" err="1"/>
              <a:t>C</a:t>
            </a:r>
            <a:r>
              <a:rPr lang="en-US" sz="5400" b="1" dirty="0"/>
              <a:t> =</a:t>
            </a:r>
            <a:endParaRPr lang="en-US" sz="2800" dirty="0">
              <a:solidFill>
                <a:srgbClr val="FF0000"/>
              </a:solidFill>
            </a:endParaRPr>
          </a:p>
        </p:txBody>
      </p:sp>
      <p:cxnSp>
        <p:nvCxnSpPr>
          <p:cNvPr id="9" name="Straight Connector 8">
            <a:extLst>
              <a:ext uri="{FF2B5EF4-FFF2-40B4-BE49-F238E27FC236}">
                <a16:creationId xmlns:a16="http://schemas.microsoft.com/office/drawing/2014/main" id="{9F88C873-66E7-0A1B-36E7-2AA53E35C731}"/>
              </a:ext>
            </a:extLst>
          </p:cNvPr>
          <p:cNvCxnSpPr>
            <a:cxnSpLocks/>
          </p:cNvCxnSpPr>
          <p:nvPr/>
        </p:nvCxnSpPr>
        <p:spPr>
          <a:xfrm>
            <a:off x="6694796" y="1417348"/>
            <a:ext cx="410102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6A43C27-D6CC-DFB2-B50B-E605FEB140DF}"/>
              </a:ext>
            </a:extLst>
          </p:cNvPr>
          <p:cNvSpPr/>
          <p:nvPr/>
        </p:nvSpPr>
        <p:spPr>
          <a:xfrm>
            <a:off x="7005484" y="528944"/>
            <a:ext cx="3126658"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9CADD8B-F6A3-681A-6E01-AB34B7ED391E}"/>
              </a:ext>
            </a:extLst>
          </p:cNvPr>
          <p:cNvSpPr/>
          <p:nvPr/>
        </p:nvSpPr>
        <p:spPr>
          <a:xfrm>
            <a:off x="10132141" y="578875"/>
            <a:ext cx="175457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1502488-3BAA-4B1C-C09E-867A6838B3A6}"/>
              </a:ext>
            </a:extLst>
          </p:cNvPr>
          <p:cNvSpPr/>
          <p:nvPr/>
        </p:nvSpPr>
        <p:spPr>
          <a:xfrm>
            <a:off x="2329516" y="967480"/>
            <a:ext cx="272918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53CDDA2-8C58-6EAA-638E-ACC816E2761C}"/>
              </a:ext>
            </a:extLst>
          </p:cNvPr>
          <p:cNvSpPr txBox="1"/>
          <p:nvPr/>
        </p:nvSpPr>
        <p:spPr>
          <a:xfrm>
            <a:off x="1596932" y="3058787"/>
            <a:ext cx="925044"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3" name="TextBox 2">
            <a:extLst>
              <a:ext uri="{FF2B5EF4-FFF2-40B4-BE49-F238E27FC236}">
                <a16:creationId xmlns:a16="http://schemas.microsoft.com/office/drawing/2014/main" id="{888CC1DF-0BD5-CA53-9B24-8572068E25EB}"/>
              </a:ext>
            </a:extLst>
          </p:cNvPr>
          <p:cNvSpPr txBox="1"/>
          <p:nvPr/>
        </p:nvSpPr>
        <p:spPr>
          <a:xfrm>
            <a:off x="83234" y="1662049"/>
            <a:ext cx="8220108" cy="646331"/>
          </a:xfrm>
          <a:prstGeom prst="rect">
            <a:avLst/>
          </a:prstGeom>
          <a:noFill/>
          <a:ln w="31750">
            <a:noFill/>
          </a:ln>
        </p:spPr>
        <p:txBody>
          <a:bodyPr wrap="square" rtlCol="0">
            <a:spAutoFit/>
          </a:bodyPr>
          <a:lstStyle/>
          <a:p>
            <a:r>
              <a:rPr lang="en-US" sz="3600" dirty="0">
                <a:solidFill>
                  <a:srgbClr val="FF0000"/>
                </a:solidFill>
              </a:rPr>
              <a:t>How do we make them all whole numbers?</a:t>
            </a:r>
          </a:p>
        </p:txBody>
      </p:sp>
      <p:sp>
        <p:nvSpPr>
          <p:cNvPr id="34" name="TextBox 33">
            <a:extLst>
              <a:ext uri="{FF2B5EF4-FFF2-40B4-BE49-F238E27FC236}">
                <a16:creationId xmlns:a16="http://schemas.microsoft.com/office/drawing/2014/main" id="{68CA00BB-17FE-E89B-B42D-AA796B3BCF65}"/>
              </a:ext>
            </a:extLst>
          </p:cNvPr>
          <p:cNvSpPr txBox="1"/>
          <p:nvPr/>
        </p:nvSpPr>
        <p:spPr>
          <a:xfrm>
            <a:off x="1644731" y="4052138"/>
            <a:ext cx="2331679" cy="923330"/>
          </a:xfrm>
          <a:prstGeom prst="rect">
            <a:avLst/>
          </a:prstGeom>
          <a:noFill/>
        </p:spPr>
        <p:txBody>
          <a:bodyPr wrap="square" rtlCol="0">
            <a:spAutoFit/>
          </a:bodyPr>
          <a:lstStyle/>
          <a:p>
            <a:r>
              <a:rPr lang="en-US" sz="5400" b="1" dirty="0">
                <a:solidFill>
                  <a:srgbClr val="FF0000"/>
                </a:solidFill>
              </a:rPr>
              <a:t> 1.34</a:t>
            </a:r>
            <a:endParaRPr lang="en-US" sz="2800" u="sng" dirty="0">
              <a:solidFill>
                <a:srgbClr val="FF0000"/>
              </a:solidFill>
            </a:endParaRPr>
          </a:p>
        </p:txBody>
      </p:sp>
      <p:sp>
        <p:nvSpPr>
          <p:cNvPr id="35" name="TextBox 34">
            <a:extLst>
              <a:ext uri="{FF2B5EF4-FFF2-40B4-BE49-F238E27FC236}">
                <a16:creationId xmlns:a16="http://schemas.microsoft.com/office/drawing/2014/main" id="{40073348-B602-546D-D4B9-B0ADC5CEBA22}"/>
              </a:ext>
            </a:extLst>
          </p:cNvPr>
          <p:cNvSpPr txBox="1"/>
          <p:nvPr/>
        </p:nvSpPr>
        <p:spPr>
          <a:xfrm>
            <a:off x="1576739" y="5331790"/>
            <a:ext cx="945236"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36" name="TextBox 35">
            <a:extLst>
              <a:ext uri="{FF2B5EF4-FFF2-40B4-BE49-F238E27FC236}">
                <a16:creationId xmlns:a16="http://schemas.microsoft.com/office/drawing/2014/main" id="{4951C09C-8B1B-B92F-418A-AB00F00A0A19}"/>
              </a:ext>
            </a:extLst>
          </p:cNvPr>
          <p:cNvSpPr txBox="1"/>
          <p:nvPr/>
        </p:nvSpPr>
        <p:spPr>
          <a:xfrm>
            <a:off x="8680859" y="3286423"/>
            <a:ext cx="3417659" cy="3416320"/>
          </a:xfrm>
          <a:prstGeom prst="rect">
            <a:avLst/>
          </a:prstGeom>
          <a:noFill/>
          <a:ln w="31750">
            <a:solidFill>
              <a:srgbClr val="FF0000"/>
            </a:solidFill>
          </a:ln>
        </p:spPr>
        <p:txBody>
          <a:bodyPr wrap="square" rtlCol="0">
            <a:spAutoFit/>
          </a:bodyPr>
          <a:lstStyle/>
          <a:p>
            <a:r>
              <a:rPr lang="en-US" sz="3600" dirty="0">
                <a:solidFill>
                  <a:srgbClr val="FF0000"/>
                </a:solidFill>
              </a:rPr>
              <a:t>To be empirical formula it has to be lowest terms…(</a:t>
            </a:r>
            <a:r>
              <a:rPr lang="en-US" sz="3600" b="1" dirty="0"/>
              <a:t>All whole numbers</a:t>
            </a:r>
            <a:r>
              <a:rPr lang="en-US" sz="3600" dirty="0">
                <a:solidFill>
                  <a:srgbClr val="FF0000"/>
                </a:solidFill>
              </a:rPr>
              <a:t>)..</a:t>
            </a:r>
          </a:p>
        </p:txBody>
      </p:sp>
      <p:sp>
        <p:nvSpPr>
          <p:cNvPr id="37" name="Rectangle 36">
            <a:extLst>
              <a:ext uri="{FF2B5EF4-FFF2-40B4-BE49-F238E27FC236}">
                <a16:creationId xmlns:a16="http://schemas.microsoft.com/office/drawing/2014/main" id="{87E315C9-199C-66F5-93C9-0BECD55369CB}"/>
              </a:ext>
            </a:extLst>
          </p:cNvPr>
          <p:cNvSpPr/>
          <p:nvPr/>
        </p:nvSpPr>
        <p:spPr>
          <a:xfrm>
            <a:off x="1652845" y="4102711"/>
            <a:ext cx="1858297" cy="811858"/>
          </a:xfrm>
          <a:prstGeom prst="rect">
            <a:avLst/>
          </a:prstGeom>
          <a:noFill/>
          <a:ln w="63500">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1C595C-51DD-0CF6-93B1-16E4C3BDF6A1}"/>
              </a:ext>
            </a:extLst>
          </p:cNvPr>
          <p:cNvSpPr txBox="1"/>
          <p:nvPr/>
        </p:nvSpPr>
        <p:spPr>
          <a:xfrm>
            <a:off x="6172805" y="2110509"/>
            <a:ext cx="5777817" cy="646331"/>
          </a:xfrm>
          <a:prstGeom prst="rect">
            <a:avLst/>
          </a:prstGeom>
          <a:noFill/>
          <a:ln w="31750">
            <a:noFill/>
          </a:ln>
        </p:spPr>
        <p:txBody>
          <a:bodyPr wrap="square" rtlCol="0">
            <a:spAutoFit/>
          </a:bodyPr>
          <a:lstStyle/>
          <a:p>
            <a:r>
              <a:rPr lang="en-US" sz="3600" dirty="0">
                <a:solidFill>
                  <a:srgbClr val="FF0000"/>
                </a:solidFill>
              </a:rPr>
              <a:t>We have to use multiplication</a:t>
            </a:r>
          </a:p>
        </p:txBody>
      </p:sp>
      <p:sp>
        <p:nvSpPr>
          <p:cNvPr id="17" name="TextBox 16">
            <a:extLst>
              <a:ext uri="{FF2B5EF4-FFF2-40B4-BE49-F238E27FC236}">
                <a16:creationId xmlns:a16="http://schemas.microsoft.com/office/drawing/2014/main" id="{E7CC79BD-1C5B-7A1C-DB44-A4B98D5821CB}"/>
              </a:ext>
            </a:extLst>
          </p:cNvPr>
          <p:cNvSpPr txBox="1"/>
          <p:nvPr/>
        </p:nvSpPr>
        <p:spPr>
          <a:xfrm>
            <a:off x="915259" y="2618294"/>
            <a:ext cx="9474429" cy="646331"/>
          </a:xfrm>
          <a:prstGeom prst="rect">
            <a:avLst/>
          </a:prstGeom>
          <a:noFill/>
          <a:ln w="31750">
            <a:noFill/>
          </a:ln>
        </p:spPr>
        <p:txBody>
          <a:bodyPr wrap="square" rtlCol="0">
            <a:spAutoFit/>
          </a:bodyPr>
          <a:lstStyle/>
          <a:p>
            <a:r>
              <a:rPr lang="en-US" sz="3600" dirty="0">
                <a:solidFill>
                  <a:srgbClr val="FF0000"/>
                </a:solidFill>
              </a:rPr>
              <a:t>And what we do to one we have to do to ALL.</a:t>
            </a:r>
          </a:p>
        </p:txBody>
      </p:sp>
      <p:sp>
        <p:nvSpPr>
          <p:cNvPr id="21" name="TextBox 20">
            <a:extLst>
              <a:ext uri="{FF2B5EF4-FFF2-40B4-BE49-F238E27FC236}">
                <a16:creationId xmlns:a16="http://schemas.microsoft.com/office/drawing/2014/main" id="{775DCE07-13C6-0523-FCB2-695AA768B36B}"/>
              </a:ext>
            </a:extLst>
          </p:cNvPr>
          <p:cNvSpPr txBox="1"/>
          <p:nvPr/>
        </p:nvSpPr>
        <p:spPr>
          <a:xfrm>
            <a:off x="3869019" y="3131711"/>
            <a:ext cx="1154932" cy="923330"/>
          </a:xfrm>
          <a:prstGeom prst="rect">
            <a:avLst/>
          </a:prstGeom>
          <a:noFill/>
        </p:spPr>
        <p:txBody>
          <a:bodyPr wrap="square" rtlCol="0">
            <a:spAutoFit/>
          </a:bodyPr>
          <a:lstStyle/>
          <a:p>
            <a:r>
              <a:rPr lang="en-US" sz="5400" b="1" dirty="0">
                <a:solidFill>
                  <a:srgbClr val="FF0000"/>
                </a:solidFill>
              </a:rPr>
              <a:t> x3</a:t>
            </a:r>
            <a:endParaRPr lang="en-US" sz="2800" u="sng" dirty="0">
              <a:solidFill>
                <a:srgbClr val="FF0000"/>
              </a:solidFill>
            </a:endParaRPr>
          </a:p>
        </p:txBody>
      </p:sp>
      <p:sp>
        <p:nvSpPr>
          <p:cNvPr id="22" name="TextBox 21">
            <a:extLst>
              <a:ext uri="{FF2B5EF4-FFF2-40B4-BE49-F238E27FC236}">
                <a16:creationId xmlns:a16="http://schemas.microsoft.com/office/drawing/2014/main" id="{556F5B6D-FC58-4155-053A-4DA760F864ED}"/>
              </a:ext>
            </a:extLst>
          </p:cNvPr>
          <p:cNvSpPr txBox="1"/>
          <p:nvPr/>
        </p:nvSpPr>
        <p:spPr>
          <a:xfrm>
            <a:off x="3832875" y="4138672"/>
            <a:ext cx="1154932" cy="923330"/>
          </a:xfrm>
          <a:prstGeom prst="rect">
            <a:avLst/>
          </a:prstGeom>
          <a:noFill/>
        </p:spPr>
        <p:txBody>
          <a:bodyPr wrap="square" rtlCol="0">
            <a:spAutoFit/>
          </a:bodyPr>
          <a:lstStyle/>
          <a:p>
            <a:r>
              <a:rPr lang="en-US" sz="5400" b="1" dirty="0">
                <a:solidFill>
                  <a:srgbClr val="FF0000"/>
                </a:solidFill>
              </a:rPr>
              <a:t> x3</a:t>
            </a:r>
            <a:endParaRPr lang="en-US" sz="2800" u="sng" dirty="0">
              <a:solidFill>
                <a:srgbClr val="FF0000"/>
              </a:solidFill>
            </a:endParaRPr>
          </a:p>
        </p:txBody>
      </p:sp>
      <p:sp>
        <p:nvSpPr>
          <p:cNvPr id="23" name="TextBox 22">
            <a:extLst>
              <a:ext uri="{FF2B5EF4-FFF2-40B4-BE49-F238E27FC236}">
                <a16:creationId xmlns:a16="http://schemas.microsoft.com/office/drawing/2014/main" id="{6EBFEF05-A7AC-EFB2-99A6-B67D5935C9A5}"/>
              </a:ext>
            </a:extLst>
          </p:cNvPr>
          <p:cNvSpPr txBox="1"/>
          <p:nvPr/>
        </p:nvSpPr>
        <p:spPr>
          <a:xfrm>
            <a:off x="3869019" y="5301316"/>
            <a:ext cx="1154932" cy="923330"/>
          </a:xfrm>
          <a:prstGeom prst="rect">
            <a:avLst/>
          </a:prstGeom>
          <a:noFill/>
        </p:spPr>
        <p:txBody>
          <a:bodyPr wrap="square" rtlCol="0">
            <a:spAutoFit/>
          </a:bodyPr>
          <a:lstStyle/>
          <a:p>
            <a:r>
              <a:rPr lang="en-US" sz="5400" b="1" dirty="0">
                <a:solidFill>
                  <a:srgbClr val="FF0000"/>
                </a:solidFill>
              </a:rPr>
              <a:t> x3</a:t>
            </a:r>
            <a:endParaRPr lang="en-US" sz="2800" u="sng" dirty="0">
              <a:solidFill>
                <a:srgbClr val="FF0000"/>
              </a:solidFill>
            </a:endParaRPr>
          </a:p>
        </p:txBody>
      </p:sp>
      <p:sp>
        <p:nvSpPr>
          <p:cNvPr id="24" name="TextBox 23">
            <a:extLst>
              <a:ext uri="{FF2B5EF4-FFF2-40B4-BE49-F238E27FC236}">
                <a16:creationId xmlns:a16="http://schemas.microsoft.com/office/drawing/2014/main" id="{05043976-DF23-3158-D3DD-CDD821C85002}"/>
              </a:ext>
            </a:extLst>
          </p:cNvPr>
          <p:cNvSpPr txBox="1"/>
          <p:nvPr/>
        </p:nvSpPr>
        <p:spPr>
          <a:xfrm>
            <a:off x="5655633" y="3359640"/>
            <a:ext cx="1746405" cy="923330"/>
          </a:xfrm>
          <a:prstGeom prst="rect">
            <a:avLst/>
          </a:prstGeom>
          <a:noFill/>
        </p:spPr>
        <p:txBody>
          <a:bodyPr wrap="square" rtlCol="0">
            <a:spAutoFit/>
          </a:bodyPr>
          <a:lstStyle/>
          <a:p>
            <a:r>
              <a:rPr lang="en-US" sz="5400" b="1" dirty="0"/>
              <a:t>= 3</a:t>
            </a:r>
            <a:endParaRPr lang="en-US" sz="2800" dirty="0">
              <a:solidFill>
                <a:srgbClr val="FF0000"/>
              </a:solidFill>
            </a:endParaRPr>
          </a:p>
        </p:txBody>
      </p:sp>
      <p:sp>
        <p:nvSpPr>
          <p:cNvPr id="38" name="TextBox 37">
            <a:extLst>
              <a:ext uri="{FF2B5EF4-FFF2-40B4-BE49-F238E27FC236}">
                <a16:creationId xmlns:a16="http://schemas.microsoft.com/office/drawing/2014/main" id="{47C661C8-AE6E-D898-CEE3-CE9F3715238E}"/>
              </a:ext>
            </a:extLst>
          </p:cNvPr>
          <p:cNvSpPr txBox="1"/>
          <p:nvPr/>
        </p:nvSpPr>
        <p:spPr>
          <a:xfrm>
            <a:off x="5657920" y="4293307"/>
            <a:ext cx="2070869" cy="923330"/>
          </a:xfrm>
          <a:prstGeom prst="rect">
            <a:avLst/>
          </a:prstGeom>
          <a:noFill/>
        </p:spPr>
        <p:txBody>
          <a:bodyPr wrap="square" rtlCol="0">
            <a:spAutoFit/>
          </a:bodyPr>
          <a:lstStyle/>
          <a:p>
            <a:r>
              <a:rPr lang="en-US" sz="5400" b="1" dirty="0"/>
              <a:t>= 4.02</a:t>
            </a:r>
            <a:endParaRPr lang="en-US" sz="2800" dirty="0"/>
          </a:p>
        </p:txBody>
      </p:sp>
      <p:sp>
        <p:nvSpPr>
          <p:cNvPr id="10" name="TextBox 9">
            <a:extLst>
              <a:ext uri="{FF2B5EF4-FFF2-40B4-BE49-F238E27FC236}">
                <a16:creationId xmlns:a16="http://schemas.microsoft.com/office/drawing/2014/main" id="{234E0BD0-DACB-809A-E255-8BECC2A52E91}"/>
              </a:ext>
            </a:extLst>
          </p:cNvPr>
          <p:cNvSpPr txBox="1"/>
          <p:nvPr/>
        </p:nvSpPr>
        <p:spPr>
          <a:xfrm>
            <a:off x="3108460" y="4965142"/>
            <a:ext cx="5530362" cy="584775"/>
          </a:xfrm>
          <a:prstGeom prst="rect">
            <a:avLst/>
          </a:prstGeom>
          <a:noFill/>
        </p:spPr>
        <p:txBody>
          <a:bodyPr wrap="square" rtlCol="0">
            <a:spAutoFit/>
          </a:bodyPr>
          <a:lstStyle/>
          <a:p>
            <a:r>
              <a:rPr lang="en-US" sz="3200" b="1" dirty="0">
                <a:solidFill>
                  <a:srgbClr val="FF0000"/>
                </a:solidFill>
              </a:rPr>
              <a:t>Really close to 4…just rounding.</a:t>
            </a:r>
            <a:endParaRPr lang="en-US" sz="1400" dirty="0">
              <a:solidFill>
                <a:srgbClr val="FF0000"/>
              </a:solidFill>
            </a:endParaRPr>
          </a:p>
        </p:txBody>
      </p:sp>
      <p:sp>
        <p:nvSpPr>
          <p:cNvPr id="15" name="TextBox 14">
            <a:extLst>
              <a:ext uri="{FF2B5EF4-FFF2-40B4-BE49-F238E27FC236}">
                <a16:creationId xmlns:a16="http://schemas.microsoft.com/office/drawing/2014/main" id="{E5256CA3-E374-8479-468C-783876030846}"/>
              </a:ext>
            </a:extLst>
          </p:cNvPr>
          <p:cNvSpPr txBox="1"/>
          <p:nvPr/>
        </p:nvSpPr>
        <p:spPr>
          <a:xfrm>
            <a:off x="5652473" y="5760087"/>
            <a:ext cx="1746405" cy="923330"/>
          </a:xfrm>
          <a:prstGeom prst="rect">
            <a:avLst/>
          </a:prstGeom>
          <a:noFill/>
        </p:spPr>
        <p:txBody>
          <a:bodyPr wrap="square" rtlCol="0">
            <a:spAutoFit/>
          </a:bodyPr>
          <a:lstStyle/>
          <a:p>
            <a:r>
              <a:rPr lang="en-US" sz="5400" b="1" dirty="0"/>
              <a:t>= 3</a:t>
            </a:r>
            <a:endParaRPr lang="en-US" sz="2800" dirty="0">
              <a:solidFill>
                <a:srgbClr val="FF0000"/>
              </a:solidFill>
            </a:endParaRPr>
          </a:p>
        </p:txBody>
      </p:sp>
      <p:pic>
        <p:nvPicPr>
          <p:cNvPr id="3078" name="Picture 6" descr="21,273 Green Check Mark Stock Photos, Pictures &amp; Royalty-Free Images -  iStock">
            <a:extLst>
              <a:ext uri="{FF2B5EF4-FFF2-40B4-BE49-F238E27FC236}">
                <a16:creationId xmlns:a16="http://schemas.microsoft.com/office/drawing/2014/main" id="{F4F8054A-FC45-54DA-16BE-F2786B52065A}"/>
              </a:ext>
            </a:extLst>
          </p:cNvPr>
          <p:cNvPicPr>
            <a:picLocks noChangeAspect="1" noChangeArrowheads="1"/>
          </p:cNvPicPr>
          <p:nvPr/>
        </p:nvPicPr>
        <p:blipFill>
          <a:blip r:embed="rId2">
            <a:alphaModFix amt="59000"/>
            <a:extLst>
              <a:ext uri="{28A0092B-C50C-407E-A947-70E740481C1C}">
                <a14:useLocalDpi xmlns:a14="http://schemas.microsoft.com/office/drawing/2010/main" val="0"/>
              </a:ext>
            </a:extLst>
          </a:blip>
          <a:srcRect/>
          <a:stretch>
            <a:fillRect/>
          </a:stretch>
        </p:blipFill>
        <p:spPr bwMode="auto">
          <a:xfrm>
            <a:off x="1769106" y="2472445"/>
            <a:ext cx="5652554" cy="425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51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50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7" grpId="0" animBg="1"/>
      <p:bldP spid="21" grpId="0"/>
      <p:bldP spid="22" grpId="0"/>
      <p:bldP spid="23" grpId="0"/>
      <p:bldP spid="24" grpId="0"/>
      <p:bldP spid="38" grpId="0"/>
      <p:bldP spid="10"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28804"/>
          </a:xfrm>
        </p:spPr>
        <p:txBody>
          <a:bodyPr>
            <a:normAutofit fontScale="90000"/>
          </a:bodyPr>
          <a:lstStyle/>
          <a:p>
            <a:r>
              <a:rPr lang="en-US" b="1" i="1" dirty="0">
                <a:solidFill>
                  <a:srgbClr val="FF0000"/>
                </a:solidFill>
              </a:rPr>
              <a:t>Example 3.9</a:t>
            </a:r>
          </a:p>
        </p:txBody>
      </p:sp>
      <p:sp>
        <p:nvSpPr>
          <p:cNvPr id="4" name="TextBox 3">
            <a:extLst>
              <a:ext uri="{FF2B5EF4-FFF2-40B4-BE49-F238E27FC236}">
                <a16:creationId xmlns:a16="http://schemas.microsoft.com/office/drawing/2014/main" id="{DFBA2D28-10DB-B5BF-D4FE-5C32A01220A8}"/>
              </a:ext>
            </a:extLst>
          </p:cNvPr>
          <p:cNvSpPr txBox="1"/>
          <p:nvPr/>
        </p:nvSpPr>
        <p:spPr>
          <a:xfrm>
            <a:off x="0" y="586351"/>
            <a:ext cx="12192000" cy="830997"/>
          </a:xfrm>
          <a:prstGeom prst="rect">
            <a:avLst/>
          </a:prstGeom>
          <a:noFill/>
        </p:spPr>
        <p:txBody>
          <a:bodyPr wrap="square" rtlCol="0">
            <a:spAutoFit/>
          </a:bodyPr>
          <a:lstStyle/>
          <a:p>
            <a:r>
              <a:rPr lang="en-CA" sz="2400" i="1" dirty="0"/>
              <a:t>Ascorbic acid (Vitamin C) cures scurvy. It is composed of 40.92 percent carbon (C), 4.58 percent hydrogen (H), and 54.50 percent oxygen (O) by mass. Determine its empirical formula. </a:t>
            </a:r>
          </a:p>
        </p:txBody>
      </p:sp>
      <p:sp>
        <p:nvSpPr>
          <p:cNvPr id="6" name="TextBox 5">
            <a:extLst>
              <a:ext uri="{FF2B5EF4-FFF2-40B4-BE49-F238E27FC236}">
                <a16:creationId xmlns:a16="http://schemas.microsoft.com/office/drawing/2014/main" id="{EC3911CB-1AEC-DB8D-3BD8-6B2BD4165175}"/>
              </a:ext>
            </a:extLst>
          </p:cNvPr>
          <p:cNvSpPr txBox="1"/>
          <p:nvPr/>
        </p:nvSpPr>
        <p:spPr>
          <a:xfrm>
            <a:off x="83234" y="5331790"/>
            <a:ext cx="1746405" cy="923330"/>
          </a:xfrm>
          <a:prstGeom prst="rect">
            <a:avLst/>
          </a:prstGeom>
          <a:noFill/>
        </p:spPr>
        <p:txBody>
          <a:bodyPr wrap="square" rtlCol="0">
            <a:spAutoFit/>
          </a:bodyPr>
          <a:lstStyle/>
          <a:p>
            <a:r>
              <a:rPr lang="en-US" sz="5400" b="1" dirty="0" err="1">
                <a:solidFill>
                  <a:srgbClr val="0070C0"/>
                </a:solidFill>
              </a:rPr>
              <a:t>n</a:t>
            </a:r>
            <a:r>
              <a:rPr lang="en-US" sz="5400" b="1" baseline="-25000" dirty="0" err="1">
                <a:solidFill>
                  <a:srgbClr val="0070C0"/>
                </a:solidFill>
              </a:rPr>
              <a:t>O</a:t>
            </a:r>
            <a:r>
              <a:rPr lang="en-US" sz="5400" b="1" dirty="0">
                <a:solidFill>
                  <a:srgbClr val="0070C0"/>
                </a:solidFill>
              </a:rPr>
              <a:t> </a:t>
            </a:r>
            <a:r>
              <a:rPr lang="en-US" sz="5400" b="1" dirty="0"/>
              <a:t>=</a:t>
            </a:r>
            <a:endParaRPr lang="en-US" sz="2800" dirty="0">
              <a:solidFill>
                <a:srgbClr val="FF0000"/>
              </a:solidFill>
            </a:endParaRPr>
          </a:p>
        </p:txBody>
      </p:sp>
      <p:sp>
        <p:nvSpPr>
          <p:cNvPr id="7" name="TextBox 6">
            <a:extLst>
              <a:ext uri="{FF2B5EF4-FFF2-40B4-BE49-F238E27FC236}">
                <a16:creationId xmlns:a16="http://schemas.microsoft.com/office/drawing/2014/main" id="{48969BA0-F6E9-3F02-C0BA-7A814DC8D2FD}"/>
              </a:ext>
            </a:extLst>
          </p:cNvPr>
          <p:cNvSpPr txBox="1"/>
          <p:nvPr/>
        </p:nvSpPr>
        <p:spPr>
          <a:xfrm>
            <a:off x="123845" y="4225206"/>
            <a:ext cx="1746405" cy="923330"/>
          </a:xfrm>
          <a:prstGeom prst="rect">
            <a:avLst/>
          </a:prstGeom>
          <a:noFill/>
        </p:spPr>
        <p:txBody>
          <a:bodyPr wrap="square" rtlCol="0">
            <a:spAutoFit/>
          </a:bodyPr>
          <a:lstStyle/>
          <a:p>
            <a:r>
              <a:rPr lang="en-US" sz="5400" b="1" dirty="0" err="1">
                <a:solidFill>
                  <a:srgbClr val="7030A0"/>
                </a:solidFill>
              </a:rPr>
              <a:t>n</a:t>
            </a:r>
            <a:r>
              <a:rPr lang="en-US" sz="5400" b="1" baseline="-25000" dirty="0" err="1">
                <a:solidFill>
                  <a:srgbClr val="7030A0"/>
                </a:solidFill>
              </a:rPr>
              <a:t>H</a:t>
            </a:r>
            <a:r>
              <a:rPr lang="en-US" sz="5400" b="1" dirty="0"/>
              <a:t> =</a:t>
            </a:r>
            <a:endParaRPr lang="en-US" sz="2800" dirty="0">
              <a:solidFill>
                <a:srgbClr val="FF0000"/>
              </a:solidFill>
            </a:endParaRPr>
          </a:p>
        </p:txBody>
      </p:sp>
      <p:sp>
        <p:nvSpPr>
          <p:cNvPr id="8" name="TextBox 7">
            <a:extLst>
              <a:ext uri="{FF2B5EF4-FFF2-40B4-BE49-F238E27FC236}">
                <a16:creationId xmlns:a16="http://schemas.microsoft.com/office/drawing/2014/main" id="{E1A61203-E21F-A963-E3A7-FB769C388295}"/>
              </a:ext>
            </a:extLst>
          </p:cNvPr>
          <p:cNvSpPr txBox="1"/>
          <p:nvPr/>
        </p:nvSpPr>
        <p:spPr>
          <a:xfrm>
            <a:off x="123845" y="3045541"/>
            <a:ext cx="1746405" cy="923330"/>
          </a:xfrm>
          <a:prstGeom prst="rect">
            <a:avLst/>
          </a:prstGeom>
          <a:noFill/>
        </p:spPr>
        <p:txBody>
          <a:bodyPr wrap="square" rtlCol="0">
            <a:spAutoFit/>
          </a:bodyPr>
          <a:lstStyle/>
          <a:p>
            <a:r>
              <a:rPr lang="en-US" sz="5400" b="1" dirty="0" err="1"/>
              <a:t>n</a:t>
            </a:r>
            <a:r>
              <a:rPr lang="en-US" sz="5400" b="1" baseline="-25000" dirty="0" err="1"/>
              <a:t>C</a:t>
            </a:r>
            <a:r>
              <a:rPr lang="en-US" sz="5400" b="1" dirty="0"/>
              <a:t> =</a:t>
            </a:r>
            <a:endParaRPr lang="en-US" sz="2800" dirty="0">
              <a:solidFill>
                <a:srgbClr val="FF0000"/>
              </a:solidFill>
            </a:endParaRPr>
          </a:p>
        </p:txBody>
      </p:sp>
      <p:cxnSp>
        <p:nvCxnSpPr>
          <p:cNvPr id="9" name="Straight Connector 8">
            <a:extLst>
              <a:ext uri="{FF2B5EF4-FFF2-40B4-BE49-F238E27FC236}">
                <a16:creationId xmlns:a16="http://schemas.microsoft.com/office/drawing/2014/main" id="{9F88C873-66E7-0A1B-36E7-2AA53E35C731}"/>
              </a:ext>
            </a:extLst>
          </p:cNvPr>
          <p:cNvCxnSpPr>
            <a:cxnSpLocks/>
          </p:cNvCxnSpPr>
          <p:nvPr/>
        </p:nvCxnSpPr>
        <p:spPr>
          <a:xfrm>
            <a:off x="6694796" y="1417348"/>
            <a:ext cx="410102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6A43C27-D6CC-DFB2-B50B-E605FEB140DF}"/>
              </a:ext>
            </a:extLst>
          </p:cNvPr>
          <p:cNvSpPr/>
          <p:nvPr/>
        </p:nvSpPr>
        <p:spPr>
          <a:xfrm>
            <a:off x="7005484" y="528944"/>
            <a:ext cx="3126658"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9CADD8B-F6A3-681A-6E01-AB34B7ED391E}"/>
              </a:ext>
            </a:extLst>
          </p:cNvPr>
          <p:cNvSpPr/>
          <p:nvPr/>
        </p:nvSpPr>
        <p:spPr>
          <a:xfrm>
            <a:off x="10132141" y="578875"/>
            <a:ext cx="175457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1502488-3BAA-4B1C-C09E-867A6838B3A6}"/>
              </a:ext>
            </a:extLst>
          </p:cNvPr>
          <p:cNvSpPr/>
          <p:nvPr/>
        </p:nvSpPr>
        <p:spPr>
          <a:xfrm>
            <a:off x="2329516" y="967480"/>
            <a:ext cx="272918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53CDDA2-8C58-6EAA-638E-ACC816E2761C}"/>
              </a:ext>
            </a:extLst>
          </p:cNvPr>
          <p:cNvSpPr txBox="1"/>
          <p:nvPr/>
        </p:nvSpPr>
        <p:spPr>
          <a:xfrm>
            <a:off x="1596932" y="3058787"/>
            <a:ext cx="925044"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34" name="TextBox 33">
            <a:extLst>
              <a:ext uri="{FF2B5EF4-FFF2-40B4-BE49-F238E27FC236}">
                <a16:creationId xmlns:a16="http://schemas.microsoft.com/office/drawing/2014/main" id="{68CA00BB-17FE-E89B-B42D-AA796B3BCF65}"/>
              </a:ext>
            </a:extLst>
          </p:cNvPr>
          <p:cNvSpPr txBox="1"/>
          <p:nvPr/>
        </p:nvSpPr>
        <p:spPr>
          <a:xfrm>
            <a:off x="1644731" y="4052138"/>
            <a:ext cx="2331679" cy="923330"/>
          </a:xfrm>
          <a:prstGeom prst="rect">
            <a:avLst/>
          </a:prstGeom>
          <a:noFill/>
        </p:spPr>
        <p:txBody>
          <a:bodyPr wrap="square" rtlCol="0">
            <a:spAutoFit/>
          </a:bodyPr>
          <a:lstStyle/>
          <a:p>
            <a:r>
              <a:rPr lang="en-US" sz="5400" b="1" dirty="0">
                <a:solidFill>
                  <a:srgbClr val="FF0000"/>
                </a:solidFill>
              </a:rPr>
              <a:t> 1.34</a:t>
            </a:r>
            <a:endParaRPr lang="en-US" sz="2800" u="sng" dirty="0">
              <a:solidFill>
                <a:srgbClr val="FF0000"/>
              </a:solidFill>
            </a:endParaRPr>
          </a:p>
        </p:txBody>
      </p:sp>
      <p:sp>
        <p:nvSpPr>
          <p:cNvPr id="35" name="TextBox 34">
            <a:extLst>
              <a:ext uri="{FF2B5EF4-FFF2-40B4-BE49-F238E27FC236}">
                <a16:creationId xmlns:a16="http://schemas.microsoft.com/office/drawing/2014/main" id="{40073348-B602-546D-D4B9-B0ADC5CEBA22}"/>
              </a:ext>
            </a:extLst>
          </p:cNvPr>
          <p:cNvSpPr txBox="1"/>
          <p:nvPr/>
        </p:nvSpPr>
        <p:spPr>
          <a:xfrm>
            <a:off x="1576739" y="5331790"/>
            <a:ext cx="945236"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37" name="Rectangle 36">
            <a:extLst>
              <a:ext uri="{FF2B5EF4-FFF2-40B4-BE49-F238E27FC236}">
                <a16:creationId xmlns:a16="http://schemas.microsoft.com/office/drawing/2014/main" id="{87E315C9-199C-66F5-93C9-0BECD55369CB}"/>
              </a:ext>
            </a:extLst>
          </p:cNvPr>
          <p:cNvSpPr/>
          <p:nvPr/>
        </p:nvSpPr>
        <p:spPr>
          <a:xfrm>
            <a:off x="1652845" y="4102711"/>
            <a:ext cx="1858297" cy="811858"/>
          </a:xfrm>
          <a:prstGeom prst="rect">
            <a:avLst/>
          </a:prstGeom>
          <a:noFill/>
          <a:ln w="63500">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75DCE07-13C6-0523-FCB2-695AA768B36B}"/>
              </a:ext>
            </a:extLst>
          </p:cNvPr>
          <p:cNvSpPr txBox="1"/>
          <p:nvPr/>
        </p:nvSpPr>
        <p:spPr>
          <a:xfrm>
            <a:off x="3869019" y="3131711"/>
            <a:ext cx="1154932" cy="923330"/>
          </a:xfrm>
          <a:prstGeom prst="rect">
            <a:avLst/>
          </a:prstGeom>
          <a:noFill/>
        </p:spPr>
        <p:txBody>
          <a:bodyPr wrap="square" rtlCol="0">
            <a:spAutoFit/>
          </a:bodyPr>
          <a:lstStyle/>
          <a:p>
            <a:r>
              <a:rPr lang="en-US" sz="5400" b="1" dirty="0">
                <a:solidFill>
                  <a:srgbClr val="FF0000"/>
                </a:solidFill>
              </a:rPr>
              <a:t> x3</a:t>
            </a:r>
            <a:endParaRPr lang="en-US" sz="2800" u="sng" dirty="0">
              <a:solidFill>
                <a:srgbClr val="FF0000"/>
              </a:solidFill>
            </a:endParaRPr>
          </a:p>
        </p:txBody>
      </p:sp>
      <p:sp>
        <p:nvSpPr>
          <p:cNvPr id="22" name="TextBox 21">
            <a:extLst>
              <a:ext uri="{FF2B5EF4-FFF2-40B4-BE49-F238E27FC236}">
                <a16:creationId xmlns:a16="http://schemas.microsoft.com/office/drawing/2014/main" id="{556F5B6D-FC58-4155-053A-4DA760F864ED}"/>
              </a:ext>
            </a:extLst>
          </p:cNvPr>
          <p:cNvSpPr txBox="1"/>
          <p:nvPr/>
        </p:nvSpPr>
        <p:spPr>
          <a:xfrm>
            <a:off x="3832875" y="4138672"/>
            <a:ext cx="1154932" cy="923330"/>
          </a:xfrm>
          <a:prstGeom prst="rect">
            <a:avLst/>
          </a:prstGeom>
          <a:noFill/>
        </p:spPr>
        <p:txBody>
          <a:bodyPr wrap="square" rtlCol="0">
            <a:spAutoFit/>
          </a:bodyPr>
          <a:lstStyle/>
          <a:p>
            <a:r>
              <a:rPr lang="en-US" sz="5400" b="1" dirty="0">
                <a:solidFill>
                  <a:srgbClr val="FF0000"/>
                </a:solidFill>
              </a:rPr>
              <a:t> x3</a:t>
            </a:r>
            <a:endParaRPr lang="en-US" sz="2800" u="sng" dirty="0">
              <a:solidFill>
                <a:srgbClr val="FF0000"/>
              </a:solidFill>
            </a:endParaRPr>
          </a:p>
        </p:txBody>
      </p:sp>
      <p:sp>
        <p:nvSpPr>
          <p:cNvPr id="23" name="TextBox 22">
            <a:extLst>
              <a:ext uri="{FF2B5EF4-FFF2-40B4-BE49-F238E27FC236}">
                <a16:creationId xmlns:a16="http://schemas.microsoft.com/office/drawing/2014/main" id="{6EBFEF05-A7AC-EFB2-99A6-B67D5935C9A5}"/>
              </a:ext>
            </a:extLst>
          </p:cNvPr>
          <p:cNvSpPr txBox="1"/>
          <p:nvPr/>
        </p:nvSpPr>
        <p:spPr>
          <a:xfrm>
            <a:off x="3869019" y="5301316"/>
            <a:ext cx="1154932" cy="923330"/>
          </a:xfrm>
          <a:prstGeom prst="rect">
            <a:avLst/>
          </a:prstGeom>
          <a:noFill/>
        </p:spPr>
        <p:txBody>
          <a:bodyPr wrap="square" rtlCol="0">
            <a:spAutoFit/>
          </a:bodyPr>
          <a:lstStyle/>
          <a:p>
            <a:r>
              <a:rPr lang="en-US" sz="5400" b="1" dirty="0">
                <a:solidFill>
                  <a:srgbClr val="FF0000"/>
                </a:solidFill>
              </a:rPr>
              <a:t> x3</a:t>
            </a:r>
            <a:endParaRPr lang="en-US" sz="2800" u="sng" dirty="0">
              <a:solidFill>
                <a:srgbClr val="FF0000"/>
              </a:solidFill>
            </a:endParaRPr>
          </a:p>
        </p:txBody>
      </p:sp>
      <p:sp>
        <p:nvSpPr>
          <p:cNvPr id="24" name="TextBox 23">
            <a:extLst>
              <a:ext uri="{FF2B5EF4-FFF2-40B4-BE49-F238E27FC236}">
                <a16:creationId xmlns:a16="http://schemas.microsoft.com/office/drawing/2014/main" id="{05043976-DF23-3158-D3DD-CDD821C85002}"/>
              </a:ext>
            </a:extLst>
          </p:cNvPr>
          <p:cNvSpPr txBox="1"/>
          <p:nvPr/>
        </p:nvSpPr>
        <p:spPr>
          <a:xfrm>
            <a:off x="5655633" y="3359640"/>
            <a:ext cx="1746405" cy="923330"/>
          </a:xfrm>
          <a:prstGeom prst="rect">
            <a:avLst/>
          </a:prstGeom>
          <a:noFill/>
        </p:spPr>
        <p:txBody>
          <a:bodyPr wrap="square" rtlCol="0">
            <a:spAutoFit/>
          </a:bodyPr>
          <a:lstStyle/>
          <a:p>
            <a:r>
              <a:rPr lang="en-US" sz="5400" b="1" dirty="0"/>
              <a:t>= 3</a:t>
            </a:r>
            <a:endParaRPr lang="en-US" sz="2800" dirty="0">
              <a:solidFill>
                <a:srgbClr val="FF0000"/>
              </a:solidFill>
            </a:endParaRPr>
          </a:p>
        </p:txBody>
      </p:sp>
      <p:sp>
        <p:nvSpPr>
          <p:cNvPr id="38" name="TextBox 37">
            <a:extLst>
              <a:ext uri="{FF2B5EF4-FFF2-40B4-BE49-F238E27FC236}">
                <a16:creationId xmlns:a16="http://schemas.microsoft.com/office/drawing/2014/main" id="{47C661C8-AE6E-D898-CEE3-CE9F3715238E}"/>
              </a:ext>
            </a:extLst>
          </p:cNvPr>
          <p:cNvSpPr txBox="1"/>
          <p:nvPr/>
        </p:nvSpPr>
        <p:spPr>
          <a:xfrm>
            <a:off x="5657920" y="4293307"/>
            <a:ext cx="2070869" cy="923330"/>
          </a:xfrm>
          <a:prstGeom prst="rect">
            <a:avLst/>
          </a:prstGeom>
          <a:noFill/>
        </p:spPr>
        <p:txBody>
          <a:bodyPr wrap="square" rtlCol="0">
            <a:spAutoFit/>
          </a:bodyPr>
          <a:lstStyle/>
          <a:p>
            <a:r>
              <a:rPr lang="en-US" sz="5400" b="1" dirty="0"/>
              <a:t>= 4.02</a:t>
            </a:r>
            <a:endParaRPr lang="en-US" sz="2800" dirty="0"/>
          </a:p>
        </p:txBody>
      </p:sp>
      <p:sp>
        <p:nvSpPr>
          <p:cNvPr id="10" name="TextBox 9">
            <a:extLst>
              <a:ext uri="{FF2B5EF4-FFF2-40B4-BE49-F238E27FC236}">
                <a16:creationId xmlns:a16="http://schemas.microsoft.com/office/drawing/2014/main" id="{234E0BD0-DACB-809A-E255-8BECC2A52E91}"/>
              </a:ext>
            </a:extLst>
          </p:cNvPr>
          <p:cNvSpPr txBox="1"/>
          <p:nvPr/>
        </p:nvSpPr>
        <p:spPr>
          <a:xfrm>
            <a:off x="3108460" y="4965142"/>
            <a:ext cx="5530362" cy="584775"/>
          </a:xfrm>
          <a:prstGeom prst="rect">
            <a:avLst/>
          </a:prstGeom>
          <a:noFill/>
        </p:spPr>
        <p:txBody>
          <a:bodyPr wrap="square" rtlCol="0">
            <a:spAutoFit/>
          </a:bodyPr>
          <a:lstStyle/>
          <a:p>
            <a:r>
              <a:rPr lang="en-US" sz="3200" b="1" dirty="0">
                <a:solidFill>
                  <a:srgbClr val="FF0000"/>
                </a:solidFill>
              </a:rPr>
              <a:t>Really close to 4…just rounding.</a:t>
            </a:r>
            <a:endParaRPr lang="en-US" sz="1400" dirty="0">
              <a:solidFill>
                <a:srgbClr val="FF0000"/>
              </a:solidFill>
            </a:endParaRPr>
          </a:p>
        </p:txBody>
      </p:sp>
      <p:sp>
        <p:nvSpPr>
          <p:cNvPr id="15" name="TextBox 14">
            <a:extLst>
              <a:ext uri="{FF2B5EF4-FFF2-40B4-BE49-F238E27FC236}">
                <a16:creationId xmlns:a16="http://schemas.microsoft.com/office/drawing/2014/main" id="{E5256CA3-E374-8479-468C-783876030846}"/>
              </a:ext>
            </a:extLst>
          </p:cNvPr>
          <p:cNvSpPr txBox="1"/>
          <p:nvPr/>
        </p:nvSpPr>
        <p:spPr>
          <a:xfrm>
            <a:off x="5652473" y="5760087"/>
            <a:ext cx="1746405" cy="923330"/>
          </a:xfrm>
          <a:prstGeom prst="rect">
            <a:avLst/>
          </a:prstGeom>
          <a:noFill/>
        </p:spPr>
        <p:txBody>
          <a:bodyPr wrap="square" rtlCol="0">
            <a:spAutoFit/>
          </a:bodyPr>
          <a:lstStyle/>
          <a:p>
            <a:r>
              <a:rPr lang="en-US" sz="5400" b="1" dirty="0"/>
              <a:t>= 3</a:t>
            </a:r>
            <a:endParaRPr lang="en-US" sz="2800" dirty="0">
              <a:solidFill>
                <a:srgbClr val="FF0000"/>
              </a:solidFill>
            </a:endParaRPr>
          </a:p>
        </p:txBody>
      </p:sp>
      <p:sp>
        <p:nvSpPr>
          <p:cNvPr id="14" name="TextBox 13">
            <a:extLst>
              <a:ext uri="{FF2B5EF4-FFF2-40B4-BE49-F238E27FC236}">
                <a16:creationId xmlns:a16="http://schemas.microsoft.com/office/drawing/2014/main" id="{B7866290-C360-0D12-C002-3BEE95CA6B32}"/>
              </a:ext>
            </a:extLst>
          </p:cNvPr>
          <p:cNvSpPr txBox="1"/>
          <p:nvPr/>
        </p:nvSpPr>
        <p:spPr>
          <a:xfrm>
            <a:off x="2049357" y="1838007"/>
            <a:ext cx="6655638" cy="646331"/>
          </a:xfrm>
          <a:prstGeom prst="rect">
            <a:avLst/>
          </a:prstGeom>
          <a:noFill/>
          <a:ln w="31750">
            <a:solidFill>
              <a:srgbClr val="FF0000"/>
            </a:solidFill>
          </a:ln>
        </p:spPr>
        <p:txBody>
          <a:bodyPr wrap="square" rtlCol="0">
            <a:spAutoFit/>
          </a:bodyPr>
          <a:lstStyle/>
          <a:p>
            <a:r>
              <a:rPr lang="en-US" sz="3600" dirty="0">
                <a:solidFill>
                  <a:srgbClr val="FF0000"/>
                </a:solidFill>
              </a:rPr>
              <a:t>So the Empirical Formula = C</a:t>
            </a:r>
            <a:r>
              <a:rPr lang="en-US" sz="3600" baseline="-25000" dirty="0">
                <a:solidFill>
                  <a:srgbClr val="FF0000"/>
                </a:solidFill>
              </a:rPr>
              <a:t>3</a:t>
            </a:r>
            <a:r>
              <a:rPr lang="en-US" sz="3600" dirty="0">
                <a:solidFill>
                  <a:srgbClr val="FF0000"/>
                </a:solidFill>
              </a:rPr>
              <a:t>H</a:t>
            </a:r>
            <a:r>
              <a:rPr lang="en-US" sz="3600" baseline="-25000" dirty="0">
                <a:solidFill>
                  <a:srgbClr val="FF0000"/>
                </a:solidFill>
              </a:rPr>
              <a:t>4</a:t>
            </a:r>
            <a:r>
              <a:rPr lang="en-US" sz="3600" dirty="0">
                <a:solidFill>
                  <a:srgbClr val="FF0000"/>
                </a:solidFill>
              </a:rPr>
              <a:t>O</a:t>
            </a:r>
            <a:r>
              <a:rPr lang="en-US" sz="3600" baseline="-25000" dirty="0">
                <a:solidFill>
                  <a:srgbClr val="FF0000"/>
                </a:solidFill>
              </a:rPr>
              <a:t>3</a:t>
            </a:r>
          </a:p>
        </p:txBody>
      </p:sp>
    </p:spTree>
    <p:extLst>
      <p:ext uri="{BB962C8B-B14F-4D97-AF65-F5344CB8AC3E}">
        <p14:creationId xmlns:p14="http://schemas.microsoft.com/office/powerpoint/2010/main" val="13510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830997"/>
          </a:xfrm>
          <a:prstGeom prst="rect">
            <a:avLst/>
          </a:prstGeom>
          <a:noFill/>
        </p:spPr>
        <p:txBody>
          <a:bodyPr wrap="square" rtlCol="0">
            <a:spAutoFit/>
          </a:bodyPr>
          <a:lstStyle/>
          <a:p>
            <a:r>
              <a:rPr lang="en-CA" sz="2400" i="1" dirty="0"/>
              <a:t>Determine the empirical formula of a compound having the following percent composition by mass: K: 24.75 percent; Mn: 34.77 percent; O: 40.51 percent.</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3.9</a:t>
            </a:r>
          </a:p>
        </p:txBody>
      </p:sp>
    </p:spTree>
    <p:extLst>
      <p:ext uri="{BB962C8B-B14F-4D97-AF65-F5344CB8AC3E}">
        <p14:creationId xmlns:p14="http://schemas.microsoft.com/office/powerpoint/2010/main" val="453112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850030"/>
          </a:xfrm>
        </p:spPr>
        <p:txBody>
          <a:bodyPr/>
          <a:lstStyle/>
          <a:p>
            <a:r>
              <a:rPr lang="en-US" b="1" i="1" dirty="0">
                <a:solidFill>
                  <a:srgbClr val="FF0000"/>
                </a:solidFill>
              </a:rPr>
              <a:t>Example 3.10</a:t>
            </a:r>
          </a:p>
        </p:txBody>
      </p:sp>
      <p:sp>
        <p:nvSpPr>
          <p:cNvPr id="5" name="TextBox 4">
            <a:extLst>
              <a:ext uri="{FF2B5EF4-FFF2-40B4-BE49-F238E27FC236}">
                <a16:creationId xmlns:a16="http://schemas.microsoft.com/office/drawing/2014/main" id="{8456CA60-B220-BEE7-021E-642E384FFD5C}"/>
              </a:ext>
            </a:extLst>
          </p:cNvPr>
          <p:cNvSpPr txBox="1"/>
          <p:nvPr/>
        </p:nvSpPr>
        <p:spPr>
          <a:xfrm>
            <a:off x="0" y="586351"/>
            <a:ext cx="12192000" cy="830997"/>
          </a:xfrm>
          <a:prstGeom prst="rect">
            <a:avLst/>
          </a:prstGeom>
          <a:noFill/>
        </p:spPr>
        <p:txBody>
          <a:bodyPr wrap="square" rtlCol="0">
            <a:spAutoFit/>
          </a:bodyPr>
          <a:lstStyle/>
          <a:p>
            <a:r>
              <a:rPr lang="en-CA" sz="2400" i="1" dirty="0"/>
              <a:t>Chalcopyrite (CuFeS</a:t>
            </a:r>
            <a:r>
              <a:rPr lang="en-CA" sz="2400" i="1" baseline="-25000" dirty="0"/>
              <a:t>2</a:t>
            </a:r>
            <a:r>
              <a:rPr lang="en-CA" sz="2400" i="1" dirty="0"/>
              <a:t>) is a principal mineral (main raw form) of copper. Calculate the number of kilograms of Cu in 3.71 x 10</a:t>
            </a:r>
            <a:r>
              <a:rPr lang="en-CA" sz="2400" i="1" baseline="30000" dirty="0"/>
              <a:t>3</a:t>
            </a:r>
            <a:r>
              <a:rPr lang="en-CA" sz="2400" i="1" dirty="0"/>
              <a:t> kg of chalcopyrite</a:t>
            </a:r>
          </a:p>
        </p:txBody>
      </p:sp>
      <p:cxnSp>
        <p:nvCxnSpPr>
          <p:cNvPr id="6" name="Straight Connector 5">
            <a:extLst>
              <a:ext uri="{FF2B5EF4-FFF2-40B4-BE49-F238E27FC236}">
                <a16:creationId xmlns:a16="http://schemas.microsoft.com/office/drawing/2014/main" id="{FD31EB6D-0708-20C0-A28E-6524055C9576}"/>
              </a:ext>
            </a:extLst>
          </p:cNvPr>
          <p:cNvCxnSpPr>
            <a:cxnSpLocks/>
          </p:cNvCxnSpPr>
          <p:nvPr/>
        </p:nvCxnSpPr>
        <p:spPr>
          <a:xfrm>
            <a:off x="8775290" y="1019142"/>
            <a:ext cx="302342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C39D2A-B159-FF2F-A829-8FD6B056DF6F}"/>
              </a:ext>
            </a:extLst>
          </p:cNvPr>
          <p:cNvCxnSpPr>
            <a:cxnSpLocks/>
          </p:cNvCxnSpPr>
          <p:nvPr/>
        </p:nvCxnSpPr>
        <p:spPr>
          <a:xfrm>
            <a:off x="0" y="1379522"/>
            <a:ext cx="2020529"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F7635F-0A08-116F-EB09-C513CAF41231}"/>
              </a:ext>
            </a:extLst>
          </p:cNvPr>
          <p:cNvSpPr txBox="1"/>
          <p:nvPr/>
        </p:nvSpPr>
        <p:spPr>
          <a:xfrm>
            <a:off x="83233" y="1662049"/>
            <a:ext cx="11921953" cy="1200329"/>
          </a:xfrm>
          <a:prstGeom prst="rect">
            <a:avLst/>
          </a:prstGeom>
          <a:noFill/>
          <a:ln w="31750">
            <a:noFill/>
          </a:ln>
        </p:spPr>
        <p:txBody>
          <a:bodyPr wrap="square" rtlCol="0">
            <a:spAutoFit/>
          </a:bodyPr>
          <a:lstStyle/>
          <a:p>
            <a:r>
              <a:rPr lang="en-US" sz="3600" dirty="0">
                <a:solidFill>
                  <a:srgbClr val="FF0000"/>
                </a:solidFill>
              </a:rPr>
              <a:t>If you know the molar mass of copper AND the fully compound you can find percentage.</a:t>
            </a:r>
          </a:p>
        </p:txBody>
      </p:sp>
      <p:sp>
        <p:nvSpPr>
          <p:cNvPr id="11" name="TextBox 10">
            <a:extLst>
              <a:ext uri="{FF2B5EF4-FFF2-40B4-BE49-F238E27FC236}">
                <a16:creationId xmlns:a16="http://schemas.microsoft.com/office/drawing/2014/main" id="{255B322A-2AF6-D6E4-0C86-A62CBFB171A7}"/>
              </a:ext>
            </a:extLst>
          </p:cNvPr>
          <p:cNvSpPr txBox="1"/>
          <p:nvPr/>
        </p:nvSpPr>
        <p:spPr>
          <a:xfrm>
            <a:off x="6044209" y="2862378"/>
            <a:ext cx="1973826" cy="830997"/>
          </a:xfrm>
          <a:prstGeom prst="rect">
            <a:avLst/>
          </a:prstGeom>
          <a:noFill/>
          <a:ln w="60325">
            <a:solidFill>
              <a:srgbClr val="FF0000"/>
            </a:solidFill>
          </a:ln>
        </p:spPr>
        <p:txBody>
          <a:bodyPr wrap="square" rtlCol="0">
            <a:spAutoFit/>
          </a:bodyPr>
          <a:lstStyle/>
          <a:p>
            <a:r>
              <a:rPr lang="en-US" sz="4800" b="1" dirty="0">
                <a:solidFill>
                  <a:srgbClr val="FF0000"/>
                </a:solidFill>
              </a:rPr>
              <a:t>CuFeS</a:t>
            </a:r>
            <a:r>
              <a:rPr lang="en-US" sz="4800" b="1" baseline="-25000" dirty="0">
                <a:solidFill>
                  <a:srgbClr val="FF0000"/>
                </a:solidFill>
              </a:rPr>
              <a:t>2</a:t>
            </a:r>
          </a:p>
        </p:txBody>
      </p:sp>
      <p:sp>
        <p:nvSpPr>
          <p:cNvPr id="12" name="TextBox 11">
            <a:extLst>
              <a:ext uri="{FF2B5EF4-FFF2-40B4-BE49-F238E27FC236}">
                <a16:creationId xmlns:a16="http://schemas.microsoft.com/office/drawing/2014/main" id="{134CA5B9-4FBD-B9B7-D251-3793C8363D33}"/>
              </a:ext>
            </a:extLst>
          </p:cNvPr>
          <p:cNvSpPr txBox="1"/>
          <p:nvPr/>
        </p:nvSpPr>
        <p:spPr>
          <a:xfrm>
            <a:off x="8802323" y="4054615"/>
            <a:ext cx="3291349" cy="584775"/>
          </a:xfrm>
          <a:prstGeom prst="rect">
            <a:avLst/>
          </a:prstGeom>
          <a:noFill/>
          <a:ln w="34925">
            <a:noFill/>
          </a:ln>
        </p:spPr>
        <p:txBody>
          <a:bodyPr wrap="square" rtlCol="0">
            <a:spAutoFit/>
          </a:bodyPr>
          <a:lstStyle/>
          <a:p>
            <a:r>
              <a:rPr lang="en-US" sz="3200" b="1" u="sng" dirty="0">
                <a:solidFill>
                  <a:srgbClr val="FF0000"/>
                </a:solidFill>
              </a:rPr>
              <a:t>Molar Mass</a:t>
            </a:r>
            <a:r>
              <a:rPr lang="en-US" sz="3200" b="1" u="sng" baseline="-25000" dirty="0">
                <a:solidFill>
                  <a:srgbClr val="FF0000"/>
                </a:solidFill>
              </a:rPr>
              <a:t>CuFeS2</a:t>
            </a:r>
            <a:r>
              <a:rPr lang="en-US" sz="3200" b="1" u="sng" dirty="0">
                <a:solidFill>
                  <a:srgbClr val="FF0000"/>
                </a:solidFill>
              </a:rPr>
              <a:t> =</a:t>
            </a:r>
          </a:p>
        </p:txBody>
      </p:sp>
      <p:sp>
        <p:nvSpPr>
          <p:cNvPr id="13" name="TextBox 12">
            <a:extLst>
              <a:ext uri="{FF2B5EF4-FFF2-40B4-BE49-F238E27FC236}">
                <a16:creationId xmlns:a16="http://schemas.microsoft.com/office/drawing/2014/main" id="{08AA589A-C3CB-98A1-44E4-38EA242D94FE}"/>
              </a:ext>
            </a:extLst>
          </p:cNvPr>
          <p:cNvSpPr txBox="1"/>
          <p:nvPr/>
        </p:nvSpPr>
        <p:spPr>
          <a:xfrm>
            <a:off x="8417464" y="4642044"/>
            <a:ext cx="3808940" cy="523220"/>
          </a:xfrm>
          <a:prstGeom prst="rect">
            <a:avLst/>
          </a:prstGeom>
          <a:noFill/>
        </p:spPr>
        <p:txBody>
          <a:bodyPr wrap="square" rtlCol="0">
            <a:spAutoFit/>
          </a:bodyPr>
          <a:lstStyle/>
          <a:p>
            <a:r>
              <a:rPr lang="en-US" sz="2800" b="1" dirty="0">
                <a:solidFill>
                  <a:srgbClr val="FF0000"/>
                </a:solidFill>
              </a:rPr>
              <a:t>1 x 63.5 g/mol (Copper)</a:t>
            </a:r>
          </a:p>
        </p:txBody>
      </p:sp>
      <p:sp>
        <p:nvSpPr>
          <p:cNvPr id="14" name="TextBox 13">
            <a:extLst>
              <a:ext uri="{FF2B5EF4-FFF2-40B4-BE49-F238E27FC236}">
                <a16:creationId xmlns:a16="http://schemas.microsoft.com/office/drawing/2014/main" id="{B91E1C08-4031-B274-3359-EE7BF8B2257E}"/>
              </a:ext>
            </a:extLst>
          </p:cNvPr>
          <p:cNvSpPr txBox="1"/>
          <p:nvPr/>
        </p:nvSpPr>
        <p:spPr>
          <a:xfrm>
            <a:off x="8417464" y="5051311"/>
            <a:ext cx="3808940" cy="523220"/>
          </a:xfrm>
          <a:prstGeom prst="rect">
            <a:avLst/>
          </a:prstGeom>
          <a:noFill/>
        </p:spPr>
        <p:txBody>
          <a:bodyPr wrap="square" rtlCol="0">
            <a:spAutoFit/>
          </a:bodyPr>
          <a:lstStyle/>
          <a:p>
            <a:r>
              <a:rPr lang="en-US" sz="2800" b="1" dirty="0">
                <a:solidFill>
                  <a:srgbClr val="FF0000"/>
                </a:solidFill>
              </a:rPr>
              <a:t>1 x 55.8 g/mol (Iron)</a:t>
            </a:r>
          </a:p>
        </p:txBody>
      </p:sp>
      <p:sp>
        <p:nvSpPr>
          <p:cNvPr id="15" name="TextBox 14">
            <a:extLst>
              <a:ext uri="{FF2B5EF4-FFF2-40B4-BE49-F238E27FC236}">
                <a16:creationId xmlns:a16="http://schemas.microsoft.com/office/drawing/2014/main" id="{C2E52E6C-4822-74DF-16BC-369682B17A62}"/>
              </a:ext>
            </a:extLst>
          </p:cNvPr>
          <p:cNvSpPr txBox="1"/>
          <p:nvPr/>
        </p:nvSpPr>
        <p:spPr>
          <a:xfrm>
            <a:off x="8181496" y="5449159"/>
            <a:ext cx="3808940" cy="523220"/>
          </a:xfrm>
          <a:prstGeom prst="rect">
            <a:avLst/>
          </a:prstGeom>
          <a:noFill/>
        </p:spPr>
        <p:txBody>
          <a:bodyPr wrap="square" rtlCol="0">
            <a:spAutoFit/>
          </a:bodyPr>
          <a:lstStyle/>
          <a:p>
            <a:r>
              <a:rPr lang="en-US" sz="2800" b="1" u="sng" dirty="0">
                <a:solidFill>
                  <a:srgbClr val="FF0000"/>
                </a:solidFill>
              </a:rPr>
              <a:t>+ 2 x 32.1 g/mol (Sulfur)</a:t>
            </a:r>
          </a:p>
        </p:txBody>
      </p:sp>
      <p:sp>
        <p:nvSpPr>
          <p:cNvPr id="16" name="TextBox 15">
            <a:extLst>
              <a:ext uri="{FF2B5EF4-FFF2-40B4-BE49-F238E27FC236}">
                <a16:creationId xmlns:a16="http://schemas.microsoft.com/office/drawing/2014/main" id="{586DEDBD-ACA8-7E8D-FE28-9C22D30E4FFE}"/>
              </a:ext>
            </a:extLst>
          </p:cNvPr>
          <p:cNvSpPr txBox="1"/>
          <p:nvPr/>
        </p:nvSpPr>
        <p:spPr>
          <a:xfrm>
            <a:off x="8919609" y="5993382"/>
            <a:ext cx="2318657" cy="584775"/>
          </a:xfrm>
          <a:prstGeom prst="rect">
            <a:avLst/>
          </a:prstGeom>
          <a:noFill/>
          <a:ln w="34925">
            <a:solidFill>
              <a:srgbClr val="FF0000"/>
            </a:solidFill>
          </a:ln>
        </p:spPr>
        <p:txBody>
          <a:bodyPr wrap="square" rtlCol="0">
            <a:spAutoFit/>
          </a:bodyPr>
          <a:lstStyle/>
          <a:p>
            <a:r>
              <a:rPr lang="en-US" sz="3200" b="1" dirty="0"/>
              <a:t>183.5 g/mol</a:t>
            </a:r>
          </a:p>
        </p:txBody>
      </p:sp>
      <p:sp>
        <p:nvSpPr>
          <p:cNvPr id="17" name="TextBox 16">
            <a:extLst>
              <a:ext uri="{FF2B5EF4-FFF2-40B4-BE49-F238E27FC236}">
                <a16:creationId xmlns:a16="http://schemas.microsoft.com/office/drawing/2014/main" id="{BF3D93BF-D47A-B120-13E0-BC633DB33ACA}"/>
              </a:ext>
            </a:extLst>
          </p:cNvPr>
          <p:cNvSpPr txBox="1"/>
          <p:nvPr/>
        </p:nvSpPr>
        <p:spPr>
          <a:xfrm>
            <a:off x="1646459" y="3108600"/>
            <a:ext cx="3692457" cy="584775"/>
          </a:xfrm>
          <a:prstGeom prst="rect">
            <a:avLst/>
          </a:prstGeom>
          <a:noFill/>
        </p:spPr>
        <p:txBody>
          <a:bodyPr wrap="square" rtlCol="0">
            <a:spAutoFit/>
          </a:bodyPr>
          <a:lstStyle/>
          <a:p>
            <a:r>
              <a:rPr lang="en-US" sz="3200" b="1" dirty="0"/>
              <a:t>63.5 g/mol (Copper)</a:t>
            </a:r>
          </a:p>
        </p:txBody>
      </p:sp>
      <p:sp>
        <p:nvSpPr>
          <p:cNvPr id="18" name="TextBox 17">
            <a:extLst>
              <a:ext uri="{FF2B5EF4-FFF2-40B4-BE49-F238E27FC236}">
                <a16:creationId xmlns:a16="http://schemas.microsoft.com/office/drawing/2014/main" id="{CFED216B-04FE-64F5-87AF-500092426CDC}"/>
              </a:ext>
            </a:extLst>
          </p:cNvPr>
          <p:cNvSpPr txBox="1"/>
          <p:nvPr/>
        </p:nvSpPr>
        <p:spPr>
          <a:xfrm>
            <a:off x="209996" y="3370209"/>
            <a:ext cx="1220598" cy="707886"/>
          </a:xfrm>
          <a:prstGeom prst="rect">
            <a:avLst/>
          </a:prstGeom>
          <a:noFill/>
        </p:spPr>
        <p:txBody>
          <a:bodyPr wrap="square" rtlCol="0">
            <a:spAutoFit/>
          </a:bodyPr>
          <a:lstStyle/>
          <a:p>
            <a:r>
              <a:rPr lang="en-US" sz="4000" b="1" dirty="0"/>
              <a:t>% = </a:t>
            </a:r>
          </a:p>
        </p:txBody>
      </p:sp>
      <p:cxnSp>
        <p:nvCxnSpPr>
          <p:cNvPr id="19" name="Straight Connector 18">
            <a:extLst>
              <a:ext uri="{FF2B5EF4-FFF2-40B4-BE49-F238E27FC236}">
                <a16:creationId xmlns:a16="http://schemas.microsoft.com/office/drawing/2014/main" id="{AD96625E-B85A-F563-495F-D974D9EB33F7}"/>
              </a:ext>
            </a:extLst>
          </p:cNvPr>
          <p:cNvCxnSpPr>
            <a:cxnSpLocks/>
          </p:cNvCxnSpPr>
          <p:nvPr/>
        </p:nvCxnSpPr>
        <p:spPr>
          <a:xfrm>
            <a:off x="1234119" y="3852830"/>
            <a:ext cx="456199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2F22ECA-24D9-B7D6-975D-D33BB0E4445E}"/>
              </a:ext>
            </a:extLst>
          </p:cNvPr>
          <p:cNvSpPr txBox="1"/>
          <p:nvPr/>
        </p:nvSpPr>
        <p:spPr>
          <a:xfrm>
            <a:off x="1024123" y="3870921"/>
            <a:ext cx="4861881" cy="584775"/>
          </a:xfrm>
          <a:prstGeom prst="rect">
            <a:avLst/>
          </a:prstGeom>
          <a:noFill/>
        </p:spPr>
        <p:txBody>
          <a:bodyPr wrap="square" rtlCol="0">
            <a:spAutoFit/>
          </a:bodyPr>
          <a:lstStyle/>
          <a:p>
            <a:r>
              <a:rPr lang="en-US" sz="3200" b="1" dirty="0"/>
              <a:t>183.5 g/mol (Chalcopyrite)</a:t>
            </a:r>
          </a:p>
        </p:txBody>
      </p:sp>
      <p:sp>
        <p:nvSpPr>
          <p:cNvPr id="22" name="TextBox 21">
            <a:extLst>
              <a:ext uri="{FF2B5EF4-FFF2-40B4-BE49-F238E27FC236}">
                <a16:creationId xmlns:a16="http://schemas.microsoft.com/office/drawing/2014/main" id="{4D699DF5-7064-01E1-2C47-845932E386B3}"/>
              </a:ext>
            </a:extLst>
          </p:cNvPr>
          <p:cNvSpPr txBox="1"/>
          <p:nvPr/>
        </p:nvSpPr>
        <p:spPr>
          <a:xfrm>
            <a:off x="209996" y="4944044"/>
            <a:ext cx="4317759" cy="707886"/>
          </a:xfrm>
          <a:prstGeom prst="rect">
            <a:avLst/>
          </a:prstGeom>
          <a:noFill/>
        </p:spPr>
        <p:txBody>
          <a:bodyPr wrap="square" rtlCol="0">
            <a:spAutoFit/>
          </a:bodyPr>
          <a:lstStyle/>
          <a:p>
            <a:r>
              <a:rPr lang="en-US" sz="4000" b="1" dirty="0"/>
              <a:t>% = 0.34604904632 </a:t>
            </a:r>
          </a:p>
        </p:txBody>
      </p:sp>
      <p:sp>
        <p:nvSpPr>
          <p:cNvPr id="23" name="TextBox 22">
            <a:extLst>
              <a:ext uri="{FF2B5EF4-FFF2-40B4-BE49-F238E27FC236}">
                <a16:creationId xmlns:a16="http://schemas.microsoft.com/office/drawing/2014/main" id="{5647C611-EA71-FFF8-CC1F-E84BEC10D0A8}"/>
              </a:ext>
            </a:extLst>
          </p:cNvPr>
          <p:cNvSpPr txBox="1"/>
          <p:nvPr/>
        </p:nvSpPr>
        <p:spPr>
          <a:xfrm>
            <a:off x="0" y="5597671"/>
            <a:ext cx="7664247" cy="1200329"/>
          </a:xfrm>
          <a:prstGeom prst="rect">
            <a:avLst/>
          </a:prstGeom>
          <a:noFill/>
          <a:ln w="31750">
            <a:noFill/>
          </a:ln>
        </p:spPr>
        <p:txBody>
          <a:bodyPr wrap="square" rtlCol="0">
            <a:spAutoFit/>
          </a:bodyPr>
          <a:lstStyle/>
          <a:p>
            <a:r>
              <a:rPr lang="en-US" sz="3600" dirty="0">
                <a:solidFill>
                  <a:srgbClr val="FF0000"/>
                </a:solidFill>
              </a:rPr>
              <a:t>Now that we have percent its an easy multiplication to find kg of Cu.</a:t>
            </a:r>
          </a:p>
        </p:txBody>
      </p:sp>
    </p:spTree>
    <p:extLst>
      <p:ext uri="{BB962C8B-B14F-4D97-AF65-F5344CB8AC3E}">
        <p14:creationId xmlns:p14="http://schemas.microsoft.com/office/powerpoint/2010/main" val="77157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p:bldP spid="15" grpId="0"/>
      <p:bldP spid="16" grpId="0" animBg="1"/>
      <p:bldP spid="17" grpId="0"/>
      <p:bldP spid="18" grpId="0"/>
      <p:bldP spid="20" grpId="0"/>
      <p:bldP spid="22" grpId="0"/>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850030"/>
          </a:xfrm>
        </p:spPr>
        <p:txBody>
          <a:bodyPr/>
          <a:lstStyle/>
          <a:p>
            <a:r>
              <a:rPr lang="en-US" b="1" i="1" dirty="0">
                <a:solidFill>
                  <a:srgbClr val="FF0000"/>
                </a:solidFill>
              </a:rPr>
              <a:t>Example 3.10</a:t>
            </a:r>
          </a:p>
        </p:txBody>
      </p:sp>
      <p:sp>
        <p:nvSpPr>
          <p:cNvPr id="5" name="TextBox 4">
            <a:extLst>
              <a:ext uri="{FF2B5EF4-FFF2-40B4-BE49-F238E27FC236}">
                <a16:creationId xmlns:a16="http://schemas.microsoft.com/office/drawing/2014/main" id="{8456CA60-B220-BEE7-021E-642E384FFD5C}"/>
              </a:ext>
            </a:extLst>
          </p:cNvPr>
          <p:cNvSpPr txBox="1"/>
          <p:nvPr/>
        </p:nvSpPr>
        <p:spPr>
          <a:xfrm>
            <a:off x="0" y="586351"/>
            <a:ext cx="12192000" cy="830997"/>
          </a:xfrm>
          <a:prstGeom prst="rect">
            <a:avLst/>
          </a:prstGeom>
          <a:noFill/>
        </p:spPr>
        <p:txBody>
          <a:bodyPr wrap="square" rtlCol="0">
            <a:spAutoFit/>
          </a:bodyPr>
          <a:lstStyle/>
          <a:p>
            <a:r>
              <a:rPr lang="en-CA" sz="2400" i="1" dirty="0"/>
              <a:t>Chalcopyrite (CuFeS</a:t>
            </a:r>
            <a:r>
              <a:rPr lang="en-CA" sz="2400" i="1" baseline="-25000" dirty="0"/>
              <a:t>2</a:t>
            </a:r>
            <a:r>
              <a:rPr lang="en-CA" sz="2400" i="1" dirty="0"/>
              <a:t>) is a principal mineral (main raw form) of copper. Calculate the number of kilograms of Cu in 3.71 x 10</a:t>
            </a:r>
            <a:r>
              <a:rPr lang="en-CA" sz="2400" i="1" baseline="30000" dirty="0"/>
              <a:t>3</a:t>
            </a:r>
            <a:r>
              <a:rPr lang="en-CA" sz="2400" i="1" dirty="0"/>
              <a:t> kg of chalcopyrite</a:t>
            </a:r>
          </a:p>
        </p:txBody>
      </p:sp>
      <p:cxnSp>
        <p:nvCxnSpPr>
          <p:cNvPr id="6" name="Straight Connector 5">
            <a:extLst>
              <a:ext uri="{FF2B5EF4-FFF2-40B4-BE49-F238E27FC236}">
                <a16:creationId xmlns:a16="http://schemas.microsoft.com/office/drawing/2014/main" id="{FD31EB6D-0708-20C0-A28E-6524055C9576}"/>
              </a:ext>
            </a:extLst>
          </p:cNvPr>
          <p:cNvCxnSpPr>
            <a:cxnSpLocks/>
          </p:cNvCxnSpPr>
          <p:nvPr/>
        </p:nvCxnSpPr>
        <p:spPr>
          <a:xfrm>
            <a:off x="8775290" y="1019142"/>
            <a:ext cx="302342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C39D2A-B159-FF2F-A829-8FD6B056DF6F}"/>
              </a:ext>
            </a:extLst>
          </p:cNvPr>
          <p:cNvCxnSpPr>
            <a:cxnSpLocks/>
          </p:cNvCxnSpPr>
          <p:nvPr/>
        </p:nvCxnSpPr>
        <p:spPr>
          <a:xfrm>
            <a:off x="0" y="1379522"/>
            <a:ext cx="2020529"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F7635F-0A08-116F-EB09-C513CAF41231}"/>
              </a:ext>
            </a:extLst>
          </p:cNvPr>
          <p:cNvSpPr txBox="1"/>
          <p:nvPr/>
        </p:nvSpPr>
        <p:spPr>
          <a:xfrm>
            <a:off x="83233" y="1662049"/>
            <a:ext cx="11921953" cy="1200329"/>
          </a:xfrm>
          <a:prstGeom prst="rect">
            <a:avLst/>
          </a:prstGeom>
          <a:noFill/>
          <a:ln w="31750">
            <a:noFill/>
          </a:ln>
        </p:spPr>
        <p:txBody>
          <a:bodyPr wrap="square" rtlCol="0">
            <a:spAutoFit/>
          </a:bodyPr>
          <a:lstStyle/>
          <a:p>
            <a:r>
              <a:rPr lang="en-US" sz="3600" dirty="0">
                <a:solidFill>
                  <a:srgbClr val="FF0000"/>
                </a:solidFill>
              </a:rPr>
              <a:t>If you know the molar mass of copper AND the fully compound you can find percentage.</a:t>
            </a:r>
          </a:p>
        </p:txBody>
      </p:sp>
      <p:sp>
        <p:nvSpPr>
          <p:cNvPr id="11" name="TextBox 10">
            <a:extLst>
              <a:ext uri="{FF2B5EF4-FFF2-40B4-BE49-F238E27FC236}">
                <a16:creationId xmlns:a16="http://schemas.microsoft.com/office/drawing/2014/main" id="{255B322A-2AF6-D6E4-0C86-A62CBFB171A7}"/>
              </a:ext>
            </a:extLst>
          </p:cNvPr>
          <p:cNvSpPr txBox="1"/>
          <p:nvPr/>
        </p:nvSpPr>
        <p:spPr>
          <a:xfrm>
            <a:off x="6044209" y="2862378"/>
            <a:ext cx="1973826" cy="830997"/>
          </a:xfrm>
          <a:prstGeom prst="rect">
            <a:avLst/>
          </a:prstGeom>
          <a:noFill/>
          <a:ln w="60325">
            <a:solidFill>
              <a:srgbClr val="FF0000"/>
            </a:solidFill>
          </a:ln>
        </p:spPr>
        <p:txBody>
          <a:bodyPr wrap="square" rtlCol="0">
            <a:spAutoFit/>
          </a:bodyPr>
          <a:lstStyle/>
          <a:p>
            <a:r>
              <a:rPr lang="en-US" sz="4800" b="1" dirty="0">
                <a:solidFill>
                  <a:srgbClr val="FF0000"/>
                </a:solidFill>
              </a:rPr>
              <a:t>CuFeS</a:t>
            </a:r>
            <a:r>
              <a:rPr lang="en-US" sz="4800" b="1" baseline="-25000" dirty="0">
                <a:solidFill>
                  <a:srgbClr val="FF0000"/>
                </a:solidFill>
              </a:rPr>
              <a:t>2</a:t>
            </a:r>
          </a:p>
        </p:txBody>
      </p:sp>
      <p:sp>
        <p:nvSpPr>
          <p:cNvPr id="17" name="TextBox 16">
            <a:extLst>
              <a:ext uri="{FF2B5EF4-FFF2-40B4-BE49-F238E27FC236}">
                <a16:creationId xmlns:a16="http://schemas.microsoft.com/office/drawing/2014/main" id="{BF3D93BF-D47A-B120-13E0-BC633DB33ACA}"/>
              </a:ext>
            </a:extLst>
          </p:cNvPr>
          <p:cNvSpPr txBox="1"/>
          <p:nvPr/>
        </p:nvSpPr>
        <p:spPr>
          <a:xfrm>
            <a:off x="1646459" y="3108600"/>
            <a:ext cx="3692457" cy="584775"/>
          </a:xfrm>
          <a:prstGeom prst="rect">
            <a:avLst/>
          </a:prstGeom>
          <a:noFill/>
        </p:spPr>
        <p:txBody>
          <a:bodyPr wrap="square" rtlCol="0">
            <a:spAutoFit/>
          </a:bodyPr>
          <a:lstStyle/>
          <a:p>
            <a:r>
              <a:rPr lang="en-US" sz="3200" b="1" dirty="0"/>
              <a:t>63.5 g/mol (Copper)</a:t>
            </a:r>
          </a:p>
        </p:txBody>
      </p:sp>
      <p:sp>
        <p:nvSpPr>
          <p:cNvPr id="18" name="TextBox 17">
            <a:extLst>
              <a:ext uri="{FF2B5EF4-FFF2-40B4-BE49-F238E27FC236}">
                <a16:creationId xmlns:a16="http://schemas.microsoft.com/office/drawing/2014/main" id="{CFED216B-04FE-64F5-87AF-500092426CDC}"/>
              </a:ext>
            </a:extLst>
          </p:cNvPr>
          <p:cNvSpPr txBox="1"/>
          <p:nvPr/>
        </p:nvSpPr>
        <p:spPr>
          <a:xfrm>
            <a:off x="209996" y="3370209"/>
            <a:ext cx="1220598" cy="707886"/>
          </a:xfrm>
          <a:prstGeom prst="rect">
            <a:avLst/>
          </a:prstGeom>
          <a:noFill/>
        </p:spPr>
        <p:txBody>
          <a:bodyPr wrap="square" rtlCol="0">
            <a:spAutoFit/>
          </a:bodyPr>
          <a:lstStyle/>
          <a:p>
            <a:r>
              <a:rPr lang="en-US" sz="4000" b="1" dirty="0"/>
              <a:t>% = </a:t>
            </a:r>
          </a:p>
        </p:txBody>
      </p:sp>
      <p:cxnSp>
        <p:nvCxnSpPr>
          <p:cNvPr id="19" name="Straight Connector 18">
            <a:extLst>
              <a:ext uri="{FF2B5EF4-FFF2-40B4-BE49-F238E27FC236}">
                <a16:creationId xmlns:a16="http://schemas.microsoft.com/office/drawing/2014/main" id="{AD96625E-B85A-F563-495F-D974D9EB33F7}"/>
              </a:ext>
            </a:extLst>
          </p:cNvPr>
          <p:cNvCxnSpPr>
            <a:cxnSpLocks/>
          </p:cNvCxnSpPr>
          <p:nvPr/>
        </p:nvCxnSpPr>
        <p:spPr>
          <a:xfrm>
            <a:off x="1234119" y="3852830"/>
            <a:ext cx="456199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2F22ECA-24D9-B7D6-975D-D33BB0E4445E}"/>
              </a:ext>
            </a:extLst>
          </p:cNvPr>
          <p:cNvSpPr txBox="1"/>
          <p:nvPr/>
        </p:nvSpPr>
        <p:spPr>
          <a:xfrm>
            <a:off x="1024123" y="3870921"/>
            <a:ext cx="4861881" cy="584775"/>
          </a:xfrm>
          <a:prstGeom prst="rect">
            <a:avLst/>
          </a:prstGeom>
          <a:noFill/>
        </p:spPr>
        <p:txBody>
          <a:bodyPr wrap="square" rtlCol="0">
            <a:spAutoFit/>
          </a:bodyPr>
          <a:lstStyle/>
          <a:p>
            <a:r>
              <a:rPr lang="en-US" sz="3200" b="1" dirty="0"/>
              <a:t>183.5 g/mol (Chalcopyrite)</a:t>
            </a:r>
          </a:p>
        </p:txBody>
      </p:sp>
      <p:sp>
        <p:nvSpPr>
          <p:cNvPr id="22" name="TextBox 21">
            <a:extLst>
              <a:ext uri="{FF2B5EF4-FFF2-40B4-BE49-F238E27FC236}">
                <a16:creationId xmlns:a16="http://schemas.microsoft.com/office/drawing/2014/main" id="{4D699DF5-7064-01E1-2C47-845932E386B3}"/>
              </a:ext>
            </a:extLst>
          </p:cNvPr>
          <p:cNvSpPr txBox="1"/>
          <p:nvPr/>
        </p:nvSpPr>
        <p:spPr>
          <a:xfrm>
            <a:off x="209996" y="4944044"/>
            <a:ext cx="4317759" cy="707886"/>
          </a:xfrm>
          <a:prstGeom prst="rect">
            <a:avLst/>
          </a:prstGeom>
          <a:noFill/>
        </p:spPr>
        <p:txBody>
          <a:bodyPr wrap="square" rtlCol="0">
            <a:spAutoFit/>
          </a:bodyPr>
          <a:lstStyle/>
          <a:p>
            <a:r>
              <a:rPr lang="en-US" sz="4000" b="1" dirty="0"/>
              <a:t>% = 0.34604904632 </a:t>
            </a:r>
          </a:p>
        </p:txBody>
      </p:sp>
      <p:sp>
        <p:nvSpPr>
          <p:cNvPr id="23" name="TextBox 22">
            <a:extLst>
              <a:ext uri="{FF2B5EF4-FFF2-40B4-BE49-F238E27FC236}">
                <a16:creationId xmlns:a16="http://schemas.microsoft.com/office/drawing/2014/main" id="{5647C611-EA71-FFF8-CC1F-E84BEC10D0A8}"/>
              </a:ext>
            </a:extLst>
          </p:cNvPr>
          <p:cNvSpPr txBox="1"/>
          <p:nvPr/>
        </p:nvSpPr>
        <p:spPr>
          <a:xfrm>
            <a:off x="0" y="5597671"/>
            <a:ext cx="7664247" cy="1200329"/>
          </a:xfrm>
          <a:prstGeom prst="rect">
            <a:avLst/>
          </a:prstGeom>
          <a:noFill/>
          <a:ln w="31750">
            <a:noFill/>
          </a:ln>
        </p:spPr>
        <p:txBody>
          <a:bodyPr wrap="square" rtlCol="0">
            <a:spAutoFit/>
          </a:bodyPr>
          <a:lstStyle/>
          <a:p>
            <a:r>
              <a:rPr lang="en-US" sz="3600" dirty="0">
                <a:solidFill>
                  <a:srgbClr val="FF0000"/>
                </a:solidFill>
              </a:rPr>
              <a:t>Now that we have percent its an easy multiplication to find kg of Cu.</a:t>
            </a:r>
          </a:p>
        </p:txBody>
      </p:sp>
      <p:sp>
        <p:nvSpPr>
          <p:cNvPr id="3" name="TextBox 2">
            <a:extLst>
              <a:ext uri="{FF2B5EF4-FFF2-40B4-BE49-F238E27FC236}">
                <a16:creationId xmlns:a16="http://schemas.microsoft.com/office/drawing/2014/main" id="{09E217BA-33FF-1E16-BED0-ECEA18189BF5}"/>
              </a:ext>
            </a:extLst>
          </p:cNvPr>
          <p:cNvSpPr txBox="1"/>
          <p:nvPr/>
        </p:nvSpPr>
        <p:spPr>
          <a:xfrm>
            <a:off x="4527755" y="5030353"/>
            <a:ext cx="3642851" cy="707886"/>
          </a:xfrm>
          <a:prstGeom prst="rect">
            <a:avLst/>
          </a:prstGeom>
          <a:noFill/>
        </p:spPr>
        <p:txBody>
          <a:bodyPr wrap="square" rtlCol="0">
            <a:spAutoFit/>
          </a:bodyPr>
          <a:lstStyle/>
          <a:p>
            <a:r>
              <a:rPr lang="en-US" sz="4000" b="1" dirty="0">
                <a:solidFill>
                  <a:srgbClr val="FF0000"/>
                </a:solidFill>
              </a:rPr>
              <a:t>X (3.71 x 10</a:t>
            </a:r>
            <a:r>
              <a:rPr lang="en-US" sz="4000" b="1" baseline="30000" dirty="0">
                <a:solidFill>
                  <a:srgbClr val="FF0000"/>
                </a:solidFill>
              </a:rPr>
              <a:t>3</a:t>
            </a:r>
            <a:r>
              <a:rPr lang="en-US" sz="4000" b="1" dirty="0">
                <a:solidFill>
                  <a:srgbClr val="FF0000"/>
                </a:solidFill>
              </a:rPr>
              <a:t> kg)</a:t>
            </a:r>
          </a:p>
        </p:txBody>
      </p:sp>
      <p:sp>
        <p:nvSpPr>
          <p:cNvPr id="4" name="TextBox 3">
            <a:extLst>
              <a:ext uri="{FF2B5EF4-FFF2-40B4-BE49-F238E27FC236}">
                <a16:creationId xmlns:a16="http://schemas.microsoft.com/office/drawing/2014/main" id="{770BE24B-35E0-0665-969E-0A74F6C37F4D}"/>
              </a:ext>
            </a:extLst>
          </p:cNvPr>
          <p:cNvSpPr txBox="1"/>
          <p:nvPr/>
        </p:nvSpPr>
        <p:spPr>
          <a:xfrm>
            <a:off x="8086863" y="5091908"/>
            <a:ext cx="4188712" cy="646331"/>
          </a:xfrm>
          <a:prstGeom prst="rect">
            <a:avLst/>
          </a:prstGeom>
          <a:noFill/>
        </p:spPr>
        <p:txBody>
          <a:bodyPr wrap="square" rtlCol="0">
            <a:spAutoFit/>
          </a:bodyPr>
          <a:lstStyle/>
          <a:p>
            <a:r>
              <a:rPr lang="en-US" sz="3600" b="1" dirty="0">
                <a:solidFill>
                  <a:srgbClr val="FF0000"/>
                </a:solidFill>
              </a:rPr>
              <a:t>= 1283.84196185 kg</a:t>
            </a:r>
          </a:p>
        </p:txBody>
      </p:sp>
      <p:sp>
        <p:nvSpPr>
          <p:cNvPr id="7" name="TextBox 6">
            <a:extLst>
              <a:ext uri="{FF2B5EF4-FFF2-40B4-BE49-F238E27FC236}">
                <a16:creationId xmlns:a16="http://schemas.microsoft.com/office/drawing/2014/main" id="{7D3162D0-3C73-BB5B-6E88-C8333F3FC7FF}"/>
              </a:ext>
            </a:extLst>
          </p:cNvPr>
          <p:cNvSpPr txBox="1"/>
          <p:nvPr/>
        </p:nvSpPr>
        <p:spPr>
          <a:xfrm>
            <a:off x="8086863" y="5684629"/>
            <a:ext cx="3136492" cy="646331"/>
          </a:xfrm>
          <a:prstGeom prst="rect">
            <a:avLst/>
          </a:prstGeom>
          <a:noFill/>
          <a:ln w="50800">
            <a:solidFill>
              <a:srgbClr val="FF0000"/>
            </a:solidFill>
          </a:ln>
        </p:spPr>
        <p:txBody>
          <a:bodyPr wrap="square" rtlCol="0">
            <a:spAutoFit/>
          </a:bodyPr>
          <a:lstStyle/>
          <a:p>
            <a:r>
              <a:rPr lang="en-US" sz="3600" b="1" dirty="0">
                <a:solidFill>
                  <a:srgbClr val="FF0000"/>
                </a:solidFill>
              </a:rPr>
              <a:t>~ 1.28 x 10</a:t>
            </a:r>
            <a:r>
              <a:rPr lang="en-US" sz="3600" b="1" baseline="30000" dirty="0">
                <a:solidFill>
                  <a:srgbClr val="FF0000"/>
                </a:solidFill>
              </a:rPr>
              <a:t>3</a:t>
            </a:r>
            <a:r>
              <a:rPr lang="en-US" sz="3600" b="1" dirty="0">
                <a:solidFill>
                  <a:srgbClr val="FF0000"/>
                </a:solidFill>
              </a:rPr>
              <a:t>  kg</a:t>
            </a:r>
          </a:p>
        </p:txBody>
      </p:sp>
      <p:sp>
        <p:nvSpPr>
          <p:cNvPr id="9" name="TextBox 8">
            <a:extLst>
              <a:ext uri="{FF2B5EF4-FFF2-40B4-BE49-F238E27FC236}">
                <a16:creationId xmlns:a16="http://schemas.microsoft.com/office/drawing/2014/main" id="{22BB9990-3B0E-AEC6-D193-733FD12FC521}"/>
              </a:ext>
            </a:extLst>
          </p:cNvPr>
          <p:cNvSpPr txBox="1"/>
          <p:nvPr/>
        </p:nvSpPr>
        <p:spPr>
          <a:xfrm>
            <a:off x="2020529" y="1178381"/>
            <a:ext cx="1842511" cy="584775"/>
          </a:xfrm>
          <a:prstGeom prst="rect">
            <a:avLst/>
          </a:prstGeom>
          <a:noFill/>
        </p:spPr>
        <p:txBody>
          <a:bodyPr wrap="square" rtlCol="0">
            <a:spAutoFit/>
          </a:bodyPr>
          <a:lstStyle/>
          <a:p>
            <a:r>
              <a:rPr lang="en-US" sz="3200" b="1" dirty="0">
                <a:solidFill>
                  <a:srgbClr val="FF0000"/>
                </a:solidFill>
              </a:rPr>
              <a:t>3 Sig Figs</a:t>
            </a:r>
          </a:p>
        </p:txBody>
      </p:sp>
    </p:spTree>
    <p:extLst>
      <p:ext uri="{BB962C8B-B14F-4D97-AF65-F5344CB8AC3E}">
        <p14:creationId xmlns:p14="http://schemas.microsoft.com/office/powerpoint/2010/main" val="137413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p:bldP spid="18" grpId="0"/>
      <p:bldP spid="20" grpId="0"/>
      <p:bldP spid="22" grpId="0"/>
      <p:bldP spid="23" grpId="0" animBg="1"/>
      <p:bldP spid="3" grpId="0"/>
      <p:bldP spid="4" grpId="0"/>
      <p:bldP spid="7" grpId="0" animBg="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461665"/>
          </a:xfrm>
          <a:prstGeom prst="rect">
            <a:avLst/>
          </a:prstGeom>
          <a:noFill/>
        </p:spPr>
        <p:txBody>
          <a:bodyPr wrap="square" rtlCol="0">
            <a:spAutoFit/>
          </a:bodyPr>
          <a:lstStyle/>
          <a:p>
            <a:r>
              <a:rPr lang="en-CA" sz="2400" i="1" dirty="0"/>
              <a:t>Calculate the number of grams of Al in 371 g of Al</a:t>
            </a:r>
            <a:r>
              <a:rPr lang="en-CA" sz="2400" i="1" baseline="-25000" dirty="0"/>
              <a:t>2</a:t>
            </a:r>
            <a:r>
              <a:rPr lang="en-CA" sz="2400" i="1" dirty="0"/>
              <a:t>O</a:t>
            </a:r>
            <a:r>
              <a:rPr lang="en-CA" sz="2400" i="1" baseline="-25000" dirty="0"/>
              <a:t>3</a:t>
            </a:r>
            <a:r>
              <a:rPr lang="en-CA" sz="2400" i="1" dirty="0"/>
              <a:t>.</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3.10</a:t>
            </a:r>
          </a:p>
        </p:txBody>
      </p:sp>
    </p:spTree>
    <p:extLst>
      <p:ext uri="{BB962C8B-B14F-4D97-AF65-F5344CB8AC3E}">
        <p14:creationId xmlns:p14="http://schemas.microsoft.com/office/powerpoint/2010/main" val="142270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65186944-369E-2F52-32CD-B93BD39D6E49}"/>
              </a:ext>
            </a:extLst>
          </p:cNvPr>
          <p:cNvPicPr>
            <a:picLocks noChangeAspect="1"/>
          </p:cNvPicPr>
          <p:nvPr/>
        </p:nvPicPr>
        <p:blipFill>
          <a:blip r:embed="rId2"/>
          <a:stretch>
            <a:fillRect/>
          </a:stretch>
        </p:blipFill>
        <p:spPr>
          <a:xfrm>
            <a:off x="3297381" y="143012"/>
            <a:ext cx="5001492" cy="6565476"/>
          </a:xfrm>
          <a:prstGeom prst="rect">
            <a:avLst/>
          </a:prstGeom>
        </p:spPr>
      </p:pic>
    </p:spTree>
    <p:extLst>
      <p:ext uri="{BB962C8B-B14F-4D97-AF65-F5344CB8AC3E}">
        <p14:creationId xmlns:p14="http://schemas.microsoft.com/office/powerpoint/2010/main" val="1917476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3.6: Experimental Determination of Empirical Formulas </a:t>
            </a:r>
            <a:r>
              <a:rPr lang="en-US" sz="2800" b="1" dirty="0">
                <a:solidFill>
                  <a:srgbClr val="FF0000"/>
                </a:solidFill>
              </a:rPr>
              <a:t>(Beginning of Stoichiometry)</a:t>
            </a:r>
            <a:endParaRPr lang="en-US" b="1" dirty="0">
              <a:solidFill>
                <a:srgbClr val="002060"/>
              </a:solidFill>
            </a:endParaRPr>
          </a:p>
        </p:txBody>
      </p:sp>
      <p:sp>
        <p:nvSpPr>
          <p:cNvPr id="3" name="TextBox 2">
            <a:extLst>
              <a:ext uri="{FF2B5EF4-FFF2-40B4-BE49-F238E27FC236}">
                <a16:creationId xmlns:a16="http://schemas.microsoft.com/office/drawing/2014/main" id="{9248ADE9-68BB-05C2-3330-02A4FC01939E}"/>
              </a:ext>
            </a:extLst>
          </p:cNvPr>
          <p:cNvSpPr txBox="1"/>
          <p:nvPr/>
        </p:nvSpPr>
        <p:spPr>
          <a:xfrm>
            <a:off x="83233" y="1662049"/>
            <a:ext cx="11921953" cy="1200329"/>
          </a:xfrm>
          <a:prstGeom prst="rect">
            <a:avLst/>
          </a:prstGeom>
          <a:noFill/>
          <a:ln w="31750">
            <a:noFill/>
          </a:ln>
        </p:spPr>
        <p:txBody>
          <a:bodyPr wrap="square" rtlCol="0">
            <a:spAutoFit/>
          </a:bodyPr>
          <a:lstStyle/>
          <a:p>
            <a:r>
              <a:rPr lang="en-US" sz="3600" dirty="0">
                <a:solidFill>
                  <a:srgbClr val="FF0000"/>
                </a:solidFill>
              </a:rPr>
              <a:t>In an experiment you may be measuring the products or reactants.</a:t>
            </a:r>
          </a:p>
        </p:txBody>
      </p:sp>
      <p:sp>
        <p:nvSpPr>
          <p:cNvPr id="4" name="TextBox 3">
            <a:extLst>
              <a:ext uri="{FF2B5EF4-FFF2-40B4-BE49-F238E27FC236}">
                <a16:creationId xmlns:a16="http://schemas.microsoft.com/office/drawing/2014/main" id="{6C3DB446-DC3C-95AF-386F-8C7B0D229FC3}"/>
              </a:ext>
            </a:extLst>
          </p:cNvPr>
          <p:cNvSpPr txBox="1"/>
          <p:nvPr/>
        </p:nvSpPr>
        <p:spPr>
          <a:xfrm>
            <a:off x="135023" y="3429000"/>
            <a:ext cx="11921953" cy="1200329"/>
          </a:xfrm>
          <a:prstGeom prst="rect">
            <a:avLst/>
          </a:prstGeom>
          <a:noFill/>
          <a:ln w="31750">
            <a:noFill/>
          </a:ln>
        </p:spPr>
        <p:txBody>
          <a:bodyPr wrap="square" rtlCol="0">
            <a:spAutoFit/>
          </a:bodyPr>
          <a:lstStyle/>
          <a:p>
            <a:r>
              <a:rPr lang="en-US" sz="3600" dirty="0">
                <a:solidFill>
                  <a:srgbClr val="FF0000"/>
                </a:solidFill>
              </a:rPr>
              <a:t>A beginning compound (REACTANT) CANNOT produce more final product (</a:t>
            </a:r>
            <a:r>
              <a:rPr lang="en-US" sz="3600" dirty="0" err="1">
                <a:solidFill>
                  <a:srgbClr val="FF0000"/>
                </a:solidFill>
              </a:rPr>
              <a:t>PRODUCT..go</a:t>
            </a:r>
            <a:r>
              <a:rPr lang="en-US" sz="3600" dirty="0">
                <a:solidFill>
                  <a:srgbClr val="FF0000"/>
                </a:solidFill>
              </a:rPr>
              <a:t> figure) than it had to begin with.</a:t>
            </a:r>
          </a:p>
        </p:txBody>
      </p:sp>
      <p:sp>
        <p:nvSpPr>
          <p:cNvPr id="5" name="TextBox 4">
            <a:extLst>
              <a:ext uri="{FF2B5EF4-FFF2-40B4-BE49-F238E27FC236}">
                <a16:creationId xmlns:a16="http://schemas.microsoft.com/office/drawing/2014/main" id="{BF635D38-50F8-C06B-6CF4-EA16799677C0}"/>
              </a:ext>
            </a:extLst>
          </p:cNvPr>
          <p:cNvSpPr txBox="1"/>
          <p:nvPr/>
        </p:nvSpPr>
        <p:spPr>
          <a:xfrm>
            <a:off x="135023" y="5195951"/>
            <a:ext cx="11921953" cy="1200329"/>
          </a:xfrm>
          <a:prstGeom prst="rect">
            <a:avLst/>
          </a:prstGeom>
          <a:noFill/>
          <a:ln w="31750">
            <a:noFill/>
          </a:ln>
        </p:spPr>
        <p:txBody>
          <a:bodyPr wrap="square" rtlCol="0">
            <a:spAutoFit/>
          </a:bodyPr>
          <a:lstStyle/>
          <a:p>
            <a:r>
              <a:rPr lang="en-US" sz="3600" dirty="0">
                <a:solidFill>
                  <a:srgbClr val="FF0000"/>
                </a:solidFill>
              </a:rPr>
              <a:t>This </a:t>
            </a:r>
            <a:r>
              <a:rPr lang="en-US" sz="3600" dirty="0"/>
              <a:t>relationship between reactants and products is on the MOLE level.</a:t>
            </a:r>
          </a:p>
        </p:txBody>
      </p:sp>
    </p:spTree>
    <p:extLst>
      <p:ext uri="{BB962C8B-B14F-4D97-AF65-F5344CB8AC3E}">
        <p14:creationId xmlns:p14="http://schemas.microsoft.com/office/powerpoint/2010/main" val="330732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3.6: Experimental Determination of Empirical Formulas </a:t>
            </a:r>
            <a:r>
              <a:rPr lang="en-US" sz="2800" b="1" dirty="0">
                <a:solidFill>
                  <a:srgbClr val="FF0000"/>
                </a:solidFill>
              </a:rPr>
              <a:t>(Beginning of Stoichiometry)</a:t>
            </a:r>
            <a:endParaRPr lang="en-US" b="1" dirty="0">
              <a:solidFill>
                <a:srgbClr val="002060"/>
              </a:solidFill>
            </a:endParaRPr>
          </a:p>
        </p:txBody>
      </p:sp>
      <p:sp>
        <p:nvSpPr>
          <p:cNvPr id="3" name="TextBox 2">
            <a:extLst>
              <a:ext uri="{FF2B5EF4-FFF2-40B4-BE49-F238E27FC236}">
                <a16:creationId xmlns:a16="http://schemas.microsoft.com/office/drawing/2014/main" id="{9248ADE9-68BB-05C2-3330-02A4FC01939E}"/>
              </a:ext>
            </a:extLst>
          </p:cNvPr>
          <p:cNvSpPr txBox="1"/>
          <p:nvPr/>
        </p:nvSpPr>
        <p:spPr>
          <a:xfrm>
            <a:off x="83233" y="1662049"/>
            <a:ext cx="11921953" cy="523220"/>
          </a:xfrm>
          <a:prstGeom prst="rect">
            <a:avLst/>
          </a:prstGeom>
          <a:noFill/>
          <a:ln w="31750">
            <a:noFill/>
          </a:ln>
        </p:spPr>
        <p:txBody>
          <a:bodyPr wrap="square" rtlCol="0">
            <a:spAutoFit/>
          </a:bodyPr>
          <a:lstStyle/>
          <a:p>
            <a:r>
              <a:rPr lang="en-US" sz="2800" b="1" u="sng" dirty="0"/>
              <a:t>For Example:</a:t>
            </a:r>
          </a:p>
        </p:txBody>
      </p:sp>
      <p:sp>
        <p:nvSpPr>
          <p:cNvPr id="6" name="TextBox 5">
            <a:extLst>
              <a:ext uri="{FF2B5EF4-FFF2-40B4-BE49-F238E27FC236}">
                <a16:creationId xmlns:a16="http://schemas.microsoft.com/office/drawing/2014/main" id="{D979D975-7C43-152C-B9CD-D967528555C8}"/>
              </a:ext>
            </a:extLst>
          </p:cNvPr>
          <p:cNvSpPr txBox="1"/>
          <p:nvPr/>
        </p:nvSpPr>
        <p:spPr>
          <a:xfrm>
            <a:off x="135023" y="2185269"/>
            <a:ext cx="11921953" cy="1200329"/>
          </a:xfrm>
          <a:prstGeom prst="rect">
            <a:avLst/>
          </a:prstGeom>
          <a:noFill/>
          <a:ln w="31750">
            <a:noFill/>
          </a:ln>
        </p:spPr>
        <p:txBody>
          <a:bodyPr wrap="square" rtlCol="0">
            <a:spAutoFit/>
          </a:bodyPr>
          <a:lstStyle/>
          <a:p>
            <a:r>
              <a:rPr lang="en-US" sz="3600" dirty="0">
                <a:solidFill>
                  <a:srgbClr val="FF0000"/>
                </a:solidFill>
              </a:rPr>
              <a:t>When you burn ethanol (C</a:t>
            </a:r>
            <a:r>
              <a:rPr lang="en-US" sz="3600" baseline="-25000" dirty="0">
                <a:solidFill>
                  <a:srgbClr val="FF0000"/>
                </a:solidFill>
              </a:rPr>
              <a:t>2</a:t>
            </a:r>
            <a:r>
              <a:rPr lang="en-US" sz="3600" dirty="0">
                <a:solidFill>
                  <a:srgbClr val="FF0000"/>
                </a:solidFill>
              </a:rPr>
              <a:t>H</a:t>
            </a:r>
            <a:r>
              <a:rPr lang="en-US" sz="3600" baseline="-25000" dirty="0">
                <a:solidFill>
                  <a:srgbClr val="FF0000"/>
                </a:solidFill>
              </a:rPr>
              <a:t>6</a:t>
            </a:r>
            <a:r>
              <a:rPr lang="en-US" sz="3600" dirty="0">
                <a:solidFill>
                  <a:srgbClr val="FF0000"/>
                </a:solidFill>
              </a:rPr>
              <a:t>O), the moles of reactants and products which are H</a:t>
            </a:r>
            <a:r>
              <a:rPr lang="en-US" sz="3600" baseline="-25000" dirty="0">
                <a:solidFill>
                  <a:srgbClr val="FF0000"/>
                </a:solidFill>
              </a:rPr>
              <a:t>2</a:t>
            </a:r>
            <a:r>
              <a:rPr lang="en-US" sz="3600" dirty="0">
                <a:solidFill>
                  <a:srgbClr val="FF0000"/>
                </a:solidFill>
              </a:rPr>
              <a:t>O and CO</a:t>
            </a:r>
            <a:r>
              <a:rPr lang="en-US" sz="3600" baseline="-25000" dirty="0">
                <a:solidFill>
                  <a:srgbClr val="FF0000"/>
                </a:solidFill>
              </a:rPr>
              <a:t>2</a:t>
            </a:r>
            <a:r>
              <a:rPr lang="en-US" sz="3600" dirty="0">
                <a:solidFill>
                  <a:srgbClr val="FF0000"/>
                </a:solidFill>
              </a:rPr>
              <a:t> are related by a ratio.</a:t>
            </a:r>
          </a:p>
        </p:txBody>
      </p:sp>
      <p:sp>
        <p:nvSpPr>
          <p:cNvPr id="7" name="TextBox 6">
            <a:extLst>
              <a:ext uri="{FF2B5EF4-FFF2-40B4-BE49-F238E27FC236}">
                <a16:creationId xmlns:a16="http://schemas.microsoft.com/office/drawing/2014/main" id="{518AACD2-5B6B-B30B-4351-1004B9424736}"/>
              </a:ext>
            </a:extLst>
          </p:cNvPr>
          <p:cNvSpPr txBox="1"/>
          <p:nvPr/>
        </p:nvSpPr>
        <p:spPr>
          <a:xfrm>
            <a:off x="437190" y="4208251"/>
            <a:ext cx="1993388" cy="923330"/>
          </a:xfrm>
          <a:prstGeom prst="rect">
            <a:avLst/>
          </a:prstGeom>
          <a:noFill/>
        </p:spPr>
        <p:txBody>
          <a:bodyPr wrap="square" rtlCol="0">
            <a:spAutoFit/>
          </a:bodyPr>
          <a:lstStyle/>
          <a:p>
            <a:r>
              <a:rPr lang="en-US" sz="5400" b="1" dirty="0">
                <a:solidFill>
                  <a:srgbClr val="FF0000"/>
                </a:solidFill>
              </a:rPr>
              <a:t>C</a:t>
            </a:r>
            <a:r>
              <a:rPr lang="en-US" sz="5400" b="1" baseline="-25000" dirty="0">
                <a:solidFill>
                  <a:srgbClr val="FF0000"/>
                </a:solidFill>
              </a:rPr>
              <a:t>2</a:t>
            </a:r>
            <a:r>
              <a:rPr lang="en-US" sz="5400" b="1" dirty="0">
                <a:solidFill>
                  <a:srgbClr val="FF0000"/>
                </a:solidFill>
              </a:rPr>
              <a:t>H</a:t>
            </a:r>
            <a:r>
              <a:rPr lang="en-US" sz="5400" b="1" baseline="-25000" dirty="0">
                <a:solidFill>
                  <a:srgbClr val="FF0000"/>
                </a:solidFill>
              </a:rPr>
              <a:t>6</a:t>
            </a:r>
            <a:r>
              <a:rPr lang="en-US" sz="5400" b="1" dirty="0">
                <a:solidFill>
                  <a:srgbClr val="FF0000"/>
                </a:solidFill>
              </a:rPr>
              <a:t>O</a:t>
            </a:r>
            <a:endParaRPr lang="en-US" sz="3200" baseline="-25000" dirty="0"/>
          </a:p>
        </p:txBody>
      </p:sp>
      <p:sp>
        <p:nvSpPr>
          <p:cNvPr id="8" name="TextBox 7">
            <a:extLst>
              <a:ext uri="{FF2B5EF4-FFF2-40B4-BE49-F238E27FC236}">
                <a16:creationId xmlns:a16="http://schemas.microsoft.com/office/drawing/2014/main" id="{5F86853C-857D-56F8-2647-042D3C3CE1FD}"/>
              </a:ext>
            </a:extLst>
          </p:cNvPr>
          <p:cNvSpPr txBox="1"/>
          <p:nvPr/>
        </p:nvSpPr>
        <p:spPr>
          <a:xfrm>
            <a:off x="733335" y="5131581"/>
            <a:ext cx="1401097" cy="523220"/>
          </a:xfrm>
          <a:prstGeom prst="rect">
            <a:avLst/>
          </a:prstGeom>
          <a:noFill/>
        </p:spPr>
        <p:txBody>
          <a:bodyPr wrap="square" rtlCol="0">
            <a:spAutoFit/>
          </a:bodyPr>
          <a:lstStyle/>
          <a:p>
            <a:r>
              <a:rPr lang="en-US" sz="2800" b="1" dirty="0"/>
              <a:t>Ethanol</a:t>
            </a:r>
          </a:p>
        </p:txBody>
      </p:sp>
      <p:sp>
        <p:nvSpPr>
          <p:cNvPr id="9" name="TextBox 8">
            <a:extLst>
              <a:ext uri="{FF2B5EF4-FFF2-40B4-BE49-F238E27FC236}">
                <a16:creationId xmlns:a16="http://schemas.microsoft.com/office/drawing/2014/main" id="{31B82C01-ECF8-026A-A7F7-77333A4366FD}"/>
              </a:ext>
            </a:extLst>
          </p:cNvPr>
          <p:cNvSpPr txBox="1"/>
          <p:nvPr/>
        </p:nvSpPr>
        <p:spPr>
          <a:xfrm>
            <a:off x="2726723" y="4208251"/>
            <a:ext cx="1506064" cy="923330"/>
          </a:xfrm>
          <a:prstGeom prst="rect">
            <a:avLst/>
          </a:prstGeom>
          <a:noFill/>
        </p:spPr>
        <p:txBody>
          <a:bodyPr wrap="square" rtlCol="0">
            <a:spAutoFit/>
          </a:bodyPr>
          <a:lstStyle/>
          <a:p>
            <a:r>
              <a:rPr lang="en-US" sz="5400" b="1" dirty="0"/>
              <a:t>+</a:t>
            </a:r>
            <a:r>
              <a:rPr lang="en-US" sz="5400" b="1" dirty="0">
                <a:solidFill>
                  <a:srgbClr val="FF0000"/>
                </a:solidFill>
              </a:rPr>
              <a:t> </a:t>
            </a:r>
            <a:r>
              <a:rPr lang="en-US" sz="5400" b="1" dirty="0">
                <a:solidFill>
                  <a:srgbClr val="00B0F0"/>
                </a:solidFill>
              </a:rPr>
              <a:t>O</a:t>
            </a:r>
            <a:r>
              <a:rPr lang="en-US" sz="5400" b="1" baseline="-25000" dirty="0">
                <a:solidFill>
                  <a:srgbClr val="00B0F0"/>
                </a:solidFill>
              </a:rPr>
              <a:t>2</a:t>
            </a:r>
            <a:endParaRPr lang="en-US" sz="3200" baseline="-25000" dirty="0">
              <a:solidFill>
                <a:srgbClr val="00B0F0"/>
              </a:solidFill>
            </a:endParaRPr>
          </a:p>
        </p:txBody>
      </p:sp>
      <p:cxnSp>
        <p:nvCxnSpPr>
          <p:cNvPr id="11" name="Straight Connector 10">
            <a:extLst>
              <a:ext uri="{FF2B5EF4-FFF2-40B4-BE49-F238E27FC236}">
                <a16:creationId xmlns:a16="http://schemas.microsoft.com/office/drawing/2014/main" id="{5C660EA3-28B4-A714-80FE-A09AE68528D8}"/>
              </a:ext>
            </a:extLst>
          </p:cNvPr>
          <p:cNvCxnSpPr>
            <a:cxnSpLocks/>
          </p:cNvCxnSpPr>
          <p:nvPr/>
        </p:nvCxnSpPr>
        <p:spPr>
          <a:xfrm>
            <a:off x="2134432" y="2757948"/>
            <a:ext cx="4163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9932A7E-A247-494B-D712-EA66557D14B5}"/>
              </a:ext>
            </a:extLst>
          </p:cNvPr>
          <p:cNvSpPr txBox="1"/>
          <p:nvPr/>
        </p:nvSpPr>
        <p:spPr>
          <a:xfrm>
            <a:off x="838200" y="5908100"/>
            <a:ext cx="6765043" cy="584775"/>
          </a:xfrm>
          <a:prstGeom prst="rect">
            <a:avLst/>
          </a:prstGeom>
          <a:noFill/>
        </p:spPr>
        <p:txBody>
          <a:bodyPr wrap="square" rtlCol="0">
            <a:spAutoFit/>
          </a:bodyPr>
          <a:lstStyle/>
          <a:p>
            <a:r>
              <a:rPr lang="en-US" sz="3200" b="1" dirty="0">
                <a:solidFill>
                  <a:srgbClr val="FF0000"/>
                </a:solidFill>
              </a:rPr>
              <a:t>What do you need to burn something?</a:t>
            </a:r>
            <a:endParaRPr lang="en-US" sz="1600" baseline="-25000" dirty="0">
              <a:solidFill>
                <a:srgbClr val="FF0000"/>
              </a:solidFill>
            </a:endParaRPr>
          </a:p>
        </p:txBody>
      </p:sp>
      <p:cxnSp>
        <p:nvCxnSpPr>
          <p:cNvPr id="14" name="Straight Arrow Connector 13">
            <a:extLst>
              <a:ext uri="{FF2B5EF4-FFF2-40B4-BE49-F238E27FC236}">
                <a16:creationId xmlns:a16="http://schemas.microsoft.com/office/drawing/2014/main" id="{DFBA3D19-A80C-1456-B37B-F3D3858E2BE0}"/>
              </a:ext>
            </a:extLst>
          </p:cNvPr>
          <p:cNvCxnSpPr/>
          <p:nvPr/>
        </p:nvCxnSpPr>
        <p:spPr>
          <a:xfrm>
            <a:off x="4350774" y="4675239"/>
            <a:ext cx="1017639"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C64D01-32F9-FF64-097F-66D625665BFF}"/>
              </a:ext>
            </a:extLst>
          </p:cNvPr>
          <p:cNvCxnSpPr>
            <a:cxnSpLocks/>
          </p:cNvCxnSpPr>
          <p:nvPr/>
        </p:nvCxnSpPr>
        <p:spPr>
          <a:xfrm>
            <a:off x="187645" y="3361017"/>
            <a:ext cx="61099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2209E15-7EFD-28A9-38DE-FB62395C773E}"/>
              </a:ext>
            </a:extLst>
          </p:cNvPr>
          <p:cNvSpPr/>
          <p:nvPr/>
        </p:nvSpPr>
        <p:spPr>
          <a:xfrm>
            <a:off x="2188407" y="2303354"/>
            <a:ext cx="953000" cy="450661"/>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488790-EEDF-3660-0DE7-346D43DBBA2A}"/>
              </a:ext>
            </a:extLst>
          </p:cNvPr>
          <p:cNvSpPr txBox="1"/>
          <p:nvPr/>
        </p:nvSpPr>
        <p:spPr>
          <a:xfrm>
            <a:off x="5826895" y="4075101"/>
            <a:ext cx="1340821" cy="923330"/>
          </a:xfrm>
          <a:prstGeom prst="rect">
            <a:avLst/>
          </a:prstGeom>
          <a:noFill/>
        </p:spPr>
        <p:txBody>
          <a:bodyPr wrap="square" rtlCol="0">
            <a:spAutoFit/>
          </a:bodyPr>
          <a:lstStyle/>
          <a:p>
            <a:r>
              <a:rPr lang="en-US" sz="5400" b="1" dirty="0">
                <a:solidFill>
                  <a:srgbClr val="FF0000"/>
                </a:solidFill>
              </a:rPr>
              <a:t>H</a:t>
            </a:r>
            <a:r>
              <a:rPr lang="en-US" sz="5400" b="1" baseline="-25000" dirty="0">
                <a:solidFill>
                  <a:srgbClr val="FF0000"/>
                </a:solidFill>
              </a:rPr>
              <a:t>2</a:t>
            </a:r>
            <a:r>
              <a:rPr lang="en-US" sz="5400" b="1" dirty="0">
                <a:solidFill>
                  <a:srgbClr val="FF0000"/>
                </a:solidFill>
              </a:rPr>
              <a:t>O</a:t>
            </a:r>
            <a:endParaRPr lang="en-US" sz="3200" baseline="-25000" dirty="0"/>
          </a:p>
        </p:txBody>
      </p:sp>
      <p:sp>
        <p:nvSpPr>
          <p:cNvPr id="20" name="TextBox 19">
            <a:extLst>
              <a:ext uri="{FF2B5EF4-FFF2-40B4-BE49-F238E27FC236}">
                <a16:creationId xmlns:a16="http://schemas.microsoft.com/office/drawing/2014/main" id="{3BCA4415-373C-1725-99E3-24B4A950FCF5}"/>
              </a:ext>
            </a:extLst>
          </p:cNvPr>
          <p:cNvSpPr txBox="1"/>
          <p:nvPr/>
        </p:nvSpPr>
        <p:spPr>
          <a:xfrm>
            <a:off x="7436373" y="4102314"/>
            <a:ext cx="2327059" cy="923330"/>
          </a:xfrm>
          <a:prstGeom prst="rect">
            <a:avLst/>
          </a:prstGeom>
          <a:noFill/>
        </p:spPr>
        <p:txBody>
          <a:bodyPr wrap="square" rtlCol="0">
            <a:spAutoFit/>
          </a:bodyPr>
          <a:lstStyle/>
          <a:p>
            <a:r>
              <a:rPr lang="en-US" sz="5400" b="1" dirty="0"/>
              <a:t>+</a:t>
            </a:r>
            <a:r>
              <a:rPr lang="en-US" sz="5400" b="1" dirty="0">
                <a:solidFill>
                  <a:srgbClr val="FF0000"/>
                </a:solidFill>
              </a:rPr>
              <a:t>    </a:t>
            </a:r>
            <a:r>
              <a:rPr lang="en-US" sz="5400" b="1" dirty="0">
                <a:solidFill>
                  <a:srgbClr val="0070C0"/>
                </a:solidFill>
              </a:rPr>
              <a:t>CO</a:t>
            </a:r>
            <a:r>
              <a:rPr lang="en-US" sz="5400" b="1" baseline="-25000" dirty="0">
                <a:solidFill>
                  <a:srgbClr val="0070C0"/>
                </a:solidFill>
              </a:rPr>
              <a:t>2</a:t>
            </a:r>
            <a:endParaRPr lang="en-US" sz="3200" baseline="-25000" dirty="0">
              <a:solidFill>
                <a:srgbClr val="0070C0"/>
              </a:solidFill>
            </a:endParaRPr>
          </a:p>
        </p:txBody>
      </p:sp>
    </p:spTree>
    <p:extLst>
      <p:ext uri="{BB962C8B-B14F-4D97-AF65-F5344CB8AC3E}">
        <p14:creationId xmlns:p14="http://schemas.microsoft.com/office/powerpoint/2010/main" val="252011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p:bldP spid="9" grpId="0"/>
      <p:bldP spid="12" grpId="0"/>
      <p:bldP spid="17" grpId="0" animBg="1"/>
      <p:bldP spid="19" grpId="0"/>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0" y="24640"/>
            <a:ext cx="12192000" cy="1178559"/>
          </a:xfrm>
        </p:spPr>
        <p:txBody>
          <a:bodyPr/>
          <a:lstStyle/>
          <a:p>
            <a:pPr algn="ctr"/>
            <a:r>
              <a:rPr lang="en-US" b="1" dirty="0">
                <a:solidFill>
                  <a:srgbClr val="002060"/>
                </a:solidFill>
              </a:rPr>
              <a:t>3.6:</a:t>
            </a:r>
            <a:r>
              <a:rPr lang="en-US" sz="4000" b="1" dirty="0">
                <a:solidFill>
                  <a:srgbClr val="002060"/>
                </a:solidFill>
              </a:rPr>
              <a:t> Experimental Determination of Empirical Formulas </a:t>
            </a:r>
            <a:r>
              <a:rPr lang="en-US" sz="2800" b="1" dirty="0">
                <a:solidFill>
                  <a:srgbClr val="FF0000"/>
                </a:solidFill>
              </a:rPr>
              <a:t>(Beginning of Stoichiometry)</a:t>
            </a:r>
            <a:endParaRPr lang="en-US" b="1" dirty="0">
              <a:solidFill>
                <a:srgbClr val="002060"/>
              </a:solidFill>
            </a:endParaRPr>
          </a:p>
        </p:txBody>
      </p:sp>
      <p:sp>
        <p:nvSpPr>
          <p:cNvPr id="3" name="TextBox 2">
            <a:extLst>
              <a:ext uri="{FF2B5EF4-FFF2-40B4-BE49-F238E27FC236}">
                <a16:creationId xmlns:a16="http://schemas.microsoft.com/office/drawing/2014/main" id="{9248ADE9-68BB-05C2-3330-02A4FC01939E}"/>
              </a:ext>
            </a:extLst>
          </p:cNvPr>
          <p:cNvSpPr txBox="1"/>
          <p:nvPr/>
        </p:nvSpPr>
        <p:spPr>
          <a:xfrm>
            <a:off x="83233" y="644413"/>
            <a:ext cx="11921953" cy="523220"/>
          </a:xfrm>
          <a:prstGeom prst="rect">
            <a:avLst/>
          </a:prstGeom>
          <a:noFill/>
          <a:ln w="31750">
            <a:noFill/>
          </a:ln>
        </p:spPr>
        <p:txBody>
          <a:bodyPr wrap="square" rtlCol="0">
            <a:spAutoFit/>
          </a:bodyPr>
          <a:lstStyle/>
          <a:p>
            <a:r>
              <a:rPr lang="en-US" sz="2800" b="1" u="sng" dirty="0"/>
              <a:t>For Example:</a:t>
            </a:r>
          </a:p>
        </p:txBody>
      </p:sp>
      <p:sp>
        <p:nvSpPr>
          <p:cNvPr id="6" name="TextBox 5">
            <a:extLst>
              <a:ext uri="{FF2B5EF4-FFF2-40B4-BE49-F238E27FC236}">
                <a16:creationId xmlns:a16="http://schemas.microsoft.com/office/drawing/2014/main" id="{D979D975-7C43-152C-B9CD-D967528555C8}"/>
              </a:ext>
            </a:extLst>
          </p:cNvPr>
          <p:cNvSpPr txBox="1"/>
          <p:nvPr/>
        </p:nvSpPr>
        <p:spPr>
          <a:xfrm>
            <a:off x="135023" y="1167633"/>
            <a:ext cx="11921953" cy="1200329"/>
          </a:xfrm>
          <a:prstGeom prst="rect">
            <a:avLst/>
          </a:prstGeom>
          <a:noFill/>
          <a:ln w="31750">
            <a:noFill/>
          </a:ln>
        </p:spPr>
        <p:txBody>
          <a:bodyPr wrap="square" rtlCol="0">
            <a:spAutoFit/>
          </a:bodyPr>
          <a:lstStyle/>
          <a:p>
            <a:r>
              <a:rPr lang="en-US" sz="3600" dirty="0">
                <a:solidFill>
                  <a:srgbClr val="FF0000"/>
                </a:solidFill>
              </a:rPr>
              <a:t>When you burn ethanol (C</a:t>
            </a:r>
            <a:r>
              <a:rPr lang="en-US" sz="3600" baseline="-25000" dirty="0">
                <a:solidFill>
                  <a:srgbClr val="FF0000"/>
                </a:solidFill>
              </a:rPr>
              <a:t>2</a:t>
            </a:r>
            <a:r>
              <a:rPr lang="en-US" sz="3600" dirty="0">
                <a:solidFill>
                  <a:srgbClr val="FF0000"/>
                </a:solidFill>
              </a:rPr>
              <a:t>H</a:t>
            </a:r>
            <a:r>
              <a:rPr lang="en-US" sz="3600" baseline="-25000" dirty="0">
                <a:solidFill>
                  <a:srgbClr val="FF0000"/>
                </a:solidFill>
              </a:rPr>
              <a:t>6</a:t>
            </a:r>
            <a:r>
              <a:rPr lang="en-US" sz="3600" dirty="0">
                <a:solidFill>
                  <a:srgbClr val="FF0000"/>
                </a:solidFill>
              </a:rPr>
              <a:t>O), the moles of reactants and products which are H</a:t>
            </a:r>
            <a:r>
              <a:rPr lang="en-US" sz="3600" baseline="-25000" dirty="0">
                <a:solidFill>
                  <a:srgbClr val="FF0000"/>
                </a:solidFill>
              </a:rPr>
              <a:t>2</a:t>
            </a:r>
            <a:r>
              <a:rPr lang="en-US" sz="3600" dirty="0">
                <a:solidFill>
                  <a:srgbClr val="FF0000"/>
                </a:solidFill>
              </a:rPr>
              <a:t>O and CO</a:t>
            </a:r>
            <a:r>
              <a:rPr lang="en-US" sz="3600" baseline="-25000" dirty="0">
                <a:solidFill>
                  <a:srgbClr val="FF0000"/>
                </a:solidFill>
              </a:rPr>
              <a:t>2</a:t>
            </a:r>
            <a:r>
              <a:rPr lang="en-US" sz="3600" dirty="0">
                <a:solidFill>
                  <a:srgbClr val="FF0000"/>
                </a:solidFill>
              </a:rPr>
              <a:t> are related by a ratio.</a:t>
            </a:r>
          </a:p>
        </p:txBody>
      </p:sp>
      <p:sp>
        <p:nvSpPr>
          <p:cNvPr id="7" name="TextBox 6">
            <a:extLst>
              <a:ext uri="{FF2B5EF4-FFF2-40B4-BE49-F238E27FC236}">
                <a16:creationId xmlns:a16="http://schemas.microsoft.com/office/drawing/2014/main" id="{518AACD2-5B6B-B30B-4351-1004B9424736}"/>
              </a:ext>
            </a:extLst>
          </p:cNvPr>
          <p:cNvSpPr txBox="1"/>
          <p:nvPr/>
        </p:nvSpPr>
        <p:spPr>
          <a:xfrm>
            <a:off x="437190" y="2969389"/>
            <a:ext cx="1993388" cy="923330"/>
          </a:xfrm>
          <a:prstGeom prst="rect">
            <a:avLst/>
          </a:prstGeom>
          <a:noFill/>
        </p:spPr>
        <p:txBody>
          <a:bodyPr wrap="square" rtlCol="0">
            <a:spAutoFit/>
          </a:bodyPr>
          <a:lstStyle/>
          <a:p>
            <a:r>
              <a:rPr lang="en-US" sz="5400" b="1" dirty="0">
                <a:solidFill>
                  <a:srgbClr val="FF0000"/>
                </a:solidFill>
              </a:rPr>
              <a:t>C</a:t>
            </a:r>
            <a:r>
              <a:rPr lang="en-US" sz="5400" b="1" baseline="-25000" dirty="0">
                <a:solidFill>
                  <a:srgbClr val="FF0000"/>
                </a:solidFill>
              </a:rPr>
              <a:t>2</a:t>
            </a:r>
            <a:r>
              <a:rPr lang="en-US" sz="5400" b="1" dirty="0">
                <a:solidFill>
                  <a:srgbClr val="FF0000"/>
                </a:solidFill>
              </a:rPr>
              <a:t>H</a:t>
            </a:r>
            <a:r>
              <a:rPr lang="en-US" sz="5400" b="1" baseline="-25000" dirty="0">
                <a:solidFill>
                  <a:srgbClr val="FF0000"/>
                </a:solidFill>
              </a:rPr>
              <a:t>6</a:t>
            </a:r>
            <a:r>
              <a:rPr lang="en-US" sz="5400" b="1" dirty="0">
                <a:solidFill>
                  <a:srgbClr val="FF0000"/>
                </a:solidFill>
              </a:rPr>
              <a:t>O</a:t>
            </a:r>
            <a:endParaRPr lang="en-US" sz="3200" baseline="-25000" dirty="0"/>
          </a:p>
        </p:txBody>
      </p:sp>
      <p:sp>
        <p:nvSpPr>
          <p:cNvPr id="9" name="TextBox 8">
            <a:extLst>
              <a:ext uri="{FF2B5EF4-FFF2-40B4-BE49-F238E27FC236}">
                <a16:creationId xmlns:a16="http://schemas.microsoft.com/office/drawing/2014/main" id="{31B82C01-ECF8-026A-A7F7-77333A4366FD}"/>
              </a:ext>
            </a:extLst>
          </p:cNvPr>
          <p:cNvSpPr txBox="1"/>
          <p:nvPr/>
        </p:nvSpPr>
        <p:spPr>
          <a:xfrm>
            <a:off x="2726723" y="2969389"/>
            <a:ext cx="1506064" cy="923330"/>
          </a:xfrm>
          <a:prstGeom prst="rect">
            <a:avLst/>
          </a:prstGeom>
          <a:noFill/>
        </p:spPr>
        <p:txBody>
          <a:bodyPr wrap="square" rtlCol="0">
            <a:spAutoFit/>
          </a:bodyPr>
          <a:lstStyle/>
          <a:p>
            <a:r>
              <a:rPr lang="en-US" sz="5400" b="1" dirty="0"/>
              <a:t>+</a:t>
            </a:r>
            <a:r>
              <a:rPr lang="en-US" sz="5400" b="1" dirty="0">
                <a:solidFill>
                  <a:srgbClr val="FF0000"/>
                </a:solidFill>
              </a:rPr>
              <a:t> </a:t>
            </a:r>
            <a:r>
              <a:rPr lang="en-US" sz="5400" b="1" dirty="0">
                <a:solidFill>
                  <a:srgbClr val="00B0F0"/>
                </a:solidFill>
              </a:rPr>
              <a:t>O</a:t>
            </a:r>
            <a:r>
              <a:rPr lang="en-US" sz="5400" b="1" baseline="-25000" dirty="0">
                <a:solidFill>
                  <a:srgbClr val="00B0F0"/>
                </a:solidFill>
              </a:rPr>
              <a:t>2</a:t>
            </a:r>
            <a:endParaRPr lang="en-US" sz="3200" baseline="-25000" dirty="0">
              <a:solidFill>
                <a:srgbClr val="00B0F0"/>
              </a:solidFill>
            </a:endParaRPr>
          </a:p>
        </p:txBody>
      </p:sp>
      <p:cxnSp>
        <p:nvCxnSpPr>
          <p:cNvPr id="11" name="Straight Connector 10">
            <a:extLst>
              <a:ext uri="{FF2B5EF4-FFF2-40B4-BE49-F238E27FC236}">
                <a16:creationId xmlns:a16="http://schemas.microsoft.com/office/drawing/2014/main" id="{5C660EA3-28B4-A714-80FE-A09AE68528D8}"/>
              </a:ext>
            </a:extLst>
          </p:cNvPr>
          <p:cNvCxnSpPr>
            <a:cxnSpLocks/>
          </p:cNvCxnSpPr>
          <p:nvPr/>
        </p:nvCxnSpPr>
        <p:spPr>
          <a:xfrm>
            <a:off x="2134432" y="1740312"/>
            <a:ext cx="4163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FBA3D19-A80C-1456-B37B-F3D3858E2BE0}"/>
              </a:ext>
            </a:extLst>
          </p:cNvPr>
          <p:cNvCxnSpPr/>
          <p:nvPr/>
        </p:nvCxnSpPr>
        <p:spPr>
          <a:xfrm>
            <a:off x="4350774" y="3436377"/>
            <a:ext cx="1017639"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C64D01-32F9-FF64-097F-66D625665BFF}"/>
              </a:ext>
            </a:extLst>
          </p:cNvPr>
          <p:cNvCxnSpPr>
            <a:cxnSpLocks/>
          </p:cNvCxnSpPr>
          <p:nvPr/>
        </p:nvCxnSpPr>
        <p:spPr>
          <a:xfrm>
            <a:off x="187645" y="2343381"/>
            <a:ext cx="61099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2209E15-7EFD-28A9-38DE-FB62395C773E}"/>
              </a:ext>
            </a:extLst>
          </p:cNvPr>
          <p:cNvSpPr/>
          <p:nvPr/>
        </p:nvSpPr>
        <p:spPr>
          <a:xfrm>
            <a:off x="2188407" y="1285718"/>
            <a:ext cx="953000" cy="450661"/>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488790-EEDF-3660-0DE7-346D43DBBA2A}"/>
              </a:ext>
            </a:extLst>
          </p:cNvPr>
          <p:cNvSpPr txBox="1"/>
          <p:nvPr/>
        </p:nvSpPr>
        <p:spPr>
          <a:xfrm>
            <a:off x="5826895" y="2836239"/>
            <a:ext cx="1340821" cy="923330"/>
          </a:xfrm>
          <a:prstGeom prst="rect">
            <a:avLst/>
          </a:prstGeom>
          <a:noFill/>
        </p:spPr>
        <p:txBody>
          <a:bodyPr wrap="square" rtlCol="0">
            <a:spAutoFit/>
          </a:bodyPr>
          <a:lstStyle/>
          <a:p>
            <a:r>
              <a:rPr lang="en-US" sz="5400" b="1" dirty="0">
                <a:solidFill>
                  <a:srgbClr val="FF0000"/>
                </a:solidFill>
              </a:rPr>
              <a:t>H</a:t>
            </a:r>
            <a:r>
              <a:rPr lang="en-US" sz="5400" b="1" baseline="-25000" dirty="0">
                <a:solidFill>
                  <a:srgbClr val="FF0000"/>
                </a:solidFill>
              </a:rPr>
              <a:t>2</a:t>
            </a:r>
            <a:r>
              <a:rPr lang="en-US" sz="5400" b="1" dirty="0">
                <a:solidFill>
                  <a:srgbClr val="FF0000"/>
                </a:solidFill>
              </a:rPr>
              <a:t>O</a:t>
            </a:r>
            <a:endParaRPr lang="en-US" sz="3200" baseline="-25000" dirty="0"/>
          </a:p>
        </p:txBody>
      </p:sp>
      <p:sp>
        <p:nvSpPr>
          <p:cNvPr id="20" name="TextBox 19">
            <a:extLst>
              <a:ext uri="{FF2B5EF4-FFF2-40B4-BE49-F238E27FC236}">
                <a16:creationId xmlns:a16="http://schemas.microsoft.com/office/drawing/2014/main" id="{3BCA4415-373C-1725-99E3-24B4A950FCF5}"/>
              </a:ext>
            </a:extLst>
          </p:cNvPr>
          <p:cNvSpPr txBox="1"/>
          <p:nvPr/>
        </p:nvSpPr>
        <p:spPr>
          <a:xfrm>
            <a:off x="7436373" y="2863452"/>
            <a:ext cx="2327059" cy="923330"/>
          </a:xfrm>
          <a:prstGeom prst="rect">
            <a:avLst/>
          </a:prstGeom>
          <a:noFill/>
        </p:spPr>
        <p:txBody>
          <a:bodyPr wrap="square" rtlCol="0">
            <a:spAutoFit/>
          </a:bodyPr>
          <a:lstStyle/>
          <a:p>
            <a:r>
              <a:rPr lang="en-US" sz="5400" b="1" dirty="0"/>
              <a:t>+</a:t>
            </a:r>
            <a:r>
              <a:rPr lang="en-US" sz="5400" b="1" dirty="0">
                <a:solidFill>
                  <a:srgbClr val="FF0000"/>
                </a:solidFill>
              </a:rPr>
              <a:t>    </a:t>
            </a:r>
            <a:r>
              <a:rPr lang="en-US" sz="5400" b="1" dirty="0">
                <a:solidFill>
                  <a:srgbClr val="0070C0"/>
                </a:solidFill>
              </a:rPr>
              <a:t>CO</a:t>
            </a:r>
            <a:r>
              <a:rPr lang="en-US" sz="5400" b="1" baseline="-25000" dirty="0">
                <a:solidFill>
                  <a:srgbClr val="0070C0"/>
                </a:solidFill>
              </a:rPr>
              <a:t>2</a:t>
            </a:r>
            <a:endParaRPr lang="en-US" sz="3200" baseline="-25000" dirty="0">
              <a:solidFill>
                <a:srgbClr val="0070C0"/>
              </a:solidFill>
            </a:endParaRPr>
          </a:p>
        </p:txBody>
      </p:sp>
      <p:sp>
        <p:nvSpPr>
          <p:cNvPr id="4" name="TextBox 3">
            <a:extLst>
              <a:ext uri="{FF2B5EF4-FFF2-40B4-BE49-F238E27FC236}">
                <a16:creationId xmlns:a16="http://schemas.microsoft.com/office/drawing/2014/main" id="{E210B398-7021-2D8C-3B5F-6A8E162062EB}"/>
              </a:ext>
            </a:extLst>
          </p:cNvPr>
          <p:cNvSpPr txBox="1"/>
          <p:nvPr/>
        </p:nvSpPr>
        <p:spPr>
          <a:xfrm>
            <a:off x="103903" y="5563648"/>
            <a:ext cx="11921953" cy="1200329"/>
          </a:xfrm>
          <a:prstGeom prst="rect">
            <a:avLst/>
          </a:prstGeom>
          <a:noFill/>
          <a:ln w="31750">
            <a:noFill/>
          </a:ln>
        </p:spPr>
        <p:txBody>
          <a:bodyPr wrap="square" rtlCol="0">
            <a:spAutoFit/>
          </a:bodyPr>
          <a:lstStyle/>
          <a:p>
            <a:r>
              <a:rPr lang="en-US" sz="3600" dirty="0"/>
              <a:t>From measuring the difference (Weight before and after) of the H</a:t>
            </a:r>
            <a:r>
              <a:rPr lang="en-US" sz="3600" baseline="-25000" dirty="0"/>
              <a:t>2</a:t>
            </a:r>
            <a:r>
              <a:rPr lang="en-US" sz="3600" dirty="0"/>
              <a:t>O and CO</a:t>
            </a:r>
            <a:r>
              <a:rPr lang="en-US" sz="3600" baseline="-25000" dirty="0"/>
              <a:t>2</a:t>
            </a:r>
            <a:r>
              <a:rPr lang="en-US" sz="3600" dirty="0"/>
              <a:t> scrubbers you determine the weights.</a:t>
            </a:r>
          </a:p>
        </p:txBody>
      </p:sp>
      <p:sp>
        <p:nvSpPr>
          <p:cNvPr id="5" name="TextBox 4">
            <a:extLst>
              <a:ext uri="{FF2B5EF4-FFF2-40B4-BE49-F238E27FC236}">
                <a16:creationId xmlns:a16="http://schemas.microsoft.com/office/drawing/2014/main" id="{15BAD093-8724-27EF-35E3-0BDA3661F286}"/>
              </a:ext>
            </a:extLst>
          </p:cNvPr>
          <p:cNvSpPr txBox="1"/>
          <p:nvPr/>
        </p:nvSpPr>
        <p:spPr>
          <a:xfrm>
            <a:off x="5333775" y="3729076"/>
            <a:ext cx="2327059" cy="523220"/>
          </a:xfrm>
          <a:prstGeom prst="rect">
            <a:avLst/>
          </a:prstGeom>
          <a:noFill/>
        </p:spPr>
        <p:txBody>
          <a:bodyPr wrap="square" rtlCol="0">
            <a:spAutoFit/>
          </a:bodyPr>
          <a:lstStyle/>
          <a:p>
            <a:r>
              <a:rPr lang="en-US" sz="2800" b="1" dirty="0"/>
              <a:t>Mass = 13.5 g</a:t>
            </a:r>
          </a:p>
        </p:txBody>
      </p:sp>
      <p:sp>
        <p:nvSpPr>
          <p:cNvPr id="10" name="TextBox 9">
            <a:extLst>
              <a:ext uri="{FF2B5EF4-FFF2-40B4-BE49-F238E27FC236}">
                <a16:creationId xmlns:a16="http://schemas.microsoft.com/office/drawing/2014/main" id="{647E7D5E-9063-72A4-63A2-9CAA5F632FB5}"/>
              </a:ext>
            </a:extLst>
          </p:cNvPr>
          <p:cNvSpPr txBox="1"/>
          <p:nvPr/>
        </p:nvSpPr>
        <p:spPr>
          <a:xfrm>
            <a:off x="8163230" y="3704195"/>
            <a:ext cx="2327059" cy="523220"/>
          </a:xfrm>
          <a:prstGeom prst="rect">
            <a:avLst/>
          </a:prstGeom>
          <a:noFill/>
        </p:spPr>
        <p:txBody>
          <a:bodyPr wrap="square" rtlCol="0">
            <a:spAutoFit/>
          </a:bodyPr>
          <a:lstStyle/>
          <a:p>
            <a:r>
              <a:rPr lang="en-US" sz="2800" b="1" dirty="0"/>
              <a:t>Mass = 22.0g</a:t>
            </a:r>
          </a:p>
        </p:txBody>
      </p:sp>
    </p:spTree>
    <p:extLst>
      <p:ext uri="{BB962C8B-B14F-4D97-AF65-F5344CB8AC3E}">
        <p14:creationId xmlns:p14="http://schemas.microsoft.com/office/powerpoint/2010/main" val="345810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0" y="24640"/>
            <a:ext cx="12192000" cy="1178559"/>
          </a:xfrm>
        </p:spPr>
        <p:txBody>
          <a:bodyPr/>
          <a:lstStyle/>
          <a:p>
            <a:pPr algn="ctr"/>
            <a:r>
              <a:rPr lang="en-US" b="1" dirty="0">
                <a:solidFill>
                  <a:srgbClr val="002060"/>
                </a:solidFill>
              </a:rPr>
              <a:t>3.6:</a:t>
            </a:r>
            <a:r>
              <a:rPr lang="en-US" sz="4000" b="1" dirty="0">
                <a:solidFill>
                  <a:srgbClr val="002060"/>
                </a:solidFill>
              </a:rPr>
              <a:t> Experimental Determination of Empirical Formulas </a:t>
            </a:r>
            <a:r>
              <a:rPr lang="en-US" sz="2800" b="1" dirty="0">
                <a:solidFill>
                  <a:srgbClr val="FF0000"/>
                </a:solidFill>
              </a:rPr>
              <a:t>(Beginning of Stoichiometry)</a:t>
            </a:r>
            <a:endParaRPr lang="en-US" b="1" dirty="0">
              <a:solidFill>
                <a:srgbClr val="002060"/>
              </a:solidFill>
            </a:endParaRPr>
          </a:p>
        </p:txBody>
      </p:sp>
      <p:sp>
        <p:nvSpPr>
          <p:cNvPr id="3" name="TextBox 2">
            <a:extLst>
              <a:ext uri="{FF2B5EF4-FFF2-40B4-BE49-F238E27FC236}">
                <a16:creationId xmlns:a16="http://schemas.microsoft.com/office/drawing/2014/main" id="{9248ADE9-68BB-05C2-3330-02A4FC01939E}"/>
              </a:ext>
            </a:extLst>
          </p:cNvPr>
          <p:cNvSpPr txBox="1"/>
          <p:nvPr/>
        </p:nvSpPr>
        <p:spPr>
          <a:xfrm>
            <a:off x="83233" y="644413"/>
            <a:ext cx="11921953" cy="523220"/>
          </a:xfrm>
          <a:prstGeom prst="rect">
            <a:avLst/>
          </a:prstGeom>
          <a:noFill/>
          <a:ln w="31750">
            <a:noFill/>
          </a:ln>
        </p:spPr>
        <p:txBody>
          <a:bodyPr wrap="square" rtlCol="0">
            <a:spAutoFit/>
          </a:bodyPr>
          <a:lstStyle/>
          <a:p>
            <a:r>
              <a:rPr lang="en-US" sz="2800" b="1" u="sng" dirty="0"/>
              <a:t>For Example:</a:t>
            </a:r>
          </a:p>
        </p:txBody>
      </p:sp>
      <p:sp>
        <p:nvSpPr>
          <p:cNvPr id="6" name="TextBox 5">
            <a:extLst>
              <a:ext uri="{FF2B5EF4-FFF2-40B4-BE49-F238E27FC236}">
                <a16:creationId xmlns:a16="http://schemas.microsoft.com/office/drawing/2014/main" id="{D979D975-7C43-152C-B9CD-D967528555C8}"/>
              </a:ext>
            </a:extLst>
          </p:cNvPr>
          <p:cNvSpPr txBox="1"/>
          <p:nvPr/>
        </p:nvSpPr>
        <p:spPr>
          <a:xfrm>
            <a:off x="135023" y="1167633"/>
            <a:ext cx="11921953" cy="1200329"/>
          </a:xfrm>
          <a:prstGeom prst="rect">
            <a:avLst/>
          </a:prstGeom>
          <a:noFill/>
          <a:ln w="31750">
            <a:noFill/>
          </a:ln>
        </p:spPr>
        <p:txBody>
          <a:bodyPr wrap="square" rtlCol="0">
            <a:spAutoFit/>
          </a:bodyPr>
          <a:lstStyle/>
          <a:p>
            <a:r>
              <a:rPr lang="en-US" sz="3600" dirty="0">
                <a:solidFill>
                  <a:srgbClr val="FF0000"/>
                </a:solidFill>
              </a:rPr>
              <a:t>When you burn ethanol (C</a:t>
            </a:r>
            <a:r>
              <a:rPr lang="en-US" sz="3600" baseline="-25000" dirty="0">
                <a:solidFill>
                  <a:srgbClr val="FF0000"/>
                </a:solidFill>
              </a:rPr>
              <a:t>2</a:t>
            </a:r>
            <a:r>
              <a:rPr lang="en-US" sz="3600" dirty="0">
                <a:solidFill>
                  <a:srgbClr val="FF0000"/>
                </a:solidFill>
              </a:rPr>
              <a:t>H</a:t>
            </a:r>
            <a:r>
              <a:rPr lang="en-US" sz="3600" baseline="-25000" dirty="0">
                <a:solidFill>
                  <a:srgbClr val="FF0000"/>
                </a:solidFill>
              </a:rPr>
              <a:t>6</a:t>
            </a:r>
            <a:r>
              <a:rPr lang="en-US" sz="3600" dirty="0">
                <a:solidFill>
                  <a:srgbClr val="FF0000"/>
                </a:solidFill>
              </a:rPr>
              <a:t>O), the moles of reactants and products which are H</a:t>
            </a:r>
            <a:r>
              <a:rPr lang="en-US" sz="3600" baseline="-25000" dirty="0">
                <a:solidFill>
                  <a:srgbClr val="FF0000"/>
                </a:solidFill>
              </a:rPr>
              <a:t>2</a:t>
            </a:r>
            <a:r>
              <a:rPr lang="en-US" sz="3600" dirty="0">
                <a:solidFill>
                  <a:srgbClr val="FF0000"/>
                </a:solidFill>
              </a:rPr>
              <a:t>O and CO</a:t>
            </a:r>
            <a:r>
              <a:rPr lang="en-US" sz="3600" baseline="-25000" dirty="0">
                <a:solidFill>
                  <a:srgbClr val="FF0000"/>
                </a:solidFill>
              </a:rPr>
              <a:t>2</a:t>
            </a:r>
            <a:r>
              <a:rPr lang="en-US" sz="3600" dirty="0">
                <a:solidFill>
                  <a:srgbClr val="FF0000"/>
                </a:solidFill>
              </a:rPr>
              <a:t> are related by a ratio.</a:t>
            </a:r>
          </a:p>
        </p:txBody>
      </p:sp>
      <p:sp>
        <p:nvSpPr>
          <p:cNvPr id="7" name="TextBox 6">
            <a:extLst>
              <a:ext uri="{FF2B5EF4-FFF2-40B4-BE49-F238E27FC236}">
                <a16:creationId xmlns:a16="http://schemas.microsoft.com/office/drawing/2014/main" id="{518AACD2-5B6B-B30B-4351-1004B9424736}"/>
              </a:ext>
            </a:extLst>
          </p:cNvPr>
          <p:cNvSpPr txBox="1"/>
          <p:nvPr/>
        </p:nvSpPr>
        <p:spPr>
          <a:xfrm>
            <a:off x="437190" y="2969389"/>
            <a:ext cx="1993388" cy="923330"/>
          </a:xfrm>
          <a:prstGeom prst="rect">
            <a:avLst/>
          </a:prstGeom>
          <a:noFill/>
        </p:spPr>
        <p:txBody>
          <a:bodyPr wrap="square" rtlCol="0">
            <a:spAutoFit/>
          </a:bodyPr>
          <a:lstStyle/>
          <a:p>
            <a:r>
              <a:rPr lang="en-US" sz="5400" b="1" dirty="0">
                <a:solidFill>
                  <a:srgbClr val="FF0000"/>
                </a:solidFill>
              </a:rPr>
              <a:t>C</a:t>
            </a:r>
            <a:r>
              <a:rPr lang="en-US" sz="5400" b="1" baseline="-25000" dirty="0">
                <a:solidFill>
                  <a:srgbClr val="FF0000"/>
                </a:solidFill>
              </a:rPr>
              <a:t>2</a:t>
            </a:r>
            <a:r>
              <a:rPr lang="en-US" sz="5400" b="1" dirty="0">
                <a:solidFill>
                  <a:srgbClr val="FF0000"/>
                </a:solidFill>
              </a:rPr>
              <a:t>H</a:t>
            </a:r>
            <a:r>
              <a:rPr lang="en-US" sz="5400" b="1" baseline="-25000" dirty="0">
                <a:solidFill>
                  <a:srgbClr val="FF0000"/>
                </a:solidFill>
              </a:rPr>
              <a:t>6</a:t>
            </a:r>
            <a:r>
              <a:rPr lang="en-US" sz="5400" b="1" dirty="0">
                <a:solidFill>
                  <a:srgbClr val="FF0000"/>
                </a:solidFill>
              </a:rPr>
              <a:t>O</a:t>
            </a:r>
            <a:endParaRPr lang="en-US" sz="3200" baseline="-25000" dirty="0"/>
          </a:p>
        </p:txBody>
      </p:sp>
      <p:sp>
        <p:nvSpPr>
          <p:cNvPr id="9" name="TextBox 8">
            <a:extLst>
              <a:ext uri="{FF2B5EF4-FFF2-40B4-BE49-F238E27FC236}">
                <a16:creationId xmlns:a16="http://schemas.microsoft.com/office/drawing/2014/main" id="{31B82C01-ECF8-026A-A7F7-77333A4366FD}"/>
              </a:ext>
            </a:extLst>
          </p:cNvPr>
          <p:cNvSpPr txBox="1"/>
          <p:nvPr/>
        </p:nvSpPr>
        <p:spPr>
          <a:xfrm>
            <a:off x="2726723" y="2969389"/>
            <a:ext cx="1506064" cy="923330"/>
          </a:xfrm>
          <a:prstGeom prst="rect">
            <a:avLst/>
          </a:prstGeom>
          <a:noFill/>
        </p:spPr>
        <p:txBody>
          <a:bodyPr wrap="square" rtlCol="0">
            <a:spAutoFit/>
          </a:bodyPr>
          <a:lstStyle/>
          <a:p>
            <a:r>
              <a:rPr lang="en-US" sz="5400" b="1" dirty="0"/>
              <a:t>+</a:t>
            </a:r>
            <a:r>
              <a:rPr lang="en-US" sz="5400" b="1" dirty="0">
                <a:solidFill>
                  <a:srgbClr val="FF0000"/>
                </a:solidFill>
              </a:rPr>
              <a:t> </a:t>
            </a:r>
            <a:r>
              <a:rPr lang="en-US" sz="5400" b="1" dirty="0">
                <a:solidFill>
                  <a:srgbClr val="00B0F0"/>
                </a:solidFill>
              </a:rPr>
              <a:t>O</a:t>
            </a:r>
            <a:r>
              <a:rPr lang="en-US" sz="5400" b="1" baseline="-25000" dirty="0">
                <a:solidFill>
                  <a:srgbClr val="00B0F0"/>
                </a:solidFill>
              </a:rPr>
              <a:t>2</a:t>
            </a:r>
            <a:endParaRPr lang="en-US" sz="3200" baseline="-25000" dirty="0">
              <a:solidFill>
                <a:srgbClr val="00B0F0"/>
              </a:solidFill>
            </a:endParaRPr>
          </a:p>
        </p:txBody>
      </p:sp>
      <p:cxnSp>
        <p:nvCxnSpPr>
          <p:cNvPr id="11" name="Straight Connector 10">
            <a:extLst>
              <a:ext uri="{FF2B5EF4-FFF2-40B4-BE49-F238E27FC236}">
                <a16:creationId xmlns:a16="http://schemas.microsoft.com/office/drawing/2014/main" id="{5C660EA3-28B4-A714-80FE-A09AE68528D8}"/>
              </a:ext>
            </a:extLst>
          </p:cNvPr>
          <p:cNvCxnSpPr>
            <a:cxnSpLocks/>
          </p:cNvCxnSpPr>
          <p:nvPr/>
        </p:nvCxnSpPr>
        <p:spPr>
          <a:xfrm>
            <a:off x="2134432" y="1740312"/>
            <a:ext cx="4163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FBA3D19-A80C-1456-B37B-F3D3858E2BE0}"/>
              </a:ext>
            </a:extLst>
          </p:cNvPr>
          <p:cNvCxnSpPr/>
          <p:nvPr/>
        </p:nvCxnSpPr>
        <p:spPr>
          <a:xfrm>
            <a:off x="4350774" y="3436377"/>
            <a:ext cx="1017639"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C64D01-32F9-FF64-097F-66D625665BFF}"/>
              </a:ext>
            </a:extLst>
          </p:cNvPr>
          <p:cNvCxnSpPr>
            <a:cxnSpLocks/>
          </p:cNvCxnSpPr>
          <p:nvPr/>
        </p:nvCxnSpPr>
        <p:spPr>
          <a:xfrm>
            <a:off x="187645" y="2343381"/>
            <a:ext cx="61099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2209E15-7EFD-28A9-38DE-FB62395C773E}"/>
              </a:ext>
            </a:extLst>
          </p:cNvPr>
          <p:cNvSpPr/>
          <p:nvPr/>
        </p:nvSpPr>
        <p:spPr>
          <a:xfrm>
            <a:off x="2188407" y="1285718"/>
            <a:ext cx="953000" cy="450661"/>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488790-EEDF-3660-0DE7-346D43DBBA2A}"/>
              </a:ext>
            </a:extLst>
          </p:cNvPr>
          <p:cNvSpPr txBox="1"/>
          <p:nvPr/>
        </p:nvSpPr>
        <p:spPr>
          <a:xfrm>
            <a:off x="5826895" y="2836239"/>
            <a:ext cx="1340821" cy="923330"/>
          </a:xfrm>
          <a:prstGeom prst="rect">
            <a:avLst/>
          </a:prstGeom>
          <a:noFill/>
        </p:spPr>
        <p:txBody>
          <a:bodyPr wrap="square" rtlCol="0">
            <a:spAutoFit/>
          </a:bodyPr>
          <a:lstStyle/>
          <a:p>
            <a:r>
              <a:rPr lang="en-US" sz="5400" b="1" dirty="0">
                <a:solidFill>
                  <a:srgbClr val="FF0000"/>
                </a:solidFill>
              </a:rPr>
              <a:t>H</a:t>
            </a:r>
            <a:r>
              <a:rPr lang="en-US" sz="5400" b="1" baseline="-25000" dirty="0">
                <a:solidFill>
                  <a:srgbClr val="FF0000"/>
                </a:solidFill>
              </a:rPr>
              <a:t>2</a:t>
            </a:r>
            <a:r>
              <a:rPr lang="en-US" sz="5400" b="1" dirty="0">
                <a:solidFill>
                  <a:srgbClr val="FF0000"/>
                </a:solidFill>
              </a:rPr>
              <a:t>O</a:t>
            </a:r>
            <a:endParaRPr lang="en-US" sz="3200" baseline="-25000" dirty="0"/>
          </a:p>
        </p:txBody>
      </p:sp>
      <p:sp>
        <p:nvSpPr>
          <p:cNvPr id="20" name="TextBox 19">
            <a:extLst>
              <a:ext uri="{FF2B5EF4-FFF2-40B4-BE49-F238E27FC236}">
                <a16:creationId xmlns:a16="http://schemas.microsoft.com/office/drawing/2014/main" id="{3BCA4415-373C-1725-99E3-24B4A950FCF5}"/>
              </a:ext>
            </a:extLst>
          </p:cNvPr>
          <p:cNvSpPr txBox="1"/>
          <p:nvPr/>
        </p:nvSpPr>
        <p:spPr>
          <a:xfrm>
            <a:off x="7436373" y="2863452"/>
            <a:ext cx="2327059" cy="923330"/>
          </a:xfrm>
          <a:prstGeom prst="rect">
            <a:avLst/>
          </a:prstGeom>
          <a:noFill/>
        </p:spPr>
        <p:txBody>
          <a:bodyPr wrap="square" rtlCol="0">
            <a:spAutoFit/>
          </a:bodyPr>
          <a:lstStyle/>
          <a:p>
            <a:r>
              <a:rPr lang="en-US" sz="5400" b="1" dirty="0"/>
              <a:t>+</a:t>
            </a:r>
            <a:r>
              <a:rPr lang="en-US" sz="5400" b="1" dirty="0">
                <a:solidFill>
                  <a:srgbClr val="FF0000"/>
                </a:solidFill>
              </a:rPr>
              <a:t>    </a:t>
            </a:r>
            <a:r>
              <a:rPr lang="en-US" sz="5400" b="1" dirty="0">
                <a:solidFill>
                  <a:srgbClr val="0070C0"/>
                </a:solidFill>
              </a:rPr>
              <a:t>CO</a:t>
            </a:r>
            <a:r>
              <a:rPr lang="en-US" sz="5400" b="1" baseline="-25000" dirty="0">
                <a:solidFill>
                  <a:srgbClr val="0070C0"/>
                </a:solidFill>
              </a:rPr>
              <a:t>2</a:t>
            </a:r>
            <a:endParaRPr lang="en-US" sz="3200" baseline="-25000" dirty="0">
              <a:solidFill>
                <a:srgbClr val="0070C0"/>
              </a:solidFill>
            </a:endParaRPr>
          </a:p>
        </p:txBody>
      </p:sp>
      <p:sp>
        <p:nvSpPr>
          <p:cNvPr id="5" name="TextBox 4">
            <a:extLst>
              <a:ext uri="{FF2B5EF4-FFF2-40B4-BE49-F238E27FC236}">
                <a16:creationId xmlns:a16="http://schemas.microsoft.com/office/drawing/2014/main" id="{15BAD093-8724-27EF-35E3-0BDA3661F286}"/>
              </a:ext>
            </a:extLst>
          </p:cNvPr>
          <p:cNvSpPr txBox="1"/>
          <p:nvPr/>
        </p:nvSpPr>
        <p:spPr>
          <a:xfrm>
            <a:off x="5333775" y="3729076"/>
            <a:ext cx="2327059" cy="523220"/>
          </a:xfrm>
          <a:prstGeom prst="rect">
            <a:avLst/>
          </a:prstGeom>
          <a:noFill/>
        </p:spPr>
        <p:txBody>
          <a:bodyPr wrap="square" rtlCol="0">
            <a:spAutoFit/>
          </a:bodyPr>
          <a:lstStyle/>
          <a:p>
            <a:r>
              <a:rPr lang="en-US" sz="2800" b="1" dirty="0"/>
              <a:t>Mass = 13.5 g</a:t>
            </a:r>
          </a:p>
        </p:txBody>
      </p:sp>
      <p:sp>
        <p:nvSpPr>
          <p:cNvPr id="10" name="TextBox 9">
            <a:extLst>
              <a:ext uri="{FF2B5EF4-FFF2-40B4-BE49-F238E27FC236}">
                <a16:creationId xmlns:a16="http://schemas.microsoft.com/office/drawing/2014/main" id="{647E7D5E-9063-72A4-63A2-9CAA5F632FB5}"/>
              </a:ext>
            </a:extLst>
          </p:cNvPr>
          <p:cNvSpPr txBox="1"/>
          <p:nvPr/>
        </p:nvSpPr>
        <p:spPr>
          <a:xfrm>
            <a:off x="8163230" y="3704195"/>
            <a:ext cx="2327059" cy="523220"/>
          </a:xfrm>
          <a:prstGeom prst="rect">
            <a:avLst/>
          </a:prstGeom>
          <a:noFill/>
        </p:spPr>
        <p:txBody>
          <a:bodyPr wrap="square" rtlCol="0">
            <a:spAutoFit/>
          </a:bodyPr>
          <a:lstStyle/>
          <a:p>
            <a:r>
              <a:rPr lang="en-US" sz="2800" b="1" dirty="0"/>
              <a:t>Mass = 22.0g</a:t>
            </a:r>
          </a:p>
        </p:txBody>
      </p:sp>
      <p:sp>
        <p:nvSpPr>
          <p:cNvPr id="8" name="TextBox 7">
            <a:extLst>
              <a:ext uri="{FF2B5EF4-FFF2-40B4-BE49-F238E27FC236}">
                <a16:creationId xmlns:a16="http://schemas.microsoft.com/office/drawing/2014/main" id="{C648AE4B-436D-0E9D-1096-E3EF32056C74}"/>
              </a:ext>
            </a:extLst>
          </p:cNvPr>
          <p:cNvSpPr txBox="1"/>
          <p:nvPr/>
        </p:nvSpPr>
        <p:spPr>
          <a:xfrm>
            <a:off x="82402" y="5620078"/>
            <a:ext cx="11921953" cy="1200329"/>
          </a:xfrm>
          <a:prstGeom prst="rect">
            <a:avLst/>
          </a:prstGeom>
          <a:noFill/>
          <a:ln w="31750">
            <a:noFill/>
          </a:ln>
        </p:spPr>
        <p:txBody>
          <a:bodyPr wrap="square" rtlCol="0">
            <a:spAutoFit/>
          </a:bodyPr>
          <a:lstStyle/>
          <a:p>
            <a:r>
              <a:rPr lang="en-US" sz="3600" dirty="0"/>
              <a:t>The amounts of Reactants and Products is related on the </a:t>
            </a:r>
            <a:r>
              <a:rPr lang="en-US" sz="3600" dirty="0">
                <a:solidFill>
                  <a:srgbClr val="FF0000"/>
                </a:solidFill>
              </a:rPr>
              <a:t>MOLE LEVEL</a:t>
            </a:r>
            <a:r>
              <a:rPr lang="en-US" sz="3600" dirty="0"/>
              <a:t>…..so we should </a:t>
            </a:r>
            <a:r>
              <a:rPr lang="en-US" sz="3600" dirty="0">
                <a:solidFill>
                  <a:srgbClr val="FF0000"/>
                </a:solidFill>
              </a:rPr>
              <a:t>convert to moles</a:t>
            </a:r>
            <a:r>
              <a:rPr lang="en-US" sz="3600" dirty="0"/>
              <a:t>.</a:t>
            </a:r>
          </a:p>
        </p:txBody>
      </p:sp>
      <p:sp>
        <p:nvSpPr>
          <p:cNvPr id="12" name="TextBox 11">
            <a:extLst>
              <a:ext uri="{FF2B5EF4-FFF2-40B4-BE49-F238E27FC236}">
                <a16:creationId xmlns:a16="http://schemas.microsoft.com/office/drawing/2014/main" id="{427AAE76-D9CA-FCCD-E43D-DC875E6F8865}"/>
              </a:ext>
            </a:extLst>
          </p:cNvPr>
          <p:cNvSpPr txBox="1"/>
          <p:nvPr/>
        </p:nvSpPr>
        <p:spPr>
          <a:xfrm>
            <a:off x="187645" y="4174257"/>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13" name="TextBox 12">
            <a:extLst>
              <a:ext uri="{FF2B5EF4-FFF2-40B4-BE49-F238E27FC236}">
                <a16:creationId xmlns:a16="http://schemas.microsoft.com/office/drawing/2014/main" id="{B9E3D10A-BAA6-9D26-03D8-F659381F1A06}"/>
              </a:ext>
            </a:extLst>
          </p:cNvPr>
          <p:cNvSpPr txBox="1"/>
          <p:nvPr/>
        </p:nvSpPr>
        <p:spPr>
          <a:xfrm>
            <a:off x="1399917" y="4014311"/>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15" name="Straight Connector 14">
            <a:extLst>
              <a:ext uri="{FF2B5EF4-FFF2-40B4-BE49-F238E27FC236}">
                <a16:creationId xmlns:a16="http://schemas.microsoft.com/office/drawing/2014/main" id="{5909D979-F036-1760-5FAA-BE4B5BF3F19D}"/>
              </a:ext>
            </a:extLst>
          </p:cNvPr>
          <p:cNvCxnSpPr>
            <a:cxnSpLocks/>
          </p:cNvCxnSpPr>
          <p:nvPr/>
        </p:nvCxnSpPr>
        <p:spPr>
          <a:xfrm>
            <a:off x="1372209" y="4937641"/>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167E994-5AC7-A70E-05BF-5AA0447684BE}"/>
              </a:ext>
            </a:extLst>
          </p:cNvPr>
          <p:cNvSpPr txBox="1"/>
          <p:nvPr/>
        </p:nvSpPr>
        <p:spPr>
          <a:xfrm>
            <a:off x="1351426" y="4833008"/>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3" name="TextBox 22">
            <a:extLst>
              <a:ext uri="{FF2B5EF4-FFF2-40B4-BE49-F238E27FC236}">
                <a16:creationId xmlns:a16="http://schemas.microsoft.com/office/drawing/2014/main" id="{002D9969-F643-F0F6-A66C-E419E3197703}"/>
              </a:ext>
            </a:extLst>
          </p:cNvPr>
          <p:cNvSpPr txBox="1"/>
          <p:nvPr/>
        </p:nvSpPr>
        <p:spPr>
          <a:xfrm>
            <a:off x="5503718" y="4252296"/>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24" name="TextBox 23">
            <a:extLst>
              <a:ext uri="{FF2B5EF4-FFF2-40B4-BE49-F238E27FC236}">
                <a16:creationId xmlns:a16="http://schemas.microsoft.com/office/drawing/2014/main" id="{AB1536CD-D643-A309-70EC-6386D9424B4E}"/>
              </a:ext>
            </a:extLst>
          </p:cNvPr>
          <p:cNvSpPr txBox="1"/>
          <p:nvPr/>
        </p:nvSpPr>
        <p:spPr>
          <a:xfrm>
            <a:off x="6619094" y="4462081"/>
            <a:ext cx="944844" cy="461665"/>
          </a:xfrm>
          <a:prstGeom prst="rect">
            <a:avLst/>
          </a:prstGeom>
          <a:noFill/>
        </p:spPr>
        <p:txBody>
          <a:bodyPr wrap="square" rtlCol="0">
            <a:spAutoFit/>
          </a:bodyPr>
          <a:lstStyle/>
          <a:p>
            <a:r>
              <a:rPr lang="en-US" sz="2400" b="1" dirty="0"/>
              <a:t>13.5 g </a:t>
            </a:r>
            <a:endParaRPr lang="en-US" sz="1200" baseline="-25000" dirty="0"/>
          </a:p>
        </p:txBody>
      </p:sp>
      <p:cxnSp>
        <p:nvCxnSpPr>
          <p:cNvPr id="25" name="Straight Connector 24">
            <a:extLst>
              <a:ext uri="{FF2B5EF4-FFF2-40B4-BE49-F238E27FC236}">
                <a16:creationId xmlns:a16="http://schemas.microsoft.com/office/drawing/2014/main" id="{9CC76FC5-659E-0D7B-FD5A-AEF91295C294}"/>
              </a:ext>
            </a:extLst>
          </p:cNvPr>
          <p:cNvCxnSpPr>
            <a:cxnSpLocks/>
          </p:cNvCxnSpPr>
          <p:nvPr/>
        </p:nvCxnSpPr>
        <p:spPr>
          <a:xfrm>
            <a:off x="6688282" y="4937641"/>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E66AEBD-2ED9-175E-8997-9C86EA9E866D}"/>
              </a:ext>
            </a:extLst>
          </p:cNvPr>
          <p:cNvSpPr txBox="1"/>
          <p:nvPr/>
        </p:nvSpPr>
        <p:spPr>
          <a:xfrm>
            <a:off x="6306161" y="5042991"/>
            <a:ext cx="1857069" cy="461665"/>
          </a:xfrm>
          <a:prstGeom prst="rect">
            <a:avLst/>
          </a:prstGeom>
          <a:noFill/>
        </p:spPr>
        <p:txBody>
          <a:bodyPr wrap="square" rtlCol="0">
            <a:spAutoFit/>
          </a:bodyPr>
          <a:lstStyle/>
          <a:p>
            <a:r>
              <a:rPr lang="en-US" sz="2400" b="1" dirty="0"/>
              <a:t>18.0 g/mol </a:t>
            </a:r>
            <a:endParaRPr lang="en-US" sz="1200" baseline="-25000" dirty="0"/>
          </a:p>
        </p:txBody>
      </p:sp>
      <p:sp>
        <p:nvSpPr>
          <p:cNvPr id="27" name="TextBox 26">
            <a:extLst>
              <a:ext uri="{FF2B5EF4-FFF2-40B4-BE49-F238E27FC236}">
                <a16:creationId xmlns:a16="http://schemas.microsoft.com/office/drawing/2014/main" id="{2056CD07-C431-6547-4075-84E61F84FFCD}"/>
              </a:ext>
            </a:extLst>
          </p:cNvPr>
          <p:cNvSpPr txBox="1"/>
          <p:nvPr/>
        </p:nvSpPr>
        <p:spPr>
          <a:xfrm>
            <a:off x="5916425" y="4067250"/>
            <a:ext cx="2327059" cy="523220"/>
          </a:xfrm>
          <a:prstGeom prst="rect">
            <a:avLst/>
          </a:prstGeom>
          <a:noFill/>
        </p:spPr>
        <p:txBody>
          <a:bodyPr wrap="square" rtlCol="0">
            <a:spAutoFit/>
          </a:bodyPr>
          <a:lstStyle/>
          <a:p>
            <a:r>
              <a:rPr lang="en-US" sz="2800" b="1" dirty="0"/>
              <a:t>n = 0.75 mol</a:t>
            </a:r>
          </a:p>
        </p:txBody>
      </p:sp>
      <p:sp>
        <p:nvSpPr>
          <p:cNvPr id="30" name="TextBox 29">
            <a:extLst>
              <a:ext uri="{FF2B5EF4-FFF2-40B4-BE49-F238E27FC236}">
                <a16:creationId xmlns:a16="http://schemas.microsoft.com/office/drawing/2014/main" id="{3FCD1FC9-2C02-18AB-16FB-4E75BEDF18B6}"/>
              </a:ext>
            </a:extLst>
          </p:cNvPr>
          <p:cNvSpPr txBox="1"/>
          <p:nvPr/>
        </p:nvSpPr>
        <p:spPr>
          <a:xfrm>
            <a:off x="8333369" y="4355706"/>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cxnSp>
        <p:nvCxnSpPr>
          <p:cNvPr id="32" name="Straight Connector 31">
            <a:extLst>
              <a:ext uri="{FF2B5EF4-FFF2-40B4-BE49-F238E27FC236}">
                <a16:creationId xmlns:a16="http://schemas.microsoft.com/office/drawing/2014/main" id="{1CE21B47-86B2-5965-1033-E3B5AD327C6E}"/>
              </a:ext>
            </a:extLst>
          </p:cNvPr>
          <p:cNvCxnSpPr>
            <a:cxnSpLocks/>
          </p:cNvCxnSpPr>
          <p:nvPr/>
        </p:nvCxnSpPr>
        <p:spPr>
          <a:xfrm>
            <a:off x="9517933" y="5119090"/>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5074BF8-9B19-2387-2EA9-0D2598856DAB}"/>
              </a:ext>
            </a:extLst>
          </p:cNvPr>
          <p:cNvSpPr txBox="1"/>
          <p:nvPr/>
        </p:nvSpPr>
        <p:spPr>
          <a:xfrm>
            <a:off x="9428048" y="4614328"/>
            <a:ext cx="944844" cy="461665"/>
          </a:xfrm>
          <a:prstGeom prst="rect">
            <a:avLst/>
          </a:prstGeom>
          <a:noFill/>
        </p:spPr>
        <p:txBody>
          <a:bodyPr wrap="square" rtlCol="0">
            <a:spAutoFit/>
          </a:bodyPr>
          <a:lstStyle/>
          <a:p>
            <a:r>
              <a:rPr lang="en-US" sz="2400" b="1" dirty="0"/>
              <a:t>22.0 g </a:t>
            </a:r>
            <a:endParaRPr lang="en-US" sz="1200" baseline="-25000" dirty="0"/>
          </a:p>
        </p:txBody>
      </p:sp>
      <p:sp>
        <p:nvSpPr>
          <p:cNvPr id="35" name="TextBox 34">
            <a:extLst>
              <a:ext uri="{FF2B5EF4-FFF2-40B4-BE49-F238E27FC236}">
                <a16:creationId xmlns:a16="http://schemas.microsoft.com/office/drawing/2014/main" id="{1407DE57-F9F1-FF4C-F2CE-55501225F55E}"/>
              </a:ext>
            </a:extLst>
          </p:cNvPr>
          <p:cNvSpPr txBox="1"/>
          <p:nvPr/>
        </p:nvSpPr>
        <p:spPr>
          <a:xfrm>
            <a:off x="9209362" y="5158262"/>
            <a:ext cx="1857069" cy="461665"/>
          </a:xfrm>
          <a:prstGeom prst="rect">
            <a:avLst/>
          </a:prstGeom>
          <a:noFill/>
        </p:spPr>
        <p:txBody>
          <a:bodyPr wrap="square" rtlCol="0">
            <a:spAutoFit/>
          </a:bodyPr>
          <a:lstStyle/>
          <a:p>
            <a:r>
              <a:rPr lang="en-US" sz="2400" b="1" dirty="0"/>
              <a:t>44.0 g/mol </a:t>
            </a:r>
            <a:endParaRPr lang="en-US" sz="1200" baseline="-25000" dirty="0"/>
          </a:p>
        </p:txBody>
      </p:sp>
      <p:sp>
        <p:nvSpPr>
          <p:cNvPr id="37" name="TextBox 36">
            <a:extLst>
              <a:ext uri="{FF2B5EF4-FFF2-40B4-BE49-F238E27FC236}">
                <a16:creationId xmlns:a16="http://schemas.microsoft.com/office/drawing/2014/main" id="{48F83F05-39EC-F8BD-B3EC-EC57F6FE5595}"/>
              </a:ext>
            </a:extLst>
          </p:cNvPr>
          <p:cNvSpPr txBox="1"/>
          <p:nvPr/>
        </p:nvSpPr>
        <p:spPr>
          <a:xfrm>
            <a:off x="8745880" y="4057998"/>
            <a:ext cx="2327059" cy="523220"/>
          </a:xfrm>
          <a:prstGeom prst="rect">
            <a:avLst/>
          </a:prstGeom>
          <a:noFill/>
        </p:spPr>
        <p:txBody>
          <a:bodyPr wrap="square" rtlCol="0">
            <a:spAutoFit/>
          </a:bodyPr>
          <a:lstStyle/>
          <a:p>
            <a:r>
              <a:rPr lang="en-US" sz="2800" b="1" dirty="0"/>
              <a:t>n = 0.50 mol</a:t>
            </a:r>
          </a:p>
        </p:txBody>
      </p:sp>
      <p:sp>
        <p:nvSpPr>
          <p:cNvPr id="38" name="TextBox 37">
            <a:extLst>
              <a:ext uri="{FF2B5EF4-FFF2-40B4-BE49-F238E27FC236}">
                <a16:creationId xmlns:a16="http://schemas.microsoft.com/office/drawing/2014/main" id="{45C3A5A9-3773-7EAD-5D54-1E5FEFE82DB1}"/>
              </a:ext>
            </a:extLst>
          </p:cNvPr>
          <p:cNvSpPr txBox="1"/>
          <p:nvPr/>
        </p:nvSpPr>
        <p:spPr>
          <a:xfrm>
            <a:off x="11415252" y="541265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262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5"/>
                                        </p:tgtEl>
                                      </p:cBhvr>
                                    </p:animEffect>
                                    <p:set>
                                      <p:cBhvr>
                                        <p:cTn id="63" dur="1" fill="hold">
                                          <p:stCondLst>
                                            <p:cond delay="499"/>
                                          </p:stCondLst>
                                        </p:cTn>
                                        <p:tgtEl>
                                          <p:spTgt spid="3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8" grpId="0"/>
      <p:bldP spid="23" grpId="0"/>
      <p:bldP spid="23" grpId="1"/>
      <p:bldP spid="24" grpId="0"/>
      <p:bldP spid="24" grpId="1"/>
      <p:bldP spid="26" grpId="0"/>
      <p:bldP spid="26" grpId="1"/>
      <p:bldP spid="27" grpId="0"/>
      <p:bldP spid="30" grpId="0"/>
      <p:bldP spid="30" grpId="1"/>
      <p:bldP spid="34" grpId="0"/>
      <p:bldP spid="34" grpId="1"/>
      <p:bldP spid="35" grpId="0"/>
      <p:bldP spid="35" grpId="1"/>
      <p:bldP spid="3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0" y="24640"/>
            <a:ext cx="12192000" cy="1178559"/>
          </a:xfrm>
        </p:spPr>
        <p:txBody>
          <a:bodyPr/>
          <a:lstStyle/>
          <a:p>
            <a:pPr algn="ctr"/>
            <a:r>
              <a:rPr lang="en-US" b="1" dirty="0">
                <a:solidFill>
                  <a:srgbClr val="002060"/>
                </a:solidFill>
              </a:rPr>
              <a:t>3.6:</a:t>
            </a:r>
            <a:r>
              <a:rPr lang="en-US" sz="4000" b="1" dirty="0">
                <a:solidFill>
                  <a:srgbClr val="002060"/>
                </a:solidFill>
              </a:rPr>
              <a:t> Experimental Determination of Empirical Formulas </a:t>
            </a:r>
            <a:r>
              <a:rPr lang="en-US" sz="2800" b="1" dirty="0">
                <a:solidFill>
                  <a:srgbClr val="FF0000"/>
                </a:solidFill>
              </a:rPr>
              <a:t>(Beginning of Stoichiometry)</a:t>
            </a:r>
            <a:endParaRPr lang="en-US" b="1" dirty="0">
              <a:solidFill>
                <a:srgbClr val="002060"/>
              </a:solidFill>
            </a:endParaRPr>
          </a:p>
        </p:txBody>
      </p:sp>
      <p:sp>
        <p:nvSpPr>
          <p:cNvPr id="3" name="TextBox 2">
            <a:extLst>
              <a:ext uri="{FF2B5EF4-FFF2-40B4-BE49-F238E27FC236}">
                <a16:creationId xmlns:a16="http://schemas.microsoft.com/office/drawing/2014/main" id="{9248ADE9-68BB-05C2-3330-02A4FC01939E}"/>
              </a:ext>
            </a:extLst>
          </p:cNvPr>
          <p:cNvSpPr txBox="1"/>
          <p:nvPr/>
        </p:nvSpPr>
        <p:spPr>
          <a:xfrm>
            <a:off x="83233" y="644413"/>
            <a:ext cx="11921953" cy="523220"/>
          </a:xfrm>
          <a:prstGeom prst="rect">
            <a:avLst/>
          </a:prstGeom>
          <a:noFill/>
          <a:ln w="31750">
            <a:noFill/>
          </a:ln>
        </p:spPr>
        <p:txBody>
          <a:bodyPr wrap="square" rtlCol="0">
            <a:spAutoFit/>
          </a:bodyPr>
          <a:lstStyle/>
          <a:p>
            <a:r>
              <a:rPr lang="en-US" sz="2800" b="1" u="sng" dirty="0"/>
              <a:t>For Example:</a:t>
            </a:r>
          </a:p>
        </p:txBody>
      </p:sp>
      <p:sp>
        <p:nvSpPr>
          <p:cNvPr id="6" name="TextBox 5">
            <a:extLst>
              <a:ext uri="{FF2B5EF4-FFF2-40B4-BE49-F238E27FC236}">
                <a16:creationId xmlns:a16="http://schemas.microsoft.com/office/drawing/2014/main" id="{D979D975-7C43-152C-B9CD-D967528555C8}"/>
              </a:ext>
            </a:extLst>
          </p:cNvPr>
          <p:cNvSpPr txBox="1"/>
          <p:nvPr/>
        </p:nvSpPr>
        <p:spPr>
          <a:xfrm>
            <a:off x="135023" y="1167633"/>
            <a:ext cx="11921953" cy="1200329"/>
          </a:xfrm>
          <a:prstGeom prst="rect">
            <a:avLst/>
          </a:prstGeom>
          <a:noFill/>
          <a:ln w="31750">
            <a:noFill/>
          </a:ln>
        </p:spPr>
        <p:txBody>
          <a:bodyPr wrap="square" rtlCol="0">
            <a:spAutoFit/>
          </a:bodyPr>
          <a:lstStyle/>
          <a:p>
            <a:r>
              <a:rPr lang="en-US" sz="3600" dirty="0">
                <a:solidFill>
                  <a:srgbClr val="FF0000"/>
                </a:solidFill>
              </a:rPr>
              <a:t>When you burn ethanol (C</a:t>
            </a:r>
            <a:r>
              <a:rPr lang="en-US" sz="3600" baseline="-25000" dirty="0">
                <a:solidFill>
                  <a:srgbClr val="FF0000"/>
                </a:solidFill>
              </a:rPr>
              <a:t>2</a:t>
            </a:r>
            <a:r>
              <a:rPr lang="en-US" sz="3600" dirty="0">
                <a:solidFill>
                  <a:srgbClr val="FF0000"/>
                </a:solidFill>
              </a:rPr>
              <a:t>H</a:t>
            </a:r>
            <a:r>
              <a:rPr lang="en-US" sz="3600" baseline="-25000" dirty="0">
                <a:solidFill>
                  <a:srgbClr val="FF0000"/>
                </a:solidFill>
              </a:rPr>
              <a:t>6</a:t>
            </a:r>
            <a:r>
              <a:rPr lang="en-US" sz="3600" dirty="0">
                <a:solidFill>
                  <a:srgbClr val="FF0000"/>
                </a:solidFill>
              </a:rPr>
              <a:t>O), the moles of reactants and products which are H</a:t>
            </a:r>
            <a:r>
              <a:rPr lang="en-US" sz="3600" baseline="-25000" dirty="0">
                <a:solidFill>
                  <a:srgbClr val="FF0000"/>
                </a:solidFill>
              </a:rPr>
              <a:t>2</a:t>
            </a:r>
            <a:r>
              <a:rPr lang="en-US" sz="3600" dirty="0">
                <a:solidFill>
                  <a:srgbClr val="FF0000"/>
                </a:solidFill>
              </a:rPr>
              <a:t>O and CO</a:t>
            </a:r>
            <a:r>
              <a:rPr lang="en-US" sz="3600" baseline="-25000" dirty="0">
                <a:solidFill>
                  <a:srgbClr val="FF0000"/>
                </a:solidFill>
              </a:rPr>
              <a:t>2</a:t>
            </a:r>
            <a:r>
              <a:rPr lang="en-US" sz="3600" dirty="0">
                <a:solidFill>
                  <a:srgbClr val="FF0000"/>
                </a:solidFill>
              </a:rPr>
              <a:t> are related by a ratio.</a:t>
            </a:r>
          </a:p>
        </p:txBody>
      </p:sp>
      <p:sp>
        <p:nvSpPr>
          <p:cNvPr id="7" name="TextBox 6">
            <a:extLst>
              <a:ext uri="{FF2B5EF4-FFF2-40B4-BE49-F238E27FC236}">
                <a16:creationId xmlns:a16="http://schemas.microsoft.com/office/drawing/2014/main" id="{518AACD2-5B6B-B30B-4351-1004B9424736}"/>
              </a:ext>
            </a:extLst>
          </p:cNvPr>
          <p:cNvSpPr txBox="1"/>
          <p:nvPr/>
        </p:nvSpPr>
        <p:spPr>
          <a:xfrm>
            <a:off x="437190" y="2969389"/>
            <a:ext cx="1993388" cy="923330"/>
          </a:xfrm>
          <a:prstGeom prst="rect">
            <a:avLst/>
          </a:prstGeom>
          <a:noFill/>
        </p:spPr>
        <p:txBody>
          <a:bodyPr wrap="square" rtlCol="0">
            <a:spAutoFit/>
          </a:bodyPr>
          <a:lstStyle/>
          <a:p>
            <a:r>
              <a:rPr lang="en-US" sz="5400" b="1" dirty="0">
                <a:solidFill>
                  <a:srgbClr val="FF0000"/>
                </a:solidFill>
              </a:rPr>
              <a:t>C</a:t>
            </a:r>
            <a:r>
              <a:rPr lang="en-US" sz="5400" b="1" baseline="-25000" dirty="0">
                <a:solidFill>
                  <a:srgbClr val="FF0000"/>
                </a:solidFill>
              </a:rPr>
              <a:t>2</a:t>
            </a:r>
            <a:r>
              <a:rPr lang="en-US" sz="5400" b="1" dirty="0">
                <a:solidFill>
                  <a:srgbClr val="FF0000"/>
                </a:solidFill>
              </a:rPr>
              <a:t>H</a:t>
            </a:r>
            <a:r>
              <a:rPr lang="en-US" sz="5400" b="1" baseline="-25000" dirty="0">
                <a:solidFill>
                  <a:srgbClr val="FF0000"/>
                </a:solidFill>
              </a:rPr>
              <a:t>6</a:t>
            </a:r>
            <a:r>
              <a:rPr lang="en-US" sz="5400" b="1" dirty="0">
                <a:solidFill>
                  <a:srgbClr val="FF0000"/>
                </a:solidFill>
              </a:rPr>
              <a:t>O</a:t>
            </a:r>
            <a:endParaRPr lang="en-US" sz="3200" baseline="-25000" dirty="0"/>
          </a:p>
        </p:txBody>
      </p:sp>
      <p:sp>
        <p:nvSpPr>
          <p:cNvPr id="9" name="TextBox 8">
            <a:extLst>
              <a:ext uri="{FF2B5EF4-FFF2-40B4-BE49-F238E27FC236}">
                <a16:creationId xmlns:a16="http://schemas.microsoft.com/office/drawing/2014/main" id="{31B82C01-ECF8-026A-A7F7-77333A4366FD}"/>
              </a:ext>
            </a:extLst>
          </p:cNvPr>
          <p:cNvSpPr txBox="1"/>
          <p:nvPr/>
        </p:nvSpPr>
        <p:spPr>
          <a:xfrm>
            <a:off x="2726723" y="2969389"/>
            <a:ext cx="1506064" cy="923330"/>
          </a:xfrm>
          <a:prstGeom prst="rect">
            <a:avLst/>
          </a:prstGeom>
          <a:noFill/>
        </p:spPr>
        <p:txBody>
          <a:bodyPr wrap="square" rtlCol="0">
            <a:spAutoFit/>
          </a:bodyPr>
          <a:lstStyle/>
          <a:p>
            <a:r>
              <a:rPr lang="en-US" sz="5400" b="1" dirty="0"/>
              <a:t>+</a:t>
            </a:r>
            <a:r>
              <a:rPr lang="en-US" sz="5400" b="1" dirty="0">
                <a:solidFill>
                  <a:srgbClr val="FF0000"/>
                </a:solidFill>
              </a:rPr>
              <a:t> </a:t>
            </a:r>
            <a:r>
              <a:rPr lang="en-US" sz="5400" b="1" dirty="0">
                <a:solidFill>
                  <a:srgbClr val="00B0F0"/>
                </a:solidFill>
              </a:rPr>
              <a:t>O</a:t>
            </a:r>
            <a:r>
              <a:rPr lang="en-US" sz="5400" b="1" baseline="-25000" dirty="0">
                <a:solidFill>
                  <a:srgbClr val="00B0F0"/>
                </a:solidFill>
              </a:rPr>
              <a:t>2</a:t>
            </a:r>
            <a:endParaRPr lang="en-US" sz="3200" baseline="-25000" dirty="0">
              <a:solidFill>
                <a:srgbClr val="00B0F0"/>
              </a:solidFill>
            </a:endParaRPr>
          </a:p>
        </p:txBody>
      </p:sp>
      <p:cxnSp>
        <p:nvCxnSpPr>
          <p:cNvPr id="11" name="Straight Connector 10">
            <a:extLst>
              <a:ext uri="{FF2B5EF4-FFF2-40B4-BE49-F238E27FC236}">
                <a16:creationId xmlns:a16="http://schemas.microsoft.com/office/drawing/2014/main" id="{5C660EA3-28B4-A714-80FE-A09AE68528D8}"/>
              </a:ext>
            </a:extLst>
          </p:cNvPr>
          <p:cNvCxnSpPr>
            <a:cxnSpLocks/>
          </p:cNvCxnSpPr>
          <p:nvPr/>
        </p:nvCxnSpPr>
        <p:spPr>
          <a:xfrm>
            <a:off x="2134432" y="1740312"/>
            <a:ext cx="4163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FBA3D19-A80C-1456-B37B-F3D3858E2BE0}"/>
              </a:ext>
            </a:extLst>
          </p:cNvPr>
          <p:cNvCxnSpPr/>
          <p:nvPr/>
        </p:nvCxnSpPr>
        <p:spPr>
          <a:xfrm>
            <a:off x="4350774" y="3436377"/>
            <a:ext cx="1017639"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C64D01-32F9-FF64-097F-66D625665BFF}"/>
              </a:ext>
            </a:extLst>
          </p:cNvPr>
          <p:cNvCxnSpPr>
            <a:cxnSpLocks/>
          </p:cNvCxnSpPr>
          <p:nvPr/>
        </p:nvCxnSpPr>
        <p:spPr>
          <a:xfrm>
            <a:off x="187645" y="2343381"/>
            <a:ext cx="61099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2209E15-7EFD-28A9-38DE-FB62395C773E}"/>
              </a:ext>
            </a:extLst>
          </p:cNvPr>
          <p:cNvSpPr/>
          <p:nvPr/>
        </p:nvSpPr>
        <p:spPr>
          <a:xfrm>
            <a:off x="2188407" y="1285718"/>
            <a:ext cx="953000" cy="450661"/>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488790-EEDF-3660-0DE7-346D43DBBA2A}"/>
              </a:ext>
            </a:extLst>
          </p:cNvPr>
          <p:cNvSpPr txBox="1"/>
          <p:nvPr/>
        </p:nvSpPr>
        <p:spPr>
          <a:xfrm>
            <a:off x="5826895" y="2836239"/>
            <a:ext cx="1340821" cy="923330"/>
          </a:xfrm>
          <a:prstGeom prst="rect">
            <a:avLst/>
          </a:prstGeom>
          <a:noFill/>
        </p:spPr>
        <p:txBody>
          <a:bodyPr wrap="square" rtlCol="0">
            <a:spAutoFit/>
          </a:bodyPr>
          <a:lstStyle/>
          <a:p>
            <a:r>
              <a:rPr lang="en-US" sz="5400" b="1" dirty="0">
                <a:solidFill>
                  <a:srgbClr val="FF0000"/>
                </a:solidFill>
              </a:rPr>
              <a:t>H</a:t>
            </a:r>
            <a:r>
              <a:rPr lang="en-US" sz="5400" b="1" baseline="-25000" dirty="0">
                <a:solidFill>
                  <a:srgbClr val="FF0000"/>
                </a:solidFill>
              </a:rPr>
              <a:t>2</a:t>
            </a:r>
            <a:r>
              <a:rPr lang="en-US" sz="5400" b="1" dirty="0">
                <a:solidFill>
                  <a:srgbClr val="FF0000"/>
                </a:solidFill>
              </a:rPr>
              <a:t>O</a:t>
            </a:r>
            <a:endParaRPr lang="en-US" sz="3200" baseline="-25000" dirty="0"/>
          </a:p>
        </p:txBody>
      </p:sp>
      <p:sp>
        <p:nvSpPr>
          <p:cNvPr id="20" name="TextBox 19">
            <a:extLst>
              <a:ext uri="{FF2B5EF4-FFF2-40B4-BE49-F238E27FC236}">
                <a16:creationId xmlns:a16="http://schemas.microsoft.com/office/drawing/2014/main" id="{3BCA4415-373C-1725-99E3-24B4A950FCF5}"/>
              </a:ext>
            </a:extLst>
          </p:cNvPr>
          <p:cNvSpPr txBox="1"/>
          <p:nvPr/>
        </p:nvSpPr>
        <p:spPr>
          <a:xfrm>
            <a:off x="7436373" y="2863452"/>
            <a:ext cx="2327059" cy="923330"/>
          </a:xfrm>
          <a:prstGeom prst="rect">
            <a:avLst/>
          </a:prstGeom>
          <a:noFill/>
        </p:spPr>
        <p:txBody>
          <a:bodyPr wrap="square" rtlCol="0">
            <a:spAutoFit/>
          </a:bodyPr>
          <a:lstStyle/>
          <a:p>
            <a:r>
              <a:rPr lang="en-US" sz="5400" b="1" dirty="0"/>
              <a:t>+</a:t>
            </a:r>
            <a:r>
              <a:rPr lang="en-US" sz="5400" b="1" dirty="0">
                <a:solidFill>
                  <a:srgbClr val="FF0000"/>
                </a:solidFill>
              </a:rPr>
              <a:t>    </a:t>
            </a:r>
            <a:r>
              <a:rPr lang="en-US" sz="5400" b="1" dirty="0">
                <a:solidFill>
                  <a:srgbClr val="0070C0"/>
                </a:solidFill>
              </a:rPr>
              <a:t>CO</a:t>
            </a:r>
            <a:r>
              <a:rPr lang="en-US" sz="5400" b="1" baseline="-25000" dirty="0">
                <a:solidFill>
                  <a:srgbClr val="0070C0"/>
                </a:solidFill>
              </a:rPr>
              <a:t>2</a:t>
            </a:r>
            <a:endParaRPr lang="en-US" sz="3200" baseline="-25000" dirty="0">
              <a:solidFill>
                <a:srgbClr val="0070C0"/>
              </a:solidFill>
            </a:endParaRPr>
          </a:p>
        </p:txBody>
      </p:sp>
      <p:sp>
        <p:nvSpPr>
          <p:cNvPr id="5" name="TextBox 4">
            <a:extLst>
              <a:ext uri="{FF2B5EF4-FFF2-40B4-BE49-F238E27FC236}">
                <a16:creationId xmlns:a16="http://schemas.microsoft.com/office/drawing/2014/main" id="{15BAD093-8724-27EF-35E3-0BDA3661F286}"/>
              </a:ext>
            </a:extLst>
          </p:cNvPr>
          <p:cNvSpPr txBox="1"/>
          <p:nvPr/>
        </p:nvSpPr>
        <p:spPr>
          <a:xfrm>
            <a:off x="5333775" y="3729076"/>
            <a:ext cx="2327059" cy="523220"/>
          </a:xfrm>
          <a:prstGeom prst="rect">
            <a:avLst/>
          </a:prstGeom>
          <a:noFill/>
        </p:spPr>
        <p:txBody>
          <a:bodyPr wrap="square" rtlCol="0">
            <a:spAutoFit/>
          </a:bodyPr>
          <a:lstStyle/>
          <a:p>
            <a:r>
              <a:rPr lang="en-US" sz="2800" b="1" dirty="0"/>
              <a:t>Mass = 13.5 g</a:t>
            </a:r>
          </a:p>
        </p:txBody>
      </p:sp>
      <p:sp>
        <p:nvSpPr>
          <p:cNvPr id="10" name="TextBox 9">
            <a:extLst>
              <a:ext uri="{FF2B5EF4-FFF2-40B4-BE49-F238E27FC236}">
                <a16:creationId xmlns:a16="http://schemas.microsoft.com/office/drawing/2014/main" id="{647E7D5E-9063-72A4-63A2-9CAA5F632FB5}"/>
              </a:ext>
            </a:extLst>
          </p:cNvPr>
          <p:cNvSpPr txBox="1"/>
          <p:nvPr/>
        </p:nvSpPr>
        <p:spPr>
          <a:xfrm>
            <a:off x="8163230" y="3704195"/>
            <a:ext cx="2327059" cy="523220"/>
          </a:xfrm>
          <a:prstGeom prst="rect">
            <a:avLst/>
          </a:prstGeom>
          <a:noFill/>
        </p:spPr>
        <p:txBody>
          <a:bodyPr wrap="square" rtlCol="0">
            <a:spAutoFit/>
          </a:bodyPr>
          <a:lstStyle/>
          <a:p>
            <a:r>
              <a:rPr lang="en-US" sz="2800" b="1" dirty="0"/>
              <a:t>Mass = 22.0g</a:t>
            </a:r>
          </a:p>
        </p:txBody>
      </p:sp>
      <p:sp>
        <p:nvSpPr>
          <p:cNvPr id="27" name="TextBox 26">
            <a:extLst>
              <a:ext uri="{FF2B5EF4-FFF2-40B4-BE49-F238E27FC236}">
                <a16:creationId xmlns:a16="http://schemas.microsoft.com/office/drawing/2014/main" id="{2056CD07-C431-6547-4075-84E61F84FFCD}"/>
              </a:ext>
            </a:extLst>
          </p:cNvPr>
          <p:cNvSpPr txBox="1"/>
          <p:nvPr/>
        </p:nvSpPr>
        <p:spPr>
          <a:xfrm>
            <a:off x="5916425" y="4067250"/>
            <a:ext cx="2327059" cy="523220"/>
          </a:xfrm>
          <a:prstGeom prst="rect">
            <a:avLst/>
          </a:prstGeom>
          <a:noFill/>
        </p:spPr>
        <p:txBody>
          <a:bodyPr wrap="square" rtlCol="0">
            <a:spAutoFit/>
          </a:bodyPr>
          <a:lstStyle/>
          <a:p>
            <a:r>
              <a:rPr lang="en-US" sz="2800" b="1" dirty="0"/>
              <a:t>n = 0.75 mol</a:t>
            </a:r>
          </a:p>
        </p:txBody>
      </p:sp>
      <p:sp>
        <p:nvSpPr>
          <p:cNvPr id="37" name="TextBox 36">
            <a:extLst>
              <a:ext uri="{FF2B5EF4-FFF2-40B4-BE49-F238E27FC236}">
                <a16:creationId xmlns:a16="http://schemas.microsoft.com/office/drawing/2014/main" id="{48F83F05-39EC-F8BD-B3EC-EC57F6FE5595}"/>
              </a:ext>
            </a:extLst>
          </p:cNvPr>
          <p:cNvSpPr txBox="1"/>
          <p:nvPr/>
        </p:nvSpPr>
        <p:spPr>
          <a:xfrm>
            <a:off x="8745880" y="4057998"/>
            <a:ext cx="2327059" cy="523220"/>
          </a:xfrm>
          <a:prstGeom prst="rect">
            <a:avLst/>
          </a:prstGeom>
          <a:noFill/>
        </p:spPr>
        <p:txBody>
          <a:bodyPr wrap="square" rtlCol="0">
            <a:spAutoFit/>
          </a:bodyPr>
          <a:lstStyle/>
          <a:p>
            <a:r>
              <a:rPr lang="en-US" sz="2800" b="1" dirty="0"/>
              <a:t>n = 0.50 mol</a:t>
            </a:r>
          </a:p>
        </p:txBody>
      </p:sp>
      <p:sp>
        <p:nvSpPr>
          <p:cNvPr id="38" name="TextBox 37">
            <a:extLst>
              <a:ext uri="{FF2B5EF4-FFF2-40B4-BE49-F238E27FC236}">
                <a16:creationId xmlns:a16="http://schemas.microsoft.com/office/drawing/2014/main" id="{45C3A5A9-3773-7EAD-5D54-1E5FEFE82DB1}"/>
              </a:ext>
            </a:extLst>
          </p:cNvPr>
          <p:cNvSpPr txBox="1"/>
          <p:nvPr/>
        </p:nvSpPr>
        <p:spPr>
          <a:xfrm>
            <a:off x="11415252" y="5412658"/>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A6C307F-43F6-F461-A4CD-A27BBEBFD029}"/>
              </a:ext>
            </a:extLst>
          </p:cNvPr>
          <p:cNvSpPr txBox="1"/>
          <p:nvPr/>
        </p:nvSpPr>
        <p:spPr>
          <a:xfrm>
            <a:off x="0" y="6286946"/>
            <a:ext cx="12109598" cy="646331"/>
          </a:xfrm>
          <a:prstGeom prst="rect">
            <a:avLst/>
          </a:prstGeom>
          <a:noFill/>
          <a:ln w="31750">
            <a:noFill/>
          </a:ln>
        </p:spPr>
        <p:txBody>
          <a:bodyPr wrap="square" rtlCol="0">
            <a:spAutoFit/>
          </a:bodyPr>
          <a:lstStyle/>
          <a:p>
            <a:r>
              <a:rPr lang="en-US" sz="3600" dirty="0"/>
              <a:t>You can even calculate the </a:t>
            </a:r>
            <a:r>
              <a:rPr lang="en-US" sz="3600" dirty="0">
                <a:solidFill>
                  <a:srgbClr val="FF0000"/>
                </a:solidFill>
              </a:rPr>
              <a:t>number of mole of specific elements</a:t>
            </a:r>
            <a:r>
              <a:rPr lang="en-US" sz="3600" dirty="0"/>
              <a:t>.</a:t>
            </a:r>
          </a:p>
        </p:txBody>
      </p:sp>
      <p:sp>
        <p:nvSpPr>
          <p:cNvPr id="21" name="TextBox 20">
            <a:extLst>
              <a:ext uri="{FF2B5EF4-FFF2-40B4-BE49-F238E27FC236}">
                <a16:creationId xmlns:a16="http://schemas.microsoft.com/office/drawing/2014/main" id="{7244957F-F28B-8B5A-3576-FE9B275B1B47}"/>
              </a:ext>
            </a:extLst>
          </p:cNvPr>
          <p:cNvSpPr txBox="1"/>
          <p:nvPr/>
        </p:nvSpPr>
        <p:spPr>
          <a:xfrm>
            <a:off x="5916426" y="5532609"/>
            <a:ext cx="838336" cy="523220"/>
          </a:xfrm>
          <a:prstGeom prst="rect">
            <a:avLst/>
          </a:prstGeom>
          <a:noFill/>
        </p:spPr>
        <p:txBody>
          <a:bodyPr wrap="square" rtlCol="0">
            <a:spAutoFit/>
          </a:bodyPr>
          <a:lstStyle/>
          <a:p>
            <a:r>
              <a:rPr lang="en-US" sz="2800" b="1" dirty="0" err="1"/>
              <a:t>n</a:t>
            </a:r>
            <a:r>
              <a:rPr lang="en-US" sz="2800" b="1" baseline="-25000" dirty="0" err="1"/>
              <a:t>H</a:t>
            </a:r>
            <a:r>
              <a:rPr lang="en-US" sz="2800" b="1" dirty="0"/>
              <a:t> = </a:t>
            </a:r>
          </a:p>
        </p:txBody>
      </p:sp>
      <p:sp>
        <p:nvSpPr>
          <p:cNvPr id="22" name="TextBox 21">
            <a:extLst>
              <a:ext uri="{FF2B5EF4-FFF2-40B4-BE49-F238E27FC236}">
                <a16:creationId xmlns:a16="http://schemas.microsoft.com/office/drawing/2014/main" id="{ADA38643-94DB-F079-2D2C-BE220A845134}"/>
              </a:ext>
            </a:extLst>
          </p:cNvPr>
          <p:cNvSpPr txBox="1"/>
          <p:nvPr/>
        </p:nvSpPr>
        <p:spPr>
          <a:xfrm>
            <a:off x="8665839" y="5584703"/>
            <a:ext cx="838336" cy="523220"/>
          </a:xfrm>
          <a:prstGeom prst="rect">
            <a:avLst/>
          </a:prstGeom>
          <a:noFill/>
        </p:spPr>
        <p:txBody>
          <a:bodyPr wrap="square" rtlCol="0">
            <a:spAutoFit/>
          </a:bodyPr>
          <a:lstStyle/>
          <a:p>
            <a:r>
              <a:rPr lang="en-US" sz="2800" b="1" dirty="0" err="1"/>
              <a:t>n</a:t>
            </a:r>
            <a:r>
              <a:rPr lang="en-US" sz="2800" b="1" baseline="-25000" dirty="0" err="1"/>
              <a:t>C</a:t>
            </a:r>
            <a:r>
              <a:rPr lang="en-US" sz="2800" b="1" dirty="0"/>
              <a:t> = </a:t>
            </a:r>
          </a:p>
        </p:txBody>
      </p:sp>
      <p:sp>
        <p:nvSpPr>
          <p:cNvPr id="28" name="Rectangle 27">
            <a:extLst>
              <a:ext uri="{FF2B5EF4-FFF2-40B4-BE49-F238E27FC236}">
                <a16:creationId xmlns:a16="http://schemas.microsoft.com/office/drawing/2014/main" id="{EF627DF3-DD56-E6FF-D09D-FB7E5736E6C7}"/>
              </a:ext>
            </a:extLst>
          </p:cNvPr>
          <p:cNvSpPr/>
          <p:nvPr/>
        </p:nvSpPr>
        <p:spPr>
          <a:xfrm>
            <a:off x="6304893" y="3357397"/>
            <a:ext cx="329016" cy="45066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BB6F37B-B18D-937D-2978-2895483DD26D}"/>
              </a:ext>
            </a:extLst>
          </p:cNvPr>
          <p:cNvSpPr txBox="1"/>
          <p:nvPr/>
        </p:nvSpPr>
        <p:spPr>
          <a:xfrm>
            <a:off x="6297561" y="4590456"/>
            <a:ext cx="1340821" cy="923330"/>
          </a:xfrm>
          <a:prstGeom prst="rect">
            <a:avLst/>
          </a:prstGeom>
          <a:noFill/>
        </p:spPr>
        <p:txBody>
          <a:bodyPr wrap="square" rtlCol="0">
            <a:spAutoFit/>
          </a:bodyPr>
          <a:lstStyle/>
          <a:p>
            <a:r>
              <a:rPr lang="en-US" sz="5400" b="1" dirty="0">
                <a:solidFill>
                  <a:srgbClr val="FF0000"/>
                </a:solidFill>
              </a:rPr>
              <a:t>X 2</a:t>
            </a:r>
            <a:endParaRPr lang="en-US" sz="3200" baseline="-25000" dirty="0"/>
          </a:p>
        </p:txBody>
      </p:sp>
      <p:sp>
        <p:nvSpPr>
          <p:cNvPr id="31" name="TextBox 30">
            <a:extLst>
              <a:ext uri="{FF2B5EF4-FFF2-40B4-BE49-F238E27FC236}">
                <a16:creationId xmlns:a16="http://schemas.microsoft.com/office/drawing/2014/main" id="{91BDD9CD-6CBB-A809-BA3E-2E861F02F31A}"/>
              </a:ext>
            </a:extLst>
          </p:cNvPr>
          <p:cNvSpPr txBox="1"/>
          <p:nvPr/>
        </p:nvSpPr>
        <p:spPr>
          <a:xfrm>
            <a:off x="6633909" y="5551432"/>
            <a:ext cx="1340822" cy="523220"/>
          </a:xfrm>
          <a:prstGeom prst="rect">
            <a:avLst/>
          </a:prstGeom>
          <a:noFill/>
        </p:spPr>
        <p:txBody>
          <a:bodyPr wrap="square" rtlCol="0">
            <a:spAutoFit/>
          </a:bodyPr>
          <a:lstStyle/>
          <a:p>
            <a:r>
              <a:rPr lang="en-US" sz="2800" b="1" dirty="0">
                <a:solidFill>
                  <a:srgbClr val="FF0000"/>
                </a:solidFill>
              </a:rPr>
              <a:t>1.5 mol</a:t>
            </a:r>
          </a:p>
        </p:txBody>
      </p:sp>
      <p:sp>
        <p:nvSpPr>
          <p:cNvPr id="33" name="Rectangle 32">
            <a:extLst>
              <a:ext uri="{FF2B5EF4-FFF2-40B4-BE49-F238E27FC236}">
                <a16:creationId xmlns:a16="http://schemas.microsoft.com/office/drawing/2014/main" id="{69FF8936-8370-8340-A075-E96CCA60E69E}"/>
              </a:ext>
            </a:extLst>
          </p:cNvPr>
          <p:cNvSpPr/>
          <p:nvPr/>
        </p:nvSpPr>
        <p:spPr>
          <a:xfrm>
            <a:off x="8761822" y="3417312"/>
            <a:ext cx="329016" cy="45066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7F45F85-F382-DC52-12C1-78B30614767C}"/>
              </a:ext>
            </a:extLst>
          </p:cNvPr>
          <p:cNvSpPr txBox="1"/>
          <p:nvPr/>
        </p:nvSpPr>
        <p:spPr>
          <a:xfrm>
            <a:off x="8791097" y="4609279"/>
            <a:ext cx="1340821" cy="923330"/>
          </a:xfrm>
          <a:prstGeom prst="rect">
            <a:avLst/>
          </a:prstGeom>
          <a:noFill/>
        </p:spPr>
        <p:txBody>
          <a:bodyPr wrap="square" rtlCol="0">
            <a:spAutoFit/>
          </a:bodyPr>
          <a:lstStyle/>
          <a:p>
            <a:r>
              <a:rPr lang="en-US" sz="5400" b="1" dirty="0">
                <a:solidFill>
                  <a:srgbClr val="FF0000"/>
                </a:solidFill>
              </a:rPr>
              <a:t>X 1</a:t>
            </a:r>
            <a:endParaRPr lang="en-US" sz="3200" baseline="-25000" dirty="0"/>
          </a:p>
        </p:txBody>
      </p:sp>
      <p:sp>
        <p:nvSpPr>
          <p:cNvPr id="39" name="TextBox 38">
            <a:extLst>
              <a:ext uri="{FF2B5EF4-FFF2-40B4-BE49-F238E27FC236}">
                <a16:creationId xmlns:a16="http://schemas.microsoft.com/office/drawing/2014/main" id="{3E3BE04E-D6DD-7611-3FCB-D7D3E9AE189F}"/>
              </a:ext>
            </a:extLst>
          </p:cNvPr>
          <p:cNvSpPr txBox="1"/>
          <p:nvPr/>
        </p:nvSpPr>
        <p:spPr>
          <a:xfrm>
            <a:off x="9369273" y="5584703"/>
            <a:ext cx="1525289" cy="523220"/>
          </a:xfrm>
          <a:prstGeom prst="rect">
            <a:avLst/>
          </a:prstGeom>
          <a:noFill/>
        </p:spPr>
        <p:txBody>
          <a:bodyPr wrap="square" rtlCol="0">
            <a:spAutoFit/>
          </a:bodyPr>
          <a:lstStyle/>
          <a:p>
            <a:r>
              <a:rPr lang="en-US" sz="2800" b="1" dirty="0">
                <a:solidFill>
                  <a:srgbClr val="FF0000"/>
                </a:solidFill>
              </a:rPr>
              <a:t>0.50 mol</a:t>
            </a:r>
          </a:p>
        </p:txBody>
      </p:sp>
    </p:spTree>
    <p:extLst>
      <p:ext uri="{BB962C8B-B14F-4D97-AF65-F5344CB8AC3E}">
        <p14:creationId xmlns:p14="http://schemas.microsoft.com/office/powerpoint/2010/main" val="264811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8" grpId="0" animBg="1"/>
      <p:bldP spid="29" grpId="0"/>
      <p:bldP spid="31" grpId="0"/>
      <p:bldP spid="33" grpId="0" animBg="1"/>
      <p:bldP spid="36" grpId="0"/>
      <p:bldP spid="3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0" y="24640"/>
            <a:ext cx="12192000" cy="1178559"/>
          </a:xfrm>
        </p:spPr>
        <p:txBody>
          <a:bodyPr/>
          <a:lstStyle/>
          <a:p>
            <a:pPr algn="ctr"/>
            <a:r>
              <a:rPr lang="en-US" b="1" dirty="0">
                <a:solidFill>
                  <a:srgbClr val="002060"/>
                </a:solidFill>
              </a:rPr>
              <a:t>3.6:</a:t>
            </a:r>
            <a:r>
              <a:rPr lang="en-US" sz="4000" b="1" dirty="0">
                <a:solidFill>
                  <a:srgbClr val="002060"/>
                </a:solidFill>
              </a:rPr>
              <a:t> Experimental Determination of Empirical Formulas </a:t>
            </a:r>
            <a:r>
              <a:rPr lang="en-US" sz="2800" b="1" dirty="0">
                <a:solidFill>
                  <a:srgbClr val="FF0000"/>
                </a:solidFill>
              </a:rPr>
              <a:t>(Beginning of Stoichiometry)</a:t>
            </a:r>
            <a:endParaRPr lang="en-US" b="1" dirty="0">
              <a:solidFill>
                <a:srgbClr val="002060"/>
              </a:solidFill>
            </a:endParaRPr>
          </a:p>
        </p:txBody>
      </p:sp>
      <p:sp>
        <p:nvSpPr>
          <p:cNvPr id="3" name="TextBox 2">
            <a:extLst>
              <a:ext uri="{FF2B5EF4-FFF2-40B4-BE49-F238E27FC236}">
                <a16:creationId xmlns:a16="http://schemas.microsoft.com/office/drawing/2014/main" id="{9248ADE9-68BB-05C2-3330-02A4FC01939E}"/>
              </a:ext>
            </a:extLst>
          </p:cNvPr>
          <p:cNvSpPr txBox="1"/>
          <p:nvPr/>
        </p:nvSpPr>
        <p:spPr>
          <a:xfrm>
            <a:off x="83233" y="644413"/>
            <a:ext cx="11921953" cy="523220"/>
          </a:xfrm>
          <a:prstGeom prst="rect">
            <a:avLst/>
          </a:prstGeom>
          <a:noFill/>
          <a:ln w="31750">
            <a:noFill/>
          </a:ln>
        </p:spPr>
        <p:txBody>
          <a:bodyPr wrap="square" rtlCol="0">
            <a:spAutoFit/>
          </a:bodyPr>
          <a:lstStyle/>
          <a:p>
            <a:r>
              <a:rPr lang="en-US" sz="2800" b="1" u="sng" dirty="0"/>
              <a:t>For Example:</a:t>
            </a:r>
          </a:p>
        </p:txBody>
      </p:sp>
      <p:sp>
        <p:nvSpPr>
          <p:cNvPr id="6" name="TextBox 5">
            <a:extLst>
              <a:ext uri="{FF2B5EF4-FFF2-40B4-BE49-F238E27FC236}">
                <a16:creationId xmlns:a16="http://schemas.microsoft.com/office/drawing/2014/main" id="{D979D975-7C43-152C-B9CD-D967528555C8}"/>
              </a:ext>
            </a:extLst>
          </p:cNvPr>
          <p:cNvSpPr txBox="1"/>
          <p:nvPr/>
        </p:nvSpPr>
        <p:spPr>
          <a:xfrm>
            <a:off x="135023" y="1167633"/>
            <a:ext cx="11921953" cy="1200329"/>
          </a:xfrm>
          <a:prstGeom prst="rect">
            <a:avLst/>
          </a:prstGeom>
          <a:noFill/>
          <a:ln w="31750">
            <a:noFill/>
          </a:ln>
        </p:spPr>
        <p:txBody>
          <a:bodyPr wrap="square" rtlCol="0">
            <a:spAutoFit/>
          </a:bodyPr>
          <a:lstStyle/>
          <a:p>
            <a:r>
              <a:rPr lang="en-US" sz="3600" dirty="0">
                <a:solidFill>
                  <a:srgbClr val="FF0000"/>
                </a:solidFill>
              </a:rPr>
              <a:t>When you burn ethanol (C</a:t>
            </a:r>
            <a:r>
              <a:rPr lang="en-US" sz="3600" baseline="-25000" dirty="0">
                <a:solidFill>
                  <a:srgbClr val="FF0000"/>
                </a:solidFill>
              </a:rPr>
              <a:t>2</a:t>
            </a:r>
            <a:r>
              <a:rPr lang="en-US" sz="3600" dirty="0">
                <a:solidFill>
                  <a:srgbClr val="FF0000"/>
                </a:solidFill>
              </a:rPr>
              <a:t>H</a:t>
            </a:r>
            <a:r>
              <a:rPr lang="en-US" sz="3600" baseline="-25000" dirty="0">
                <a:solidFill>
                  <a:srgbClr val="FF0000"/>
                </a:solidFill>
              </a:rPr>
              <a:t>6</a:t>
            </a:r>
            <a:r>
              <a:rPr lang="en-US" sz="3600" dirty="0">
                <a:solidFill>
                  <a:srgbClr val="FF0000"/>
                </a:solidFill>
              </a:rPr>
              <a:t>O), the moles of reactants and products which are H</a:t>
            </a:r>
            <a:r>
              <a:rPr lang="en-US" sz="3600" baseline="-25000" dirty="0">
                <a:solidFill>
                  <a:srgbClr val="FF0000"/>
                </a:solidFill>
              </a:rPr>
              <a:t>2</a:t>
            </a:r>
            <a:r>
              <a:rPr lang="en-US" sz="3600" dirty="0">
                <a:solidFill>
                  <a:srgbClr val="FF0000"/>
                </a:solidFill>
              </a:rPr>
              <a:t>O and CO</a:t>
            </a:r>
            <a:r>
              <a:rPr lang="en-US" sz="3600" baseline="-25000" dirty="0">
                <a:solidFill>
                  <a:srgbClr val="FF0000"/>
                </a:solidFill>
              </a:rPr>
              <a:t>2</a:t>
            </a:r>
            <a:r>
              <a:rPr lang="en-US" sz="3600" dirty="0">
                <a:solidFill>
                  <a:srgbClr val="FF0000"/>
                </a:solidFill>
              </a:rPr>
              <a:t> are related by a ratio.</a:t>
            </a:r>
          </a:p>
        </p:txBody>
      </p:sp>
      <p:sp>
        <p:nvSpPr>
          <p:cNvPr id="7" name="TextBox 6">
            <a:extLst>
              <a:ext uri="{FF2B5EF4-FFF2-40B4-BE49-F238E27FC236}">
                <a16:creationId xmlns:a16="http://schemas.microsoft.com/office/drawing/2014/main" id="{518AACD2-5B6B-B30B-4351-1004B9424736}"/>
              </a:ext>
            </a:extLst>
          </p:cNvPr>
          <p:cNvSpPr txBox="1"/>
          <p:nvPr/>
        </p:nvSpPr>
        <p:spPr>
          <a:xfrm>
            <a:off x="437190" y="2969389"/>
            <a:ext cx="1993388" cy="923330"/>
          </a:xfrm>
          <a:prstGeom prst="rect">
            <a:avLst/>
          </a:prstGeom>
          <a:noFill/>
        </p:spPr>
        <p:txBody>
          <a:bodyPr wrap="square" rtlCol="0">
            <a:spAutoFit/>
          </a:bodyPr>
          <a:lstStyle/>
          <a:p>
            <a:r>
              <a:rPr lang="en-US" sz="5400" b="1" dirty="0">
                <a:solidFill>
                  <a:srgbClr val="FF0000"/>
                </a:solidFill>
              </a:rPr>
              <a:t>C</a:t>
            </a:r>
            <a:r>
              <a:rPr lang="en-US" sz="5400" b="1" baseline="-25000" dirty="0">
                <a:solidFill>
                  <a:srgbClr val="FF0000"/>
                </a:solidFill>
              </a:rPr>
              <a:t>2</a:t>
            </a:r>
            <a:r>
              <a:rPr lang="en-US" sz="5400" b="1" dirty="0">
                <a:solidFill>
                  <a:srgbClr val="FF0000"/>
                </a:solidFill>
              </a:rPr>
              <a:t>H</a:t>
            </a:r>
            <a:r>
              <a:rPr lang="en-US" sz="5400" b="1" baseline="-25000" dirty="0">
                <a:solidFill>
                  <a:srgbClr val="FF0000"/>
                </a:solidFill>
              </a:rPr>
              <a:t>6</a:t>
            </a:r>
            <a:r>
              <a:rPr lang="en-US" sz="5400" b="1" dirty="0">
                <a:solidFill>
                  <a:srgbClr val="FF0000"/>
                </a:solidFill>
              </a:rPr>
              <a:t>O</a:t>
            </a:r>
            <a:endParaRPr lang="en-US" sz="3200" baseline="-25000" dirty="0"/>
          </a:p>
        </p:txBody>
      </p:sp>
      <p:sp>
        <p:nvSpPr>
          <p:cNvPr id="9" name="TextBox 8">
            <a:extLst>
              <a:ext uri="{FF2B5EF4-FFF2-40B4-BE49-F238E27FC236}">
                <a16:creationId xmlns:a16="http://schemas.microsoft.com/office/drawing/2014/main" id="{31B82C01-ECF8-026A-A7F7-77333A4366FD}"/>
              </a:ext>
            </a:extLst>
          </p:cNvPr>
          <p:cNvSpPr txBox="1"/>
          <p:nvPr/>
        </p:nvSpPr>
        <p:spPr>
          <a:xfrm>
            <a:off x="2726723" y="2969389"/>
            <a:ext cx="1506064" cy="923330"/>
          </a:xfrm>
          <a:prstGeom prst="rect">
            <a:avLst/>
          </a:prstGeom>
          <a:noFill/>
        </p:spPr>
        <p:txBody>
          <a:bodyPr wrap="square" rtlCol="0">
            <a:spAutoFit/>
          </a:bodyPr>
          <a:lstStyle/>
          <a:p>
            <a:r>
              <a:rPr lang="en-US" sz="5400" b="1" dirty="0"/>
              <a:t>+</a:t>
            </a:r>
            <a:r>
              <a:rPr lang="en-US" sz="5400" b="1" dirty="0">
                <a:solidFill>
                  <a:srgbClr val="FF0000"/>
                </a:solidFill>
              </a:rPr>
              <a:t> </a:t>
            </a:r>
            <a:r>
              <a:rPr lang="en-US" sz="5400" b="1" dirty="0">
                <a:solidFill>
                  <a:srgbClr val="00B0F0"/>
                </a:solidFill>
              </a:rPr>
              <a:t>O</a:t>
            </a:r>
            <a:r>
              <a:rPr lang="en-US" sz="5400" b="1" baseline="-25000" dirty="0">
                <a:solidFill>
                  <a:srgbClr val="00B0F0"/>
                </a:solidFill>
              </a:rPr>
              <a:t>2</a:t>
            </a:r>
            <a:endParaRPr lang="en-US" sz="3200" baseline="-25000" dirty="0">
              <a:solidFill>
                <a:srgbClr val="00B0F0"/>
              </a:solidFill>
            </a:endParaRPr>
          </a:p>
        </p:txBody>
      </p:sp>
      <p:cxnSp>
        <p:nvCxnSpPr>
          <p:cNvPr id="11" name="Straight Connector 10">
            <a:extLst>
              <a:ext uri="{FF2B5EF4-FFF2-40B4-BE49-F238E27FC236}">
                <a16:creationId xmlns:a16="http://schemas.microsoft.com/office/drawing/2014/main" id="{5C660EA3-28B4-A714-80FE-A09AE68528D8}"/>
              </a:ext>
            </a:extLst>
          </p:cNvPr>
          <p:cNvCxnSpPr>
            <a:cxnSpLocks/>
          </p:cNvCxnSpPr>
          <p:nvPr/>
        </p:nvCxnSpPr>
        <p:spPr>
          <a:xfrm>
            <a:off x="2134432" y="1740312"/>
            <a:ext cx="4163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FBA3D19-A80C-1456-B37B-F3D3858E2BE0}"/>
              </a:ext>
            </a:extLst>
          </p:cNvPr>
          <p:cNvCxnSpPr/>
          <p:nvPr/>
        </p:nvCxnSpPr>
        <p:spPr>
          <a:xfrm>
            <a:off x="4350774" y="3436377"/>
            <a:ext cx="1017639"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C64D01-32F9-FF64-097F-66D625665BFF}"/>
              </a:ext>
            </a:extLst>
          </p:cNvPr>
          <p:cNvCxnSpPr>
            <a:cxnSpLocks/>
          </p:cNvCxnSpPr>
          <p:nvPr/>
        </p:nvCxnSpPr>
        <p:spPr>
          <a:xfrm>
            <a:off x="187645" y="2343381"/>
            <a:ext cx="61099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2209E15-7EFD-28A9-38DE-FB62395C773E}"/>
              </a:ext>
            </a:extLst>
          </p:cNvPr>
          <p:cNvSpPr/>
          <p:nvPr/>
        </p:nvSpPr>
        <p:spPr>
          <a:xfrm>
            <a:off x="2188407" y="1285718"/>
            <a:ext cx="953000" cy="450661"/>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488790-EEDF-3660-0DE7-346D43DBBA2A}"/>
              </a:ext>
            </a:extLst>
          </p:cNvPr>
          <p:cNvSpPr txBox="1"/>
          <p:nvPr/>
        </p:nvSpPr>
        <p:spPr>
          <a:xfrm>
            <a:off x="5826895" y="2836239"/>
            <a:ext cx="1340821" cy="923330"/>
          </a:xfrm>
          <a:prstGeom prst="rect">
            <a:avLst/>
          </a:prstGeom>
          <a:noFill/>
        </p:spPr>
        <p:txBody>
          <a:bodyPr wrap="square" rtlCol="0">
            <a:spAutoFit/>
          </a:bodyPr>
          <a:lstStyle/>
          <a:p>
            <a:r>
              <a:rPr lang="en-US" sz="5400" b="1" dirty="0">
                <a:solidFill>
                  <a:srgbClr val="FF0000"/>
                </a:solidFill>
              </a:rPr>
              <a:t>H</a:t>
            </a:r>
            <a:r>
              <a:rPr lang="en-US" sz="5400" b="1" baseline="-25000" dirty="0">
                <a:solidFill>
                  <a:srgbClr val="FF0000"/>
                </a:solidFill>
              </a:rPr>
              <a:t>2</a:t>
            </a:r>
            <a:r>
              <a:rPr lang="en-US" sz="5400" b="1" dirty="0">
                <a:solidFill>
                  <a:srgbClr val="FF0000"/>
                </a:solidFill>
              </a:rPr>
              <a:t>O</a:t>
            </a:r>
            <a:endParaRPr lang="en-US" sz="3200" baseline="-25000" dirty="0"/>
          </a:p>
        </p:txBody>
      </p:sp>
      <p:sp>
        <p:nvSpPr>
          <p:cNvPr id="20" name="TextBox 19">
            <a:extLst>
              <a:ext uri="{FF2B5EF4-FFF2-40B4-BE49-F238E27FC236}">
                <a16:creationId xmlns:a16="http://schemas.microsoft.com/office/drawing/2014/main" id="{3BCA4415-373C-1725-99E3-24B4A950FCF5}"/>
              </a:ext>
            </a:extLst>
          </p:cNvPr>
          <p:cNvSpPr txBox="1"/>
          <p:nvPr/>
        </p:nvSpPr>
        <p:spPr>
          <a:xfrm>
            <a:off x="7436373" y="2863452"/>
            <a:ext cx="2327059" cy="923330"/>
          </a:xfrm>
          <a:prstGeom prst="rect">
            <a:avLst/>
          </a:prstGeom>
          <a:noFill/>
        </p:spPr>
        <p:txBody>
          <a:bodyPr wrap="square" rtlCol="0">
            <a:spAutoFit/>
          </a:bodyPr>
          <a:lstStyle/>
          <a:p>
            <a:r>
              <a:rPr lang="en-US" sz="5400" b="1" dirty="0"/>
              <a:t>+</a:t>
            </a:r>
            <a:r>
              <a:rPr lang="en-US" sz="5400" b="1" dirty="0">
                <a:solidFill>
                  <a:srgbClr val="FF0000"/>
                </a:solidFill>
              </a:rPr>
              <a:t>    </a:t>
            </a:r>
            <a:r>
              <a:rPr lang="en-US" sz="5400" b="1" dirty="0">
                <a:solidFill>
                  <a:srgbClr val="0070C0"/>
                </a:solidFill>
              </a:rPr>
              <a:t>CO</a:t>
            </a:r>
            <a:r>
              <a:rPr lang="en-US" sz="5400" b="1" baseline="-25000" dirty="0">
                <a:solidFill>
                  <a:srgbClr val="0070C0"/>
                </a:solidFill>
              </a:rPr>
              <a:t>2</a:t>
            </a:r>
            <a:endParaRPr lang="en-US" sz="3200" baseline="-25000" dirty="0">
              <a:solidFill>
                <a:srgbClr val="0070C0"/>
              </a:solidFill>
            </a:endParaRPr>
          </a:p>
        </p:txBody>
      </p:sp>
      <p:sp>
        <p:nvSpPr>
          <p:cNvPr id="5" name="TextBox 4">
            <a:extLst>
              <a:ext uri="{FF2B5EF4-FFF2-40B4-BE49-F238E27FC236}">
                <a16:creationId xmlns:a16="http://schemas.microsoft.com/office/drawing/2014/main" id="{15BAD093-8724-27EF-35E3-0BDA3661F286}"/>
              </a:ext>
            </a:extLst>
          </p:cNvPr>
          <p:cNvSpPr txBox="1"/>
          <p:nvPr/>
        </p:nvSpPr>
        <p:spPr>
          <a:xfrm>
            <a:off x="5333775" y="3729076"/>
            <a:ext cx="2327059" cy="523220"/>
          </a:xfrm>
          <a:prstGeom prst="rect">
            <a:avLst/>
          </a:prstGeom>
          <a:noFill/>
        </p:spPr>
        <p:txBody>
          <a:bodyPr wrap="square" rtlCol="0">
            <a:spAutoFit/>
          </a:bodyPr>
          <a:lstStyle/>
          <a:p>
            <a:r>
              <a:rPr lang="en-US" sz="2800" b="1" dirty="0"/>
              <a:t>Mass = 13.5 g</a:t>
            </a:r>
          </a:p>
        </p:txBody>
      </p:sp>
      <p:sp>
        <p:nvSpPr>
          <p:cNvPr id="10" name="TextBox 9">
            <a:extLst>
              <a:ext uri="{FF2B5EF4-FFF2-40B4-BE49-F238E27FC236}">
                <a16:creationId xmlns:a16="http://schemas.microsoft.com/office/drawing/2014/main" id="{647E7D5E-9063-72A4-63A2-9CAA5F632FB5}"/>
              </a:ext>
            </a:extLst>
          </p:cNvPr>
          <p:cNvSpPr txBox="1"/>
          <p:nvPr/>
        </p:nvSpPr>
        <p:spPr>
          <a:xfrm>
            <a:off x="8163230" y="3704195"/>
            <a:ext cx="2327059" cy="523220"/>
          </a:xfrm>
          <a:prstGeom prst="rect">
            <a:avLst/>
          </a:prstGeom>
          <a:noFill/>
        </p:spPr>
        <p:txBody>
          <a:bodyPr wrap="square" rtlCol="0">
            <a:spAutoFit/>
          </a:bodyPr>
          <a:lstStyle/>
          <a:p>
            <a:r>
              <a:rPr lang="en-US" sz="2800" b="1" dirty="0"/>
              <a:t>Mass = 22.0g</a:t>
            </a:r>
          </a:p>
        </p:txBody>
      </p:sp>
      <p:sp>
        <p:nvSpPr>
          <p:cNvPr id="27" name="TextBox 26">
            <a:extLst>
              <a:ext uri="{FF2B5EF4-FFF2-40B4-BE49-F238E27FC236}">
                <a16:creationId xmlns:a16="http://schemas.microsoft.com/office/drawing/2014/main" id="{2056CD07-C431-6547-4075-84E61F84FFCD}"/>
              </a:ext>
            </a:extLst>
          </p:cNvPr>
          <p:cNvSpPr txBox="1"/>
          <p:nvPr/>
        </p:nvSpPr>
        <p:spPr>
          <a:xfrm>
            <a:off x="5916425" y="4067250"/>
            <a:ext cx="2327059" cy="523220"/>
          </a:xfrm>
          <a:prstGeom prst="rect">
            <a:avLst/>
          </a:prstGeom>
          <a:noFill/>
        </p:spPr>
        <p:txBody>
          <a:bodyPr wrap="square" rtlCol="0">
            <a:spAutoFit/>
          </a:bodyPr>
          <a:lstStyle/>
          <a:p>
            <a:r>
              <a:rPr lang="en-US" sz="2800" b="1" dirty="0"/>
              <a:t>n = 0.75 mol</a:t>
            </a:r>
          </a:p>
        </p:txBody>
      </p:sp>
      <p:sp>
        <p:nvSpPr>
          <p:cNvPr id="37" name="TextBox 36">
            <a:extLst>
              <a:ext uri="{FF2B5EF4-FFF2-40B4-BE49-F238E27FC236}">
                <a16:creationId xmlns:a16="http://schemas.microsoft.com/office/drawing/2014/main" id="{48F83F05-39EC-F8BD-B3EC-EC57F6FE5595}"/>
              </a:ext>
            </a:extLst>
          </p:cNvPr>
          <p:cNvSpPr txBox="1"/>
          <p:nvPr/>
        </p:nvSpPr>
        <p:spPr>
          <a:xfrm>
            <a:off x="8745880" y="4057998"/>
            <a:ext cx="2327059" cy="523220"/>
          </a:xfrm>
          <a:prstGeom prst="rect">
            <a:avLst/>
          </a:prstGeom>
          <a:noFill/>
        </p:spPr>
        <p:txBody>
          <a:bodyPr wrap="square" rtlCol="0">
            <a:spAutoFit/>
          </a:bodyPr>
          <a:lstStyle/>
          <a:p>
            <a:r>
              <a:rPr lang="en-US" sz="2800" b="1" dirty="0"/>
              <a:t>n = 0.50 mol</a:t>
            </a:r>
          </a:p>
        </p:txBody>
      </p:sp>
      <p:sp>
        <p:nvSpPr>
          <p:cNvPr id="4" name="TextBox 3">
            <a:extLst>
              <a:ext uri="{FF2B5EF4-FFF2-40B4-BE49-F238E27FC236}">
                <a16:creationId xmlns:a16="http://schemas.microsoft.com/office/drawing/2014/main" id="{CA6C307F-43F6-F461-A4CD-A27BBEBFD029}"/>
              </a:ext>
            </a:extLst>
          </p:cNvPr>
          <p:cNvSpPr txBox="1"/>
          <p:nvPr/>
        </p:nvSpPr>
        <p:spPr>
          <a:xfrm>
            <a:off x="0" y="6286946"/>
            <a:ext cx="12109598" cy="646331"/>
          </a:xfrm>
          <a:prstGeom prst="rect">
            <a:avLst/>
          </a:prstGeom>
          <a:noFill/>
          <a:ln w="31750">
            <a:noFill/>
          </a:ln>
        </p:spPr>
        <p:txBody>
          <a:bodyPr wrap="square" rtlCol="0">
            <a:spAutoFit/>
          </a:bodyPr>
          <a:lstStyle/>
          <a:p>
            <a:r>
              <a:rPr lang="en-US" sz="3600" dirty="0"/>
              <a:t>Then you can calculate the </a:t>
            </a:r>
            <a:r>
              <a:rPr lang="en-US" sz="3600" dirty="0">
                <a:solidFill>
                  <a:srgbClr val="FF0000"/>
                </a:solidFill>
              </a:rPr>
              <a:t>mass of specific elements</a:t>
            </a:r>
            <a:r>
              <a:rPr lang="en-US" sz="3600" dirty="0"/>
              <a:t>.</a:t>
            </a:r>
          </a:p>
        </p:txBody>
      </p:sp>
      <p:sp>
        <p:nvSpPr>
          <p:cNvPr id="21" name="TextBox 20">
            <a:extLst>
              <a:ext uri="{FF2B5EF4-FFF2-40B4-BE49-F238E27FC236}">
                <a16:creationId xmlns:a16="http://schemas.microsoft.com/office/drawing/2014/main" id="{7244957F-F28B-8B5A-3576-FE9B275B1B47}"/>
              </a:ext>
            </a:extLst>
          </p:cNvPr>
          <p:cNvSpPr txBox="1"/>
          <p:nvPr/>
        </p:nvSpPr>
        <p:spPr>
          <a:xfrm>
            <a:off x="5916426" y="5532609"/>
            <a:ext cx="838336" cy="523220"/>
          </a:xfrm>
          <a:prstGeom prst="rect">
            <a:avLst/>
          </a:prstGeom>
          <a:noFill/>
        </p:spPr>
        <p:txBody>
          <a:bodyPr wrap="square" rtlCol="0">
            <a:spAutoFit/>
          </a:bodyPr>
          <a:lstStyle/>
          <a:p>
            <a:r>
              <a:rPr lang="en-US" sz="2800" b="1" dirty="0" err="1"/>
              <a:t>n</a:t>
            </a:r>
            <a:r>
              <a:rPr lang="en-US" sz="2800" b="1" baseline="-25000" dirty="0" err="1"/>
              <a:t>H</a:t>
            </a:r>
            <a:r>
              <a:rPr lang="en-US" sz="2800" b="1" dirty="0"/>
              <a:t> = </a:t>
            </a:r>
          </a:p>
        </p:txBody>
      </p:sp>
      <p:sp>
        <p:nvSpPr>
          <p:cNvPr id="22" name="TextBox 21">
            <a:extLst>
              <a:ext uri="{FF2B5EF4-FFF2-40B4-BE49-F238E27FC236}">
                <a16:creationId xmlns:a16="http://schemas.microsoft.com/office/drawing/2014/main" id="{ADA38643-94DB-F079-2D2C-BE220A845134}"/>
              </a:ext>
            </a:extLst>
          </p:cNvPr>
          <p:cNvSpPr txBox="1"/>
          <p:nvPr/>
        </p:nvSpPr>
        <p:spPr>
          <a:xfrm>
            <a:off x="8665839" y="5584703"/>
            <a:ext cx="838336" cy="523220"/>
          </a:xfrm>
          <a:prstGeom prst="rect">
            <a:avLst/>
          </a:prstGeom>
          <a:noFill/>
        </p:spPr>
        <p:txBody>
          <a:bodyPr wrap="square" rtlCol="0">
            <a:spAutoFit/>
          </a:bodyPr>
          <a:lstStyle/>
          <a:p>
            <a:r>
              <a:rPr lang="en-US" sz="2800" b="1" dirty="0" err="1"/>
              <a:t>n</a:t>
            </a:r>
            <a:r>
              <a:rPr lang="en-US" sz="2800" b="1" baseline="-25000" dirty="0" err="1"/>
              <a:t>C</a:t>
            </a:r>
            <a:r>
              <a:rPr lang="en-US" sz="2800" b="1" dirty="0"/>
              <a:t> = </a:t>
            </a:r>
          </a:p>
        </p:txBody>
      </p:sp>
      <p:sp>
        <p:nvSpPr>
          <p:cNvPr id="28" name="Rectangle 27">
            <a:extLst>
              <a:ext uri="{FF2B5EF4-FFF2-40B4-BE49-F238E27FC236}">
                <a16:creationId xmlns:a16="http://schemas.microsoft.com/office/drawing/2014/main" id="{EF627DF3-DD56-E6FF-D09D-FB7E5736E6C7}"/>
              </a:ext>
            </a:extLst>
          </p:cNvPr>
          <p:cNvSpPr/>
          <p:nvPr/>
        </p:nvSpPr>
        <p:spPr>
          <a:xfrm>
            <a:off x="6304893" y="3357397"/>
            <a:ext cx="329016" cy="45066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91BDD9CD-6CBB-A809-BA3E-2E861F02F31A}"/>
              </a:ext>
            </a:extLst>
          </p:cNvPr>
          <p:cNvSpPr txBox="1"/>
          <p:nvPr/>
        </p:nvSpPr>
        <p:spPr>
          <a:xfrm>
            <a:off x="6633909" y="5551432"/>
            <a:ext cx="1340822" cy="523220"/>
          </a:xfrm>
          <a:prstGeom prst="rect">
            <a:avLst/>
          </a:prstGeom>
          <a:noFill/>
        </p:spPr>
        <p:txBody>
          <a:bodyPr wrap="square" rtlCol="0">
            <a:spAutoFit/>
          </a:bodyPr>
          <a:lstStyle/>
          <a:p>
            <a:r>
              <a:rPr lang="en-US" sz="2800" b="1" dirty="0">
                <a:solidFill>
                  <a:srgbClr val="FF0000"/>
                </a:solidFill>
              </a:rPr>
              <a:t>1.5 mol</a:t>
            </a:r>
          </a:p>
        </p:txBody>
      </p:sp>
      <p:sp>
        <p:nvSpPr>
          <p:cNvPr id="33" name="Rectangle 32">
            <a:extLst>
              <a:ext uri="{FF2B5EF4-FFF2-40B4-BE49-F238E27FC236}">
                <a16:creationId xmlns:a16="http://schemas.microsoft.com/office/drawing/2014/main" id="{69FF8936-8370-8340-A075-E96CCA60E69E}"/>
              </a:ext>
            </a:extLst>
          </p:cNvPr>
          <p:cNvSpPr/>
          <p:nvPr/>
        </p:nvSpPr>
        <p:spPr>
          <a:xfrm>
            <a:off x="8761822" y="3417312"/>
            <a:ext cx="329016" cy="45066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E3BE04E-D6DD-7611-3FCB-D7D3E9AE189F}"/>
              </a:ext>
            </a:extLst>
          </p:cNvPr>
          <p:cNvSpPr txBox="1"/>
          <p:nvPr/>
        </p:nvSpPr>
        <p:spPr>
          <a:xfrm>
            <a:off x="9369273" y="5584703"/>
            <a:ext cx="1525289" cy="523220"/>
          </a:xfrm>
          <a:prstGeom prst="rect">
            <a:avLst/>
          </a:prstGeom>
          <a:noFill/>
        </p:spPr>
        <p:txBody>
          <a:bodyPr wrap="square" rtlCol="0">
            <a:spAutoFit/>
          </a:bodyPr>
          <a:lstStyle/>
          <a:p>
            <a:r>
              <a:rPr lang="en-US" sz="2800" b="1" dirty="0">
                <a:solidFill>
                  <a:srgbClr val="FF0000"/>
                </a:solidFill>
              </a:rPr>
              <a:t>0.50 mol</a:t>
            </a:r>
          </a:p>
        </p:txBody>
      </p:sp>
      <p:sp>
        <p:nvSpPr>
          <p:cNvPr id="8" name="TextBox 7">
            <a:extLst>
              <a:ext uri="{FF2B5EF4-FFF2-40B4-BE49-F238E27FC236}">
                <a16:creationId xmlns:a16="http://schemas.microsoft.com/office/drawing/2014/main" id="{825983E6-54BC-93B7-2E9C-C09043415EF0}"/>
              </a:ext>
            </a:extLst>
          </p:cNvPr>
          <p:cNvSpPr txBox="1"/>
          <p:nvPr/>
        </p:nvSpPr>
        <p:spPr>
          <a:xfrm>
            <a:off x="187645" y="4174257"/>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12" name="TextBox 11">
            <a:extLst>
              <a:ext uri="{FF2B5EF4-FFF2-40B4-BE49-F238E27FC236}">
                <a16:creationId xmlns:a16="http://schemas.microsoft.com/office/drawing/2014/main" id="{92240F17-665D-B361-4ABE-F489D7FA6603}"/>
              </a:ext>
            </a:extLst>
          </p:cNvPr>
          <p:cNvSpPr txBox="1"/>
          <p:nvPr/>
        </p:nvSpPr>
        <p:spPr>
          <a:xfrm>
            <a:off x="1399917" y="4014311"/>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13" name="Straight Connector 12">
            <a:extLst>
              <a:ext uri="{FF2B5EF4-FFF2-40B4-BE49-F238E27FC236}">
                <a16:creationId xmlns:a16="http://schemas.microsoft.com/office/drawing/2014/main" id="{BD8ECBAD-DE8A-3CD9-4948-FB29E2BF2AE4}"/>
              </a:ext>
            </a:extLst>
          </p:cNvPr>
          <p:cNvCxnSpPr>
            <a:cxnSpLocks/>
          </p:cNvCxnSpPr>
          <p:nvPr/>
        </p:nvCxnSpPr>
        <p:spPr>
          <a:xfrm>
            <a:off x="1372209" y="4937641"/>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DB8528-30E7-28CC-A0BD-F419EF427031}"/>
              </a:ext>
            </a:extLst>
          </p:cNvPr>
          <p:cNvSpPr txBox="1"/>
          <p:nvPr/>
        </p:nvSpPr>
        <p:spPr>
          <a:xfrm>
            <a:off x="1351426" y="4833008"/>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18" name="TextBox 17">
            <a:extLst>
              <a:ext uri="{FF2B5EF4-FFF2-40B4-BE49-F238E27FC236}">
                <a16:creationId xmlns:a16="http://schemas.microsoft.com/office/drawing/2014/main" id="{EA107CD2-5B4E-D2EA-F611-4EBC1155868E}"/>
              </a:ext>
            </a:extLst>
          </p:cNvPr>
          <p:cNvSpPr txBox="1"/>
          <p:nvPr/>
        </p:nvSpPr>
        <p:spPr>
          <a:xfrm>
            <a:off x="85584" y="5614565"/>
            <a:ext cx="2000176"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23" name="TextBox 22">
            <a:extLst>
              <a:ext uri="{FF2B5EF4-FFF2-40B4-BE49-F238E27FC236}">
                <a16:creationId xmlns:a16="http://schemas.microsoft.com/office/drawing/2014/main" id="{58D0A379-658F-9221-9703-11CCE9D13609}"/>
              </a:ext>
            </a:extLst>
          </p:cNvPr>
          <p:cNvSpPr txBox="1"/>
          <p:nvPr/>
        </p:nvSpPr>
        <p:spPr>
          <a:xfrm>
            <a:off x="1946711" y="5614565"/>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5" name="TextBox 24">
            <a:extLst>
              <a:ext uri="{FF2B5EF4-FFF2-40B4-BE49-F238E27FC236}">
                <a16:creationId xmlns:a16="http://schemas.microsoft.com/office/drawing/2014/main" id="{A96D8E43-BD54-432C-7706-96F0B9E4D201}"/>
              </a:ext>
            </a:extLst>
          </p:cNvPr>
          <p:cNvSpPr txBox="1"/>
          <p:nvPr/>
        </p:nvSpPr>
        <p:spPr>
          <a:xfrm>
            <a:off x="568601" y="5651705"/>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6" name="Rectangle 25">
            <a:extLst>
              <a:ext uri="{FF2B5EF4-FFF2-40B4-BE49-F238E27FC236}">
                <a16:creationId xmlns:a16="http://schemas.microsoft.com/office/drawing/2014/main" id="{4F2B2F5D-1157-A10C-DFC4-C02B37A8BB27}"/>
              </a:ext>
            </a:extLst>
          </p:cNvPr>
          <p:cNvSpPr/>
          <p:nvPr/>
        </p:nvSpPr>
        <p:spPr>
          <a:xfrm>
            <a:off x="108975" y="5762376"/>
            <a:ext cx="2694268" cy="65875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5" grpId="0"/>
      <p:bldP spid="18" grpId="0"/>
      <p:bldP spid="23" grpId="0"/>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u="sng" dirty="0">
                <a:solidFill>
                  <a:srgbClr val="FF0000"/>
                </a:solidFill>
              </a:rPr>
              <a:t>Determination of Molecular Formulas</a:t>
            </a:r>
          </a:p>
        </p:txBody>
      </p:sp>
      <p:sp>
        <p:nvSpPr>
          <p:cNvPr id="4" name="TextBox 3">
            <a:extLst>
              <a:ext uri="{FF2B5EF4-FFF2-40B4-BE49-F238E27FC236}">
                <a16:creationId xmlns:a16="http://schemas.microsoft.com/office/drawing/2014/main" id="{6278840C-B651-3146-AA45-CA7D9252661A}"/>
              </a:ext>
            </a:extLst>
          </p:cNvPr>
          <p:cNvSpPr txBox="1"/>
          <p:nvPr/>
        </p:nvSpPr>
        <p:spPr>
          <a:xfrm>
            <a:off x="135023" y="1875555"/>
            <a:ext cx="11921953" cy="1754326"/>
          </a:xfrm>
          <a:prstGeom prst="rect">
            <a:avLst/>
          </a:prstGeom>
          <a:noFill/>
          <a:ln w="31750">
            <a:noFill/>
          </a:ln>
        </p:spPr>
        <p:txBody>
          <a:bodyPr wrap="square" rtlCol="0">
            <a:spAutoFit/>
          </a:bodyPr>
          <a:lstStyle/>
          <a:p>
            <a:r>
              <a:rPr lang="en-US" sz="3600" dirty="0"/>
              <a:t>When you use the </a:t>
            </a:r>
            <a:r>
              <a:rPr lang="en-US" sz="3600" dirty="0">
                <a:solidFill>
                  <a:srgbClr val="FF0000"/>
                </a:solidFill>
              </a:rPr>
              <a:t>percent composition of an element in a compound to determine its Empirical Formula its always in LOWEST TERMS.</a:t>
            </a:r>
          </a:p>
        </p:txBody>
      </p:sp>
      <p:sp>
        <p:nvSpPr>
          <p:cNvPr id="5" name="TextBox 4">
            <a:extLst>
              <a:ext uri="{FF2B5EF4-FFF2-40B4-BE49-F238E27FC236}">
                <a16:creationId xmlns:a16="http://schemas.microsoft.com/office/drawing/2014/main" id="{625A0123-9326-F86F-6185-925BDCD89229}"/>
              </a:ext>
            </a:extLst>
          </p:cNvPr>
          <p:cNvSpPr txBox="1"/>
          <p:nvPr/>
        </p:nvSpPr>
        <p:spPr>
          <a:xfrm>
            <a:off x="170513" y="4107478"/>
            <a:ext cx="11921953" cy="1754326"/>
          </a:xfrm>
          <a:prstGeom prst="rect">
            <a:avLst/>
          </a:prstGeom>
          <a:noFill/>
          <a:ln w="31750">
            <a:noFill/>
          </a:ln>
        </p:spPr>
        <p:txBody>
          <a:bodyPr wrap="square" rtlCol="0">
            <a:spAutoFit/>
          </a:bodyPr>
          <a:lstStyle/>
          <a:p>
            <a:r>
              <a:rPr lang="en-US" sz="3600" dirty="0"/>
              <a:t>If you know </a:t>
            </a:r>
            <a:r>
              <a:rPr lang="en-US" sz="3600" dirty="0">
                <a:solidFill>
                  <a:srgbClr val="FF0000"/>
                </a:solidFill>
              </a:rPr>
              <a:t>the actual Molar Mass of a compound </a:t>
            </a:r>
            <a:r>
              <a:rPr lang="en-US" sz="3600" dirty="0"/>
              <a:t>you can </a:t>
            </a:r>
            <a:r>
              <a:rPr lang="en-US" sz="3600" u="sng" dirty="0">
                <a:solidFill>
                  <a:srgbClr val="FF0000"/>
                </a:solidFill>
              </a:rPr>
              <a:t>multiply</a:t>
            </a:r>
            <a:r>
              <a:rPr lang="en-US" sz="3600" dirty="0">
                <a:solidFill>
                  <a:srgbClr val="FF0000"/>
                </a:solidFill>
              </a:rPr>
              <a:t> the lowest terms </a:t>
            </a:r>
            <a:r>
              <a:rPr lang="en-US" sz="3600" dirty="0"/>
              <a:t>(Empirical Formula) until it has the </a:t>
            </a:r>
            <a:r>
              <a:rPr lang="en-US" sz="3600" dirty="0">
                <a:solidFill>
                  <a:srgbClr val="FF0000"/>
                </a:solidFill>
              </a:rPr>
              <a:t>SAME molar mass </a:t>
            </a:r>
            <a:r>
              <a:rPr lang="en-US" sz="3600" dirty="0"/>
              <a:t>(Molecular Formula).</a:t>
            </a:r>
            <a:endParaRPr lang="en-US" sz="3600" dirty="0">
              <a:solidFill>
                <a:srgbClr val="FF0000"/>
              </a:solidFill>
            </a:endParaRPr>
          </a:p>
        </p:txBody>
      </p:sp>
    </p:spTree>
    <p:extLst>
      <p:ext uri="{BB962C8B-B14F-4D97-AF65-F5344CB8AC3E}">
        <p14:creationId xmlns:p14="http://schemas.microsoft.com/office/powerpoint/2010/main" val="369771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u="sng" dirty="0">
                <a:solidFill>
                  <a:srgbClr val="FF0000"/>
                </a:solidFill>
              </a:rPr>
              <a:t>Determination of Molecular Formulas</a:t>
            </a:r>
          </a:p>
        </p:txBody>
      </p:sp>
      <p:sp>
        <p:nvSpPr>
          <p:cNvPr id="4" name="TextBox 3">
            <a:extLst>
              <a:ext uri="{FF2B5EF4-FFF2-40B4-BE49-F238E27FC236}">
                <a16:creationId xmlns:a16="http://schemas.microsoft.com/office/drawing/2014/main" id="{6278840C-B651-3146-AA45-CA7D9252661A}"/>
              </a:ext>
            </a:extLst>
          </p:cNvPr>
          <p:cNvSpPr txBox="1"/>
          <p:nvPr/>
        </p:nvSpPr>
        <p:spPr>
          <a:xfrm>
            <a:off x="135023" y="1875555"/>
            <a:ext cx="11921953" cy="1754326"/>
          </a:xfrm>
          <a:prstGeom prst="rect">
            <a:avLst/>
          </a:prstGeom>
          <a:noFill/>
          <a:ln w="31750">
            <a:noFill/>
          </a:ln>
        </p:spPr>
        <p:txBody>
          <a:bodyPr wrap="square" rtlCol="0">
            <a:spAutoFit/>
          </a:bodyPr>
          <a:lstStyle/>
          <a:p>
            <a:r>
              <a:rPr lang="en-US" sz="3600" dirty="0"/>
              <a:t>When you use the </a:t>
            </a:r>
            <a:r>
              <a:rPr lang="en-US" sz="3600" dirty="0">
                <a:solidFill>
                  <a:srgbClr val="FF0000"/>
                </a:solidFill>
              </a:rPr>
              <a:t>percent composition of an element in a compound to determine its Empirical Formula its always in LOWEST TERMS.</a:t>
            </a:r>
          </a:p>
        </p:txBody>
      </p:sp>
      <p:sp>
        <p:nvSpPr>
          <p:cNvPr id="3" name="TextBox 2">
            <a:extLst>
              <a:ext uri="{FF2B5EF4-FFF2-40B4-BE49-F238E27FC236}">
                <a16:creationId xmlns:a16="http://schemas.microsoft.com/office/drawing/2014/main" id="{7A1BE094-0CA0-4ECF-9814-18EF4FFD8D2A}"/>
              </a:ext>
            </a:extLst>
          </p:cNvPr>
          <p:cNvSpPr txBox="1"/>
          <p:nvPr/>
        </p:nvSpPr>
        <p:spPr>
          <a:xfrm>
            <a:off x="135022" y="4166471"/>
            <a:ext cx="11921953" cy="1200329"/>
          </a:xfrm>
          <a:prstGeom prst="rect">
            <a:avLst/>
          </a:prstGeom>
          <a:noFill/>
          <a:ln w="31750">
            <a:noFill/>
          </a:ln>
        </p:spPr>
        <p:txBody>
          <a:bodyPr wrap="square" rtlCol="0">
            <a:spAutoFit/>
          </a:bodyPr>
          <a:lstStyle/>
          <a:p>
            <a:r>
              <a:rPr lang="en-US" sz="3600" dirty="0"/>
              <a:t>If your </a:t>
            </a:r>
            <a:r>
              <a:rPr lang="en-US" sz="3600" dirty="0">
                <a:solidFill>
                  <a:srgbClr val="FF0000"/>
                </a:solidFill>
              </a:rPr>
              <a:t>given the ACTUAL molar mass </a:t>
            </a:r>
            <a:r>
              <a:rPr lang="en-US" sz="3600" dirty="0"/>
              <a:t>you can </a:t>
            </a:r>
            <a:r>
              <a:rPr lang="en-US" sz="3600" dirty="0">
                <a:solidFill>
                  <a:srgbClr val="FF0000"/>
                </a:solidFill>
              </a:rPr>
              <a:t>WHOLE NUMBER COEFFICIENTS to MULTIPLY</a:t>
            </a:r>
            <a:r>
              <a:rPr lang="en-US" sz="3600" dirty="0"/>
              <a:t> your </a:t>
            </a:r>
            <a:r>
              <a:rPr lang="en-US" sz="3600" dirty="0">
                <a:solidFill>
                  <a:srgbClr val="FF0000"/>
                </a:solidFill>
              </a:rPr>
              <a:t>Empirical to Molecular</a:t>
            </a:r>
            <a:r>
              <a:rPr lang="en-US" sz="3600" dirty="0"/>
              <a:t>.</a:t>
            </a:r>
            <a:endParaRPr lang="en-US" sz="3600" dirty="0">
              <a:solidFill>
                <a:srgbClr val="FF0000"/>
              </a:solidFill>
            </a:endParaRPr>
          </a:p>
        </p:txBody>
      </p:sp>
    </p:spTree>
    <p:extLst>
      <p:ext uri="{BB962C8B-B14F-4D97-AF65-F5344CB8AC3E}">
        <p14:creationId xmlns:p14="http://schemas.microsoft.com/office/powerpoint/2010/main" val="333894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BA2D28-10DB-B5BF-D4FE-5C32A01220A8}"/>
              </a:ext>
            </a:extLst>
          </p:cNvPr>
          <p:cNvSpPr txBox="1"/>
          <p:nvPr/>
        </p:nvSpPr>
        <p:spPr>
          <a:xfrm>
            <a:off x="0" y="586351"/>
            <a:ext cx="12192000" cy="830997"/>
          </a:xfrm>
          <a:prstGeom prst="rect">
            <a:avLst/>
          </a:prstGeom>
          <a:noFill/>
        </p:spPr>
        <p:txBody>
          <a:bodyPr wrap="square" rtlCol="0">
            <a:spAutoFit/>
          </a:bodyPr>
          <a:lstStyle/>
          <a:p>
            <a:r>
              <a:rPr lang="en-CA" sz="2400" i="1" dirty="0"/>
              <a:t>Ascorbic acid (Vitamin C) cures scurvy. It is composed of 40.92 percent carbon (C), 4.58 percent hydrogen (H), and 54.50 percent oxygen (O) by mass. Determine its empirical formula. </a:t>
            </a:r>
          </a:p>
        </p:txBody>
      </p:sp>
      <p:sp>
        <p:nvSpPr>
          <p:cNvPr id="6" name="TextBox 5">
            <a:extLst>
              <a:ext uri="{FF2B5EF4-FFF2-40B4-BE49-F238E27FC236}">
                <a16:creationId xmlns:a16="http://schemas.microsoft.com/office/drawing/2014/main" id="{EC3911CB-1AEC-DB8D-3BD8-6B2BD4165175}"/>
              </a:ext>
            </a:extLst>
          </p:cNvPr>
          <p:cNvSpPr txBox="1"/>
          <p:nvPr/>
        </p:nvSpPr>
        <p:spPr>
          <a:xfrm>
            <a:off x="83234" y="5331790"/>
            <a:ext cx="1746405" cy="923330"/>
          </a:xfrm>
          <a:prstGeom prst="rect">
            <a:avLst/>
          </a:prstGeom>
          <a:noFill/>
        </p:spPr>
        <p:txBody>
          <a:bodyPr wrap="square" rtlCol="0">
            <a:spAutoFit/>
          </a:bodyPr>
          <a:lstStyle/>
          <a:p>
            <a:r>
              <a:rPr lang="en-US" sz="5400" b="1" dirty="0" err="1">
                <a:solidFill>
                  <a:srgbClr val="0070C0"/>
                </a:solidFill>
              </a:rPr>
              <a:t>n</a:t>
            </a:r>
            <a:r>
              <a:rPr lang="en-US" sz="5400" b="1" baseline="-25000" dirty="0" err="1">
                <a:solidFill>
                  <a:srgbClr val="0070C0"/>
                </a:solidFill>
              </a:rPr>
              <a:t>O</a:t>
            </a:r>
            <a:r>
              <a:rPr lang="en-US" sz="5400" b="1" dirty="0">
                <a:solidFill>
                  <a:srgbClr val="0070C0"/>
                </a:solidFill>
              </a:rPr>
              <a:t> </a:t>
            </a:r>
            <a:r>
              <a:rPr lang="en-US" sz="5400" b="1" dirty="0"/>
              <a:t>=</a:t>
            </a:r>
            <a:endParaRPr lang="en-US" sz="2800" dirty="0">
              <a:solidFill>
                <a:srgbClr val="FF0000"/>
              </a:solidFill>
            </a:endParaRPr>
          </a:p>
        </p:txBody>
      </p:sp>
      <p:sp>
        <p:nvSpPr>
          <p:cNvPr id="7" name="TextBox 6">
            <a:extLst>
              <a:ext uri="{FF2B5EF4-FFF2-40B4-BE49-F238E27FC236}">
                <a16:creationId xmlns:a16="http://schemas.microsoft.com/office/drawing/2014/main" id="{48969BA0-F6E9-3F02-C0BA-7A814DC8D2FD}"/>
              </a:ext>
            </a:extLst>
          </p:cNvPr>
          <p:cNvSpPr txBox="1"/>
          <p:nvPr/>
        </p:nvSpPr>
        <p:spPr>
          <a:xfrm>
            <a:off x="123845" y="4225206"/>
            <a:ext cx="1746405" cy="923330"/>
          </a:xfrm>
          <a:prstGeom prst="rect">
            <a:avLst/>
          </a:prstGeom>
          <a:noFill/>
        </p:spPr>
        <p:txBody>
          <a:bodyPr wrap="square" rtlCol="0">
            <a:spAutoFit/>
          </a:bodyPr>
          <a:lstStyle/>
          <a:p>
            <a:r>
              <a:rPr lang="en-US" sz="5400" b="1" dirty="0" err="1">
                <a:solidFill>
                  <a:srgbClr val="7030A0"/>
                </a:solidFill>
              </a:rPr>
              <a:t>n</a:t>
            </a:r>
            <a:r>
              <a:rPr lang="en-US" sz="5400" b="1" baseline="-25000" dirty="0" err="1">
                <a:solidFill>
                  <a:srgbClr val="7030A0"/>
                </a:solidFill>
              </a:rPr>
              <a:t>H</a:t>
            </a:r>
            <a:r>
              <a:rPr lang="en-US" sz="5400" b="1" dirty="0"/>
              <a:t> =</a:t>
            </a:r>
            <a:endParaRPr lang="en-US" sz="2800" dirty="0">
              <a:solidFill>
                <a:srgbClr val="FF0000"/>
              </a:solidFill>
            </a:endParaRPr>
          </a:p>
        </p:txBody>
      </p:sp>
      <p:sp>
        <p:nvSpPr>
          <p:cNvPr id="8" name="TextBox 7">
            <a:extLst>
              <a:ext uri="{FF2B5EF4-FFF2-40B4-BE49-F238E27FC236}">
                <a16:creationId xmlns:a16="http://schemas.microsoft.com/office/drawing/2014/main" id="{E1A61203-E21F-A963-E3A7-FB769C388295}"/>
              </a:ext>
            </a:extLst>
          </p:cNvPr>
          <p:cNvSpPr txBox="1"/>
          <p:nvPr/>
        </p:nvSpPr>
        <p:spPr>
          <a:xfrm>
            <a:off x="123845" y="3045541"/>
            <a:ext cx="1746405" cy="923330"/>
          </a:xfrm>
          <a:prstGeom prst="rect">
            <a:avLst/>
          </a:prstGeom>
          <a:noFill/>
        </p:spPr>
        <p:txBody>
          <a:bodyPr wrap="square" rtlCol="0">
            <a:spAutoFit/>
          </a:bodyPr>
          <a:lstStyle/>
          <a:p>
            <a:r>
              <a:rPr lang="en-US" sz="5400" b="1" dirty="0" err="1"/>
              <a:t>n</a:t>
            </a:r>
            <a:r>
              <a:rPr lang="en-US" sz="5400" b="1" baseline="-25000" dirty="0" err="1"/>
              <a:t>C</a:t>
            </a:r>
            <a:r>
              <a:rPr lang="en-US" sz="5400" b="1" dirty="0"/>
              <a:t> =</a:t>
            </a:r>
            <a:endParaRPr lang="en-US" sz="2800" dirty="0">
              <a:solidFill>
                <a:srgbClr val="FF0000"/>
              </a:solidFill>
            </a:endParaRPr>
          </a:p>
        </p:txBody>
      </p:sp>
      <p:cxnSp>
        <p:nvCxnSpPr>
          <p:cNvPr id="9" name="Straight Connector 8">
            <a:extLst>
              <a:ext uri="{FF2B5EF4-FFF2-40B4-BE49-F238E27FC236}">
                <a16:creationId xmlns:a16="http://schemas.microsoft.com/office/drawing/2014/main" id="{9F88C873-66E7-0A1B-36E7-2AA53E35C731}"/>
              </a:ext>
            </a:extLst>
          </p:cNvPr>
          <p:cNvCxnSpPr>
            <a:cxnSpLocks/>
          </p:cNvCxnSpPr>
          <p:nvPr/>
        </p:nvCxnSpPr>
        <p:spPr>
          <a:xfrm>
            <a:off x="6694796" y="1417348"/>
            <a:ext cx="410102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6A43C27-D6CC-DFB2-B50B-E605FEB140DF}"/>
              </a:ext>
            </a:extLst>
          </p:cNvPr>
          <p:cNvSpPr/>
          <p:nvPr/>
        </p:nvSpPr>
        <p:spPr>
          <a:xfrm>
            <a:off x="7005484" y="528944"/>
            <a:ext cx="3126658"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9CADD8B-F6A3-681A-6E01-AB34B7ED391E}"/>
              </a:ext>
            </a:extLst>
          </p:cNvPr>
          <p:cNvSpPr/>
          <p:nvPr/>
        </p:nvSpPr>
        <p:spPr>
          <a:xfrm>
            <a:off x="10132141" y="578875"/>
            <a:ext cx="175457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1502488-3BAA-4B1C-C09E-867A6838B3A6}"/>
              </a:ext>
            </a:extLst>
          </p:cNvPr>
          <p:cNvSpPr/>
          <p:nvPr/>
        </p:nvSpPr>
        <p:spPr>
          <a:xfrm>
            <a:off x="2329516" y="967480"/>
            <a:ext cx="272918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53CDDA2-8C58-6EAA-638E-ACC816E2761C}"/>
              </a:ext>
            </a:extLst>
          </p:cNvPr>
          <p:cNvSpPr txBox="1"/>
          <p:nvPr/>
        </p:nvSpPr>
        <p:spPr>
          <a:xfrm>
            <a:off x="1596932" y="3058787"/>
            <a:ext cx="925044"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34" name="TextBox 33">
            <a:extLst>
              <a:ext uri="{FF2B5EF4-FFF2-40B4-BE49-F238E27FC236}">
                <a16:creationId xmlns:a16="http://schemas.microsoft.com/office/drawing/2014/main" id="{68CA00BB-17FE-E89B-B42D-AA796B3BCF65}"/>
              </a:ext>
            </a:extLst>
          </p:cNvPr>
          <p:cNvSpPr txBox="1"/>
          <p:nvPr/>
        </p:nvSpPr>
        <p:spPr>
          <a:xfrm>
            <a:off x="1644731" y="4052138"/>
            <a:ext cx="2331679" cy="923330"/>
          </a:xfrm>
          <a:prstGeom prst="rect">
            <a:avLst/>
          </a:prstGeom>
          <a:noFill/>
        </p:spPr>
        <p:txBody>
          <a:bodyPr wrap="square" rtlCol="0">
            <a:spAutoFit/>
          </a:bodyPr>
          <a:lstStyle/>
          <a:p>
            <a:r>
              <a:rPr lang="en-US" sz="5400" b="1" dirty="0">
                <a:solidFill>
                  <a:srgbClr val="FF0000"/>
                </a:solidFill>
              </a:rPr>
              <a:t> 1.34</a:t>
            </a:r>
            <a:endParaRPr lang="en-US" sz="2800" u="sng" dirty="0">
              <a:solidFill>
                <a:srgbClr val="FF0000"/>
              </a:solidFill>
            </a:endParaRPr>
          </a:p>
        </p:txBody>
      </p:sp>
      <p:sp>
        <p:nvSpPr>
          <p:cNvPr id="35" name="TextBox 34">
            <a:extLst>
              <a:ext uri="{FF2B5EF4-FFF2-40B4-BE49-F238E27FC236}">
                <a16:creationId xmlns:a16="http://schemas.microsoft.com/office/drawing/2014/main" id="{40073348-B602-546D-D4B9-B0ADC5CEBA22}"/>
              </a:ext>
            </a:extLst>
          </p:cNvPr>
          <p:cNvSpPr txBox="1"/>
          <p:nvPr/>
        </p:nvSpPr>
        <p:spPr>
          <a:xfrm>
            <a:off x="1576739" y="5331790"/>
            <a:ext cx="945236" cy="923330"/>
          </a:xfrm>
          <a:prstGeom prst="rect">
            <a:avLst/>
          </a:prstGeom>
          <a:noFill/>
        </p:spPr>
        <p:txBody>
          <a:bodyPr wrap="square" rtlCol="0">
            <a:spAutoFit/>
          </a:bodyPr>
          <a:lstStyle/>
          <a:p>
            <a:r>
              <a:rPr lang="en-US" sz="5400" b="1" dirty="0">
                <a:solidFill>
                  <a:srgbClr val="FF0000"/>
                </a:solidFill>
              </a:rPr>
              <a:t> 1</a:t>
            </a:r>
            <a:endParaRPr lang="en-US" sz="2800" u="sng" dirty="0">
              <a:solidFill>
                <a:srgbClr val="FF0000"/>
              </a:solidFill>
            </a:endParaRPr>
          </a:p>
        </p:txBody>
      </p:sp>
      <p:sp>
        <p:nvSpPr>
          <p:cNvPr id="37" name="Rectangle 36">
            <a:extLst>
              <a:ext uri="{FF2B5EF4-FFF2-40B4-BE49-F238E27FC236}">
                <a16:creationId xmlns:a16="http://schemas.microsoft.com/office/drawing/2014/main" id="{87E315C9-199C-66F5-93C9-0BECD55369CB}"/>
              </a:ext>
            </a:extLst>
          </p:cNvPr>
          <p:cNvSpPr/>
          <p:nvPr/>
        </p:nvSpPr>
        <p:spPr>
          <a:xfrm>
            <a:off x="1652845" y="4102711"/>
            <a:ext cx="1858297" cy="811858"/>
          </a:xfrm>
          <a:prstGeom prst="rect">
            <a:avLst/>
          </a:prstGeom>
          <a:noFill/>
          <a:ln w="63500">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75DCE07-13C6-0523-FCB2-695AA768B36B}"/>
              </a:ext>
            </a:extLst>
          </p:cNvPr>
          <p:cNvSpPr txBox="1"/>
          <p:nvPr/>
        </p:nvSpPr>
        <p:spPr>
          <a:xfrm>
            <a:off x="3869019" y="3131711"/>
            <a:ext cx="1154932" cy="923330"/>
          </a:xfrm>
          <a:prstGeom prst="rect">
            <a:avLst/>
          </a:prstGeom>
          <a:noFill/>
        </p:spPr>
        <p:txBody>
          <a:bodyPr wrap="square" rtlCol="0">
            <a:spAutoFit/>
          </a:bodyPr>
          <a:lstStyle/>
          <a:p>
            <a:r>
              <a:rPr lang="en-US" sz="5400" b="1" dirty="0">
                <a:solidFill>
                  <a:srgbClr val="FF0000"/>
                </a:solidFill>
              </a:rPr>
              <a:t> x3</a:t>
            </a:r>
            <a:endParaRPr lang="en-US" sz="2800" u="sng" dirty="0">
              <a:solidFill>
                <a:srgbClr val="FF0000"/>
              </a:solidFill>
            </a:endParaRPr>
          </a:p>
        </p:txBody>
      </p:sp>
      <p:sp>
        <p:nvSpPr>
          <p:cNvPr id="22" name="TextBox 21">
            <a:extLst>
              <a:ext uri="{FF2B5EF4-FFF2-40B4-BE49-F238E27FC236}">
                <a16:creationId xmlns:a16="http://schemas.microsoft.com/office/drawing/2014/main" id="{556F5B6D-FC58-4155-053A-4DA760F864ED}"/>
              </a:ext>
            </a:extLst>
          </p:cNvPr>
          <p:cNvSpPr txBox="1"/>
          <p:nvPr/>
        </p:nvSpPr>
        <p:spPr>
          <a:xfrm>
            <a:off x="3832875" y="4138672"/>
            <a:ext cx="1154932" cy="923330"/>
          </a:xfrm>
          <a:prstGeom prst="rect">
            <a:avLst/>
          </a:prstGeom>
          <a:noFill/>
        </p:spPr>
        <p:txBody>
          <a:bodyPr wrap="square" rtlCol="0">
            <a:spAutoFit/>
          </a:bodyPr>
          <a:lstStyle/>
          <a:p>
            <a:r>
              <a:rPr lang="en-US" sz="5400" b="1" dirty="0">
                <a:solidFill>
                  <a:srgbClr val="FF0000"/>
                </a:solidFill>
              </a:rPr>
              <a:t> x3</a:t>
            </a:r>
            <a:endParaRPr lang="en-US" sz="2800" u="sng" dirty="0">
              <a:solidFill>
                <a:srgbClr val="FF0000"/>
              </a:solidFill>
            </a:endParaRPr>
          </a:p>
        </p:txBody>
      </p:sp>
      <p:sp>
        <p:nvSpPr>
          <p:cNvPr id="23" name="TextBox 22">
            <a:extLst>
              <a:ext uri="{FF2B5EF4-FFF2-40B4-BE49-F238E27FC236}">
                <a16:creationId xmlns:a16="http://schemas.microsoft.com/office/drawing/2014/main" id="{6EBFEF05-A7AC-EFB2-99A6-B67D5935C9A5}"/>
              </a:ext>
            </a:extLst>
          </p:cNvPr>
          <p:cNvSpPr txBox="1"/>
          <p:nvPr/>
        </p:nvSpPr>
        <p:spPr>
          <a:xfrm>
            <a:off x="3869019" y="5301316"/>
            <a:ext cx="1154932" cy="923330"/>
          </a:xfrm>
          <a:prstGeom prst="rect">
            <a:avLst/>
          </a:prstGeom>
          <a:noFill/>
        </p:spPr>
        <p:txBody>
          <a:bodyPr wrap="square" rtlCol="0">
            <a:spAutoFit/>
          </a:bodyPr>
          <a:lstStyle/>
          <a:p>
            <a:r>
              <a:rPr lang="en-US" sz="5400" b="1" dirty="0">
                <a:solidFill>
                  <a:srgbClr val="FF0000"/>
                </a:solidFill>
              </a:rPr>
              <a:t> x3</a:t>
            </a:r>
            <a:endParaRPr lang="en-US" sz="2800" u="sng" dirty="0">
              <a:solidFill>
                <a:srgbClr val="FF0000"/>
              </a:solidFill>
            </a:endParaRPr>
          </a:p>
        </p:txBody>
      </p:sp>
      <p:sp>
        <p:nvSpPr>
          <p:cNvPr id="24" name="TextBox 23">
            <a:extLst>
              <a:ext uri="{FF2B5EF4-FFF2-40B4-BE49-F238E27FC236}">
                <a16:creationId xmlns:a16="http://schemas.microsoft.com/office/drawing/2014/main" id="{05043976-DF23-3158-D3DD-CDD821C85002}"/>
              </a:ext>
            </a:extLst>
          </p:cNvPr>
          <p:cNvSpPr txBox="1"/>
          <p:nvPr/>
        </p:nvSpPr>
        <p:spPr>
          <a:xfrm>
            <a:off x="5655633" y="3359640"/>
            <a:ext cx="1746405" cy="923330"/>
          </a:xfrm>
          <a:prstGeom prst="rect">
            <a:avLst/>
          </a:prstGeom>
          <a:noFill/>
        </p:spPr>
        <p:txBody>
          <a:bodyPr wrap="square" rtlCol="0">
            <a:spAutoFit/>
          </a:bodyPr>
          <a:lstStyle/>
          <a:p>
            <a:r>
              <a:rPr lang="en-US" sz="5400" b="1" dirty="0"/>
              <a:t>= 3</a:t>
            </a:r>
            <a:endParaRPr lang="en-US" sz="2800" dirty="0">
              <a:solidFill>
                <a:srgbClr val="FF0000"/>
              </a:solidFill>
            </a:endParaRPr>
          </a:p>
        </p:txBody>
      </p:sp>
      <p:sp>
        <p:nvSpPr>
          <p:cNvPr id="38" name="TextBox 37">
            <a:extLst>
              <a:ext uri="{FF2B5EF4-FFF2-40B4-BE49-F238E27FC236}">
                <a16:creationId xmlns:a16="http://schemas.microsoft.com/office/drawing/2014/main" id="{47C661C8-AE6E-D898-CEE3-CE9F3715238E}"/>
              </a:ext>
            </a:extLst>
          </p:cNvPr>
          <p:cNvSpPr txBox="1"/>
          <p:nvPr/>
        </p:nvSpPr>
        <p:spPr>
          <a:xfrm>
            <a:off x="5657920" y="4293307"/>
            <a:ext cx="2070869" cy="923330"/>
          </a:xfrm>
          <a:prstGeom prst="rect">
            <a:avLst/>
          </a:prstGeom>
          <a:noFill/>
        </p:spPr>
        <p:txBody>
          <a:bodyPr wrap="square" rtlCol="0">
            <a:spAutoFit/>
          </a:bodyPr>
          <a:lstStyle/>
          <a:p>
            <a:r>
              <a:rPr lang="en-US" sz="5400" b="1" dirty="0"/>
              <a:t>= 4.02</a:t>
            </a:r>
            <a:endParaRPr lang="en-US" sz="2800" dirty="0"/>
          </a:p>
        </p:txBody>
      </p:sp>
      <p:sp>
        <p:nvSpPr>
          <p:cNvPr id="10" name="TextBox 9">
            <a:extLst>
              <a:ext uri="{FF2B5EF4-FFF2-40B4-BE49-F238E27FC236}">
                <a16:creationId xmlns:a16="http://schemas.microsoft.com/office/drawing/2014/main" id="{234E0BD0-DACB-809A-E255-8BECC2A52E91}"/>
              </a:ext>
            </a:extLst>
          </p:cNvPr>
          <p:cNvSpPr txBox="1"/>
          <p:nvPr/>
        </p:nvSpPr>
        <p:spPr>
          <a:xfrm>
            <a:off x="1881342" y="4949742"/>
            <a:ext cx="5530362" cy="584775"/>
          </a:xfrm>
          <a:prstGeom prst="rect">
            <a:avLst/>
          </a:prstGeom>
          <a:noFill/>
        </p:spPr>
        <p:txBody>
          <a:bodyPr wrap="square" rtlCol="0">
            <a:spAutoFit/>
          </a:bodyPr>
          <a:lstStyle/>
          <a:p>
            <a:r>
              <a:rPr lang="en-US" sz="3200" b="1" dirty="0">
                <a:solidFill>
                  <a:srgbClr val="FF0000"/>
                </a:solidFill>
              </a:rPr>
              <a:t>Really close to 4…just rounding.</a:t>
            </a:r>
            <a:endParaRPr lang="en-US" sz="1400" dirty="0">
              <a:solidFill>
                <a:srgbClr val="FF0000"/>
              </a:solidFill>
            </a:endParaRPr>
          </a:p>
        </p:txBody>
      </p:sp>
      <p:sp>
        <p:nvSpPr>
          <p:cNvPr id="15" name="TextBox 14">
            <a:extLst>
              <a:ext uri="{FF2B5EF4-FFF2-40B4-BE49-F238E27FC236}">
                <a16:creationId xmlns:a16="http://schemas.microsoft.com/office/drawing/2014/main" id="{E5256CA3-E374-8479-468C-783876030846}"/>
              </a:ext>
            </a:extLst>
          </p:cNvPr>
          <p:cNvSpPr txBox="1"/>
          <p:nvPr/>
        </p:nvSpPr>
        <p:spPr>
          <a:xfrm>
            <a:off x="5652473" y="5760087"/>
            <a:ext cx="1746405" cy="923330"/>
          </a:xfrm>
          <a:prstGeom prst="rect">
            <a:avLst/>
          </a:prstGeom>
          <a:noFill/>
        </p:spPr>
        <p:txBody>
          <a:bodyPr wrap="square" rtlCol="0">
            <a:spAutoFit/>
          </a:bodyPr>
          <a:lstStyle/>
          <a:p>
            <a:r>
              <a:rPr lang="en-US" sz="5400" b="1" dirty="0"/>
              <a:t>= 3</a:t>
            </a:r>
            <a:endParaRPr lang="en-US" sz="2800" dirty="0">
              <a:solidFill>
                <a:srgbClr val="FF0000"/>
              </a:solidFill>
            </a:endParaRPr>
          </a:p>
        </p:txBody>
      </p:sp>
      <p:sp>
        <p:nvSpPr>
          <p:cNvPr id="14" name="TextBox 13">
            <a:extLst>
              <a:ext uri="{FF2B5EF4-FFF2-40B4-BE49-F238E27FC236}">
                <a16:creationId xmlns:a16="http://schemas.microsoft.com/office/drawing/2014/main" id="{B7866290-C360-0D12-C002-3BEE95CA6B32}"/>
              </a:ext>
            </a:extLst>
          </p:cNvPr>
          <p:cNvSpPr txBox="1"/>
          <p:nvPr/>
        </p:nvSpPr>
        <p:spPr>
          <a:xfrm>
            <a:off x="43578" y="1779015"/>
            <a:ext cx="6655638" cy="646331"/>
          </a:xfrm>
          <a:prstGeom prst="rect">
            <a:avLst/>
          </a:prstGeom>
          <a:noFill/>
          <a:ln w="31750">
            <a:solidFill>
              <a:srgbClr val="FF0000"/>
            </a:solidFill>
          </a:ln>
        </p:spPr>
        <p:txBody>
          <a:bodyPr wrap="square" rtlCol="0">
            <a:spAutoFit/>
          </a:bodyPr>
          <a:lstStyle/>
          <a:p>
            <a:r>
              <a:rPr lang="en-US" sz="3600" dirty="0">
                <a:solidFill>
                  <a:srgbClr val="FF0000"/>
                </a:solidFill>
              </a:rPr>
              <a:t>So the Empirical Formula = C</a:t>
            </a:r>
            <a:r>
              <a:rPr lang="en-US" sz="3600" baseline="-25000" dirty="0">
                <a:solidFill>
                  <a:srgbClr val="FF0000"/>
                </a:solidFill>
              </a:rPr>
              <a:t>3</a:t>
            </a:r>
            <a:r>
              <a:rPr lang="en-US" sz="3600" dirty="0">
                <a:solidFill>
                  <a:srgbClr val="FF0000"/>
                </a:solidFill>
              </a:rPr>
              <a:t>H</a:t>
            </a:r>
            <a:r>
              <a:rPr lang="en-US" sz="3600" baseline="-25000" dirty="0">
                <a:solidFill>
                  <a:srgbClr val="FF0000"/>
                </a:solidFill>
              </a:rPr>
              <a:t>4</a:t>
            </a:r>
            <a:r>
              <a:rPr lang="en-US" sz="3600" dirty="0">
                <a:solidFill>
                  <a:srgbClr val="FF0000"/>
                </a:solidFill>
              </a:rPr>
              <a:t>O</a:t>
            </a:r>
            <a:r>
              <a:rPr lang="en-US" sz="3600" baseline="-25000" dirty="0">
                <a:solidFill>
                  <a:srgbClr val="FF0000"/>
                </a:solidFill>
              </a:rPr>
              <a:t>3</a:t>
            </a:r>
          </a:p>
        </p:txBody>
      </p:sp>
      <p:sp>
        <p:nvSpPr>
          <p:cNvPr id="3" name="TextBox 2">
            <a:extLst>
              <a:ext uri="{FF2B5EF4-FFF2-40B4-BE49-F238E27FC236}">
                <a16:creationId xmlns:a16="http://schemas.microsoft.com/office/drawing/2014/main" id="{6D2004B3-C3C9-77CE-3946-10AD13C9DC3B}"/>
              </a:ext>
            </a:extLst>
          </p:cNvPr>
          <p:cNvSpPr txBox="1"/>
          <p:nvPr/>
        </p:nvSpPr>
        <p:spPr>
          <a:xfrm>
            <a:off x="8465573" y="3631478"/>
            <a:ext cx="3421139" cy="584775"/>
          </a:xfrm>
          <a:prstGeom prst="rect">
            <a:avLst/>
          </a:prstGeom>
          <a:noFill/>
          <a:ln w="34925">
            <a:noFill/>
          </a:ln>
        </p:spPr>
        <p:txBody>
          <a:bodyPr wrap="square" rtlCol="0">
            <a:spAutoFit/>
          </a:bodyPr>
          <a:lstStyle/>
          <a:p>
            <a:r>
              <a:rPr lang="en-US" sz="3200" b="1" u="sng" dirty="0">
                <a:solidFill>
                  <a:srgbClr val="FF0000"/>
                </a:solidFill>
              </a:rPr>
              <a:t>Molar Mass</a:t>
            </a:r>
            <a:r>
              <a:rPr lang="en-US" sz="3200" b="1" u="sng" baseline="-25000" dirty="0">
                <a:solidFill>
                  <a:srgbClr val="FF0000"/>
                </a:solidFill>
              </a:rPr>
              <a:t>C3H4O3</a:t>
            </a:r>
            <a:r>
              <a:rPr lang="en-US" sz="3200" b="1" u="sng" dirty="0">
                <a:solidFill>
                  <a:srgbClr val="FF0000"/>
                </a:solidFill>
              </a:rPr>
              <a:t> =</a:t>
            </a:r>
          </a:p>
        </p:txBody>
      </p:sp>
      <p:sp>
        <p:nvSpPr>
          <p:cNvPr id="5" name="TextBox 4">
            <a:extLst>
              <a:ext uri="{FF2B5EF4-FFF2-40B4-BE49-F238E27FC236}">
                <a16:creationId xmlns:a16="http://schemas.microsoft.com/office/drawing/2014/main" id="{35067FA1-A68D-44E7-C571-E1394A90861B}"/>
              </a:ext>
            </a:extLst>
          </p:cNvPr>
          <p:cNvSpPr txBox="1"/>
          <p:nvPr/>
        </p:nvSpPr>
        <p:spPr>
          <a:xfrm>
            <a:off x="8077772" y="4138672"/>
            <a:ext cx="3808940" cy="523220"/>
          </a:xfrm>
          <a:prstGeom prst="rect">
            <a:avLst/>
          </a:prstGeom>
          <a:noFill/>
        </p:spPr>
        <p:txBody>
          <a:bodyPr wrap="square" rtlCol="0">
            <a:spAutoFit/>
          </a:bodyPr>
          <a:lstStyle/>
          <a:p>
            <a:r>
              <a:rPr lang="en-US" sz="2800" b="1" dirty="0">
                <a:solidFill>
                  <a:srgbClr val="FF0000"/>
                </a:solidFill>
              </a:rPr>
              <a:t>3 x 12.0 g/mol (Carbon)</a:t>
            </a:r>
          </a:p>
        </p:txBody>
      </p:sp>
      <p:sp>
        <p:nvSpPr>
          <p:cNvPr id="16" name="TextBox 15">
            <a:extLst>
              <a:ext uri="{FF2B5EF4-FFF2-40B4-BE49-F238E27FC236}">
                <a16:creationId xmlns:a16="http://schemas.microsoft.com/office/drawing/2014/main" id="{F4BF44DC-2EE5-09F8-21BD-397D60C79CC3}"/>
              </a:ext>
            </a:extLst>
          </p:cNvPr>
          <p:cNvSpPr txBox="1"/>
          <p:nvPr/>
        </p:nvSpPr>
        <p:spPr>
          <a:xfrm>
            <a:off x="8249143" y="4556093"/>
            <a:ext cx="4054982" cy="523220"/>
          </a:xfrm>
          <a:prstGeom prst="rect">
            <a:avLst/>
          </a:prstGeom>
          <a:noFill/>
        </p:spPr>
        <p:txBody>
          <a:bodyPr wrap="square" rtlCol="0">
            <a:spAutoFit/>
          </a:bodyPr>
          <a:lstStyle/>
          <a:p>
            <a:r>
              <a:rPr lang="en-US" sz="2800" b="1" dirty="0">
                <a:solidFill>
                  <a:srgbClr val="FF0000"/>
                </a:solidFill>
              </a:rPr>
              <a:t>4 x 1.0 g/mol (Hydrogen)</a:t>
            </a:r>
          </a:p>
        </p:txBody>
      </p:sp>
      <p:sp>
        <p:nvSpPr>
          <p:cNvPr id="17" name="TextBox 16">
            <a:extLst>
              <a:ext uri="{FF2B5EF4-FFF2-40B4-BE49-F238E27FC236}">
                <a16:creationId xmlns:a16="http://schemas.microsoft.com/office/drawing/2014/main" id="{549513E0-EEB7-8295-3EA9-E39632A6F51A}"/>
              </a:ext>
            </a:extLst>
          </p:cNvPr>
          <p:cNvSpPr txBox="1"/>
          <p:nvPr/>
        </p:nvSpPr>
        <p:spPr>
          <a:xfrm>
            <a:off x="7820986" y="4936847"/>
            <a:ext cx="4042099" cy="523220"/>
          </a:xfrm>
          <a:prstGeom prst="rect">
            <a:avLst/>
          </a:prstGeom>
          <a:noFill/>
        </p:spPr>
        <p:txBody>
          <a:bodyPr wrap="square" rtlCol="0">
            <a:spAutoFit/>
          </a:bodyPr>
          <a:lstStyle/>
          <a:p>
            <a:r>
              <a:rPr lang="en-US" sz="2800" b="1" u="sng" dirty="0">
                <a:solidFill>
                  <a:srgbClr val="FF0000"/>
                </a:solidFill>
              </a:rPr>
              <a:t>+ 3 x 16.0 g/mol (Oxygen)</a:t>
            </a:r>
          </a:p>
        </p:txBody>
      </p:sp>
      <p:sp>
        <p:nvSpPr>
          <p:cNvPr id="18" name="TextBox 17">
            <a:extLst>
              <a:ext uri="{FF2B5EF4-FFF2-40B4-BE49-F238E27FC236}">
                <a16:creationId xmlns:a16="http://schemas.microsoft.com/office/drawing/2014/main" id="{A262D72C-4D96-6EEB-AD4E-FF669A21AB95}"/>
              </a:ext>
            </a:extLst>
          </p:cNvPr>
          <p:cNvSpPr txBox="1"/>
          <p:nvPr/>
        </p:nvSpPr>
        <p:spPr>
          <a:xfrm>
            <a:off x="8605620" y="5440652"/>
            <a:ext cx="2318657" cy="584775"/>
          </a:xfrm>
          <a:prstGeom prst="rect">
            <a:avLst/>
          </a:prstGeom>
          <a:noFill/>
          <a:ln w="34925">
            <a:solidFill>
              <a:srgbClr val="FF0000"/>
            </a:solidFill>
          </a:ln>
        </p:spPr>
        <p:txBody>
          <a:bodyPr wrap="square" rtlCol="0">
            <a:spAutoFit/>
          </a:bodyPr>
          <a:lstStyle/>
          <a:p>
            <a:r>
              <a:rPr lang="en-US" sz="3200" b="1" dirty="0"/>
              <a:t>88.0 g/mol</a:t>
            </a:r>
          </a:p>
        </p:txBody>
      </p:sp>
      <p:sp>
        <p:nvSpPr>
          <p:cNvPr id="19" name="TextBox 18">
            <a:extLst>
              <a:ext uri="{FF2B5EF4-FFF2-40B4-BE49-F238E27FC236}">
                <a16:creationId xmlns:a16="http://schemas.microsoft.com/office/drawing/2014/main" id="{0D8AB3BF-E6F8-54CB-1A12-0541777C98DE}"/>
              </a:ext>
            </a:extLst>
          </p:cNvPr>
          <p:cNvSpPr txBox="1"/>
          <p:nvPr/>
        </p:nvSpPr>
        <p:spPr>
          <a:xfrm>
            <a:off x="3291922" y="2669245"/>
            <a:ext cx="6427267" cy="646331"/>
          </a:xfrm>
          <a:prstGeom prst="rect">
            <a:avLst/>
          </a:prstGeom>
          <a:noFill/>
          <a:ln w="31750">
            <a:solidFill>
              <a:srgbClr val="FF0000"/>
            </a:solidFill>
          </a:ln>
        </p:spPr>
        <p:txBody>
          <a:bodyPr wrap="square" rtlCol="0">
            <a:spAutoFit/>
          </a:bodyPr>
          <a:lstStyle/>
          <a:p>
            <a:r>
              <a:rPr lang="en-US" sz="3600" dirty="0">
                <a:solidFill>
                  <a:srgbClr val="FF0000"/>
                </a:solidFill>
              </a:rPr>
              <a:t>Actual Molar Mass is 264.0 g/mol</a:t>
            </a:r>
            <a:endParaRPr lang="en-US" sz="3600" baseline="-25000" dirty="0">
              <a:solidFill>
                <a:srgbClr val="FF0000"/>
              </a:solidFill>
            </a:endParaRPr>
          </a:p>
        </p:txBody>
      </p:sp>
      <p:sp>
        <p:nvSpPr>
          <p:cNvPr id="27" name="Title 1">
            <a:extLst>
              <a:ext uri="{FF2B5EF4-FFF2-40B4-BE49-F238E27FC236}">
                <a16:creationId xmlns:a16="http://schemas.microsoft.com/office/drawing/2014/main" id="{84753330-84AB-5976-1C73-280E431B8268}"/>
              </a:ext>
            </a:extLst>
          </p:cNvPr>
          <p:cNvSpPr>
            <a:spLocks noGrp="1"/>
          </p:cNvSpPr>
          <p:nvPr>
            <p:ph type="title"/>
          </p:nvPr>
        </p:nvSpPr>
        <p:spPr>
          <a:xfrm>
            <a:off x="43578" y="-1960"/>
            <a:ext cx="11536471" cy="571054"/>
          </a:xfrm>
        </p:spPr>
        <p:txBody>
          <a:bodyPr>
            <a:normAutofit fontScale="90000"/>
          </a:bodyPr>
          <a:lstStyle/>
          <a:p>
            <a:r>
              <a:rPr lang="en-US" u="sng" dirty="0">
                <a:solidFill>
                  <a:srgbClr val="FF0000"/>
                </a:solidFill>
              </a:rPr>
              <a:t>Determination of Molecular Formulas</a:t>
            </a:r>
          </a:p>
        </p:txBody>
      </p:sp>
    </p:spTree>
    <p:extLst>
      <p:ext uri="{BB962C8B-B14F-4D97-AF65-F5344CB8AC3E}">
        <p14:creationId xmlns:p14="http://schemas.microsoft.com/office/powerpoint/2010/main" val="408648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P spid="17" grpId="0"/>
      <p:bldP spid="18" grpId="0" animBg="1"/>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BA2D28-10DB-B5BF-D4FE-5C32A01220A8}"/>
              </a:ext>
            </a:extLst>
          </p:cNvPr>
          <p:cNvSpPr txBox="1"/>
          <p:nvPr/>
        </p:nvSpPr>
        <p:spPr>
          <a:xfrm>
            <a:off x="0" y="586351"/>
            <a:ext cx="12192000" cy="830997"/>
          </a:xfrm>
          <a:prstGeom prst="rect">
            <a:avLst/>
          </a:prstGeom>
          <a:noFill/>
        </p:spPr>
        <p:txBody>
          <a:bodyPr wrap="square" rtlCol="0">
            <a:spAutoFit/>
          </a:bodyPr>
          <a:lstStyle/>
          <a:p>
            <a:r>
              <a:rPr lang="en-CA" sz="2400" i="1" dirty="0"/>
              <a:t>Ascorbic acid (Vitamin C) cures scurvy. It is composed of 40.92 percent carbon (C), 4.58 percent hydrogen (H), and 54.50 percent oxygen (O) by mass. Determine its empirical formula. </a:t>
            </a:r>
          </a:p>
        </p:txBody>
      </p:sp>
      <p:cxnSp>
        <p:nvCxnSpPr>
          <p:cNvPr id="9" name="Straight Connector 8">
            <a:extLst>
              <a:ext uri="{FF2B5EF4-FFF2-40B4-BE49-F238E27FC236}">
                <a16:creationId xmlns:a16="http://schemas.microsoft.com/office/drawing/2014/main" id="{9F88C873-66E7-0A1B-36E7-2AA53E35C731}"/>
              </a:ext>
            </a:extLst>
          </p:cNvPr>
          <p:cNvCxnSpPr>
            <a:cxnSpLocks/>
          </p:cNvCxnSpPr>
          <p:nvPr/>
        </p:nvCxnSpPr>
        <p:spPr>
          <a:xfrm>
            <a:off x="6694796" y="1417348"/>
            <a:ext cx="410102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6A43C27-D6CC-DFB2-B50B-E605FEB140DF}"/>
              </a:ext>
            </a:extLst>
          </p:cNvPr>
          <p:cNvSpPr/>
          <p:nvPr/>
        </p:nvSpPr>
        <p:spPr>
          <a:xfrm>
            <a:off x="7005484" y="528944"/>
            <a:ext cx="3126658" cy="5654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9CADD8B-F6A3-681A-6E01-AB34B7ED391E}"/>
              </a:ext>
            </a:extLst>
          </p:cNvPr>
          <p:cNvSpPr/>
          <p:nvPr/>
        </p:nvSpPr>
        <p:spPr>
          <a:xfrm>
            <a:off x="10132141" y="578875"/>
            <a:ext cx="175457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1502488-3BAA-4B1C-C09E-867A6838B3A6}"/>
              </a:ext>
            </a:extLst>
          </p:cNvPr>
          <p:cNvSpPr/>
          <p:nvPr/>
        </p:nvSpPr>
        <p:spPr>
          <a:xfrm>
            <a:off x="2329516" y="967480"/>
            <a:ext cx="2729181" cy="50558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7866290-C360-0D12-C002-3BEE95CA6B32}"/>
              </a:ext>
            </a:extLst>
          </p:cNvPr>
          <p:cNvSpPr txBox="1"/>
          <p:nvPr/>
        </p:nvSpPr>
        <p:spPr>
          <a:xfrm>
            <a:off x="43578" y="1793763"/>
            <a:ext cx="6655638" cy="646331"/>
          </a:xfrm>
          <a:prstGeom prst="rect">
            <a:avLst/>
          </a:prstGeom>
          <a:noFill/>
          <a:ln w="31750">
            <a:solidFill>
              <a:srgbClr val="FF0000"/>
            </a:solidFill>
          </a:ln>
        </p:spPr>
        <p:txBody>
          <a:bodyPr wrap="square" rtlCol="0">
            <a:spAutoFit/>
          </a:bodyPr>
          <a:lstStyle/>
          <a:p>
            <a:r>
              <a:rPr lang="en-US" sz="3600" dirty="0">
                <a:solidFill>
                  <a:srgbClr val="FF0000"/>
                </a:solidFill>
              </a:rPr>
              <a:t>So the Empirical Formula = C</a:t>
            </a:r>
            <a:r>
              <a:rPr lang="en-US" sz="3600" baseline="-25000" dirty="0">
                <a:solidFill>
                  <a:srgbClr val="FF0000"/>
                </a:solidFill>
              </a:rPr>
              <a:t>3</a:t>
            </a:r>
            <a:r>
              <a:rPr lang="en-US" sz="3600" dirty="0">
                <a:solidFill>
                  <a:srgbClr val="FF0000"/>
                </a:solidFill>
              </a:rPr>
              <a:t>H</a:t>
            </a:r>
            <a:r>
              <a:rPr lang="en-US" sz="3600" baseline="-25000" dirty="0">
                <a:solidFill>
                  <a:srgbClr val="FF0000"/>
                </a:solidFill>
              </a:rPr>
              <a:t>4</a:t>
            </a:r>
            <a:r>
              <a:rPr lang="en-US" sz="3600" dirty="0">
                <a:solidFill>
                  <a:srgbClr val="FF0000"/>
                </a:solidFill>
              </a:rPr>
              <a:t>O</a:t>
            </a:r>
            <a:r>
              <a:rPr lang="en-US" sz="3600" baseline="-25000" dirty="0">
                <a:solidFill>
                  <a:srgbClr val="FF0000"/>
                </a:solidFill>
              </a:rPr>
              <a:t>3</a:t>
            </a:r>
          </a:p>
        </p:txBody>
      </p:sp>
      <p:sp>
        <p:nvSpPr>
          <p:cNvPr id="3" name="TextBox 2">
            <a:extLst>
              <a:ext uri="{FF2B5EF4-FFF2-40B4-BE49-F238E27FC236}">
                <a16:creationId xmlns:a16="http://schemas.microsoft.com/office/drawing/2014/main" id="{6D2004B3-C3C9-77CE-3946-10AD13C9DC3B}"/>
              </a:ext>
            </a:extLst>
          </p:cNvPr>
          <p:cNvSpPr txBox="1"/>
          <p:nvPr/>
        </p:nvSpPr>
        <p:spPr>
          <a:xfrm>
            <a:off x="8465573" y="3631478"/>
            <a:ext cx="3421139" cy="584775"/>
          </a:xfrm>
          <a:prstGeom prst="rect">
            <a:avLst/>
          </a:prstGeom>
          <a:noFill/>
          <a:ln w="34925">
            <a:noFill/>
          </a:ln>
        </p:spPr>
        <p:txBody>
          <a:bodyPr wrap="square" rtlCol="0">
            <a:spAutoFit/>
          </a:bodyPr>
          <a:lstStyle/>
          <a:p>
            <a:r>
              <a:rPr lang="en-US" sz="3200" b="1" u="sng" dirty="0">
                <a:solidFill>
                  <a:srgbClr val="FF0000"/>
                </a:solidFill>
              </a:rPr>
              <a:t>Molar Mass</a:t>
            </a:r>
            <a:r>
              <a:rPr lang="en-US" sz="3200" b="1" u="sng" baseline="-25000" dirty="0">
                <a:solidFill>
                  <a:srgbClr val="FF0000"/>
                </a:solidFill>
              </a:rPr>
              <a:t>C3H4O3</a:t>
            </a:r>
            <a:r>
              <a:rPr lang="en-US" sz="3200" b="1" u="sng" dirty="0">
                <a:solidFill>
                  <a:srgbClr val="FF0000"/>
                </a:solidFill>
              </a:rPr>
              <a:t> =</a:t>
            </a:r>
          </a:p>
        </p:txBody>
      </p:sp>
      <p:sp>
        <p:nvSpPr>
          <p:cNvPr id="5" name="TextBox 4">
            <a:extLst>
              <a:ext uri="{FF2B5EF4-FFF2-40B4-BE49-F238E27FC236}">
                <a16:creationId xmlns:a16="http://schemas.microsoft.com/office/drawing/2014/main" id="{35067FA1-A68D-44E7-C571-E1394A90861B}"/>
              </a:ext>
            </a:extLst>
          </p:cNvPr>
          <p:cNvSpPr txBox="1"/>
          <p:nvPr/>
        </p:nvSpPr>
        <p:spPr>
          <a:xfrm>
            <a:off x="8077772" y="4138672"/>
            <a:ext cx="3808940" cy="523220"/>
          </a:xfrm>
          <a:prstGeom prst="rect">
            <a:avLst/>
          </a:prstGeom>
          <a:noFill/>
        </p:spPr>
        <p:txBody>
          <a:bodyPr wrap="square" rtlCol="0">
            <a:spAutoFit/>
          </a:bodyPr>
          <a:lstStyle/>
          <a:p>
            <a:r>
              <a:rPr lang="en-US" sz="2800" b="1" dirty="0">
                <a:solidFill>
                  <a:srgbClr val="FF0000"/>
                </a:solidFill>
              </a:rPr>
              <a:t>3 x 12.0 g/mol (Carbon)</a:t>
            </a:r>
          </a:p>
        </p:txBody>
      </p:sp>
      <p:sp>
        <p:nvSpPr>
          <p:cNvPr id="16" name="TextBox 15">
            <a:extLst>
              <a:ext uri="{FF2B5EF4-FFF2-40B4-BE49-F238E27FC236}">
                <a16:creationId xmlns:a16="http://schemas.microsoft.com/office/drawing/2014/main" id="{F4BF44DC-2EE5-09F8-21BD-397D60C79CC3}"/>
              </a:ext>
            </a:extLst>
          </p:cNvPr>
          <p:cNvSpPr txBox="1"/>
          <p:nvPr/>
        </p:nvSpPr>
        <p:spPr>
          <a:xfrm>
            <a:off x="8249143" y="4556093"/>
            <a:ext cx="4054982" cy="523220"/>
          </a:xfrm>
          <a:prstGeom prst="rect">
            <a:avLst/>
          </a:prstGeom>
          <a:noFill/>
        </p:spPr>
        <p:txBody>
          <a:bodyPr wrap="square" rtlCol="0">
            <a:spAutoFit/>
          </a:bodyPr>
          <a:lstStyle/>
          <a:p>
            <a:r>
              <a:rPr lang="en-US" sz="2800" b="1" dirty="0">
                <a:solidFill>
                  <a:srgbClr val="FF0000"/>
                </a:solidFill>
              </a:rPr>
              <a:t>4 x 1.0 g/mol (Hydrogen)</a:t>
            </a:r>
          </a:p>
        </p:txBody>
      </p:sp>
      <p:sp>
        <p:nvSpPr>
          <p:cNvPr id="17" name="TextBox 16">
            <a:extLst>
              <a:ext uri="{FF2B5EF4-FFF2-40B4-BE49-F238E27FC236}">
                <a16:creationId xmlns:a16="http://schemas.microsoft.com/office/drawing/2014/main" id="{549513E0-EEB7-8295-3EA9-E39632A6F51A}"/>
              </a:ext>
            </a:extLst>
          </p:cNvPr>
          <p:cNvSpPr txBox="1"/>
          <p:nvPr/>
        </p:nvSpPr>
        <p:spPr>
          <a:xfrm>
            <a:off x="7820986" y="4936847"/>
            <a:ext cx="4042099" cy="523220"/>
          </a:xfrm>
          <a:prstGeom prst="rect">
            <a:avLst/>
          </a:prstGeom>
          <a:noFill/>
        </p:spPr>
        <p:txBody>
          <a:bodyPr wrap="square" rtlCol="0">
            <a:spAutoFit/>
          </a:bodyPr>
          <a:lstStyle/>
          <a:p>
            <a:r>
              <a:rPr lang="en-US" sz="2800" b="1" u="sng" dirty="0">
                <a:solidFill>
                  <a:srgbClr val="FF0000"/>
                </a:solidFill>
              </a:rPr>
              <a:t>+ 3 x 16.0 g/mol (Oxygen)</a:t>
            </a:r>
          </a:p>
        </p:txBody>
      </p:sp>
      <p:sp>
        <p:nvSpPr>
          <p:cNvPr id="18" name="TextBox 17">
            <a:extLst>
              <a:ext uri="{FF2B5EF4-FFF2-40B4-BE49-F238E27FC236}">
                <a16:creationId xmlns:a16="http://schemas.microsoft.com/office/drawing/2014/main" id="{A262D72C-4D96-6EEB-AD4E-FF669A21AB95}"/>
              </a:ext>
            </a:extLst>
          </p:cNvPr>
          <p:cNvSpPr txBox="1"/>
          <p:nvPr/>
        </p:nvSpPr>
        <p:spPr>
          <a:xfrm>
            <a:off x="8465574" y="5440652"/>
            <a:ext cx="2458704" cy="584775"/>
          </a:xfrm>
          <a:prstGeom prst="rect">
            <a:avLst/>
          </a:prstGeom>
          <a:noFill/>
          <a:ln w="34925">
            <a:solidFill>
              <a:srgbClr val="FF0000"/>
            </a:solidFill>
          </a:ln>
        </p:spPr>
        <p:txBody>
          <a:bodyPr wrap="square" rtlCol="0">
            <a:spAutoFit/>
          </a:bodyPr>
          <a:lstStyle/>
          <a:p>
            <a:r>
              <a:rPr lang="en-US" sz="3200" b="1" dirty="0"/>
              <a:t>88.0 g/mol</a:t>
            </a:r>
          </a:p>
        </p:txBody>
      </p:sp>
      <p:sp>
        <p:nvSpPr>
          <p:cNvPr id="19" name="TextBox 18">
            <a:extLst>
              <a:ext uri="{FF2B5EF4-FFF2-40B4-BE49-F238E27FC236}">
                <a16:creationId xmlns:a16="http://schemas.microsoft.com/office/drawing/2014/main" id="{0D8AB3BF-E6F8-54CB-1A12-0541777C98DE}"/>
              </a:ext>
            </a:extLst>
          </p:cNvPr>
          <p:cNvSpPr txBox="1"/>
          <p:nvPr/>
        </p:nvSpPr>
        <p:spPr>
          <a:xfrm>
            <a:off x="3128864" y="2696066"/>
            <a:ext cx="6566062" cy="646331"/>
          </a:xfrm>
          <a:prstGeom prst="rect">
            <a:avLst/>
          </a:prstGeom>
          <a:noFill/>
          <a:ln w="31750">
            <a:solidFill>
              <a:srgbClr val="FF0000"/>
            </a:solidFill>
          </a:ln>
        </p:spPr>
        <p:txBody>
          <a:bodyPr wrap="square" rtlCol="0">
            <a:spAutoFit/>
          </a:bodyPr>
          <a:lstStyle/>
          <a:p>
            <a:r>
              <a:rPr lang="en-US" sz="3600" dirty="0">
                <a:solidFill>
                  <a:srgbClr val="FF0000"/>
                </a:solidFill>
              </a:rPr>
              <a:t>Actual Molar Mass is 264.0 g/mol</a:t>
            </a:r>
            <a:endParaRPr lang="en-US" sz="3600" baseline="-25000" dirty="0">
              <a:solidFill>
                <a:srgbClr val="FF0000"/>
              </a:solidFill>
            </a:endParaRPr>
          </a:p>
        </p:txBody>
      </p:sp>
      <p:sp>
        <p:nvSpPr>
          <p:cNvPr id="20" name="TextBox 19">
            <a:extLst>
              <a:ext uri="{FF2B5EF4-FFF2-40B4-BE49-F238E27FC236}">
                <a16:creationId xmlns:a16="http://schemas.microsoft.com/office/drawing/2014/main" id="{8A38D953-3BDD-C88A-907C-7A85D49E8B8B}"/>
              </a:ext>
            </a:extLst>
          </p:cNvPr>
          <p:cNvSpPr txBox="1"/>
          <p:nvPr/>
        </p:nvSpPr>
        <p:spPr>
          <a:xfrm>
            <a:off x="216069" y="4077116"/>
            <a:ext cx="2569619" cy="646331"/>
          </a:xfrm>
          <a:prstGeom prst="rect">
            <a:avLst/>
          </a:prstGeom>
          <a:solidFill>
            <a:schemeClr val="bg1"/>
          </a:solidFill>
          <a:ln w="31750">
            <a:noFill/>
          </a:ln>
        </p:spPr>
        <p:txBody>
          <a:bodyPr wrap="square" rtlCol="0">
            <a:spAutoFit/>
          </a:bodyPr>
          <a:lstStyle/>
          <a:p>
            <a:r>
              <a:rPr lang="en-US" sz="3600" b="1" u="sng" dirty="0"/>
              <a:t>Coefficient =</a:t>
            </a:r>
            <a:endParaRPr lang="en-US" sz="3600" b="1" u="sng" baseline="-25000" dirty="0"/>
          </a:p>
        </p:txBody>
      </p:sp>
      <p:sp>
        <p:nvSpPr>
          <p:cNvPr id="26" name="TextBox 25">
            <a:extLst>
              <a:ext uri="{FF2B5EF4-FFF2-40B4-BE49-F238E27FC236}">
                <a16:creationId xmlns:a16="http://schemas.microsoft.com/office/drawing/2014/main" id="{D970C95A-6433-FF4C-5F8B-3B59A4256DB7}"/>
              </a:ext>
            </a:extLst>
          </p:cNvPr>
          <p:cNvSpPr txBox="1"/>
          <p:nvPr/>
        </p:nvSpPr>
        <p:spPr>
          <a:xfrm>
            <a:off x="2759489" y="4313629"/>
            <a:ext cx="3009340" cy="461665"/>
          </a:xfrm>
          <a:prstGeom prst="rect">
            <a:avLst/>
          </a:prstGeom>
          <a:solidFill>
            <a:schemeClr val="bg1"/>
          </a:solidFill>
          <a:ln w="31750">
            <a:noFill/>
          </a:ln>
        </p:spPr>
        <p:txBody>
          <a:bodyPr wrap="square" rtlCol="0">
            <a:spAutoFit/>
          </a:bodyPr>
          <a:lstStyle/>
          <a:p>
            <a:r>
              <a:rPr lang="en-US" sz="3600" b="1" baseline="-25000" dirty="0"/>
              <a:t>Empirical Molar Mass</a:t>
            </a:r>
          </a:p>
        </p:txBody>
      </p:sp>
      <p:cxnSp>
        <p:nvCxnSpPr>
          <p:cNvPr id="28" name="Straight Connector 27">
            <a:extLst>
              <a:ext uri="{FF2B5EF4-FFF2-40B4-BE49-F238E27FC236}">
                <a16:creationId xmlns:a16="http://schemas.microsoft.com/office/drawing/2014/main" id="{ED7BA8D0-8570-BCAD-F7A5-CBDA99B25B1C}"/>
              </a:ext>
            </a:extLst>
          </p:cNvPr>
          <p:cNvCxnSpPr/>
          <p:nvPr/>
        </p:nvCxnSpPr>
        <p:spPr>
          <a:xfrm>
            <a:off x="2785688" y="4425919"/>
            <a:ext cx="299568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1526DC3-C447-A9D3-D98B-B2112944DAF7}"/>
              </a:ext>
            </a:extLst>
          </p:cNvPr>
          <p:cNvSpPr txBox="1"/>
          <p:nvPr/>
        </p:nvSpPr>
        <p:spPr>
          <a:xfrm>
            <a:off x="2759489" y="3897559"/>
            <a:ext cx="3009340" cy="461665"/>
          </a:xfrm>
          <a:prstGeom prst="rect">
            <a:avLst/>
          </a:prstGeom>
          <a:noFill/>
          <a:ln w="31750">
            <a:noFill/>
          </a:ln>
        </p:spPr>
        <p:txBody>
          <a:bodyPr wrap="square" rtlCol="0">
            <a:spAutoFit/>
          </a:bodyPr>
          <a:lstStyle/>
          <a:p>
            <a:r>
              <a:rPr lang="en-US" sz="3600" b="1" baseline="-25000" dirty="0"/>
              <a:t>ACTUAL Molar Mass</a:t>
            </a:r>
          </a:p>
        </p:txBody>
      </p:sp>
      <p:sp>
        <p:nvSpPr>
          <p:cNvPr id="31" name="Rectangle 30">
            <a:extLst>
              <a:ext uri="{FF2B5EF4-FFF2-40B4-BE49-F238E27FC236}">
                <a16:creationId xmlns:a16="http://schemas.microsoft.com/office/drawing/2014/main" id="{BA426848-719F-B68D-2CC9-D5F65D89B3EF}"/>
              </a:ext>
            </a:extLst>
          </p:cNvPr>
          <p:cNvSpPr/>
          <p:nvPr/>
        </p:nvSpPr>
        <p:spPr>
          <a:xfrm>
            <a:off x="216069" y="3923865"/>
            <a:ext cx="5610947" cy="101298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98E7898-792A-813A-D7CB-D432934A7A85}"/>
              </a:ext>
            </a:extLst>
          </p:cNvPr>
          <p:cNvSpPr txBox="1"/>
          <p:nvPr/>
        </p:nvSpPr>
        <p:spPr>
          <a:xfrm>
            <a:off x="328246" y="5243349"/>
            <a:ext cx="2569619" cy="646331"/>
          </a:xfrm>
          <a:prstGeom prst="rect">
            <a:avLst/>
          </a:prstGeom>
          <a:solidFill>
            <a:schemeClr val="bg1"/>
          </a:solidFill>
          <a:ln w="31750">
            <a:noFill/>
          </a:ln>
        </p:spPr>
        <p:txBody>
          <a:bodyPr wrap="square" rtlCol="0">
            <a:spAutoFit/>
          </a:bodyPr>
          <a:lstStyle/>
          <a:p>
            <a:r>
              <a:rPr lang="en-US" sz="3600" b="1" u="sng" dirty="0"/>
              <a:t>Coefficient =</a:t>
            </a:r>
            <a:endParaRPr lang="en-US" sz="3600" b="1" u="sng" baseline="-25000" dirty="0"/>
          </a:p>
        </p:txBody>
      </p:sp>
      <p:sp>
        <p:nvSpPr>
          <p:cNvPr id="33" name="TextBox 32">
            <a:extLst>
              <a:ext uri="{FF2B5EF4-FFF2-40B4-BE49-F238E27FC236}">
                <a16:creationId xmlns:a16="http://schemas.microsoft.com/office/drawing/2014/main" id="{BC183FC2-8131-295B-8E12-52A886407BDA}"/>
              </a:ext>
            </a:extLst>
          </p:cNvPr>
          <p:cNvSpPr txBox="1"/>
          <p:nvPr/>
        </p:nvSpPr>
        <p:spPr>
          <a:xfrm>
            <a:off x="2861255" y="5541612"/>
            <a:ext cx="1612650" cy="461665"/>
          </a:xfrm>
          <a:prstGeom prst="rect">
            <a:avLst/>
          </a:prstGeom>
          <a:solidFill>
            <a:schemeClr val="bg1"/>
          </a:solidFill>
          <a:ln w="31750">
            <a:noFill/>
          </a:ln>
        </p:spPr>
        <p:txBody>
          <a:bodyPr wrap="square" rtlCol="0">
            <a:spAutoFit/>
          </a:bodyPr>
          <a:lstStyle/>
          <a:p>
            <a:r>
              <a:rPr lang="en-US" sz="3600" b="1" baseline="-25000" dirty="0"/>
              <a:t>88.0 g/mol</a:t>
            </a:r>
          </a:p>
        </p:txBody>
      </p:sp>
      <p:cxnSp>
        <p:nvCxnSpPr>
          <p:cNvPr id="36" name="Straight Connector 35">
            <a:extLst>
              <a:ext uri="{FF2B5EF4-FFF2-40B4-BE49-F238E27FC236}">
                <a16:creationId xmlns:a16="http://schemas.microsoft.com/office/drawing/2014/main" id="{A8AA2DDF-A444-AD49-36A0-A678D8AFDBC3}"/>
              </a:ext>
            </a:extLst>
          </p:cNvPr>
          <p:cNvCxnSpPr>
            <a:cxnSpLocks/>
          </p:cNvCxnSpPr>
          <p:nvPr/>
        </p:nvCxnSpPr>
        <p:spPr>
          <a:xfrm>
            <a:off x="2897865" y="5592152"/>
            <a:ext cx="177737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2713F23-FBD4-FF6C-173C-1A74573FF542}"/>
              </a:ext>
            </a:extLst>
          </p:cNvPr>
          <p:cNvSpPr txBox="1"/>
          <p:nvPr/>
        </p:nvSpPr>
        <p:spPr>
          <a:xfrm>
            <a:off x="2875482" y="5063792"/>
            <a:ext cx="1761537" cy="461665"/>
          </a:xfrm>
          <a:prstGeom prst="rect">
            <a:avLst/>
          </a:prstGeom>
          <a:noFill/>
          <a:ln w="31750">
            <a:noFill/>
          </a:ln>
        </p:spPr>
        <p:txBody>
          <a:bodyPr wrap="square" rtlCol="0">
            <a:spAutoFit/>
          </a:bodyPr>
          <a:lstStyle/>
          <a:p>
            <a:r>
              <a:rPr lang="en-US" sz="3600" b="1" baseline="-25000"/>
              <a:t>264.0 </a:t>
            </a:r>
            <a:r>
              <a:rPr lang="en-US" sz="3600" b="1" baseline="-25000" dirty="0"/>
              <a:t>g/mol</a:t>
            </a:r>
          </a:p>
        </p:txBody>
      </p:sp>
      <p:sp>
        <p:nvSpPr>
          <p:cNvPr id="42" name="TextBox 41">
            <a:extLst>
              <a:ext uri="{FF2B5EF4-FFF2-40B4-BE49-F238E27FC236}">
                <a16:creationId xmlns:a16="http://schemas.microsoft.com/office/drawing/2014/main" id="{AA1EE700-5D4E-BF8D-9FDA-35F9328EB550}"/>
              </a:ext>
            </a:extLst>
          </p:cNvPr>
          <p:cNvSpPr txBox="1"/>
          <p:nvPr/>
        </p:nvSpPr>
        <p:spPr>
          <a:xfrm>
            <a:off x="344083" y="6162994"/>
            <a:ext cx="3018549" cy="646331"/>
          </a:xfrm>
          <a:prstGeom prst="rect">
            <a:avLst/>
          </a:prstGeom>
          <a:solidFill>
            <a:schemeClr val="bg1"/>
          </a:solidFill>
          <a:ln w="31750">
            <a:noFill/>
          </a:ln>
        </p:spPr>
        <p:txBody>
          <a:bodyPr wrap="square" rtlCol="0">
            <a:spAutoFit/>
          </a:bodyPr>
          <a:lstStyle/>
          <a:p>
            <a:r>
              <a:rPr lang="en-US" sz="3600" b="1" u="sng" dirty="0"/>
              <a:t>Coefficient =</a:t>
            </a:r>
            <a:r>
              <a:rPr lang="en-US" sz="3600" b="1" dirty="0"/>
              <a:t> </a:t>
            </a:r>
            <a:r>
              <a:rPr lang="en-US" sz="3600" b="1" dirty="0">
                <a:solidFill>
                  <a:srgbClr val="7030A0"/>
                </a:solidFill>
              </a:rPr>
              <a:t>3</a:t>
            </a:r>
            <a:r>
              <a:rPr lang="en-US" sz="3600" b="1" dirty="0"/>
              <a:t> </a:t>
            </a:r>
            <a:endParaRPr lang="en-US" sz="3600" b="1" u="sng" baseline="-25000" dirty="0"/>
          </a:p>
        </p:txBody>
      </p:sp>
      <p:sp>
        <p:nvSpPr>
          <p:cNvPr id="43" name="TextBox 42">
            <a:extLst>
              <a:ext uri="{FF2B5EF4-FFF2-40B4-BE49-F238E27FC236}">
                <a16:creationId xmlns:a16="http://schemas.microsoft.com/office/drawing/2014/main" id="{6BCB3CB2-6988-72BD-95BE-2ADA0F2FA40F}"/>
              </a:ext>
            </a:extLst>
          </p:cNvPr>
          <p:cNvSpPr txBox="1"/>
          <p:nvPr/>
        </p:nvSpPr>
        <p:spPr>
          <a:xfrm>
            <a:off x="6857999" y="1870429"/>
            <a:ext cx="5028713" cy="584775"/>
          </a:xfrm>
          <a:prstGeom prst="rect">
            <a:avLst/>
          </a:prstGeom>
          <a:noFill/>
          <a:ln w="31750">
            <a:solidFill>
              <a:srgbClr val="FF0000"/>
            </a:solidFill>
          </a:ln>
        </p:spPr>
        <p:txBody>
          <a:bodyPr wrap="square" rtlCol="0">
            <a:spAutoFit/>
          </a:bodyPr>
          <a:lstStyle/>
          <a:p>
            <a:r>
              <a:rPr lang="en-US" sz="3200" dirty="0">
                <a:solidFill>
                  <a:srgbClr val="FF0000"/>
                </a:solidFill>
              </a:rPr>
              <a:t>Molecular Formula = C</a:t>
            </a:r>
            <a:r>
              <a:rPr lang="en-US" sz="3200" baseline="-25000" dirty="0">
                <a:solidFill>
                  <a:srgbClr val="7030A0"/>
                </a:solidFill>
              </a:rPr>
              <a:t>9</a:t>
            </a:r>
            <a:r>
              <a:rPr lang="en-US" sz="3200" dirty="0">
                <a:solidFill>
                  <a:srgbClr val="FF0000"/>
                </a:solidFill>
              </a:rPr>
              <a:t>H</a:t>
            </a:r>
            <a:r>
              <a:rPr lang="en-US" sz="3200" baseline="-25000" dirty="0">
                <a:solidFill>
                  <a:srgbClr val="7030A0"/>
                </a:solidFill>
              </a:rPr>
              <a:t>12</a:t>
            </a:r>
            <a:r>
              <a:rPr lang="en-US" sz="3200" dirty="0">
                <a:solidFill>
                  <a:srgbClr val="FF0000"/>
                </a:solidFill>
              </a:rPr>
              <a:t>O</a:t>
            </a:r>
            <a:r>
              <a:rPr lang="en-US" sz="3200" baseline="-25000" dirty="0">
                <a:solidFill>
                  <a:srgbClr val="7030A0"/>
                </a:solidFill>
              </a:rPr>
              <a:t>9</a:t>
            </a:r>
          </a:p>
        </p:txBody>
      </p:sp>
      <p:sp>
        <p:nvSpPr>
          <p:cNvPr id="46" name="Title 1">
            <a:extLst>
              <a:ext uri="{FF2B5EF4-FFF2-40B4-BE49-F238E27FC236}">
                <a16:creationId xmlns:a16="http://schemas.microsoft.com/office/drawing/2014/main" id="{9D047204-6947-D054-C625-69D3EE2BCFF0}"/>
              </a:ext>
            </a:extLst>
          </p:cNvPr>
          <p:cNvSpPr>
            <a:spLocks noGrp="1"/>
          </p:cNvSpPr>
          <p:nvPr>
            <p:ph type="title"/>
          </p:nvPr>
        </p:nvSpPr>
        <p:spPr>
          <a:xfrm>
            <a:off x="43578" y="-1960"/>
            <a:ext cx="11536471" cy="571054"/>
          </a:xfrm>
        </p:spPr>
        <p:txBody>
          <a:bodyPr>
            <a:normAutofit fontScale="90000"/>
          </a:bodyPr>
          <a:lstStyle/>
          <a:p>
            <a:r>
              <a:rPr lang="en-US" u="sng" dirty="0">
                <a:solidFill>
                  <a:srgbClr val="FF0000"/>
                </a:solidFill>
              </a:rPr>
              <a:t>Determination of Molecular Formulas</a:t>
            </a:r>
          </a:p>
        </p:txBody>
      </p:sp>
    </p:spTree>
    <p:extLst>
      <p:ext uri="{BB962C8B-B14F-4D97-AF65-F5344CB8AC3E}">
        <p14:creationId xmlns:p14="http://schemas.microsoft.com/office/powerpoint/2010/main" val="283688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9" grpId="0"/>
      <p:bldP spid="31" grpId="0" animBg="1"/>
      <p:bldP spid="32" grpId="0" animBg="1"/>
      <p:bldP spid="33" grpId="0" animBg="1"/>
      <p:bldP spid="39" grpId="0"/>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ock, antenna&#10;&#10;Description automatically generated">
            <a:extLst>
              <a:ext uri="{FF2B5EF4-FFF2-40B4-BE49-F238E27FC236}">
                <a16:creationId xmlns:a16="http://schemas.microsoft.com/office/drawing/2014/main" id="{908D1764-9BB1-14F1-D99B-1B578308498F}"/>
              </a:ext>
            </a:extLst>
          </p:cNvPr>
          <p:cNvPicPr>
            <a:picLocks noChangeAspect="1"/>
          </p:cNvPicPr>
          <p:nvPr/>
        </p:nvPicPr>
        <p:blipFill>
          <a:blip r:embed="rId2"/>
          <a:stretch>
            <a:fillRect/>
          </a:stretch>
        </p:blipFill>
        <p:spPr>
          <a:xfrm>
            <a:off x="135659" y="2135225"/>
            <a:ext cx="4356100" cy="1257300"/>
          </a:xfrm>
          <a:prstGeom prst="rect">
            <a:avLst/>
          </a:prstGeom>
        </p:spPr>
      </p:pic>
      <p:sp>
        <p:nvSpPr>
          <p:cNvPr id="6" name="TextBox 5">
            <a:extLst>
              <a:ext uri="{FF2B5EF4-FFF2-40B4-BE49-F238E27FC236}">
                <a16:creationId xmlns:a16="http://schemas.microsoft.com/office/drawing/2014/main" id="{55C6C981-E793-3993-ABF2-CF75E75427E7}"/>
              </a:ext>
            </a:extLst>
          </p:cNvPr>
          <p:cNvSpPr txBox="1"/>
          <p:nvPr/>
        </p:nvSpPr>
        <p:spPr>
          <a:xfrm>
            <a:off x="838200" y="1145815"/>
            <a:ext cx="11599902" cy="954107"/>
          </a:xfrm>
          <a:prstGeom prst="rect">
            <a:avLst/>
          </a:prstGeom>
          <a:noFill/>
        </p:spPr>
        <p:txBody>
          <a:bodyPr wrap="square" rtlCol="0">
            <a:spAutoFit/>
          </a:bodyPr>
          <a:lstStyle/>
          <a:p>
            <a:r>
              <a:rPr lang="en-US" sz="2800" b="1" dirty="0"/>
              <a:t>The Atomic mass of an element is the sum (add them all up) of </a:t>
            </a:r>
            <a:r>
              <a:rPr lang="en-US" sz="2800" b="1" dirty="0">
                <a:solidFill>
                  <a:srgbClr val="FF0000"/>
                </a:solidFill>
              </a:rPr>
              <a:t>PROTONS</a:t>
            </a:r>
            <a:r>
              <a:rPr lang="en-US" sz="2800" b="1" dirty="0"/>
              <a:t>, </a:t>
            </a:r>
            <a:r>
              <a:rPr lang="en-US" sz="2800" b="1" dirty="0">
                <a:solidFill>
                  <a:srgbClr val="FF0000"/>
                </a:solidFill>
              </a:rPr>
              <a:t>NEUTRONS</a:t>
            </a:r>
            <a:r>
              <a:rPr lang="en-US" sz="2800" b="1" dirty="0"/>
              <a:t>, and electrons.</a:t>
            </a:r>
          </a:p>
        </p:txBody>
      </p:sp>
      <p:sp>
        <p:nvSpPr>
          <p:cNvPr id="3" name="TextBox 2">
            <a:extLst>
              <a:ext uri="{FF2B5EF4-FFF2-40B4-BE49-F238E27FC236}">
                <a16:creationId xmlns:a16="http://schemas.microsoft.com/office/drawing/2014/main" id="{0698348E-A3BB-0681-CBCE-CA4C821C80E2}"/>
              </a:ext>
            </a:extLst>
          </p:cNvPr>
          <p:cNvSpPr txBox="1"/>
          <p:nvPr/>
        </p:nvSpPr>
        <p:spPr>
          <a:xfrm>
            <a:off x="135659" y="3654416"/>
            <a:ext cx="2164197" cy="523220"/>
          </a:xfrm>
          <a:prstGeom prst="rect">
            <a:avLst/>
          </a:prstGeom>
          <a:noFill/>
        </p:spPr>
        <p:txBody>
          <a:bodyPr wrap="square" rtlCol="0">
            <a:spAutoFit/>
          </a:bodyPr>
          <a:lstStyle/>
          <a:p>
            <a:r>
              <a:rPr lang="en-US" sz="2800" b="1" u="sng" dirty="0">
                <a:solidFill>
                  <a:srgbClr val="FF0000"/>
                </a:solidFill>
              </a:rPr>
              <a:t>REMEMBER:</a:t>
            </a:r>
            <a:endParaRPr lang="en-US" sz="2800" b="1" u="sng" dirty="0"/>
          </a:p>
        </p:txBody>
      </p:sp>
      <p:sp>
        <p:nvSpPr>
          <p:cNvPr id="7" name="TextBox 6">
            <a:extLst>
              <a:ext uri="{FF2B5EF4-FFF2-40B4-BE49-F238E27FC236}">
                <a16:creationId xmlns:a16="http://schemas.microsoft.com/office/drawing/2014/main" id="{DFBFEFC9-256E-CC2C-4C6A-27A2FB2E518D}"/>
              </a:ext>
            </a:extLst>
          </p:cNvPr>
          <p:cNvSpPr txBox="1"/>
          <p:nvPr/>
        </p:nvSpPr>
        <p:spPr>
          <a:xfrm>
            <a:off x="2092038" y="3406089"/>
            <a:ext cx="10086109" cy="523220"/>
          </a:xfrm>
          <a:prstGeom prst="rect">
            <a:avLst/>
          </a:prstGeom>
          <a:noFill/>
        </p:spPr>
        <p:txBody>
          <a:bodyPr wrap="square">
            <a:spAutoFit/>
          </a:bodyPr>
          <a:lstStyle/>
          <a:p>
            <a:r>
              <a:rPr lang="en-US" sz="2800" b="1" dirty="0"/>
              <a:t>You can change the </a:t>
            </a:r>
            <a:r>
              <a:rPr lang="en-US" sz="2800" b="1" dirty="0">
                <a:solidFill>
                  <a:srgbClr val="0070C0"/>
                </a:solidFill>
              </a:rPr>
              <a:t># of electrons </a:t>
            </a:r>
            <a:r>
              <a:rPr lang="en-US" sz="2800" b="1" dirty="0"/>
              <a:t>in an atom (Changes the charge).</a:t>
            </a:r>
            <a:endParaRPr lang="en-US" sz="2800" dirty="0"/>
          </a:p>
        </p:txBody>
      </p:sp>
      <p:sp>
        <p:nvSpPr>
          <p:cNvPr id="9" name="TextBox 8">
            <a:extLst>
              <a:ext uri="{FF2B5EF4-FFF2-40B4-BE49-F238E27FC236}">
                <a16:creationId xmlns:a16="http://schemas.microsoft.com/office/drawing/2014/main" id="{312AA147-32B0-074B-7B06-AE4FF9199BA1}"/>
              </a:ext>
            </a:extLst>
          </p:cNvPr>
          <p:cNvSpPr txBox="1"/>
          <p:nvPr/>
        </p:nvSpPr>
        <p:spPr>
          <a:xfrm>
            <a:off x="2092038" y="3930364"/>
            <a:ext cx="10086109" cy="523220"/>
          </a:xfrm>
          <a:prstGeom prst="rect">
            <a:avLst/>
          </a:prstGeom>
          <a:noFill/>
        </p:spPr>
        <p:txBody>
          <a:bodyPr wrap="square">
            <a:spAutoFit/>
          </a:bodyPr>
          <a:lstStyle/>
          <a:p>
            <a:r>
              <a:rPr lang="en-US" sz="2800" b="1" dirty="0"/>
              <a:t>You can change the </a:t>
            </a:r>
            <a:r>
              <a:rPr lang="en-US" sz="2800" b="1" dirty="0">
                <a:solidFill>
                  <a:srgbClr val="FFC000"/>
                </a:solidFill>
              </a:rPr>
              <a:t># of neutrons </a:t>
            </a:r>
            <a:r>
              <a:rPr lang="en-US" sz="2800" b="1" dirty="0"/>
              <a:t>in an atom (Changes the Mass).</a:t>
            </a:r>
            <a:endParaRPr lang="en-US" sz="2800" dirty="0"/>
          </a:p>
        </p:txBody>
      </p:sp>
      <p:sp>
        <p:nvSpPr>
          <p:cNvPr id="12" name="TextBox 11">
            <a:extLst>
              <a:ext uri="{FF2B5EF4-FFF2-40B4-BE49-F238E27FC236}">
                <a16:creationId xmlns:a16="http://schemas.microsoft.com/office/drawing/2014/main" id="{96D2EFF4-DF77-72EE-0D39-73B65D47B552}"/>
              </a:ext>
            </a:extLst>
          </p:cNvPr>
          <p:cNvSpPr txBox="1"/>
          <p:nvPr/>
        </p:nvSpPr>
        <p:spPr>
          <a:xfrm>
            <a:off x="2092038" y="4537255"/>
            <a:ext cx="10086109" cy="954107"/>
          </a:xfrm>
          <a:prstGeom prst="rect">
            <a:avLst/>
          </a:prstGeom>
          <a:noFill/>
        </p:spPr>
        <p:txBody>
          <a:bodyPr wrap="square">
            <a:spAutoFit/>
          </a:bodyPr>
          <a:lstStyle/>
          <a:p>
            <a:r>
              <a:rPr lang="en-US" sz="2800" b="1" dirty="0"/>
              <a:t>You can </a:t>
            </a:r>
            <a:r>
              <a:rPr lang="en-US" sz="2800" b="1" dirty="0">
                <a:solidFill>
                  <a:srgbClr val="FF0000"/>
                </a:solidFill>
              </a:rPr>
              <a:t>NOT</a:t>
            </a:r>
            <a:r>
              <a:rPr lang="en-US" sz="2800" b="1" dirty="0"/>
              <a:t> change the </a:t>
            </a:r>
            <a:r>
              <a:rPr lang="en-US" sz="2800" b="1" dirty="0">
                <a:solidFill>
                  <a:srgbClr val="FF0000"/>
                </a:solidFill>
              </a:rPr>
              <a:t># of protons </a:t>
            </a:r>
            <a:r>
              <a:rPr lang="en-US" sz="2800" b="1" dirty="0"/>
              <a:t>in an atom (Changes what the element is).</a:t>
            </a:r>
            <a:endParaRPr lang="en-US" sz="2800" dirty="0"/>
          </a:p>
        </p:txBody>
      </p:sp>
      <p:sp>
        <p:nvSpPr>
          <p:cNvPr id="13" name="Rectangle 12">
            <a:extLst>
              <a:ext uri="{FF2B5EF4-FFF2-40B4-BE49-F238E27FC236}">
                <a16:creationId xmlns:a16="http://schemas.microsoft.com/office/drawing/2014/main" id="{EBEDDC22-0E56-F794-FB6B-C0C2ADFEDB17}"/>
              </a:ext>
            </a:extLst>
          </p:cNvPr>
          <p:cNvSpPr/>
          <p:nvPr/>
        </p:nvSpPr>
        <p:spPr>
          <a:xfrm>
            <a:off x="2092038" y="4031673"/>
            <a:ext cx="9767453" cy="318654"/>
          </a:xfrm>
          <a:prstGeom prst="rect">
            <a:avLst/>
          </a:prstGeom>
          <a:solidFill>
            <a:srgbClr val="FF0000">
              <a:alpha val="591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2DE15E3-BEF3-CBDF-5D3F-CB5EF17731BD}"/>
              </a:ext>
            </a:extLst>
          </p:cNvPr>
          <p:cNvSpPr txBox="1"/>
          <p:nvPr/>
        </p:nvSpPr>
        <p:spPr>
          <a:xfrm>
            <a:off x="385041" y="5843434"/>
            <a:ext cx="1914815" cy="646331"/>
          </a:xfrm>
          <a:prstGeom prst="rect">
            <a:avLst/>
          </a:prstGeom>
          <a:noFill/>
        </p:spPr>
        <p:txBody>
          <a:bodyPr wrap="square" rtlCol="0">
            <a:spAutoFit/>
          </a:bodyPr>
          <a:lstStyle/>
          <a:p>
            <a:r>
              <a:rPr lang="en-US" sz="3600" b="1" u="sng" dirty="0"/>
              <a:t>Isotope: </a:t>
            </a:r>
          </a:p>
        </p:txBody>
      </p:sp>
      <p:sp>
        <p:nvSpPr>
          <p:cNvPr id="15" name="TextBox 14">
            <a:extLst>
              <a:ext uri="{FF2B5EF4-FFF2-40B4-BE49-F238E27FC236}">
                <a16:creationId xmlns:a16="http://schemas.microsoft.com/office/drawing/2014/main" id="{7AE108E7-613A-0487-E721-173E596971F5}"/>
              </a:ext>
            </a:extLst>
          </p:cNvPr>
          <p:cNvSpPr txBox="1"/>
          <p:nvPr/>
        </p:nvSpPr>
        <p:spPr>
          <a:xfrm>
            <a:off x="385041" y="5930196"/>
            <a:ext cx="11294341" cy="954107"/>
          </a:xfrm>
          <a:prstGeom prst="rect">
            <a:avLst/>
          </a:prstGeom>
          <a:noFill/>
        </p:spPr>
        <p:txBody>
          <a:bodyPr wrap="square">
            <a:spAutoFit/>
          </a:bodyPr>
          <a:lstStyle/>
          <a:p>
            <a:r>
              <a:rPr lang="en-US" sz="2800" b="1" dirty="0"/>
              <a:t>                    Is an element with the </a:t>
            </a:r>
            <a:r>
              <a:rPr lang="en-US" sz="2800" b="1" dirty="0">
                <a:solidFill>
                  <a:srgbClr val="FF0000"/>
                </a:solidFill>
              </a:rPr>
              <a:t>SAME # OF PROTONS </a:t>
            </a:r>
            <a:r>
              <a:rPr lang="en-US" sz="2800" b="1" dirty="0"/>
              <a:t>and the </a:t>
            </a:r>
            <a:r>
              <a:rPr lang="en-US" sz="2800" b="1" dirty="0">
                <a:solidFill>
                  <a:srgbClr val="0070C0"/>
                </a:solidFill>
              </a:rPr>
              <a:t>SAME # OF ELECTRONS</a:t>
            </a:r>
            <a:r>
              <a:rPr lang="en-US" sz="2800" b="1" dirty="0"/>
              <a:t>, but a </a:t>
            </a:r>
            <a:r>
              <a:rPr lang="en-US" sz="2800" b="1" dirty="0">
                <a:solidFill>
                  <a:srgbClr val="7030A0"/>
                </a:solidFill>
              </a:rPr>
              <a:t>DIFFERENT # OF NEUTRONS</a:t>
            </a:r>
            <a:r>
              <a:rPr lang="en-US" sz="2800" b="1" dirty="0"/>
              <a:t>.</a:t>
            </a:r>
            <a:endParaRPr lang="en-US" sz="2800" dirty="0"/>
          </a:p>
        </p:txBody>
      </p:sp>
      <p:sp>
        <p:nvSpPr>
          <p:cNvPr id="16" name="Rectangle 15">
            <a:extLst>
              <a:ext uri="{FF2B5EF4-FFF2-40B4-BE49-F238E27FC236}">
                <a16:creationId xmlns:a16="http://schemas.microsoft.com/office/drawing/2014/main" id="{D69318EB-638B-868A-1ED4-E10D26F3F061}"/>
              </a:ext>
            </a:extLst>
          </p:cNvPr>
          <p:cNvSpPr/>
          <p:nvPr/>
        </p:nvSpPr>
        <p:spPr>
          <a:xfrm>
            <a:off x="385041" y="5946691"/>
            <a:ext cx="11294341" cy="89514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8651CFE0-3036-BBDF-D122-B86A9CDF4F84}"/>
              </a:ext>
            </a:extLst>
          </p:cNvPr>
          <p:cNvSpPr>
            <a:spLocks noGrp="1"/>
          </p:cNvSpPr>
          <p:nvPr>
            <p:ph type="title"/>
          </p:nvPr>
        </p:nvSpPr>
        <p:spPr>
          <a:xfrm>
            <a:off x="489274" y="67321"/>
            <a:ext cx="11536471" cy="668991"/>
          </a:xfrm>
        </p:spPr>
        <p:txBody>
          <a:bodyPr>
            <a:normAutofit fontScale="90000"/>
          </a:bodyPr>
          <a:lstStyle/>
          <a:p>
            <a:r>
              <a:rPr lang="en-US" dirty="0">
                <a:solidFill>
                  <a:srgbClr val="FF0000"/>
                </a:solidFill>
              </a:rPr>
              <a:t>Average Atomic Mass</a:t>
            </a:r>
          </a:p>
        </p:txBody>
      </p:sp>
    </p:spTree>
    <p:extLst>
      <p:ext uri="{BB962C8B-B14F-4D97-AF65-F5344CB8AC3E}">
        <p14:creationId xmlns:p14="http://schemas.microsoft.com/office/powerpoint/2010/main" val="203566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513241"/>
          </a:xfrm>
        </p:spPr>
        <p:txBody>
          <a:bodyPr>
            <a:normAutofit fontScale="90000"/>
          </a:bodyPr>
          <a:lstStyle/>
          <a:p>
            <a:r>
              <a:rPr lang="en-US" b="1" i="1" dirty="0">
                <a:solidFill>
                  <a:srgbClr val="FF0000"/>
                </a:solidFill>
              </a:rPr>
              <a:t>Example 3.11</a:t>
            </a:r>
          </a:p>
        </p:txBody>
      </p:sp>
      <p:sp>
        <p:nvSpPr>
          <p:cNvPr id="4" name="TextBox 3">
            <a:extLst>
              <a:ext uri="{FF2B5EF4-FFF2-40B4-BE49-F238E27FC236}">
                <a16:creationId xmlns:a16="http://schemas.microsoft.com/office/drawing/2014/main" id="{76D8076D-3C34-1C73-7CF8-7D92B277C5A9}"/>
              </a:ext>
            </a:extLst>
          </p:cNvPr>
          <p:cNvSpPr txBox="1"/>
          <p:nvPr/>
        </p:nvSpPr>
        <p:spPr>
          <a:xfrm>
            <a:off x="0" y="586351"/>
            <a:ext cx="12192000" cy="1200329"/>
          </a:xfrm>
          <a:prstGeom prst="rect">
            <a:avLst/>
          </a:prstGeom>
          <a:noFill/>
        </p:spPr>
        <p:txBody>
          <a:bodyPr wrap="square" rtlCol="0">
            <a:spAutoFit/>
          </a:bodyPr>
          <a:lstStyle/>
          <a:p>
            <a:r>
              <a:rPr lang="en-CA" sz="2400" i="1" dirty="0"/>
              <a:t>A sample of a compound contains 1.52 g of nitrogen (N) and 3.47 g of oxygen (O). The total molar mass of this compound is between 90 g/mol and 95 g/mol. Determine the molecular formula and the accurate molar mass of the compound.</a:t>
            </a:r>
          </a:p>
        </p:txBody>
      </p:sp>
      <p:sp>
        <p:nvSpPr>
          <p:cNvPr id="5" name="TextBox 4">
            <a:extLst>
              <a:ext uri="{FF2B5EF4-FFF2-40B4-BE49-F238E27FC236}">
                <a16:creationId xmlns:a16="http://schemas.microsoft.com/office/drawing/2014/main" id="{E80F6B4E-5238-DDCC-3B33-EC8EC4BD3E74}"/>
              </a:ext>
            </a:extLst>
          </p:cNvPr>
          <p:cNvSpPr txBox="1"/>
          <p:nvPr/>
        </p:nvSpPr>
        <p:spPr>
          <a:xfrm>
            <a:off x="311735" y="2970888"/>
            <a:ext cx="1746405" cy="923330"/>
          </a:xfrm>
          <a:prstGeom prst="rect">
            <a:avLst/>
          </a:prstGeom>
          <a:noFill/>
        </p:spPr>
        <p:txBody>
          <a:bodyPr wrap="square" rtlCol="0">
            <a:spAutoFit/>
          </a:bodyPr>
          <a:lstStyle/>
          <a:p>
            <a:r>
              <a:rPr lang="en-US" sz="5400" b="1" dirty="0" err="1"/>
              <a:t>n</a:t>
            </a:r>
            <a:r>
              <a:rPr lang="en-US" sz="5400" b="1" baseline="-25000" dirty="0" err="1"/>
              <a:t>N</a:t>
            </a:r>
            <a:r>
              <a:rPr lang="en-US" sz="5400" b="1" dirty="0"/>
              <a:t> =</a:t>
            </a:r>
            <a:endParaRPr lang="en-US" sz="2800" dirty="0">
              <a:solidFill>
                <a:srgbClr val="FF0000"/>
              </a:solidFill>
            </a:endParaRPr>
          </a:p>
        </p:txBody>
      </p:sp>
      <p:sp>
        <p:nvSpPr>
          <p:cNvPr id="6" name="TextBox 5">
            <a:extLst>
              <a:ext uri="{FF2B5EF4-FFF2-40B4-BE49-F238E27FC236}">
                <a16:creationId xmlns:a16="http://schemas.microsoft.com/office/drawing/2014/main" id="{778C9492-C5D5-E379-A733-962A2727E0D7}"/>
              </a:ext>
            </a:extLst>
          </p:cNvPr>
          <p:cNvSpPr txBox="1"/>
          <p:nvPr/>
        </p:nvSpPr>
        <p:spPr>
          <a:xfrm>
            <a:off x="2131007" y="2770028"/>
            <a:ext cx="1572209" cy="707886"/>
          </a:xfrm>
          <a:prstGeom prst="rect">
            <a:avLst/>
          </a:prstGeom>
          <a:noFill/>
        </p:spPr>
        <p:txBody>
          <a:bodyPr wrap="square" rtlCol="0">
            <a:spAutoFit/>
          </a:bodyPr>
          <a:lstStyle/>
          <a:p>
            <a:r>
              <a:rPr lang="en-US" sz="4000" b="1" dirty="0"/>
              <a:t>1.52 g</a:t>
            </a:r>
            <a:endParaRPr lang="en-US" dirty="0">
              <a:solidFill>
                <a:srgbClr val="FF0000"/>
              </a:solidFill>
            </a:endParaRPr>
          </a:p>
        </p:txBody>
      </p:sp>
      <p:sp>
        <p:nvSpPr>
          <p:cNvPr id="7" name="TextBox 6">
            <a:extLst>
              <a:ext uri="{FF2B5EF4-FFF2-40B4-BE49-F238E27FC236}">
                <a16:creationId xmlns:a16="http://schemas.microsoft.com/office/drawing/2014/main" id="{2CC92592-C9E0-7F10-6F62-FCF4F23C22F2}"/>
              </a:ext>
            </a:extLst>
          </p:cNvPr>
          <p:cNvSpPr txBox="1"/>
          <p:nvPr/>
        </p:nvSpPr>
        <p:spPr>
          <a:xfrm>
            <a:off x="1459508" y="3325951"/>
            <a:ext cx="2785850" cy="707886"/>
          </a:xfrm>
          <a:prstGeom prst="rect">
            <a:avLst/>
          </a:prstGeom>
          <a:noFill/>
        </p:spPr>
        <p:txBody>
          <a:bodyPr wrap="square" rtlCol="0">
            <a:spAutoFit/>
          </a:bodyPr>
          <a:lstStyle/>
          <a:p>
            <a:r>
              <a:rPr lang="en-US" sz="4000" b="1" dirty="0"/>
              <a:t>14.0 g/mol</a:t>
            </a:r>
            <a:endParaRPr lang="en-US" dirty="0">
              <a:solidFill>
                <a:srgbClr val="FF0000"/>
              </a:solidFill>
            </a:endParaRPr>
          </a:p>
        </p:txBody>
      </p:sp>
      <p:cxnSp>
        <p:nvCxnSpPr>
          <p:cNvPr id="9" name="Straight Connector 8">
            <a:extLst>
              <a:ext uri="{FF2B5EF4-FFF2-40B4-BE49-F238E27FC236}">
                <a16:creationId xmlns:a16="http://schemas.microsoft.com/office/drawing/2014/main" id="{0617DBA2-9BAD-9185-8165-A458EB4A3E85}"/>
              </a:ext>
            </a:extLst>
          </p:cNvPr>
          <p:cNvCxnSpPr/>
          <p:nvPr/>
        </p:nvCxnSpPr>
        <p:spPr>
          <a:xfrm>
            <a:off x="1569536" y="3458650"/>
            <a:ext cx="2417523"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280330-670A-D73B-057C-FDC6DE549B69}"/>
              </a:ext>
            </a:extLst>
          </p:cNvPr>
          <p:cNvSpPr txBox="1"/>
          <p:nvPr/>
        </p:nvSpPr>
        <p:spPr>
          <a:xfrm>
            <a:off x="9564963" y="1514026"/>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11" name="TextBox 10">
            <a:extLst>
              <a:ext uri="{FF2B5EF4-FFF2-40B4-BE49-F238E27FC236}">
                <a16:creationId xmlns:a16="http://schemas.microsoft.com/office/drawing/2014/main" id="{62C84838-0C6A-44F1-1CBA-3B7763C0203D}"/>
              </a:ext>
            </a:extLst>
          </p:cNvPr>
          <p:cNvSpPr txBox="1"/>
          <p:nvPr/>
        </p:nvSpPr>
        <p:spPr>
          <a:xfrm>
            <a:off x="10777235" y="1354080"/>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12" name="Straight Connector 11">
            <a:extLst>
              <a:ext uri="{FF2B5EF4-FFF2-40B4-BE49-F238E27FC236}">
                <a16:creationId xmlns:a16="http://schemas.microsoft.com/office/drawing/2014/main" id="{92792D2A-C7BA-0A9F-0528-20B90FEB8E9C}"/>
              </a:ext>
            </a:extLst>
          </p:cNvPr>
          <p:cNvCxnSpPr>
            <a:cxnSpLocks/>
          </p:cNvCxnSpPr>
          <p:nvPr/>
        </p:nvCxnSpPr>
        <p:spPr>
          <a:xfrm>
            <a:off x="10749527" y="2165112"/>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98FAE39-8BB7-0E3F-C35E-243EA2925656}"/>
              </a:ext>
            </a:extLst>
          </p:cNvPr>
          <p:cNvSpPr txBox="1"/>
          <p:nvPr/>
        </p:nvSpPr>
        <p:spPr>
          <a:xfrm>
            <a:off x="10777235" y="2092744"/>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14" name="TextBox 13">
            <a:extLst>
              <a:ext uri="{FF2B5EF4-FFF2-40B4-BE49-F238E27FC236}">
                <a16:creationId xmlns:a16="http://schemas.microsoft.com/office/drawing/2014/main" id="{939BC7AE-9095-6B96-EC40-0147CA72C760}"/>
              </a:ext>
            </a:extLst>
          </p:cNvPr>
          <p:cNvSpPr txBox="1"/>
          <p:nvPr/>
        </p:nvSpPr>
        <p:spPr>
          <a:xfrm>
            <a:off x="4097087" y="2902574"/>
            <a:ext cx="4100050" cy="923330"/>
          </a:xfrm>
          <a:prstGeom prst="rect">
            <a:avLst/>
          </a:prstGeom>
          <a:noFill/>
        </p:spPr>
        <p:txBody>
          <a:bodyPr wrap="square" rtlCol="0">
            <a:spAutoFit/>
          </a:bodyPr>
          <a:lstStyle/>
          <a:p>
            <a:r>
              <a:rPr lang="en-US" sz="5400" b="1" dirty="0"/>
              <a:t>= </a:t>
            </a:r>
            <a:r>
              <a:rPr lang="en-US" sz="4000" b="1" u="sng" dirty="0"/>
              <a:t>0.1085714 mol </a:t>
            </a:r>
            <a:endParaRPr lang="en-US" sz="2800" u="sng" dirty="0">
              <a:solidFill>
                <a:srgbClr val="FF0000"/>
              </a:solidFill>
            </a:endParaRPr>
          </a:p>
        </p:txBody>
      </p:sp>
      <p:sp>
        <p:nvSpPr>
          <p:cNvPr id="15" name="TextBox 14">
            <a:extLst>
              <a:ext uri="{FF2B5EF4-FFF2-40B4-BE49-F238E27FC236}">
                <a16:creationId xmlns:a16="http://schemas.microsoft.com/office/drawing/2014/main" id="{F4258D4D-5380-19B2-266F-94ECFA742CD1}"/>
              </a:ext>
            </a:extLst>
          </p:cNvPr>
          <p:cNvSpPr txBox="1"/>
          <p:nvPr/>
        </p:nvSpPr>
        <p:spPr>
          <a:xfrm>
            <a:off x="311735" y="4514219"/>
            <a:ext cx="1746405" cy="923330"/>
          </a:xfrm>
          <a:prstGeom prst="rect">
            <a:avLst/>
          </a:prstGeom>
          <a:noFill/>
        </p:spPr>
        <p:txBody>
          <a:bodyPr wrap="square" rtlCol="0">
            <a:spAutoFit/>
          </a:bodyPr>
          <a:lstStyle/>
          <a:p>
            <a:r>
              <a:rPr lang="en-US" sz="5400" b="1" dirty="0" err="1"/>
              <a:t>n</a:t>
            </a:r>
            <a:r>
              <a:rPr lang="en-US" sz="5400" b="1" baseline="-25000" dirty="0" err="1"/>
              <a:t>O</a:t>
            </a:r>
            <a:r>
              <a:rPr lang="en-US" sz="5400" b="1" dirty="0"/>
              <a:t> =</a:t>
            </a:r>
            <a:endParaRPr lang="en-US" sz="2800" dirty="0">
              <a:solidFill>
                <a:srgbClr val="FF0000"/>
              </a:solidFill>
            </a:endParaRPr>
          </a:p>
        </p:txBody>
      </p:sp>
      <p:sp>
        <p:nvSpPr>
          <p:cNvPr id="16" name="TextBox 15">
            <a:extLst>
              <a:ext uri="{FF2B5EF4-FFF2-40B4-BE49-F238E27FC236}">
                <a16:creationId xmlns:a16="http://schemas.microsoft.com/office/drawing/2014/main" id="{02665641-F7A4-07EA-DBB3-7CA594DF34C0}"/>
              </a:ext>
            </a:extLst>
          </p:cNvPr>
          <p:cNvSpPr txBox="1"/>
          <p:nvPr/>
        </p:nvSpPr>
        <p:spPr>
          <a:xfrm>
            <a:off x="2131007" y="4313359"/>
            <a:ext cx="1572209" cy="707886"/>
          </a:xfrm>
          <a:prstGeom prst="rect">
            <a:avLst/>
          </a:prstGeom>
          <a:noFill/>
        </p:spPr>
        <p:txBody>
          <a:bodyPr wrap="square" rtlCol="0">
            <a:spAutoFit/>
          </a:bodyPr>
          <a:lstStyle/>
          <a:p>
            <a:r>
              <a:rPr lang="en-US" sz="4000" b="1" dirty="0"/>
              <a:t>3.47 g</a:t>
            </a:r>
            <a:endParaRPr lang="en-US" dirty="0">
              <a:solidFill>
                <a:srgbClr val="FF0000"/>
              </a:solidFill>
            </a:endParaRPr>
          </a:p>
        </p:txBody>
      </p:sp>
      <p:sp>
        <p:nvSpPr>
          <p:cNvPr id="17" name="TextBox 16">
            <a:extLst>
              <a:ext uri="{FF2B5EF4-FFF2-40B4-BE49-F238E27FC236}">
                <a16:creationId xmlns:a16="http://schemas.microsoft.com/office/drawing/2014/main" id="{22950321-1130-CD83-B4A0-E5A1E2AC8478}"/>
              </a:ext>
            </a:extLst>
          </p:cNvPr>
          <p:cNvSpPr txBox="1"/>
          <p:nvPr/>
        </p:nvSpPr>
        <p:spPr>
          <a:xfrm>
            <a:off x="1459508" y="4869282"/>
            <a:ext cx="2785850" cy="707886"/>
          </a:xfrm>
          <a:prstGeom prst="rect">
            <a:avLst/>
          </a:prstGeom>
          <a:noFill/>
        </p:spPr>
        <p:txBody>
          <a:bodyPr wrap="square" rtlCol="0">
            <a:spAutoFit/>
          </a:bodyPr>
          <a:lstStyle/>
          <a:p>
            <a:r>
              <a:rPr lang="en-US" sz="4000" b="1" dirty="0"/>
              <a:t>16.0 g/mol</a:t>
            </a:r>
            <a:endParaRPr lang="en-US" dirty="0">
              <a:solidFill>
                <a:srgbClr val="FF0000"/>
              </a:solidFill>
            </a:endParaRPr>
          </a:p>
        </p:txBody>
      </p:sp>
      <p:cxnSp>
        <p:nvCxnSpPr>
          <p:cNvPr id="18" name="Straight Connector 17">
            <a:extLst>
              <a:ext uri="{FF2B5EF4-FFF2-40B4-BE49-F238E27FC236}">
                <a16:creationId xmlns:a16="http://schemas.microsoft.com/office/drawing/2014/main" id="{C90B2FF2-F488-D332-7877-3F87D56936D3}"/>
              </a:ext>
            </a:extLst>
          </p:cNvPr>
          <p:cNvCxnSpPr/>
          <p:nvPr/>
        </p:nvCxnSpPr>
        <p:spPr>
          <a:xfrm>
            <a:off x="1569536" y="5001981"/>
            <a:ext cx="2417523"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339C8A1-BD7D-CA71-435F-8EB20307453B}"/>
              </a:ext>
            </a:extLst>
          </p:cNvPr>
          <p:cNvSpPr txBox="1"/>
          <p:nvPr/>
        </p:nvSpPr>
        <p:spPr>
          <a:xfrm>
            <a:off x="4097087" y="4428231"/>
            <a:ext cx="4100050" cy="923330"/>
          </a:xfrm>
          <a:prstGeom prst="rect">
            <a:avLst/>
          </a:prstGeom>
          <a:noFill/>
        </p:spPr>
        <p:txBody>
          <a:bodyPr wrap="square" rtlCol="0">
            <a:spAutoFit/>
          </a:bodyPr>
          <a:lstStyle/>
          <a:p>
            <a:r>
              <a:rPr lang="en-US" sz="5400" b="1" dirty="0"/>
              <a:t>= </a:t>
            </a:r>
            <a:r>
              <a:rPr lang="en-US" sz="4000" b="1" u="sng" dirty="0"/>
              <a:t>0.216875 mol </a:t>
            </a:r>
            <a:endParaRPr lang="en-US" sz="2800" u="sng" dirty="0">
              <a:solidFill>
                <a:srgbClr val="FF0000"/>
              </a:solidFill>
            </a:endParaRPr>
          </a:p>
        </p:txBody>
      </p:sp>
      <p:sp>
        <p:nvSpPr>
          <p:cNvPr id="20" name="TextBox 19">
            <a:extLst>
              <a:ext uri="{FF2B5EF4-FFF2-40B4-BE49-F238E27FC236}">
                <a16:creationId xmlns:a16="http://schemas.microsoft.com/office/drawing/2014/main" id="{5A233E06-BA5B-D2C9-45C3-A93A5E402DAB}"/>
              </a:ext>
            </a:extLst>
          </p:cNvPr>
          <p:cNvSpPr txBox="1"/>
          <p:nvPr/>
        </p:nvSpPr>
        <p:spPr>
          <a:xfrm>
            <a:off x="5197601" y="3608590"/>
            <a:ext cx="2390316" cy="707886"/>
          </a:xfrm>
          <a:prstGeom prst="rect">
            <a:avLst/>
          </a:prstGeom>
          <a:noFill/>
        </p:spPr>
        <p:txBody>
          <a:bodyPr wrap="square" rtlCol="0">
            <a:spAutoFit/>
          </a:bodyPr>
          <a:lstStyle/>
          <a:p>
            <a:r>
              <a:rPr lang="en-US" sz="4000" b="1" dirty="0">
                <a:solidFill>
                  <a:srgbClr val="FF0000"/>
                </a:solidFill>
              </a:rPr>
              <a:t>0.108 mol</a:t>
            </a:r>
            <a:endParaRPr lang="en-US" dirty="0">
              <a:solidFill>
                <a:srgbClr val="FF0000"/>
              </a:solidFill>
            </a:endParaRPr>
          </a:p>
        </p:txBody>
      </p:sp>
      <p:sp>
        <p:nvSpPr>
          <p:cNvPr id="21" name="TextBox 20">
            <a:extLst>
              <a:ext uri="{FF2B5EF4-FFF2-40B4-BE49-F238E27FC236}">
                <a16:creationId xmlns:a16="http://schemas.microsoft.com/office/drawing/2014/main" id="{7A149250-CC3C-074A-A988-14B931EC36BD}"/>
              </a:ext>
            </a:extLst>
          </p:cNvPr>
          <p:cNvSpPr txBox="1"/>
          <p:nvPr/>
        </p:nvSpPr>
        <p:spPr>
          <a:xfrm>
            <a:off x="2389408" y="5750386"/>
            <a:ext cx="7152983" cy="1077218"/>
          </a:xfrm>
          <a:prstGeom prst="rect">
            <a:avLst/>
          </a:prstGeom>
          <a:noFill/>
          <a:ln w="41275">
            <a:solidFill>
              <a:srgbClr val="FF0000"/>
            </a:solidFill>
          </a:ln>
        </p:spPr>
        <p:txBody>
          <a:bodyPr wrap="square" rtlCol="0">
            <a:spAutoFit/>
          </a:bodyPr>
          <a:lstStyle/>
          <a:p>
            <a:r>
              <a:rPr lang="en-US" sz="3200" b="1" dirty="0">
                <a:solidFill>
                  <a:srgbClr val="FF0000"/>
                </a:solidFill>
              </a:rPr>
              <a:t>To find the </a:t>
            </a:r>
            <a:r>
              <a:rPr lang="en-US" sz="3200" b="1" u="sng" dirty="0">
                <a:solidFill>
                  <a:srgbClr val="FF0000"/>
                </a:solidFill>
              </a:rPr>
              <a:t>lowest terms ratio </a:t>
            </a:r>
            <a:r>
              <a:rPr lang="en-US" sz="3200" b="1" dirty="0">
                <a:solidFill>
                  <a:srgbClr val="FF0000"/>
                </a:solidFill>
              </a:rPr>
              <a:t>we divide both amounts by the smallest amount.</a:t>
            </a:r>
            <a:endParaRPr lang="en-US" sz="1600" dirty="0"/>
          </a:p>
        </p:txBody>
      </p:sp>
      <p:sp>
        <p:nvSpPr>
          <p:cNvPr id="22" name="TextBox 21">
            <a:extLst>
              <a:ext uri="{FF2B5EF4-FFF2-40B4-BE49-F238E27FC236}">
                <a16:creationId xmlns:a16="http://schemas.microsoft.com/office/drawing/2014/main" id="{BF0264E7-C868-F740-C015-19FA70FC44E5}"/>
              </a:ext>
            </a:extLst>
          </p:cNvPr>
          <p:cNvSpPr txBox="1"/>
          <p:nvPr/>
        </p:nvSpPr>
        <p:spPr>
          <a:xfrm>
            <a:off x="4973053" y="5119596"/>
            <a:ext cx="2294021" cy="707886"/>
          </a:xfrm>
          <a:prstGeom prst="rect">
            <a:avLst/>
          </a:prstGeom>
          <a:noFill/>
        </p:spPr>
        <p:txBody>
          <a:bodyPr wrap="square" rtlCol="0">
            <a:spAutoFit/>
          </a:bodyPr>
          <a:lstStyle/>
          <a:p>
            <a:r>
              <a:rPr lang="en-US" sz="4000" b="1" dirty="0">
                <a:solidFill>
                  <a:srgbClr val="FF0000"/>
                </a:solidFill>
              </a:rPr>
              <a:t>0.108 mol</a:t>
            </a:r>
            <a:endParaRPr lang="en-US" dirty="0">
              <a:solidFill>
                <a:srgbClr val="FF0000"/>
              </a:solidFill>
            </a:endParaRPr>
          </a:p>
        </p:txBody>
      </p:sp>
      <p:sp>
        <p:nvSpPr>
          <p:cNvPr id="23" name="TextBox 22">
            <a:extLst>
              <a:ext uri="{FF2B5EF4-FFF2-40B4-BE49-F238E27FC236}">
                <a16:creationId xmlns:a16="http://schemas.microsoft.com/office/drawing/2014/main" id="{F175F24F-22C7-9093-C641-1D1C73CCBF63}"/>
              </a:ext>
            </a:extLst>
          </p:cNvPr>
          <p:cNvSpPr txBox="1"/>
          <p:nvPr/>
        </p:nvSpPr>
        <p:spPr>
          <a:xfrm>
            <a:off x="7896189" y="2926738"/>
            <a:ext cx="1186113" cy="1200329"/>
          </a:xfrm>
          <a:prstGeom prst="rect">
            <a:avLst/>
          </a:prstGeom>
          <a:noFill/>
        </p:spPr>
        <p:txBody>
          <a:bodyPr wrap="square" rtlCol="0">
            <a:spAutoFit/>
          </a:bodyPr>
          <a:lstStyle/>
          <a:p>
            <a:r>
              <a:rPr lang="en-US" sz="5400" b="1" dirty="0"/>
              <a:t>= </a:t>
            </a:r>
            <a:r>
              <a:rPr lang="en-US" sz="7200" b="1" u="sng" dirty="0">
                <a:solidFill>
                  <a:srgbClr val="FF0000"/>
                </a:solidFill>
              </a:rPr>
              <a:t>1</a:t>
            </a:r>
            <a:endParaRPr lang="en-US" sz="2800" u="sng" dirty="0">
              <a:solidFill>
                <a:srgbClr val="FF0000"/>
              </a:solidFill>
            </a:endParaRPr>
          </a:p>
        </p:txBody>
      </p:sp>
      <p:sp>
        <p:nvSpPr>
          <p:cNvPr id="24" name="TextBox 23">
            <a:extLst>
              <a:ext uri="{FF2B5EF4-FFF2-40B4-BE49-F238E27FC236}">
                <a16:creationId xmlns:a16="http://schemas.microsoft.com/office/drawing/2014/main" id="{99193F5B-4823-31BD-3664-003F7829544A}"/>
              </a:ext>
            </a:extLst>
          </p:cNvPr>
          <p:cNvSpPr txBox="1"/>
          <p:nvPr/>
        </p:nvSpPr>
        <p:spPr>
          <a:xfrm>
            <a:off x="7896188" y="4428231"/>
            <a:ext cx="2853339" cy="1200329"/>
          </a:xfrm>
          <a:prstGeom prst="rect">
            <a:avLst/>
          </a:prstGeom>
          <a:noFill/>
        </p:spPr>
        <p:txBody>
          <a:bodyPr wrap="square" rtlCol="0">
            <a:spAutoFit/>
          </a:bodyPr>
          <a:lstStyle/>
          <a:p>
            <a:r>
              <a:rPr lang="en-US" sz="5400" b="1" dirty="0"/>
              <a:t>= </a:t>
            </a:r>
            <a:r>
              <a:rPr lang="en-US" sz="7200" b="1" u="sng" dirty="0">
                <a:solidFill>
                  <a:srgbClr val="FF0000"/>
                </a:solidFill>
              </a:rPr>
              <a:t>2</a:t>
            </a:r>
            <a:r>
              <a:rPr lang="en-US" sz="7200" b="1" dirty="0">
                <a:solidFill>
                  <a:srgbClr val="FF0000"/>
                </a:solidFill>
              </a:rPr>
              <a:t>.008</a:t>
            </a:r>
            <a:endParaRPr lang="en-US" sz="2800" dirty="0">
              <a:solidFill>
                <a:srgbClr val="FF0000"/>
              </a:solidFill>
            </a:endParaRPr>
          </a:p>
        </p:txBody>
      </p:sp>
      <p:sp>
        <p:nvSpPr>
          <p:cNvPr id="26" name="TextBox 25">
            <a:extLst>
              <a:ext uri="{FF2B5EF4-FFF2-40B4-BE49-F238E27FC236}">
                <a16:creationId xmlns:a16="http://schemas.microsoft.com/office/drawing/2014/main" id="{25CC3D1B-54A7-FF82-8811-6336E7CA7AF8}"/>
              </a:ext>
            </a:extLst>
          </p:cNvPr>
          <p:cNvSpPr txBox="1"/>
          <p:nvPr/>
        </p:nvSpPr>
        <p:spPr>
          <a:xfrm>
            <a:off x="311734" y="1983936"/>
            <a:ext cx="8046203" cy="646331"/>
          </a:xfrm>
          <a:prstGeom prst="rect">
            <a:avLst/>
          </a:prstGeom>
          <a:noFill/>
          <a:ln w="31750">
            <a:solidFill>
              <a:srgbClr val="FF0000"/>
            </a:solidFill>
          </a:ln>
        </p:spPr>
        <p:txBody>
          <a:bodyPr wrap="square" rtlCol="0">
            <a:spAutoFit/>
          </a:bodyPr>
          <a:lstStyle/>
          <a:p>
            <a:r>
              <a:rPr lang="en-US" sz="3600" dirty="0">
                <a:solidFill>
                  <a:srgbClr val="FF0000"/>
                </a:solidFill>
              </a:rPr>
              <a:t>So the Empirical Formula = N</a:t>
            </a:r>
            <a:r>
              <a:rPr lang="en-US" sz="3600" baseline="-25000" dirty="0">
                <a:solidFill>
                  <a:srgbClr val="FF0000"/>
                </a:solidFill>
              </a:rPr>
              <a:t>1</a:t>
            </a:r>
            <a:r>
              <a:rPr lang="en-US" sz="3600" dirty="0">
                <a:solidFill>
                  <a:srgbClr val="FF0000"/>
                </a:solidFill>
              </a:rPr>
              <a:t>O</a:t>
            </a:r>
            <a:r>
              <a:rPr lang="en-US" sz="3600" baseline="-25000" dirty="0">
                <a:solidFill>
                  <a:srgbClr val="FF0000"/>
                </a:solidFill>
              </a:rPr>
              <a:t>2</a:t>
            </a:r>
            <a:r>
              <a:rPr lang="en-US" sz="3600" dirty="0">
                <a:solidFill>
                  <a:srgbClr val="FF0000"/>
                </a:solidFill>
              </a:rPr>
              <a:t>   Just NO</a:t>
            </a:r>
            <a:r>
              <a:rPr lang="en-US" sz="3600" baseline="-25000" dirty="0">
                <a:solidFill>
                  <a:srgbClr val="FF0000"/>
                </a:solidFill>
              </a:rPr>
              <a:t>2</a:t>
            </a:r>
          </a:p>
        </p:txBody>
      </p:sp>
    </p:spTree>
    <p:extLst>
      <p:ext uri="{BB962C8B-B14F-4D97-AF65-F5344CB8AC3E}">
        <p14:creationId xmlns:p14="http://schemas.microsoft.com/office/powerpoint/2010/main" val="339131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100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3" grpId="0"/>
      <p:bldP spid="14" grpId="0"/>
      <p:bldP spid="15" grpId="0"/>
      <p:bldP spid="16" grpId="0"/>
      <p:bldP spid="17" grpId="0"/>
      <p:bldP spid="19" grpId="0"/>
      <p:bldP spid="20" grpId="0"/>
      <p:bldP spid="21" grpId="0" animBg="1"/>
      <p:bldP spid="22" grpId="0"/>
      <p:bldP spid="23" grpId="0"/>
      <p:bldP spid="24" grpId="0"/>
      <p:bldP spid="2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513241"/>
          </a:xfrm>
        </p:spPr>
        <p:txBody>
          <a:bodyPr>
            <a:normAutofit fontScale="90000"/>
          </a:bodyPr>
          <a:lstStyle/>
          <a:p>
            <a:r>
              <a:rPr lang="en-US" b="1" i="1" dirty="0">
                <a:solidFill>
                  <a:srgbClr val="FF0000"/>
                </a:solidFill>
              </a:rPr>
              <a:t>Example 3.11</a:t>
            </a:r>
          </a:p>
        </p:txBody>
      </p:sp>
      <p:sp>
        <p:nvSpPr>
          <p:cNvPr id="4" name="TextBox 3">
            <a:extLst>
              <a:ext uri="{FF2B5EF4-FFF2-40B4-BE49-F238E27FC236}">
                <a16:creationId xmlns:a16="http://schemas.microsoft.com/office/drawing/2014/main" id="{76D8076D-3C34-1C73-7CF8-7D92B277C5A9}"/>
              </a:ext>
            </a:extLst>
          </p:cNvPr>
          <p:cNvSpPr txBox="1"/>
          <p:nvPr/>
        </p:nvSpPr>
        <p:spPr>
          <a:xfrm>
            <a:off x="0" y="586351"/>
            <a:ext cx="12192000" cy="1200329"/>
          </a:xfrm>
          <a:prstGeom prst="rect">
            <a:avLst/>
          </a:prstGeom>
          <a:noFill/>
        </p:spPr>
        <p:txBody>
          <a:bodyPr wrap="square" rtlCol="0">
            <a:spAutoFit/>
          </a:bodyPr>
          <a:lstStyle/>
          <a:p>
            <a:r>
              <a:rPr lang="en-CA" sz="2400" i="1" dirty="0"/>
              <a:t>A sample of a compound contains 1.52 g of nitrogen (N) and 3.47 g of oxygen (O). The total molar mass of this compound is between 90 g/mol and 95 g/mol. Determine the molecular formula and the accurate molar mass of the compound.</a:t>
            </a:r>
          </a:p>
        </p:txBody>
      </p:sp>
      <p:sp>
        <p:nvSpPr>
          <p:cNvPr id="26" name="TextBox 25">
            <a:extLst>
              <a:ext uri="{FF2B5EF4-FFF2-40B4-BE49-F238E27FC236}">
                <a16:creationId xmlns:a16="http://schemas.microsoft.com/office/drawing/2014/main" id="{25CC3D1B-54A7-FF82-8811-6336E7CA7AF8}"/>
              </a:ext>
            </a:extLst>
          </p:cNvPr>
          <p:cNvSpPr txBox="1"/>
          <p:nvPr/>
        </p:nvSpPr>
        <p:spPr>
          <a:xfrm>
            <a:off x="744869" y="1983936"/>
            <a:ext cx="4739576" cy="646331"/>
          </a:xfrm>
          <a:prstGeom prst="rect">
            <a:avLst/>
          </a:prstGeom>
          <a:noFill/>
          <a:ln w="31750">
            <a:solidFill>
              <a:srgbClr val="FF0000"/>
            </a:solidFill>
          </a:ln>
        </p:spPr>
        <p:txBody>
          <a:bodyPr wrap="square" rtlCol="0">
            <a:spAutoFit/>
          </a:bodyPr>
          <a:lstStyle/>
          <a:p>
            <a:r>
              <a:rPr lang="en-US" sz="3600" dirty="0">
                <a:solidFill>
                  <a:srgbClr val="FF0000"/>
                </a:solidFill>
              </a:rPr>
              <a:t>Empirical Formula = NO</a:t>
            </a:r>
            <a:r>
              <a:rPr lang="en-US" sz="3600" baseline="-25000" dirty="0">
                <a:solidFill>
                  <a:srgbClr val="FF0000"/>
                </a:solidFill>
              </a:rPr>
              <a:t>2</a:t>
            </a:r>
          </a:p>
        </p:txBody>
      </p:sp>
      <p:sp>
        <p:nvSpPr>
          <p:cNvPr id="3" name="TextBox 2">
            <a:extLst>
              <a:ext uri="{FF2B5EF4-FFF2-40B4-BE49-F238E27FC236}">
                <a16:creationId xmlns:a16="http://schemas.microsoft.com/office/drawing/2014/main" id="{B5C88298-8A6B-E7D2-63AE-80AC1DA2506A}"/>
              </a:ext>
            </a:extLst>
          </p:cNvPr>
          <p:cNvSpPr txBox="1"/>
          <p:nvPr/>
        </p:nvSpPr>
        <p:spPr>
          <a:xfrm>
            <a:off x="3618360" y="2666464"/>
            <a:ext cx="1432950" cy="923330"/>
          </a:xfrm>
          <a:prstGeom prst="rect">
            <a:avLst/>
          </a:prstGeom>
          <a:noFill/>
        </p:spPr>
        <p:txBody>
          <a:bodyPr wrap="square" rtlCol="0">
            <a:spAutoFit/>
          </a:bodyPr>
          <a:lstStyle/>
          <a:p>
            <a:r>
              <a:rPr lang="en-US" sz="5400" b="1" dirty="0">
                <a:solidFill>
                  <a:srgbClr val="FF0000"/>
                </a:solidFill>
              </a:rPr>
              <a:t>NO</a:t>
            </a:r>
            <a:r>
              <a:rPr lang="en-US" sz="5400" b="1" baseline="-25000" dirty="0">
                <a:solidFill>
                  <a:srgbClr val="FF0000"/>
                </a:solidFill>
              </a:rPr>
              <a:t>2</a:t>
            </a:r>
            <a:endParaRPr lang="en-US" sz="3200" baseline="-25000" dirty="0"/>
          </a:p>
        </p:txBody>
      </p:sp>
      <p:cxnSp>
        <p:nvCxnSpPr>
          <p:cNvPr id="25" name="Straight Connector 24">
            <a:extLst>
              <a:ext uri="{FF2B5EF4-FFF2-40B4-BE49-F238E27FC236}">
                <a16:creationId xmlns:a16="http://schemas.microsoft.com/office/drawing/2014/main" id="{B0674723-80A3-0EA8-3288-F8FAB0D8CCA4}"/>
              </a:ext>
            </a:extLst>
          </p:cNvPr>
          <p:cNvCxnSpPr/>
          <p:nvPr/>
        </p:nvCxnSpPr>
        <p:spPr>
          <a:xfrm>
            <a:off x="0" y="1347537"/>
            <a:ext cx="8101263"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3655C58-3F5B-2F9A-07B6-ED28172EAEAF}"/>
              </a:ext>
            </a:extLst>
          </p:cNvPr>
          <p:cNvSpPr txBox="1"/>
          <p:nvPr/>
        </p:nvSpPr>
        <p:spPr>
          <a:xfrm>
            <a:off x="5533660" y="2997637"/>
            <a:ext cx="4059519" cy="584775"/>
          </a:xfrm>
          <a:prstGeom prst="rect">
            <a:avLst/>
          </a:prstGeom>
          <a:noFill/>
          <a:ln w="41275">
            <a:solidFill>
              <a:srgbClr val="FF0000"/>
            </a:solidFill>
          </a:ln>
        </p:spPr>
        <p:txBody>
          <a:bodyPr wrap="square" rtlCol="0">
            <a:spAutoFit/>
          </a:bodyPr>
          <a:lstStyle/>
          <a:p>
            <a:r>
              <a:rPr lang="en-US" sz="3200" b="1" dirty="0">
                <a:solidFill>
                  <a:srgbClr val="FF0000"/>
                </a:solidFill>
              </a:rPr>
              <a:t>Well we calculate this.</a:t>
            </a:r>
            <a:endParaRPr lang="en-US" sz="1600" dirty="0"/>
          </a:p>
        </p:txBody>
      </p:sp>
      <p:sp>
        <p:nvSpPr>
          <p:cNvPr id="28" name="TextBox 27">
            <a:extLst>
              <a:ext uri="{FF2B5EF4-FFF2-40B4-BE49-F238E27FC236}">
                <a16:creationId xmlns:a16="http://schemas.microsoft.com/office/drawing/2014/main" id="{5B9490B8-143C-04F1-C25B-8641E8BB2499}"/>
              </a:ext>
            </a:extLst>
          </p:cNvPr>
          <p:cNvSpPr txBox="1"/>
          <p:nvPr/>
        </p:nvSpPr>
        <p:spPr>
          <a:xfrm>
            <a:off x="7899870" y="3712806"/>
            <a:ext cx="3522109" cy="584775"/>
          </a:xfrm>
          <a:prstGeom prst="rect">
            <a:avLst/>
          </a:prstGeom>
          <a:noFill/>
          <a:ln w="41275">
            <a:solidFill>
              <a:srgbClr val="FF0000"/>
            </a:solidFill>
          </a:ln>
        </p:spPr>
        <p:txBody>
          <a:bodyPr wrap="square" rtlCol="0">
            <a:spAutoFit/>
          </a:bodyPr>
          <a:lstStyle/>
          <a:p>
            <a:r>
              <a:rPr lang="en-US" sz="3200" b="1" dirty="0">
                <a:solidFill>
                  <a:srgbClr val="FF0000"/>
                </a:solidFill>
              </a:rPr>
              <a:t>NO</a:t>
            </a:r>
            <a:r>
              <a:rPr lang="en-US" sz="3200" b="1" baseline="-25000" dirty="0">
                <a:solidFill>
                  <a:srgbClr val="FF0000"/>
                </a:solidFill>
              </a:rPr>
              <a:t>2</a:t>
            </a:r>
            <a:r>
              <a:rPr lang="en-US" sz="3200" b="1" dirty="0">
                <a:solidFill>
                  <a:srgbClr val="FF0000"/>
                </a:solidFill>
              </a:rPr>
              <a:t> heavy enough?</a:t>
            </a:r>
            <a:endParaRPr lang="en-US" sz="1600" dirty="0"/>
          </a:p>
        </p:txBody>
      </p:sp>
      <p:sp>
        <p:nvSpPr>
          <p:cNvPr id="29" name="TextBox 28">
            <a:extLst>
              <a:ext uri="{FF2B5EF4-FFF2-40B4-BE49-F238E27FC236}">
                <a16:creationId xmlns:a16="http://schemas.microsoft.com/office/drawing/2014/main" id="{D8E8A29E-6C4E-8C88-18A1-3F46EA8477D7}"/>
              </a:ext>
            </a:extLst>
          </p:cNvPr>
          <p:cNvSpPr txBox="1"/>
          <p:nvPr/>
        </p:nvSpPr>
        <p:spPr>
          <a:xfrm>
            <a:off x="770021" y="4258114"/>
            <a:ext cx="3421139" cy="584775"/>
          </a:xfrm>
          <a:prstGeom prst="rect">
            <a:avLst/>
          </a:prstGeom>
          <a:noFill/>
          <a:ln w="34925">
            <a:noFill/>
          </a:ln>
        </p:spPr>
        <p:txBody>
          <a:bodyPr wrap="square" rtlCol="0">
            <a:spAutoFit/>
          </a:bodyPr>
          <a:lstStyle/>
          <a:p>
            <a:r>
              <a:rPr lang="en-US" sz="3200" b="1" u="sng" dirty="0">
                <a:solidFill>
                  <a:srgbClr val="FF0000"/>
                </a:solidFill>
              </a:rPr>
              <a:t>Molar Mass</a:t>
            </a:r>
            <a:r>
              <a:rPr lang="en-US" sz="3200" b="1" u="sng" baseline="-25000" dirty="0">
                <a:solidFill>
                  <a:srgbClr val="FF0000"/>
                </a:solidFill>
              </a:rPr>
              <a:t>CNO2</a:t>
            </a:r>
            <a:r>
              <a:rPr lang="en-US" sz="3200" b="1" u="sng" dirty="0">
                <a:solidFill>
                  <a:srgbClr val="FF0000"/>
                </a:solidFill>
              </a:rPr>
              <a:t> =</a:t>
            </a:r>
          </a:p>
        </p:txBody>
      </p:sp>
      <p:sp>
        <p:nvSpPr>
          <p:cNvPr id="30" name="TextBox 29">
            <a:extLst>
              <a:ext uri="{FF2B5EF4-FFF2-40B4-BE49-F238E27FC236}">
                <a16:creationId xmlns:a16="http://schemas.microsoft.com/office/drawing/2014/main" id="{03FCBB39-723A-86D0-51C2-0D440B07ACF6}"/>
              </a:ext>
            </a:extLst>
          </p:cNvPr>
          <p:cNvSpPr txBox="1"/>
          <p:nvPr/>
        </p:nvSpPr>
        <p:spPr>
          <a:xfrm>
            <a:off x="382220" y="4765308"/>
            <a:ext cx="4042098" cy="523220"/>
          </a:xfrm>
          <a:prstGeom prst="rect">
            <a:avLst/>
          </a:prstGeom>
          <a:noFill/>
        </p:spPr>
        <p:txBody>
          <a:bodyPr wrap="square" rtlCol="0">
            <a:spAutoFit/>
          </a:bodyPr>
          <a:lstStyle/>
          <a:p>
            <a:r>
              <a:rPr lang="en-US" sz="2800" b="1" dirty="0">
                <a:solidFill>
                  <a:srgbClr val="FF0000"/>
                </a:solidFill>
              </a:rPr>
              <a:t>1 x 14.0 g/mol (Nitrogen)</a:t>
            </a:r>
          </a:p>
        </p:txBody>
      </p:sp>
      <p:sp>
        <p:nvSpPr>
          <p:cNvPr id="31" name="TextBox 30">
            <a:extLst>
              <a:ext uri="{FF2B5EF4-FFF2-40B4-BE49-F238E27FC236}">
                <a16:creationId xmlns:a16="http://schemas.microsoft.com/office/drawing/2014/main" id="{093B1A3F-A3E6-3586-D8B3-0B783740C9C7}"/>
              </a:ext>
            </a:extLst>
          </p:cNvPr>
          <p:cNvSpPr txBox="1"/>
          <p:nvPr/>
        </p:nvSpPr>
        <p:spPr>
          <a:xfrm>
            <a:off x="149061" y="5088473"/>
            <a:ext cx="4042099" cy="523220"/>
          </a:xfrm>
          <a:prstGeom prst="rect">
            <a:avLst/>
          </a:prstGeom>
          <a:noFill/>
        </p:spPr>
        <p:txBody>
          <a:bodyPr wrap="square" rtlCol="0">
            <a:spAutoFit/>
          </a:bodyPr>
          <a:lstStyle/>
          <a:p>
            <a:r>
              <a:rPr lang="en-US" sz="2800" b="1" u="sng" dirty="0">
                <a:solidFill>
                  <a:srgbClr val="FF0000"/>
                </a:solidFill>
              </a:rPr>
              <a:t>+ 2 x 16.0 g/mol (Oxygen)</a:t>
            </a:r>
          </a:p>
        </p:txBody>
      </p:sp>
      <p:sp>
        <p:nvSpPr>
          <p:cNvPr id="32" name="TextBox 31">
            <a:extLst>
              <a:ext uri="{FF2B5EF4-FFF2-40B4-BE49-F238E27FC236}">
                <a16:creationId xmlns:a16="http://schemas.microsoft.com/office/drawing/2014/main" id="{B92FEA2F-364F-D84E-64DF-89C8B6A68652}"/>
              </a:ext>
            </a:extLst>
          </p:cNvPr>
          <p:cNvSpPr txBox="1"/>
          <p:nvPr/>
        </p:nvSpPr>
        <p:spPr>
          <a:xfrm>
            <a:off x="829754" y="5611693"/>
            <a:ext cx="2318657" cy="584775"/>
          </a:xfrm>
          <a:prstGeom prst="rect">
            <a:avLst/>
          </a:prstGeom>
          <a:noFill/>
          <a:ln w="34925">
            <a:solidFill>
              <a:srgbClr val="FF0000"/>
            </a:solidFill>
          </a:ln>
        </p:spPr>
        <p:txBody>
          <a:bodyPr wrap="square" rtlCol="0">
            <a:spAutoFit/>
          </a:bodyPr>
          <a:lstStyle/>
          <a:p>
            <a:r>
              <a:rPr lang="en-US" sz="3200" b="1" dirty="0"/>
              <a:t>46.0 g/mol</a:t>
            </a:r>
          </a:p>
        </p:txBody>
      </p:sp>
      <p:sp>
        <p:nvSpPr>
          <p:cNvPr id="33" name="TextBox 32">
            <a:extLst>
              <a:ext uri="{FF2B5EF4-FFF2-40B4-BE49-F238E27FC236}">
                <a16:creationId xmlns:a16="http://schemas.microsoft.com/office/drawing/2014/main" id="{D29F3B0F-EE2D-8E52-B159-C94A6ACE60BB}"/>
              </a:ext>
            </a:extLst>
          </p:cNvPr>
          <p:cNvSpPr txBox="1"/>
          <p:nvPr/>
        </p:nvSpPr>
        <p:spPr>
          <a:xfrm>
            <a:off x="125864" y="6227245"/>
            <a:ext cx="4670726" cy="584775"/>
          </a:xfrm>
          <a:prstGeom prst="rect">
            <a:avLst/>
          </a:prstGeom>
          <a:noFill/>
          <a:ln w="41275">
            <a:solidFill>
              <a:srgbClr val="FF0000"/>
            </a:solidFill>
          </a:ln>
        </p:spPr>
        <p:txBody>
          <a:bodyPr wrap="square" rtlCol="0">
            <a:spAutoFit/>
          </a:bodyPr>
          <a:lstStyle/>
          <a:p>
            <a:r>
              <a:rPr lang="en-US" sz="3200" b="1" dirty="0"/>
              <a:t>NO</a:t>
            </a:r>
            <a:r>
              <a:rPr lang="en-US" sz="3200" b="1" baseline="-25000" dirty="0"/>
              <a:t>2</a:t>
            </a:r>
            <a:r>
              <a:rPr lang="en-US" sz="3200" b="1" dirty="0"/>
              <a:t> is NOT heavy enough.</a:t>
            </a:r>
            <a:endParaRPr lang="en-US" sz="1600" dirty="0"/>
          </a:p>
        </p:txBody>
      </p:sp>
      <p:sp>
        <p:nvSpPr>
          <p:cNvPr id="34" name="TextBox 33">
            <a:extLst>
              <a:ext uri="{FF2B5EF4-FFF2-40B4-BE49-F238E27FC236}">
                <a16:creationId xmlns:a16="http://schemas.microsoft.com/office/drawing/2014/main" id="{9B37DB63-6614-EAAC-5B60-0D82407BEF0E}"/>
              </a:ext>
            </a:extLst>
          </p:cNvPr>
          <p:cNvSpPr txBox="1"/>
          <p:nvPr/>
        </p:nvSpPr>
        <p:spPr>
          <a:xfrm>
            <a:off x="5549702" y="4331704"/>
            <a:ext cx="892938" cy="923330"/>
          </a:xfrm>
          <a:prstGeom prst="rect">
            <a:avLst/>
          </a:prstGeom>
          <a:noFill/>
        </p:spPr>
        <p:txBody>
          <a:bodyPr wrap="square" rtlCol="0">
            <a:spAutoFit/>
          </a:bodyPr>
          <a:lstStyle/>
          <a:p>
            <a:r>
              <a:rPr lang="en-US" sz="5400" b="1" dirty="0">
                <a:solidFill>
                  <a:srgbClr val="FF0000"/>
                </a:solidFill>
              </a:rPr>
              <a:t>x2</a:t>
            </a:r>
            <a:endParaRPr lang="en-US" sz="3200" baseline="-25000" dirty="0"/>
          </a:p>
        </p:txBody>
      </p:sp>
      <p:sp>
        <p:nvSpPr>
          <p:cNvPr id="35" name="TextBox 34">
            <a:extLst>
              <a:ext uri="{FF2B5EF4-FFF2-40B4-BE49-F238E27FC236}">
                <a16:creationId xmlns:a16="http://schemas.microsoft.com/office/drawing/2014/main" id="{602CEE5D-C11B-650C-EA62-16830B8F1CA0}"/>
              </a:ext>
            </a:extLst>
          </p:cNvPr>
          <p:cNvSpPr txBox="1"/>
          <p:nvPr/>
        </p:nvSpPr>
        <p:spPr>
          <a:xfrm>
            <a:off x="5549702" y="4888418"/>
            <a:ext cx="892938" cy="923330"/>
          </a:xfrm>
          <a:prstGeom prst="rect">
            <a:avLst/>
          </a:prstGeom>
          <a:noFill/>
        </p:spPr>
        <p:txBody>
          <a:bodyPr wrap="square" rtlCol="0">
            <a:spAutoFit/>
          </a:bodyPr>
          <a:lstStyle/>
          <a:p>
            <a:r>
              <a:rPr lang="en-US" sz="5400" b="1" dirty="0">
                <a:solidFill>
                  <a:srgbClr val="FF0000"/>
                </a:solidFill>
              </a:rPr>
              <a:t>x3</a:t>
            </a:r>
            <a:endParaRPr lang="en-US" sz="3200" baseline="-25000" dirty="0"/>
          </a:p>
        </p:txBody>
      </p:sp>
      <p:sp>
        <p:nvSpPr>
          <p:cNvPr id="36" name="TextBox 35">
            <a:extLst>
              <a:ext uri="{FF2B5EF4-FFF2-40B4-BE49-F238E27FC236}">
                <a16:creationId xmlns:a16="http://schemas.microsoft.com/office/drawing/2014/main" id="{A4C0F59C-91E7-3C72-AE9A-AB54FE299AF1}"/>
              </a:ext>
            </a:extLst>
          </p:cNvPr>
          <p:cNvSpPr txBox="1"/>
          <p:nvPr/>
        </p:nvSpPr>
        <p:spPr>
          <a:xfrm>
            <a:off x="5533660" y="5442415"/>
            <a:ext cx="892938" cy="923330"/>
          </a:xfrm>
          <a:prstGeom prst="rect">
            <a:avLst/>
          </a:prstGeom>
          <a:noFill/>
        </p:spPr>
        <p:txBody>
          <a:bodyPr wrap="square" rtlCol="0">
            <a:spAutoFit/>
          </a:bodyPr>
          <a:lstStyle/>
          <a:p>
            <a:r>
              <a:rPr lang="en-US" sz="5400" b="1" dirty="0">
                <a:solidFill>
                  <a:srgbClr val="FF0000"/>
                </a:solidFill>
              </a:rPr>
              <a:t>x4</a:t>
            </a:r>
            <a:endParaRPr lang="en-US" sz="3200" baseline="-25000" dirty="0"/>
          </a:p>
        </p:txBody>
      </p:sp>
      <p:sp>
        <p:nvSpPr>
          <p:cNvPr id="37" name="TextBox 36">
            <a:extLst>
              <a:ext uri="{FF2B5EF4-FFF2-40B4-BE49-F238E27FC236}">
                <a16:creationId xmlns:a16="http://schemas.microsoft.com/office/drawing/2014/main" id="{092B7C9D-12C8-827B-2353-5E49EBF6B980}"/>
              </a:ext>
            </a:extLst>
          </p:cNvPr>
          <p:cNvSpPr txBox="1"/>
          <p:nvPr/>
        </p:nvSpPr>
        <p:spPr>
          <a:xfrm>
            <a:off x="6458682" y="4239475"/>
            <a:ext cx="4100050" cy="923330"/>
          </a:xfrm>
          <a:prstGeom prst="rect">
            <a:avLst/>
          </a:prstGeom>
          <a:noFill/>
        </p:spPr>
        <p:txBody>
          <a:bodyPr wrap="square" rtlCol="0">
            <a:spAutoFit/>
          </a:bodyPr>
          <a:lstStyle/>
          <a:p>
            <a:r>
              <a:rPr lang="en-US" sz="5400" b="1" dirty="0"/>
              <a:t>= </a:t>
            </a:r>
            <a:r>
              <a:rPr lang="en-US" sz="4000" b="1" u="sng" dirty="0"/>
              <a:t>92.0 g/mol</a:t>
            </a:r>
            <a:endParaRPr lang="en-US" sz="2800" u="sng" dirty="0">
              <a:solidFill>
                <a:srgbClr val="FF0000"/>
              </a:solidFill>
            </a:endParaRPr>
          </a:p>
        </p:txBody>
      </p:sp>
      <p:sp>
        <p:nvSpPr>
          <p:cNvPr id="38" name="TextBox 37">
            <a:extLst>
              <a:ext uri="{FF2B5EF4-FFF2-40B4-BE49-F238E27FC236}">
                <a16:creationId xmlns:a16="http://schemas.microsoft.com/office/drawing/2014/main" id="{4EC3C433-1B6E-F392-B03E-39DDD4698B24}"/>
              </a:ext>
            </a:extLst>
          </p:cNvPr>
          <p:cNvSpPr txBox="1"/>
          <p:nvPr/>
        </p:nvSpPr>
        <p:spPr>
          <a:xfrm>
            <a:off x="6458682" y="4824250"/>
            <a:ext cx="4100050" cy="923330"/>
          </a:xfrm>
          <a:prstGeom prst="rect">
            <a:avLst/>
          </a:prstGeom>
          <a:noFill/>
        </p:spPr>
        <p:txBody>
          <a:bodyPr wrap="square" rtlCol="0">
            <a:spAutoFit/>
          </a:bodyPr>
          <a:lstStyle/>
          <a:p>
            <a:r>
              <a:rPr lang="en-US" sz="5400" b="1" dirty="0"/>
              <a:t>= </a:t>
            </a:r>
            <a:r>
              <a:rPr lang="en-US" sz="4000" b="1" u="sng" dirty="0"/>
              <a:t>138.0 g/mol</a:t>
            </a:r>
            <a:endParaRPr lang="en-US" sz="2800" u="sng" dirty="0">
              <a:solidFill>
                <a:srgbClr val="FF0000"/>
              </a:solidFill>
            </a:endParaRPr>
          </a:p>
        </p:txBody>
      </p:sp>
      <p:sp>
        <p:nvSpPr>
          <p:cNvPr id="39" name="TextBox 38">
            <a:extLst>
              <a:ext uri="{FF2B5EF4-FFF2-40B4-BE49-F238E27FC236}">
                <a16:creationId xmlns:a16="http://schemas.microsoft.com/office/drawing/2014/main" id="{20DD1AB2-06D4-9643-E57C-84A37188BCB5}"/>
              </a:ext>
            </a:extLst>
          </p:cNvPr>
          <p:cNvSpPr txBox="1"/>
          <p:nvPr/>
        </p:nvSpPr>
        <p:spPr>
          <a:xfrm>
            <a:off x="6415550" y="5401045"/>
            <a:ext cx="4100050" cy="923330"/>
          </a:xfrm>
          <a:prstGeom prst="rect">
            <a:avLst/>
          </a:prstGeom>
          <a:noFill/>
        </p:spPr>
        <p:txBody>
          <a:bodyPr wrap="square" rtlCol="0">
            <a:spAutoFit/>
          </a:bodyPr>
          <a:lstStyle/>
          <a:p>
            <a:r>
              <a:rPr lang="en-US" sz="5400" b="1" dirty="0"/>
              <a:t>= </a:t>
            </a:r>
            <a:r>
              <a:rPr lang="en-US" sz="4000" b="1" u="sng" dirty="0"/>
              <a:t>184.0 g/mol</a:t>
            </a:r>
            <a:endParaRPr lang="en-US" sz="2800" u="sng" dirty="0">
              <a:solidFill>
                <a:srgbClr val="FF0000"/>
              </a:solidFill>
            </a:endParaRPr>
          </a:p>
        </p:txBody>
      </p:sp>
      <p:sp>
        <p:nvSpPr>
          <p:cNvPr id="40" name="Rectangle 39">
            <a:extLst>
              <a:ext uri="{FF2B5EF4-FFF2-40B4-BE49-F238E27FC236}">
                <a16:creationId xmlns:a16="http://schemas.microsoft.com/office/drawing/2014/main" id="{309542B6-7CFB-ED50-9297-2D3735CD43A4}"/>
              </a:ext>
            </a:extLst>
          </p:cNvPr>
          <p:cNvSpPr/>
          <p:nvPr/>
        </p:nvSpPr>
        <p:spPr>
          <a:xfrm>
            <a:off x="5533660" y="4414957"/>
            <a:ext cx="4127264" cy="710682"/>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14372BA-747B-DCDE-302A-1DC9993D0057}"/>
              </a:ext>
            </a:extLst>
          </p:cNvPr>
          <p:cNvSpPr txBox="1"/>
          <p:nvPr/>
        </p:nvSpPr>
        <p:spPr>
          <a:xfrm>
            <a:off x="5982836" y="1977291"/>
            <a:ext cx="5193199" cy="646331"/>
          </a:xfrm>
          <a:prstGeom prst="rect">
            <a:avLst/>
          </a:prstGeom>
          <a:noFill/>
          <a:ln w="31750">
            <a:solidFill>
              <a:srgbClr val="FF0000"/>
            </a:solidFill>
          </a:ln>
        </p:spPr>
        <p:txBody>
          <a:bodyPr wrap="square" rtlCol="0">
            <a:spAutoFit/>
          </a:bodyPr>
          <a:lstStyle/>
          <a:p>
            <a:r>
              <a:rPr lang="en-US" sz="3600" dirty="0">
                <a:solidFill>
                  <a:srgbClr val="FF0000"/>
                </a:solidFill>
              </a:rPr>
              <a:t>Molecular Formula = N</a:t>
            </a:r>
            <a:r>
              <a:rPr lang="en-US" sz="3600" baseline="-25000" dirty="0">
                <a:solidFill>
                  <a:schemeClr val="accent6">
                    <a:lumMod val="75000"/>
                  </a:schemeClr>
                </a:solidFill>
              </a:rPr>
              <a:t>2</a:t>
            </a:r>
            <a:r>
              <a:rPr lang="en-US" sz="3600" dirty="0">
                <a:solidFill>
                  <a:srgbClr val="FF0000"/>
                </a:solidFill>
              </a:rPr>
              <a:t>O</a:t>
            </a:r>
            <a:r>
              <a:rPr lang="en-US" sz="3600" b="1" baseline="-25000" dirty="0">
                <a:solidFill>
                  <a:schemeClr val="accent6">
                    <a:lumMod val="75000"/>
                  </a:schemeClr>
                </a:solidFill>
              </a:rPr>
              <a:t>4</a:t>
            </a:r>
          </a:p>
        </p:txBody>
      </p:sp>
      <p:sp>
        <p:nvSpPr>
          <p:cNvPr id="42" name="TextBox 41">
            <a:extLst>
              <a:ext uri="{FF2B5EF4-FFF2-40B4-BE49-F238E27FC236}">
                <a16:creationId xmlns:a16="http://schemas.microsoft.com/office/drawing/2014/main" id="{F98AAF82-2936-00EE-B84D-E53C2DD11DCE}"/>
              </a:ext>
            </a:extLst>
          </p:cNvPr>
          <p:cNvSpPr txBox="1"/>
          <p:nvPr/>
        </p:nvSpPr>
        <p:spPr>
          <a:xfrm>
            <a:off x="10329380" y="4814467"/>
            <a:ext cx="1693309" cy="1569660"/>
          </a:xfrm>
          <a:prstGeom prst="rect">
            <a:avLst/>
          </a:prstGeom>
          <a:noFill/>
          <a:ln w="41275">
            <a:solidFill>
              <a:srgbClr val="FF0000"/>
            </a:solidFill>
          </a:ln>
        </p:spPr>
        <p:txBody>
          <a:bodyPr wrap="square" rtlCol="0">
            <a:spAutoFit/>
          </a:bodyPr>
          <a:lstStyle/>
          <a:p>
            <a:r>
              <a:rPr lang="en-US" sz="3200" b="1" dirty="0">
                <a:solidFill>
                  <a:srgbClr val="FF0000"/>
                </a:solidFill>
              </a:rPr>
              <a:t>Accurate Molar Mass</a:t>
            </a:r>
            <a:endParaRPr lang="en-US" sz="1600" dirty="0"/>
          </a:p>
        </p:txBody>
      </p:sp>
      <p:cxnSp>
        <p:nvCxnSpPr>
          <p:cNvPr id="44" name="Straight Arrow Connector 43">
            <a:extLst>
              <a:ext uri="{FF2B5EF4-FFF2-40B4-BE49-F238E27FC236}">
                <a16:creationId xmlns:a16="http://schemas.microsoft.com/office/drawing/2014/main" id="{CC4F08AF-37E9-B245-1F1F-2666ADE2D0B2}"/>
              </a:ext>
            </a:extLst>
          </p:cNvPr>
          <p:cNvCxnSpPr/>
          <p:nvPr/>
        </p:nvCxnSpPr>
        <p:spPr>
          <a:xfrm flipH="1" flipV="1">
            <a:off x="9690512" y="4888418"/>
            <a:ext cx="453189" cy="4616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5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p:bldP spid="30" grpId="0"/>
      <p:bldP spid="31" grpId="0"/>
      <p:bldP spid="32" grpId="0" animBg="1"/>
      <p:bldP spid="33" grpId="0" animBg="1"/>
      <p:bldP spid="34" grpId="0"/>
      <p:bldP spid="35" grpId="0"/>
      <p:bldP spid="36" grpId="0"/>
      <p:bldP spid="37" grpId="0"/>
      <p:bldP spid="37" grpId="1"/>
      <p:bldP spid="38" grpId="0"/>
      <p:bldP spid="38" grpId="1"/>
      <p:bldP spid="39" grpId="0"/>
      <p:bldP spid="39" grpId="1"/>
      <p:bldP spid="40" grpId="0" animBg="1"/>
      <p:bldP spid="41" grpId="0" animBg="1"/>
      <p:bldP spid="4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830997"/>
          </a:xfrm>
          <a:prstGeom prst="rect">
            <a:avLst/>
          </a:prstGeom>
          <a:noFill/>
        </p:spPr>
        <p:txBody>
          <a:bodyPr wrap="square" rtlCol="0">
            <a:spAutoFit/>
          </a:bodyPr>
          <a:lstStyle/>
          <a:p>
            <a:r>
              <a:rPr lang="en-CA" sz="2400" i="1" dirty="0"/>
              <a:t>A sample of a compound containing boron (B) and hydrogen (H) contains 6.444 g of B and 1.803 g of H. The molar mass of the compound is about 30 g. What is the molecular formula?</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3.11</a:t>
            </a:r>
          </a:p>
        </p:txBody>
      </p:sp>
      <p:sp>
        <p:nvSpPr>
          <p:cNvPr id="2" name="TextBox 1">
            <a:extLst>
              <a:ext uri="{FF2B5EF4-FFF2-40B4-BE49-F238E27FC236}">
                <a16:creationId xmlns:a16="http://schemas.microsoft.com/office/drawing/2014/main" id="{2EA061D8-FDEA-A0CB-FCF5-3F364E1BC26C}"/>
              </a:ext>
            </a:extLst>
          </p:cNvPr>
          <p:cNvSpPr txBox="1"/>
          <p:nvPr/>
        </p:nvSpPr>
        <p:spPr>
          <a:xfrm>
            <a:off x="135023" y="1554713"/>
            <a:ext cx="11921953" cy="1200329"/>
          </a:xfrm>
          <a:prstGeom prst="rect">
            <a:avLst/>
          </a:prstGeom>
          <a:noFill/>
          <a:ln w="31750">
            <a:noFill/>
          </a:ln>
        </p:spPr>
        <p:txBody>
          <a:bodyPr wrap="square" rtlCol="0">
            <a:spAutoFit/>
          </a:bodyPr>
          <a:lstStyle/>
          <a:p>
            <a:r>
              <a:rPr lang="en-US" sz="3600" dirty="0"/>
              <a:t>So far we have converted amounts in grams to amount in moles.</a:t>
            </a:r>
            <a:endParaRPr lang="en-US" sz="3600" dirty="0">
              <a:solidFill>
                <a:srgbClr val="FF0000"/>
              </a:solidFill>
            </a:endParaRPr>
          </a:p>
        </p:txBody>
      </p:sp>
      <p:sp>
        <p:nvSpPr>
          <p:cNvPr id="5" name="TextBox 4">
            <a:extLst>
              <a:ext uri="{FF2B5EF4-FFF2-40B4-BE49-F238E27FC236}">
                <a16:creationId xmlns:a16="http://schemas.microsoft.com/office/drawing/2014/main" id="{871EE7A3-37EA-7F89-D41E-EE112BF10FD4}"/>
              </a:ext>
            </a:extLst>
          </p:cNvPr>
          <p:cNvSpPr txBox="1"/>
          <p:nvPr/>
        </p:nvSpPr>
        <p:spPr>
          <a:xfrm>
            <a:off x="802106" y="3429000"/>
            <a:ext cx="11070386" cy="1200329"/>
          </a:xfrm>
          <a:prstGeom prst="rect">
            <a:avLst/>
          </a:prstGeom>
          <a:noFill/>
          <a:ln w="31750">
            <a:noFill/>
          </a:ln>
        </p:spPr>
        <p:txBody>
          <a:bodyPr wrap="square" rtlCol="0">
            <a:spAutoFit/>
          </a:bodyPr>
          <a:lstStyle/>
          <a:p>
            <a:r>
              <a:rPr lang="en-US" sz="3600" dirty="0"/>
              <a:t>The amounts of elements in a compound are related by a ratio at the MOLE LEVEL.</a:t>
            </a:r>
            <a:endParaRPr lang="en-US" sz="3600" dirty="0">
              <a:solidFill>
                <a:srgbClr val="FF0000"/>
              </a:solidFill>
            </a:endParaRPr>
          </a:p>
        </p:txBody>
      </p:sp>
      <p:sp>
        <p:nvSpPr>
          <p:cNvPr id="6" name="TextBox 5">
            <a:extLst>
              <a:ext uri="{FF2B5EF4-FFF2-40B4-BE49-F238E27FC236}">
                <a16:creationId xmlns:a16="http://schemas.microsoft.com/office/drawing/2014/main" id="{F5E09CEA-0C22-CA68-5185-EFD07EABED75}"/>
              </a:ext>
            </a:extLst>
          </p:cNvPr>
          <p:cNvSpPr txBox="1"/>
          <p:nvPr/>
        </p:nvSpPr>
        <p:spPr>
          <a:xfrm>
            <a:off x="2839453" y="5303287"/>
            <a:ext cx="9217523" cy="1200329"/>
          </a:xfrm>
          <a:prstGeom prst="rect">
            <a:avLst/>
          </a:prstGeom>
          <a:noFill/>
          <a:ln w="31750">
            <a:noFill/>
          </a:ln>
        </p:spPr>
        <p:txBody>
          <a:bodyPr wrap="square" rtlCol="0">
            <a:spAutoFit/>
          </a:bodyPr>
          <a:lstStyle/>
          <a:p>
            <a:r>
              <a:rPr lang="en-US" sz="3600" dirty="0"/>
              <a:t>In order to use this ratio we need to CORRECTLY write a chemical equation represent a reaction.</a:t>
            </a:r>
            <a:endParaRPr lang="en-US" sz="3600" dirty="0">
              <a:solidFill>
                <a:srgbClr val="FF0000"/>
              </a:solidFill>
            </a:endParaRPr>
          </a:p>
        </p:txBody>
      </p:sp>
    </p:spTree>
    <p:extLst>
      <p:ext uri="{BB962C8B-B14F-4D97-AF65-F5344CB8AC3E}">
        <p14:creationId xmlns:p14="http://schemas.microsoft.com/office/powerpoint/2010/main" val="98961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830997"/>
          </a:xfrm>
          <a:prstGeom prst="rect">
            <a:avLst/>
          </a:prstGeom>
          <a:noFill/>
        </p:spPr>
        <p:txBody>
          <a:bodyPr wrap="square" rtlCol="0">
            <a:spAutoFit/>
          </a:bodyPr>
          <a:lstStyle/>
          <a:p>
            <a:r>
              <a:rPr lang="en-CA" sz="2400" i="1" dirty="0"/>
              <a:t>A sample of a compound containing boron (B) and hydrogen (H) contains 6.444 g of B and 1.803 g of H. The molar mass of the compound is about 30 g. What is the molecular formula?</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3.11</a:t>
            </a:r>
          </a:p>
        </p:txBody>
      </p:sp>
    </p:spTree>
    <p:extLst>
      <p:ext uri="{BB962C8B-B14F-4D97-AF65-F5344CB8AC3E}">
        <p14:creationId xmlns:p14="http://schemas.microsoft.com/office/powerpoint/2010/main" val="2065515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3.7: Chemical Reactions and Chemical Equations</a:t>
            </a:r>
          </a:p>
        </p:txBody>
      </p:sp>
      <p:sp>
        <p:nvSpPr>
          <p:cNvPr id="3" name="TextBox 2">
            <a:extLst>
              <a:ext uri="{FF2B5EF4-FFF2-40B4-BE49-F238E27FC236}">
                <a16:creationId xmlns:a16="http://schemas.microsoft.com/office/drawing/2014/main" id="{0A5FB3B7-9859-657F-6E52-11BB4D91653C}"/>
              </a:ext>
            </a:extLst>
          </p:cNvPr>
          <p:cNvSpPr txBox="1"/>
          <p:nvPr/>
        </p:nvSpPr>
        <p:spPr>
          <a:xfrm>
            <a:off x="135023" y="1554713"/>
            <a:ext cx="11921953" cy="1200329"/>
          </a:xfrm>
          <a:prstGeom prst="rect">
            <a:avLst/>
          </a:prstGeom>
          <a:noFill/>
          <a:ln w="31750">
            <a:noFill/>
          </a:ln>
        </p:spPr>
        <p:txBody>
          <a:bodyPr wrap="square" rtlCol="0">
            <a:spAutoFit/>
          </a:bodyPr>
          <a:lstStyle/>
          <a:p>
            <a:r>
              <a:rPr lang="en-US" sz="3600" dirty="0"/>
              <a:t>Chemists from around the world use the SAME symbols to represent a chemical equation.</a:t>
            </a:r>
            <a:endParaRPr lang="en-US" sz="3600" dirty="0">
              <a:solidFill>
                <a:srgbClr val="FF0000"/>
              </a:solidFill>
            </a:endParaRPr>
          </a:p>
        </p:txBody>
      </p:sp>
      <p:sp>
        <p:nvSpPr>
          <p:cNvPr id="4" name="TextBox 3">
            <a:extLst>
              <a:ext uri="{FF2B5EF4-FFF2-40B4-BE49-F238E27FC236}">
                <a16:creationId xmlns:a16="http://schemas.microsoft.com/office/drawing/2014/main" id="{3579D8E8-7FF6-48CA-ED30-1CF44D162869}"/>
              </a:ext>
            </a:extLst>
          </p:cNvPr>
          <p:cNvSpPr txBox="1"/>
          <p:nvPr/>
        </p:nvSpPr>
        <p:spPr>
          <a:xfrm>
            <a:off x="135023" y="2892407"/>
            <a:ext cx="1943764" cy="646331"/>
          </a:xfrm>
          <a:prstGeom prst="rect">
            <a:avLst/>
          </a:prstGeom>
          <a:noFill/>
          <a:ln w="31750">
            <a:noFill/>
          </a:ln>
        </p:spPr>
        <p:txBody>
          <a:bodyPr wrap="square" rtlCol="0">
            <a:spAutoFit/>
          </a:bodyPr>
          <a:lstStyle/>
          <a:p>
            <a:r>
              <a:rPr lang="en-US" sz="3600" b="1" u="sng" dirty="0">
                <a:solidFill>
                  <a:srgbClr val="FF0000"/>
                </a:solidFill>
              </a:rPr>
              <a:t>Example:</a:t>
            </a:r>
          </a:p>
        </p:txBody>
      </p:sp>
      <p:sp>
        <p:nvSpPr>
          <p:cNvPr id="5" name="TextBox 4">
            <a:extLst>
              <a:ext uri="{FF2B5EF4-FFF2-40B4-BE49-F238E27FC236}">
                <a16:creationId xmlns:a16="http://schemas.microsoft.com/office/drawing/2014/main" id="{41FAEB49-97A5-7FE2-6409-CBCD0AC36786}"/>
              </a:ext>
            </a:extLst>
          </p:cNvPr>
          <p:cNvSpPr txBox="1"/>
          <p:nvPr/>
        </p:nvSpPr>
        <p:spPr>
          <a:xfrm>
            <a:off x="818145" y="3718238"/>
            <a:ext cx="9914023" cy="769441"/>
          </a:xfrm>
          <a:prstGeom prst="rect">
            <a:avLst/>
          </a:prstGeom>
          <a:noFill/>
          <a:ln w="63500">
            <a:solidFill>
              <a:srgbClr val="FF0000"/>
            </a:solidFill>
          </a:ln>
        </p:spPr>
        <p:txBody>
          <a:bodyPr wrap="square" rtlCol="0">
            <a:spAutoFit/>
          </a:bodyPr>
          <a:lstStyle/>
          <a:p>
            <a:r>
              <a:rPr lang="en-US" sz="4400" b="1" dirty="0">
                <a:solidFill>
                  <a:srgbClr val="0070C0"/>
                </a:solidFill>
              </a:rPr>
              <a:t>Reactant</a:t>
            </a:r>
            <a:r>
              <a:rPr lang="en-US" sz="4400" b="1" dirty="0">
                <a:solidFill>
                  <a:srgbClr val="FF0000"/>
                </a:solidFill>
              </a:rPr>
              <a:t> </a:t>
            </a:r>
            <a:r>
              <a:rPr lang="en-US" sz="4400" b="1" dirty="0"/>
              <a:t>+</a:t>
            </a:r>
            <a:r>
              <a:rPr lang="en-US" sz="4400" b="1" dirty="0">
                <a:solidFill>
                  <a:srgbClr val="FF0000"/>
                </a:solidFill>
              </a:rPr>
              <a:t> </a:t>
            </a:r>
            <a:r>
              <a:rPr lang="en-US" sz="4400" b="1" dirty="0">
                <a:solidFill>
                  <a:srgbClr val="0070C0"/>
                </a:solidFill>
              </a:rPr>
              <a:t>Reactant</a:t>
            </a:r>
            <a:r>
              <a:rPr lang="en-US" sz="4400" b="1" dirty="0">
                <a:solidFill>
                  <a:srgbClr val="FF0000"/>
                </a:solidFill>
              </a:rPr>
              <a:t> </a:t>
            </a:r>
            <a:r>
              <a:rPr lang="en-US" sz="4400" b="1" dirty="0">
                <a:sym typeface="Wingdings" pitchFamily="2" charset="2"/>
              </a:rPr>
              <a:t> </a:t>
            </a:r>
            <a:r>
              <a:rPr lang="en-US" sz="4400" b="1" dirty="0">
                <a:solidFill>
                  <a:srgbClr val="FF0000"/>
                </a:solidFill>
                <a:sym typeface="Wingdings" pitchFamily="2" charset="2"/>
              </a:rPr>
              <a:t>Product</a:t>
            </a:r>
            <a:r>
              <a:rPr lang="en-US" sz="4400" b="1" dirty="0">
                <a:sym typeface="Wingdings" pitchFamily="2" charset="2"/>
              </a:rPr>
              <a:t> + </a:t>
            </a:r>
            <a:r>
              <a:rPr lang="en-US" sz="4400" b="1" dirty="0">
                <a:solidFill>
                  <a:srgbClr val="FF0000"/>
                </a:solidFill>
                <a:sym typeface="Wingdings" pitchFamily="2" charset="2"/>
              </a:rPr>
              <a:t>Product</a:t>
            </a:r>
            <a:endParaRPr lang="en-US" sz="4400" b="1" dirty="0">
              <a:solidFill>
                <a:srgbClr val="FF0000"/>
              </a:solidFill>
            </a:endParaRPr>
          </a:p>
        </p:txBody>
      </p:sp>
      <p:cxnSp>
        <p:nvCxnSpPr>
          <p:cNvPr id="6" name="Straight Arrow Connector 5">
            <a:extLst>
              <a:ext uri="{FF2B5EF4-FFF2-40B4-BE49-F238E27FC236}">
                <a16:creationId xmlns:a16="http://schemas.microsoft.com/office/drawing/2014/main" id="{449B8DFC-9DF1-7579-5158-027DB06B5B2F}"/>
              </a:ext>
            </a:extLst>
          </p:cNvPr>
          <p:cNvCxnSpPr/>
          <p:nvPr/>
        </p:nvCxnSpPr>
        <p:spPr>
          <a:xfrm flipH="1">
            <a:off x="6096000" y="3192379"/>
            <a:ext cx="304800" cy="70585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D0C789-B177-A043-B673-0755CE821DF6}"/>
              </a:ext>
            </a:extLst>
          </p:cNvPr>
          <p:cNvSpPr txBox="1"/>
          <p:nvPr/>
        </p:nvSpPr>
        <p:spPr>
          <a:xfrm>
            <a:off x="3188370" y="2592214"/>
            <a:ext cx="8868606" cy="1200329"/>
          </a:xfrm>
          <a:prstGeom prst="rect">
            <a:avLst/>
          </a:prstGeom>
          <a:noFill/>
          <a:ln w="31750">
            <a:noFill/>
          </a:ln>
        </p:spPr>
        <p:txBody>
          <a:bodyPr wrap="square" rtlCol="0">
            <a:spAutoFit/>
          </a:bodyPr>
          <a:lstStyle/>
          <a:p>
            <a:r>
              <a:rPr lang="en-US" sz="3600" b="1" dirty="0">
                <a:solidFill>
                  <a:srgbClr val="FF0000"/>
                </a:solidFill>
              </a:rPr>
              <a:t>This designates a chemical reaction has taken place.</a:t>
            </a:r>
          </a:p>
        </p:txBody>
      </p:sp>
      <p:sp>
        <p:nvSpPr>
          <p:cNvPr id="8" name="TextBox 7">
            <a:extLst>
              <a:ext uri="{FF2B5EF4-FFF2-40B4-BE49-F238E27FC236}">
                <a16:creationId xmlns:a16="http://schemas.microsoft.com/office/drawing/2014/main" id="{D415AB16-A25E-869A-0E64-D6AC039F3839}"/>
              </a:ext>
            </a:extLst>
          </p:cNvPr>
          <p:cNvSpPr txBox="1"/>
          <p:nvPr/>
        </p:nvSpPr>
        <p:spPr>
          <a:xfrm>
            <a:off x="553451" y="5710754"/>
            <a:ext cx="10996865" cy="1077218"/>
          </a:xfrm>
          <a:prstGeom prst="rect">
            <a:avLst/>
          </a:prstGeom>
          <a:noFill/>
          <a:ln w="63500">
            <a:solidFill>
              <a:srgbClr val="FF0000"/>
            </a:solidFill>
          </a:ln>
        </p:spPr>
        <p:txBody>
          <a:bodyPr wrap="square" rtlCol="0">
            <a:spAutoFit/>
          </a:bodyPr>
          <a:lstStyle/>
          <a:p>
            <a:r>
              <a:rPr lang="en-US" sz="3200" b="1" dirty="0">
                <a:solidFill>
                  <a:srgbClr val="FF0000"/>
                </a:solidFill>
              </a:rPr>
              <a:t>Its NOT always the case where you have TWO reactants and TWO products.  Could be 2:1 or 1:2 or 1:3 or 3:1 etc. etc.</a:t>
            </a:r>
            <a:endParaRPr lang="en-US" sz="2800" b="1" dirty="0">
              <a:solidFill>
                <a:srgbClr val="FF0000"/>
              </a:solidFill>
            </a:endParaRPr>
          </a:p>
        </p:txBody>
      </p:sp>
      <p:cxnSp>
        <p:nvCxnSpPr>
          <p:cNvPr id="9" name="Straight Arrow Connector 8">
            <a:extLst>
              <a:ext uri="{FF2B5EF4-FFF2-40B4-BE49-F238E27FC236}">
                <a16:creationId xmlns:a16="http://schemas.microsoft.com/office/drawing/2014/main" id="{263D4C1D-D3E8-1681-046D-C3C080D4DFA2}"/>
              </a:ext>
            </a:extLst>
          </p:cNvPr>
          <p:cNvCxnSpPr>
            <a:cxnSpLocks/>
          </p:cNvCxnSpPr>
          <p:nvPr/>
        </p:nvCxnSpPr>
        <p:spPr>
          <a:xfrm flipV="1">
            <a:off x="2406317" y="4307703"/>
            <a:ext cx="770020" cy="32846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D6C9E7-D7E6-8681-8F1E-0B874FFD91C3}"/>
              </a:ext>
            </a:extLst>
          </p:cNvPr>
          <p:cNvSpPr txBox="1"/>
          <p:nvPr/>
        </p:nvSpPr>
        <p:spPr>
          <a:xfrm>
            <a:off x="56147" y="4466520"/>
            <a:ext cx="5686927" cy="954107"/>
          </a:xfrm>
          <a:prstGeom prst="rect">
            <a:avLst/>
          </a:prstGeom>
          <a:noFill/>
          <a:ln w="31750">
            <a:noFill/>
          </a:ln>
        </p:spPr>
        <p:txBody>
          <a:bodyPr wrap="square" rtlCol="0">
            <a:spAutoFit/>
          </a:bodyPr>
          <a:lstStyle/>
          <a:p>
            <a:r>
              <a:rPr lang="en-US" sz="2800" b="1" dirty="0">
                <a:solidFill>
                  <a:srgbClr val="FF0000"/>
                </a:solidFill>
              </a:rPr>
              <a:t>This designates that TWO reactants that reacted together.</a:t>
            </a:r>
          </a:p>
        </p:txBody>
      </p:sp>
      <p:cxnSp>
        <p:nvCxnSpPr>
          <p:cNvPr id="14" name="Straight Arrow Connector 13">
            <a:extLst>
              <a:ext uri="{FF2B5EF4-FFF2-40B4-BE49-F238E27FC236}">
                <a16:creationId xmlns:a16="http://schemas.microsoft.com/office/drawing/2014/main" id="{DA7ADD3E-0D88-5222-FC41-88639847F4FF}"/>
              </a:ext>
            </a:extLst>
          </p:cNvPr>
          <p:cNvCxnSpPr>
            <a:cxnSpLocks/>
          </p:cNvCxnSpPr>
          <p:nvPr/>
        </p:nvCxnSpPr>
        <p:spPr>
          <a:xfrm flipV="1">
            <a:off x="8392693" y="4270435"/>
            <a:ext cx="0" cy="36573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B6FD98E-26CA-A014-8155-AE39E52FD355}"/>
              </a:ext>
            </a:extLst>
          </p:cNvPr>
          <p:cNvSpPr txBox="1"/>
          <p:nvPr/>
        </p:nvSpPr>
        <p:spPr>
          <a:xfrm>
            <a:off x="5955631" y="4536484"/>
            <a:ext cx="5686927" cy="954107"/>
          </a:xfrm>
          <a:prstGeom prst="rect">
            <a:avLst/>
          </a:prstGeom>
          <a:noFill/>
          <a:ln w="31750">
            <a:noFill/>
          </a:ln>
        </p:spPr>
        <p:txBody>
          <a:bodyPr wrap="square" rtlCol="0">
            <a:spAutoFit/>
          </a:bodyPr>
          <a:lstStyle/>
          <a:p>
            <a:r>
              <a:rPr lang="en-US" sz="2800" b="1" dirty="0"/>
              <a:t>This designates that MULTIPLE products have been produced.</a:t>
            </a:r>
          </a:p>
        </p:txBody>
      </p:sp>
    </p:spTree>
    <p:extLst>
      <p:ext uri="{BB962C8B-B14F-4D97-AF65-F5344CB8AC3E}">
        <p14:creationId xmlns:p14="http://schemas.microsoft.com/office/powerpoint/2010/main" val="8783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7" grpId="0"/>
      <p:bldP spid="8" grpId="0" animBg="1"/>
      <p:bldP spid="12"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solidFill>
                  <a:srgbClr val="FF0000"/>
                </a:solidFill>
              </a:rPr>
              <a:t>Writing Chemical Equations</a:t>
            </a:r>
          </a:p>
        </p:txBody>
      </p:sp>
      <p:sp>
        <p:nvSpPr>
          <p:cNvPr id="4" name="Rectangle 3">
            <a:extLst>
              <a:ext uri="{FF2B5EF4-FFF2-40B4-BE49-F238E27FC236}">
                <a16:creationId xmlns:a16="http://schemas.microsoft.com/office/drawing/2014/main" id="{0F73D0BD-5EF2-DC19-42A8-F7D3DBEB14E9}"/>
              </a:ext>
            </a:extLst>
          </p:cNvPr>
          <p:cNvSpPr/>
          <p:nvPr/>
        </p:nvSpPr>
        <p:spPr>
          <a:xfrm>
            <a:off x="641683" y="3928486"/>
            <a:ext cx="7513716" cy="714495"/>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9B71F1-7ACC-570C-71C1-18017366BBC0}"/>
              </a:ext>
            </a:extLst>
          </p:cNvPr>
          <p:cNvSpPr txBox="1"/>
          <p:nvPr/>
        </p:nvSpPr>
        <p:spPr>
          <a:xfrm>
            <a:off x="135023" y="1554713"/>
            <a:ext cx="11921953" cy="1200329"/>
          </a:xfrm>
          <a:prstGeom prst="rect">
            <a:avLst/>
          </a:prstGeom>
          <a:noFill/>
          <a:ln w="31750">
            <a:noFill/>
          </a:ln>
        </p:spPr>
        <p:txBody>
          <a:bodyPr wrap="square" rtlCol="0">
            <a:spAutoFit/>
          </a:bodyPr>
          <a:lstStyle/>
          <a:p>
            <a:r>
              <a:rPr lang="en-US" sz="3600" dirty="0"/>
              <a:t>Consider the following reaction where Chlorine gas and Hydrogen gas react together to form HCl (hydrochloric acid).</a:t>
            </a:r>
            <a:endParaRPr lang="en-US" sz="3600" dirty="0">
              <a:solidFill>
                <a:srgbClr val="FF0000"/>
              </a:solidFill>
            </a:endParaRPr>
          </a:p>
        </p:txBody>
      </p:sp>
      <p:sp>
        <p:nvSpPr>
          <p:cNvPr id="6" name="TextBox 5">
            <a:extLst>
              <a:ext uri="{FF2B5EF4-FFF2-40B4-BE49-F238E27FC236}">
                <a16:creationId xmlns:a16="http://schemas.microsoft.com/office/drawing/2014/main" id="{34F7D3C5-826D-8896-8F2B-E655E498C030}"/>
              </a:ext>
            </a:extLst>
          </p:cNvPr>
          <p:cNvSpPr txBox="1"/>
          <p:nvPr/>
        </p:nvSpPr>
        <p:spPr>
          <a:xfrm>
            <a:off x="1122949" y="3865747"/>
            <a:ext cx="994609" cy="769441"/>
          </a:xfrm>
          <a:prstGeom prst="rect">
            <a:avLst/>
          </a:prstGeom>
          <a:noFill/>
        </p:spPr>
        <p:txBody>
          <a:bodyPr wrap="square" rtlCol="0">
            <a:spAutoFit/>
          </a:bodyPr>
          <a:lstStyle/>
          <a:p>
            <a:r>
              <a:rPr lang="en-US" sz="4400" b="1" dirty="0">
                <a:solidFill>
                  <a:srgbClr val="00B0F0"/>
                </a:solidFill>
              </a:rPr>
              <a:t>Cl</a:t>
            </a:r>
            <a:r>
              <a:rPr lang="en-US" sz="4400" b="1" baseline="-25000" dirty="0">
                <a:solidFill>
                  <a:srgbClr val="00B0F0"/>
                </a:solidFill>
              </a:rPr>
              <a:t>2</a:t>
            </a:r>
          </a:p>
        </p:txBody>
      </p:sp>
      <p:cxnSp>
        <p:nvCxnSpPr>
          <p:cNvPr id="7" name="Straight Arrow Connector 6">
            <a:extLst>
              <a:ext uri="{FF2B5EF4-FFF2-40B4-BE49-F238E27FC236}">
                <a16:creationId xmlns:a16="http://schemas.microsoft.com/office/drawing/2014/main" id="{ACA708D5-1B60-6B71-9DC8-0FA4798D6926}"/>
              </a:ext>
            </a:extLst>
          </p:cNvPr>
          <p:cNvCxnSpPr>
            <a:cxnSpLocks/>
          </p:cNvCxnSpPr>
          <p:nvPr/>
        </p:nvCxnSpPr>
        <p:spPr>
          <a:xfrm>
            <a:off x="1732548" y="3641041"/>
            <a:ext cx="0" cy="64469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2ABF14D-7E6E-6F19-20C4-7C46E60CCAAC}"/>
              </a:ext>
            </a:extLst>
          </p:cNvPr>
          <p:cNvSpPr txBox="1"/>
          <p:nvPr/>
        </p:nvSpPr>
        <p:spPr>
          <a:xfrm>
            <a:off x="82215" y="2622028"/>
            <a:ext cx="3607469" cy="1384995"/>
          </a:xfrm>
          <a:prstGeom prst="rect">
            <a:avLst/>
          </a:prstGeom>
          <a:noFill/>
          <a:ln w="31750">
            <a:noFill/>
          </a:ln>
        </p:spPr>
        <p:txBody>
          <a:bodyPr wrap="square" rtlCol="0">
            <a:spAutoFit/>
          </a:bodyPr>
          <a:lstStyle/>
          <a:p>
            <a:r>
              <a:rPr lang="en-US" sz="2800" b="1" dirty="0">
                <a:solidFill>
                  <a:srgbClr val="FF0000"/>
                </a:solidFill>
              </a:rPr>
              <a:t>Chlorine is </a:t>
            </a:r>
            <a:r>
              <a:rPr lang="en-US" sz="2800" b="1" u="sng" dirty="0">
                <a:solidFill>
                  <a:srgbClr val="FF0000"/>
                </a:solidFill>
              </a:rPr>
              <a:t>DIATOMIC</a:t>
            </a:r>
            <a:r>
              <a:rPr lang="en-US" sz="2800" b="1" dirty="0">
                <a:solidFill>
                  <a:srgbClr val="FF0000"/>
                </a:solidFill>
              </a:rPr>
              <a:t>…it naturally exists as 2.</a:t>
            </a:r>
          </a:p>
        </p:txBody>
      </p:sp>
      <p:sp>
        <p:nvSpPr>
          <p:cNvPr id="11" name="TextBox 10">
            <a:extLst>
              <a:ext uri="{FF2B5EF4-FFF2-40B4-BE49-F238E27FC236}">
                <a16:creationId xmlns:a16="http://schemas.microsoft.com/office/drawing/2014/main" id="{3C19AA4A-5D46-F8AA-C120-3D20D714E96C}"/>
              </a:ext>
            </a:extLst>
          </p:cNvPr>
          <p:cNvSpPr txBox="1"/>
          <p:nvPr/>
        </p:nvSpPr>
        <p:spPr>
          <a:xfrm>
            <a:off x="2342148" y="3788802"/>
            <a:ext cx="569494" cy="923330"/>
          </a:xfrm>
          <a:prstGeom prst="rect">
            <a:avLst/>
          </a:prstGeom>
          <a:noFill/>
        </p:spPr>
        <p:txBody>
          <a:bodyPr wrap="square" rtlCol="0">
            <a:spAutoFit/>
          </a:bodyPr>
          <a:lstStyle/>
          <a:p>
            <a:r>
              <a:rPr lang="en-US" sz="5400" b="1" dirty="0"/>
              <a:t>+</a:t>
            </a:r>
            <a:endParaRPr lang="en-US" sz="5400" b="1" baseline="-25000" dirty="0"/>
          </a:p>
        </p:txBody>
      </p:sp>
      <p:cxnSp>
        <p:nvCxnSpPr>
          <p:cNvPr id="12" name="Straight Arrow Connector 11">
            <a:extLst>
              <a:ext uri="{FF2B5EF4-FFF2-40B4-BE49-F238E27FC236}">
                <a16:creationId xmlns:a16="http://schemas.microsoft.com/office/drawing/2014/main" id="{FE5BE58E-1E56-4C42-A8B6-7D1429258A7C}"/>
              </a:ext>
            </a:extLst>
          </p:cNvPr>
          <p:cNvCxnSpPr>
            <a:cxnSpLocks/>
          </p:cNvCxnSpPr>
          <p:nvPr/>
        </p:nvCxnSpPr>
        <p:spPr>
          <a:xfrm flipV="1">
            <a:off x="2125883" y="4459705"/>
            <a:ext cx="424812" cy="65253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5DFEECC-4423-B8FA-CF4D-2224283D8AFD}"/>
              </a:ext>
            </a:extLst>
          </p:cNvPr>
          <p:cNvSpPr txBox="1"/>
          <p:nvPr/>
        </p:nvSpPr>
        <p:spPr>
          <a:xfrm>
            <a:off x="135024" y="4983906"/>
            <a:ext cx="4546415" cy="1815882"/>
          </a:xfrm>
          <a:prstGeom prst="rect">
            <a:avLst/>
          </a:prstGeom>
          <a:noFill/>
          <a:ln w="31750">
            <a:noFill/>
          </a:ln>
        </p:spPr>
        <p:txBody>
          <a:bodyPr wrap="square" rtlCol="0">
            <a:spAutoFit/>
          </a:bodyPr>
          <a:lstStyle/>
          <a:p>
            <a:r>
              <a:rPr lang="en-US" sz="2800" b="1" dirty="0">
                <a:solidFill>
                  <a:srgbClr val="FF0000"/>
                </a:solidFill>
              </a:rPr>
              <a:t>As Chlorine is on the </a:t>
            </a:r>
            <a:r>
              <a:rPr lang="en-US" sz="2800" b="1" u="sng" dirty="0"/>
              <a:t>LEFT/REACTANT SIDE </a:t>
            </a:r>
            <a:r>
              <a:rPr lang="en-US" sz="2800" b="1" dirty="0">
                <a:solidFill>
                  <a:srgbClr val="FF0000"/>
                </a:solidFill>
              </a:rPr>
              <a:t>of the equation, the “</a:t>
            </a:r>
            <a:r>
              <a:rPr lang="en-US" sz="2800" b="1" dirty="0"/>
              <a:t>+</a:t>
            </a:r>
            <a:r>
              <a:rPr lang="en-US" sz="2800" b="1" dirty="0">
                <a:solidFill>
                  <a:srgbClr val="FF0000"/>
                </a:solidFill>
              </a:rPr>
              <a:t>” means it </a:t>
            </a:r>
            <a:r>
              <a:rPr lang="en-US" sz="2800" b="1" dirty="0"/>
              <a:t>REACTS</a:t>
            </a:r>
            <a:r>
              <a:rPr lang="en-US" sz="2800" b="1" dirty="0">
                <a:solidFill>
                  <a:srgbClr val="FF0000"/>
                </a:solidFill>
              </a:rPr>
              <a:t> with something else.</a:t>
            </a:r>
          </a:p>
        </p:txBody>
      </p:sp>
      <p:sp>
        <p:nvSpPr>
          <p:cNvPr id="15" name="TextBox 14">
            <a:extLst>
              <a:ext uri="{FF2B5EF4-FFF2-40B4-BE49-F238E27FC236}">
                <a16:creationId xmlns:a16="http://schemas.microsoft.com/office/drawing/2014/main" id="{C496356C-325F-A54B-AA80-066A2B9A1EFF}"/>
              </a:ext>
            </a:extLst>
          </p:cNvPr>
          <p:cNvSpPr txBox="1"/>
          <p:nvPr/>
        </p:nvSpPr>
        <p:spPr>
          <a:xfrm>
            <a:off x="3382882" y="3853179"/>
            <a:ext cx="994609" cy="769441"/>
          </a:xfrm>
          <a:prstGeom prst="rect">
            <a:avLst/>
          </a:prstGeom>
          <a:noFill/>
        </p:spPr>
        <p:txBody>
          <a:bodyPr wrap="square" rtlCol="0">
            <a:spAutoFit/>
          </a:bodyPr>
          <a:lstStyle/>
          <a:p>
            <a:r>
              <a:rPr lang="en-US" sz="4400" b="1" dirty="0">
                <a:solidFill>
                  <a:srgbClr val="00B0F0"/>
                </a:solidFill>
              </a:rPr>
              <a:t>H</a:t>
            </a:r>
            <a:r>
              <a:rPr lang="en-US" sz="4400" b="1" baseline="-25000" dirty="0">
                <a:solidFill>
                  <a:srgbClr val="00B0F0"/>
                </a:solidFill>
              </a:rPr>
              <a:t>2</a:t>
            </a:r>
          </a:p>
        </p:txBody>
      </p:sp>
      <p:sp>
        <p:nvSpPr>
          <p:cNvPr id="16" name="TextBox 15">
            <a:extLst>
              <a:ext uri="{FF2B5EF4-FFF2-40B4-BE49-F238E27FC236}">
                <a16:creationId xmlns:a16="http://schemas.microsoft.com/office/drawing/2014/main" id="{AA739A71-38C5-DA01-9509-4EEF1DF644FD}"/>
              </a:ext>
            </a:extLst>
          </p:cNvPr>
          <p:cNvSpPr txBox="1"/>
          <p:nvPr/>
        </p:nvSpPr>
        <p:spPr>
          <a:xfrm>
            <a:off x="3689684" y="2504688"/>
            <a:ext cx="3607469" cy="1384995"/>
          </a:xfrm>
          <a:prstGeom prst="rect">
            <a:avLst/>
          </a:prstGeom>
          <a:noFill/>
          <a:ln w="31750">
            <a:noFill/>
          </a:ln>
        </p:spPr>
        <p:txBody>
          <a:bodyPr wrap="square" rtlCol="0">
            <a:spAutoFit/>
          </a:bodyPr>
          <a:lstStyle/>
          <a:p>
            <a:r>
              <a:rPr lang="en-US" sz="2800" b="1" dirty="0">
                <a:solidFill>
                  <a:srgbClr val="FF0000"/>
                </a:solidFill>
              </a:rPr>
              <a:t>Hydrogen is </a:t>
            </a:r>
            <a:r>
              <a:rPr lang="en-US" sz="2800" b="1" u="sng" dirty="0">
                <a:solidFill>
                  <a:srgbClr val="FF0000"/>
                </a:solidFill>
              </a:rPr>
              <a:t>ALSO DIATOMIC</a:t>
            </a:r>
            <a:r>
              <a:rPr lang="en-US" sz="2800" b="1" dirty="0">
                <a:solidFill>
                  <a:srgbClr val="FF0000"/>
                </a:solidFill>
              </a:rPr>
              <a:t>…it naturally exists as 2.</a:t>
            </a:r>
          </a:p>
        </p:txBody>
      </p:sp>
      <p:cxnSp>
        <p:nvCxnSpPr>
          <p:cNvPr id="17" name="Straight Arrow Connector 16">
            <a:extLst>
              <a:ext uri="{FF2B5EF4-FFF2-40B4-BE49-F238E27FC236}">
                <a16:creationId xmlns:a16="http://schemas.microsoft.com/office/drawing/2014/main" id="{0C898F86-99B6-F51E-0DEB-11CE1E054239}"/>
              </a:ext>
            </a:extLst>
          </p:cNvPr>
          <p:cNvCxnSpPr>
            <a:cxnSpLocks/>
          </p:cNvCxnSpPr>
          <p:nvPr/>
        </p:nvCxnSpPr>
        <p:spPr>
          <a:xfrm flipH="1">
            <a:off x="3895923" y="3784028"/>
            <a:ext cx="785516" cy="42068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3EA30C5-9B94-48C8-723C-E62BF4D638DB}"/>
              </a:ext>
            </a:extLst>
          </p:cNvPr>
          <p:cNvCxnSpPr/>
          <p:nvPr/>
        </p:nvCxnSpPr>
        <p:spPr>
          <a:xfrm>
            <a:off x="4681439" y="4301444"/>
            <a:ext cx="1414560"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74F849A-5BB8-12F3-3A2F-D1B3E55C8780}"/>
              </a:ext>
            </a:extLst>
          </p:cNvPr>
          <p:cNvSpPr txBox="1"/>
          <p:nvPr/>
        </p:nvSpPr>
        <p:spPr>
          <a:xfrm>
            <a:off x="4507162" y="5000228"/>
            <a:ext cx="3177006" cy="1815882"/>
          </a:xfrm>
          <a:prstGeom prst="rect">
            <a:avLst/>
          </a:prstGeom>
          <a:noFill/>
          <a:ln w="63500">
            <a:solidFill>
              <a:srgbClr val="FF0000"/>
            </a:solidFill>
          </a:ln>
        </p:spPr>
        <p:txBody>
          <a:bodyPr wrap="square" rtlCol="0">
            <a:spAutoFit/>
          </a:bodyPr>
          <a:lstStyle/>
          <a:p>
            <a:r>
              <a:rPr lang="en-US" sz="2800" b="1" dirty="0"/>
              <a:t>The “Arrow” means the Reactants are </a:t>
            </a:r>
            <a:r>
              <a:rPr lang="en-US" sz="2800" b="1" dirty="0">
                <a:solidFill>
                  <a:srgbClr val="FF0000"/>
                </a:solidFill>
              </a:rPr>
              <a:t>REACTING</a:t>
            </a:r>
            <a:r>
              <a:rPr lang="en-US" sz="2800" b="1" dirty="0"/>
              <a:t> to YIELD the products.</a:t>
            </a:r>
          </a:p>
        </p:txBody>
      </p:sp>
      <p:cxnSp>
        <p:nvCxnSpPr>
          <p:cNvPr id="22" name="Straight Arrow Connector 21">
            <a:extLst>
              <a:ext uri="{FF2B5EF4-FFF2-40B4-BE49-F238E27FC236}">
                <a16:creationId xmlns:a16="http://schemas.microsoft.com/office/drawing/2014/main" id="{F388C5AC-94C5-A2A5-2900-DB27668D6E10}"/>
              </a:ext>
            </a:extLst>
          </p:cNvPr>
          <p:cNvCxnSpPr>
            <a:cxnSpLocks/>
          </p:cNvCxnSpPr>
          <p:nvPr/>
        </p:nvCxnSpPr>
        <p:spPr>
          <a:xfrm flipH="1" flipV="1">
            <a:off x="5229726" y="4301444"/>
            <a:ext cx="11182" cy="682462"/>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A27178F-EC71-07FF-3DE4-38ABD44C0B7B}"/>
              </a:ext>
            </a:extLst>
          </p:cNvPr>
          <p:cNvSpPr txBox="1"/>
          <p:nvPr/>
        </p:nvSpPr>
        <p:spPr>
          <a:xfrm>
            <a:off x="6606492" y="3856028"/>
            <a:ext cx="994609" cy="769441"/>
          </a:xfrm>
          <a:prstGeom prst="rect">
            <a:avLst/>
          </a:prstGeom>
          <a:noFill/>
        </p:spPr>
        <p:txBody>
          <a:bodyPr wrap="square" rtlCol="0">
            <a:spAutoFit/>
          </a:bodyPr>
          <a:lstStyle/>
          <a:p>
            <a:r>
              <a:rPr lang="en-US" sz="4400" b="1" dirty="0">
                <a:solidFill>
                  <a:srgbClr val="FF0000"/>
                </a:solidFill>
              </a:rPr>
              <a:t>HCl</a:t>
            </a:r>
            <a:endParaRPr lang="en-US" sz="4400" b="1" baseline="-25000" dirty="0">
              <a:solidFill>
                <a:srgbClr val="FF0000"/>
              </a:solidFill>
            </a:endParaRPr>
          </a:p>
        </p:txBody>
      </p:sp>
      <p:cxnSp>
        <p:nvCxnSpPr>
          <p:cNvPr id="26" name="Straight Arrow Connector 25">
            <a:extLst>
              <a:ext uri="{FF2B5EF4-FFF2-40B4-BE49-F238E27FC236}">
                <a16:creationId xmlns:a16="http://schemas.microsoft.com/office/drawing/2014/main" id="{906E5F13-A5F8-3086-8E86-CE1091D0D0D8}"/>
              </a:ext>
            </a:extLst>
          </p:cNvPr>
          <p:cNvCxnSpPr>
            <a:cxnSpLocks/>
          </p:cNvCxnSpPr>
          <p:nvPr/>
        </p:nvCxnSpPr>
        <p:spPr>
          <a:xfrm flipH="1">
            <a:off x="7530055" y="4285733"/>
            <a:ext cx="894054"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C80C434-5BF5-93A0-82A5-6F141D47039D}"/>
              </a:ext>
            </a:extLst>
          </p:cNvPr>
          <p:cNvSpPr txBox="1"/>
          <p:nvPr/>
        </p:nvSpPr>
        <p:spPr>
          <a:xfrm>
            <a:off x="8328859" y="3853179"/>
            <a:ext cx="3607469" cy="954107"/>
          </a:xfrm>
          <a:prstGeom prst="rect">
            <a:avLst/>
          </a:prstGeom>
          <a:noFill/>
          <a:ln w="31750">
            <a:noFill/>
          </a:ln>
        </p:spPr>
        <p:txBody>
          <a:bodyPr wrap="square" rtlCol="0">
            <a:spAutoFit/>
          </a:bodyPr>
          <a:lstStyle/>
          <a:p>
            <a:r>
              <a:rPr lang="en-US" sz="2800" b="1" dirty="0">
                <a:solidFill>
                  <a:srgbClr val="FF0000"/>
                </a:solidFill>
              </a:rPr>
              <a:t>Cl</a:t>
            </a:r>
            <a:r>
              <a:rPr lang="en-US" sz="2800" b="1" baseline="-25000" dirty="0">
                <a:solidFill>
                  <a:srgbClr val="FF0000"/>
                </a:solidFill>
              </a:rPr>
              <a:t>2 </a:t>
            </a:r>
            <a:r>
              <a:rPr lang="en-US" sz="2800" b="1" dirty="0">
                <a:solidFill>
                  <a:srgbClr val="FF0000"/>
                </a:solidFill>
              </a:rPr>
              <a:t>and H</a:t>
            </a:r>
            <a:r>
              <a:rPr lang="en-US" sz="2800" b="1" baseline="-25000" dirty="0">
                <a:solidFill>
                  <a:srgbClr val="FF0000"/>
                </a:solidFill>
              </a:rPr>
              <a:t>2</a:t>
            </a:r>
            <a:r>
              <a:rPr lang="en-US" sz="2800" b="1" dirty="0">
                <a:solidFill>
                  <a:srgbClr val="FF0000"/>
                </a:solidFill>
              </a:rPr>
              <a:t> react to form HCl.</a:t>
            </a:r>
          </a:p>
        </p:txBody>
      </p:sp>
      <p:sp>
        <p:nvSpPr>
          <p:cNvPr id="32" name="TextBox 31">
            <a:extLst>
              <a:ext uri="{FF2B5EF4-FFF2-40B4-BE49-F238E27FC236}">
                <a16:creationId xmlns:a16="http://schemas.microsoft.com/office/drawing/2014/main" id="{B3E06B06-F24F-8115-9A38-7D3273C06F0D}"/>
              </a:ext>
            </a:extLst>
          </p:cNvPr>
          <p:cNvSpPr txBox="1"/>
          <p:nvPr/>
        </p:nvSpPr>
        <p:spPr>
          <a:xfrm>
            <a:off x="8879300" y="4785973"/>
            <a:ext cx="3177006" cy="1815882"/>
          </a:xfrm>
          <a:prstGeom prst="rect">
            <a:avLst/>
          </a:prstGeom>
          <a:noFill/>
          <a:ln w="63500">
            <a:solidFill>
              <a:srgbClr val="FF0000"/>
            </a:solidFill>
          </a:ln>
        </p:spPr>
        <p:txBody>
          <a:bodyPr wrap="square" rtlCol="0">
            <a:spAutoFit/>
          </a:bodyPr>
          <a:lstStyle/>
          <a:p>
            <a:r>
              <a:rPr lang="en-US" sz="2800" b="1" dirty="0"/>
              <a:t>The </a:t>
            </a:r>
            <a:r>
              <a:rPr lang="en-US" sz="2800" b="1" dirty="0">
                <a:solidFill>
                  <a:srgbClr val="FF0000"/>
                </a:solidFill>
              </a:rPr>
              <a:t>formula for HCl </a:t>
            </a:r>
            <a:r>
              <a:rPr lang="en-US" sz="2800" b="1" dirty="0"/>
              <a:t>is </a:t>
            </a:r>
            <a:r>
              <a:rPr lang="en-US" sz="2800" b="1" dirty="0">
                <a:solidFill>
                  <a:srgbClr val="FF0000"/>
                </a:solidFill>
              </a:rPr>
              <a:t>determined by charge neutrality</a:t>
            </a:r>
            <a:r>
              <a:rPr lang="en-US" sz="2800" b="1" dirty="0"/>
              <a:t> as </a:t>
            </a:r>
            <a:r>
              <a:rPr lang="en-US" sz="2800" b="1" dirty="0">
                <a:solidFill>
                  <a:srgbClr val="FF0000"/>
                </a:solidFill>
              </a:rPr>
              <a:t>HCl is IONIC</a:t>
            </a:r>
            <a:r>
              <a:rPr lang="en-US" sz="2800" b="1" dirty="0"/>
              <a:t>.</a:t>
            </a:r>
          </a:p>
        </p:txBody>
      </p:sp>
      <p:sp>
        <p:nvSpPr>
          <p:cNvPr id="33" name="TextBox 32">
            <a:extLst>
              <a:ext uri="{FF2B5EF4-FFF2-40B4-BE49-F238E27FC236}">
                <a16:creationId xmlns:a16="http://schemas.microsoft.com/office/drawing/2014/main" id="{5F81B511-3D5C-03A5-1F8C-8A8B81646B62}"/>
              </a:ext>
            </a:extLst>
          </p:cNvPr>
          <p:cNvSpPr txBox="1"/>
          <p:nvPr/>
        </p:nvSpPr>
        <p:spPr>
          <a:xfrm>
            <a:off x="7297153" y="623373"/>
            <a:ext cx="3767893" cy="830997"/>
          </a:xfrm>
          <a:prstGeom prst="rect">
            <a:avLst/>
          </a:prstGeom>
          <a:noFill/>
          <a:ln w="63500">
            <a:solidFill>
              <a:srgbClr val="FF0000"/>
            </a:solidFill>
          </a:ln>
        </p:spPr>
        <p:txBody>
          <a:bodyPr wrap="square" rtlCol="0">
            <a:spAutoFit/>
          </a:bodyPr>
          <a:lstStyle/>
          <a:p>
            <a:r>
              <a:rPr lang="en-US" sz="4800" b="1" dirty="0"/>
              <a:t>UNBALANCED</a:t>
            </a:r>
          </a:p>
        </p:txBody>
      </p:sp>
      <p:sp>
        <p:nvSpPr>
          <p:cNvPr id="34" name="TextBox 33">
            <a:extLst>
              <a:ext uri="{FF2B5EF4-FFF2-40B4-BE49-F238E27FC236}">
                <a16:creationId xmlns:a16="http://schemas.microsoft.com/office/drawing/2014/main" id="{2E470A53-0CA9-8E47-6A2E-C6D42FF65272}"/>
              </a:ext>
            </a:extLst>
          </p:cNvPr>
          <p:cNvSpPr txBox="1"/>
          <p:nvPr/>
        </p:nvSpPr>
        <p:spPr>
          <a:xfrm>
            <a:off x="1775234" y="4137975"/>
            <a:ext cx="585542" cy="523220"/>
          </a:xfrm>
          <a:prstGeom prst="rect">
            <a:avLst/>
          </a:prstGeom>
          <a:noFill/>
        </p:spPr>
        <p:txBody>
          <a:bodyPr wrap="square" rtlCol="0">
            <a:spAutoFit/>
          </a:bodyPr>
          <a:lstStyle/>
          <a:p>
            <a:r>
              <a:rPr lang="en-US" sz="2800" b="1" dirty="0">
                <a:solidFill>
                  <a:srgbClr val="FF0000"/>
                </a:solidFill>
              </a:rPr>
              <a:t>(g)</a:t>
            </a:r>
          </a:p>
        </p:txBody>
      </p:sp>
      <p:sp>
        <p:nvSpPr>
          <p:cNvPr id="35" name="TextBox 34">
            <a:extLst>
              <a:ext uri="{FF2B5EF4-FFF2-40B4-BE49-F238E27FC236}">
                <a16:creationId xmlns:a16="http://schemas.microsoft.com/office/drawing/2014/main" id="{3AED2ECA-2EC1-D731-4C95-D16B0CD0FBDC}"/>
              </a:ext>
            </a:extLst>
          </p:cNvPr>
          <p:cNvSpPr txBox="1"/>
          <p:nvPr/>
        </p:nvSpPr>
        <p:spPr>
          <a:xfrm>
            <a:off x="3926728" y="4136083"/>
            <a:ext cx="585542" cy="523220"/>
          </a:xfrm>
          <a:prstGeom prst="rect">
            <a:avLst/>
          </a:prstGeom>
          <a:noFill/>
        </p:spPr>
        <p:txBody>
          <a:bodyPr wrap="square" rtlCol="0">
            <a:spAutoFit/>
          </a:bodyPr>
          <a:lstStyle/>
          <a:p>
            <a:r>
              <a:rPr lang="en-US" sz="2800" b="1" dirty="0">
                <a:solidFill>
                  <a:srgbClr val="FF0000"/>
                </a:solidFill>
              </a:rPr>
              <a:t>(g)</a:t>
            </a:r>
          </a:p>
        </p:txBody>
      </p:sp>
      <p:sp>
        <p:nvSpPr>
          <p:cNvPr id="36" name="TextBox 35">
            <a:extLst>
              <a:ext uri="{FF2B5EF4-FFF2-40B4-BE49-F238E27FC236}">
                <a16:creationId xmlns:a16="http://schemas.microsoft.com/office/drawing/2014/main" id="{4FAC6023-5C83-D704-18DE-38EAAED757F8}"/>
              </a:ext>
            </a:extLst>
          </p:cNvPr>
          <p:cNvSpPr txBox="1"/>
          <p:nvPr/>
        </p:nvSpPr>
        <p:spPr>
          <a:xfrm>
            <a:off x="7372549" y="4152736"/>
            <a:ext cx="860262" cy="523220"/>
          </a:xfrm>
          <a:prstGeom prst="rect">
            <a:avLst/>
          </a:prstGeom>
          <a:noFill/>
        </p:spPr>
        <p:txBody>
          <a:bodyPr wrap="square" rtlCol="0">
            <a:spAutoFit/>
          </a:bodyPr>
          <a:lstStyle/>
          <a:p>
            <a:r>
              <a:rPr lang="en-US" sz="2800" b="1" dirty="0">
                <a:solidFill>
                  <a:srgbClr val="FF0000"/>
                </a:solidFill>
              </a:rPr>
              <a:t>(</a:t>
            </a:r>
            <a:r>
              <a:rPr lang="en-US" sz="2800" b="1" dirty="0" err="1">
                <a:solidFill>
                  <a:srgbClr val="FF0000"/>
                </a:solidFill>
              </a:rPr>
              <a:t>aq</a:t>
            </a:r>
            <a:r>
              <a:rPr lang="en-US" sz="2800" b="1" dirty="0">
                <a:solidFill>
                  <a:srgbClr val="FF0000"/>
                </a:solidFill>
              </a:rPr>
              <a:t>)</a:t>
            </a:r>
          </a:p>
        </p:txBody>
      </p:sp>
    </p:spTree>
    <p:extLst>
      <p:ext uri="{BB962C8B-B14F-4D97-AF65-F5344CB8AC3E}">
        <p14:creationId xmlns:p14="http://schemas.microsoft.com/office/powerpoint/2010/main" val="8636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100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50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100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11" grpId="0"/>
      <p:bldP spid="13" grpId="0"/>
      <p:bldP spid="15" grpId="0"/>
      <p:bldP spid="16" grpId="0"/>
      <p:bldP spid="21" grpId="0" animBg="1"/>
      <p:bldP spid="25" grpId="0"/>
      <p:bldP spid="31" grpId="0"/>
      <p:bldP spid="32" grpId="0" animBg="1"/>
      <p:bldP spid="33" grpId="0" animBg="1"/>
      <p:bldP spid="34" grpId="0"/>
      <p:bldP spid="35" grpId="0"/>
      <p:bldP spid="3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solidFill>
                  <a:srgbClr val="FF0000"/>
                </a:solidFill>
              </a:rPr>
              <a:t>Balancing Chemical Equations</a:t>
            </a:r>
          </a:p>
        </p:txBody>
      </p:sp>
      <p:sp>
        <p:nvSpPr>
          <p:cNvPr id="4" name="Rectangle 3">
            <a:extLst>
              <a:ext uri="{FF2B5EF4-FFF2-40B4-BE49-F238E27FC236}">
                <a16:creationId xmlns:a16="http://schemas.microsoft.com/office/drawing/2014/main" id="{3C0DDF54-885F-6B38-3756-7E26F5C8AC59}"/>
              </a:ext>
            </a:extLst>
          </p:cNvPr>
          <p:cNvSpPr/>
          <p:nvPr/>
        </p:nvSpPr>
        <p:spPr>
          <a:xfrm>
            <a:off x="2470479" y="3568684"/>
            <a:ext cx="7172827" cy="714495"/>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D79923-9CEF-709B-FD25-C450BE7212C8}"/>
              </a:ext>
            </a:extLst>
          </p:cNvPr>
          <p:cNvSpPr txBox="1"/>
          <p:nvPr/>
        </p:nvSpPr>
        <p:spPr>
          <a:xfrm>
            <a:off x="2951745" y="3505945"/>
            <a:ext cx="915251" cy="769441"/>
          </a:xfrm>
          <a:prstGeom prst="rect">
            <a:avLst/>
          </a:prstGeom>
          <a:noFill/>
        </p:spPr>
        <p:txBody>
          <a:bodyPr wrap="square" rtlCol="0">
            <a:spAutoFit/>
          </a:bodyPr>
          <a:lstStyle/>
          <a:p>
            <a:r>
              <a:rPr lang="en-US" sz="4400" b="1" dirty="0">
                <a:solidFill>
                  <a:srgbClr val="00B0F0"/>
                </a:solidFill>
              </a:rPr>
              <a:t>Cl</a:t>
            </a:r>
            <a:r>
              <a:rPr lang="en-US" sz="4400" b="1" baseline="-25000" dirty="0">
                <a:solidFill>
                  <a:srgbClr val="00B0F0"/>
                </a:solidFill>
              </a:rPr>
              <a:t>2</a:t>
            </a:r>
          </a:p>
        </p:txBody>
      </p:sp>
      <p:sp>
        <p:nvSpPr>
          <p:cNvPr id="6" name="TextBox 5">
            <a:extLst>
              <a:ext uri="{FF2B5EF4-FFF2-40B4-BE49-F238E27FC236}">
                <a16:creationId xmlns:a16="http://schemas.microsoft.com/office/drawing/2014/main" id="{7F563B69-49F2-D88D-C584-0623831AB407}"/>
              </a:ext>
            </a:extLst>
          </p:cNvPr>
          <p:cNvSpPr txBox="1"/>
          <p:nvPr/>
        </p:nvSpPr>
        <p:spPr>
          <a:xfrm>
            <a:off x="4170944" y="3429000"/>
            <a:ext cx="569494" cy="923330"/>
          </a:xfrm>
          <a:prstGeom prst="rect">
            <a:avLst/>
          </a:prstGeom>
          <a:noFill/>
        </p:spPr>
        <p:txBody>
          <a:bodyPr wrap="square" rtlCol="0">
            <a:spAutoFit/>
          </a:bodyPr>
          <a:lstStyle/>
          <a:p>
            <a:r>
              <a:rPr lang="en-US" sz="5400" b="1" dirty="0"/>
              <a:t>+</a:t>
            </a:r>
            <a:endParaRPr lang="en-US" sz="5400" b="1" baseline="-25000" dirty="0"/>
          </a:p>
        </p:txBody>
      </p:sp>
      <p:sp>
        <p:nvSpPr>
          <p:cNvPr id="7" name="TextBox 6">
            <a:extLst>
              <a:ext uri="{FF2B5EF4-FFF2-40B4-BE49-F238E27FC236}">
                <a16:creationId xmlns:a16="http://schemas.microsoft.com/office/drawing/2014/main" id="{3092ABB3-9F25-8E0B-7879-B2A9347E1642}"/>
              </a:ext>
            </a:extLst>
          </p:cNvPr>
          <p:cNvSpPr txBox="1"/>
          <p:nvPr/>
        </p:nvSpPr>
        <p:spPr>
          <a:xfrm>
            <a:off x="5211678" y="3493377"/>
            <a:ext cx="994609" cy="769441"/>
          </a:xfrm>
          <a:prstGeom prst="rect">
            <a:avLst/>
          </a:prstGeom>
          <a:noFill/>
        </p:spPr>
        <p:txBody>
          <a:bodyPr wrap="square" rtlCol="0">
            <a:spAutoFit/>
          </a:bodyPr>
          <a:lstStyle/>
          <a:p>
            <a:r>
              <a:rPr lang="en-US" sz="4400" b="1" dirty="0">
                <a:solidFill>
                  <a:srgbClr val="00B0F0"/>
                </a:solidFill>
              </a:rPr>
              <a:t>H</a:t>
            </a:r>
            <a:r>
              <a:rPr lang="en-US" sz="4400" b="1" baseline="-25000" dirty="0">
                <a:solidFill>
                  <a:srgbClr val="00B0F0"/>
                </a:solidFill>
              </a:rPr>
              <a:t>2</a:t>
            </a:r>
          </a:p>
        </p:txBody>
      </p:sp>
      <p:cxnSp>
        <p:nvCxnSpPr>
          <p:cNvPr id="8" name="Straight Arrow Connector 7">
            <a:extLst>
              <a:ext uri="{FF2B5EF4-FFF2-40B4-BE49-F238E27FC236}">
                <a16:creationId xmlns:a16="http://schemas.microsoft.com/office/drawing/2014/main" id="{8D75B1AB-DE9F-95B4-12FB-82818F3A6E33}"/>
              </a:ext>
            </a:extLst>
          </p:cNvPr>
          <p:cNvCxnSpPr/>
          <p:nvPr/>
        </p:nvCxnSpPr>
        <p:spPr>
          <a:xfrm>
            <a:off x="6510235" y="3941642"/>
            <a:ext cx="1414560"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944CC71-0827-50E9-B43E-0A446AEBF7C9}"/>
              </a:ext>
            </a:extLst>
          </p:cNvPr>
          <p:cNvSpPr txBox="1"/>
          <p:nvPr/>
        </p:nvSpPr>
        <p:spPr>
          <a:xfrm>
            <a:off x="8435288" y="3496226"/>
            <a:ext cx="994609" cy="769441"/>
          </a:xfrm>
          <a:prstGeom prst="rect">
            <a:avLst/>
          </a:prstGeom>
          <a:noFill/>
        </p:spPr>
        <p:txBody>
          <a:bodyPr wrap="square" rtlCol="0">
            <a:spAutoFit/>
          </a:bodyPr>
          <a:lstStyle/>
          <a:p>
            <a:r>
              <a:rPr lang="en-US" sz="4400" b="1" dirty="0">
                <a:solidFill>
                  <a:srgbClr val="FF0000"/>
                </a:solidFill>
              </a:rPr>
              <a:t>HCl</a:t>
            </a:r>
            <a:endParaRPr lang="en-US" sz="4400" b="1" baseline="-25000" dirty="0">
              <a:solidFill>
                <a:srgbClr val="FF0000"/>
              </a:solidFill>
            </a:endParaRPr>
          </a:p>
        </p:txBody>
      </p:sp>
      <p:sp>
        <p:nvSpPr>
          <p:cNvPr id="10" name="TextBox 9">
            <a:extLst>
              <a:ext uri="{FF2B5EF4-FFF2-40B4-BE49-F238E27FC236}">
                <a16:creationId xmlns:a16="http://schemas.microsoft.com/office/drawing/2014/main" id="{E82A5327-A8A1-C3D4-DE56-8D765962247C}"/>
              </a:ext>
            </a:extLst>
          </p:cNvPr>
          <p:cNvSpPr txBox="1"/>
          <p:nvPr/>
        </p:nvSpPr>
        <p:spPr>
          <a:xfrm>
            <a:off x="135023" y="1554713"/>
            <a:ext cx="11921953" cy="1754326"/>
          </a:xfrm>
          <a:prstGeom prst="rect">
            <a:avLst/>
          </a:prstGeom>
          <a:noFill/>
          <a:ln w="31750">
            <a:noFill/>
          </a:ln>
        </p:spPr>
        <p:txBody>
          <a:bodyPr wrap="square" rtlCol="0">
            <a:spAutoFit/>
          </a:bodyPr>
          <a:lstStyle/>
          <a:p>
            <a:r>
              <a:rPr lang="en-US" sz="3600" dirty="0"/>
              <a:t>The Law of Conservation of Matter </a:t>
            </a:r>
            <a:r>
              <a:rPr lang="en-US" sz="2800" dirty="0"/>
              <a:t>(Matter is not created or destroyed)</a:t>
            </a:r>
            <a:r>
              <a:rPr lang="en-US" sz="3600" dirty="0"/>
              <a:t> states that </a:t>
            </a:r>
            <a:r>
              <a:rPr lang="en-US" sz="3600" dirty="0">
                <a:solidFill>
                  <a:srgbClr val="00B0F0"/>
                </a:solidFill>
              </a:rPr>
              <a:t>Reactant (Left side)</a:t>
            </a:r>
            <a:r>
              <a:rPr lang="en-US" sz="3600" dirty="0"/>
              <a:t> and </a:t>
            </a:r>
            <a:r>
              <a:rPr lang="en-US" sz="3600" dirty="0">
                <a:solidFill>
                  <a:srgbClr val="FF0000"/>
                </a:solidFill>
              </a:rPr>
              <a:t>Products (Right Side) </a:t>
            </a:r>
            <a:r>
              <a:rPr lang="en-US" sz="3600" dirty="0"/>
              <a:t>should be </a:t>
            </a:r>
            <a:r>
              <a:rPr lang="en-US" sz="3600" b="1" u="sng" dirty="0"/>
              <a:t>EQUAL ON THE MOLE LEVEL</a:t>
            </a:r>
            <a:r>
              <a:rPr lang="en-US" sz="3600" u="sng" dirty="0"/>
              <a:t>.(</a:t>
            </a:r>
            <a:r>
              <a:rPr lang="en-US" sz="3600" u="sng" dirty="0">
                <a:solidFill>
                  <a:srgbClr val="FF0000"/>
                </a:solidFill>
              </a:rPr>
              <a:t>Balanced</a:t>
            </a:r>
            <a:r>
              <a:rPr lang="en-US" sz="3600" u="sng" dirty="0"/>
              <a:t>)</a:t>
            </a:r>
            <a:endParaRPr lang="en-US" sz="3600" u="sng" dirty="0">
              <a:solidFill>
                <a:srgbClr val="FF0000"/>
              </a:solidFill>
            </a:endParaRPr>
          </a:p>
        </p:txBody>
      </p:sp>
      <p:sp>
        <p:nvSpPr>
          <p:cNvPr id="11" name="TextBox 10">
            <a:extLst>
              <a:ext uri="{FF2B5EF4-FFF2-40B4-BE49-F238E27FC236}">
                <a16:creationId xmlns:a16="http://schemas.microsoft.com/office/drawing/2014/main" id="{DF009D38-3AA1-163B-33FC-780B33BF4E94}"/>
              </a:ext>
            </a:extLst>
          </p:cNvPr>
          <p:cNvSpPr txBox="1"/>
          <p:nvPr/>
        </p:nvSpPr>
        <p:spPr>
          <a:xfrm>
            <a:off x="9833808" y="3197808"/>
            <a:ext cx="2223167" cy="3539430"/>
          </a:xfrm>
          <a:prstGeom prst="rect">
            <a:avLst/>
          </a:prstGeom>
          <a:noFill/>
          <a:ln w="63500">
            <a:solidFill>
              <a:srgbClr val="FF0000"/>
            </a:solidFill>
          </a:ln>
        </p:spPr>
        <p:txBody>
          <a:bodyPr wrap="square" rtlCol="0">
            <a:spAutoFit/>
          </a:bodyPr>
          <a:lstStyle/>
          <a:p>
            <a:r>
              <a:rPr lang="en-US" sz="2800" b="1" dirty="0"/>
              <a:t>Easiest way to balance a chemical equation is a “T” Chart that list all ELEMENTS in the equation.</a:t>
            </a:r>
          </a:p>
        </p:txBody>
      </p:sp>
      <p:sp>
        <p:nvSpPr>
          <p:cNvPr id="12" name="Freeform 11">
            <a:extLst>
              <a:ext uri="{FF2B5EF4-FFF2-40B4-BE49-F238E27FC236}">
                <a16:creationId xmlns:a16="http://schemas.microsoft.com/office/drawing/2014/main" id="{06AF9973-2F59-146F-6D1B-6D3DF3B2A286}"/>
              </a:ext>
            </a:extLst>
          </p:cNvPr>
          <p:cNvSpPr/>
          <p:nvPr/>
        </p:nvSpPr>
        <p:spPr>
          <a:xfrm>
            <a:off x="4170943" y="4443663"/>
            <a:ext cx="2695073" cy="2245895"/>
          </a:xfrm>
          <a:custGeom>
            <a:avLst/>
            <a:gdLst>
              <a:gd name="connsiteX0" fmla="*/ 0 w 2695074"/>
              <a:gd name="connsiteY0" fmla="*/ 0 h 2245895"/>
              <a:gd name="connsiteX1" fmla="*/ 2695074 w 2695074"/>
              <a:gd name="connsiteY1" fmla="*/ 0 h 2245895"/>
              <a:gd name="connsiteX2" fmla="*/ 1267327 w 2695074"/>
              <a:gd name="connsiteY2" fmla="*/ 0 h 2245895"/>
              <a:gd name="connsiteX3" fmla="*/ 1267327 w 2695074"/>
              <a:gd name="connsiteY3" fmla="*/ 2245895 h 2245895"/>
            </a:gdLst>
            <a:ahLst/>
            <a:cxnLst>
              <a:cxn ang="0">
                <a:pos x="connsiteX0" y="connsiteY0"/>
              </a:cxn>
              <a:cxn ang="0">
                <a:pos x="connsiteX1" y="connsiteY1"/>
              </a:cxn>
              <a:cxn ang="0">
                <a:pos x="connsiteX2" y="connsiteY2"/>
              </a:cxn>
              <a:cxn ang="0">
                <a:pos x="connsiteX3" y="connsiteY3"/>
              </a:cxn>
            </a:cxnLst>
            <a:rect l="l" t="t" r="r" b="b"/>
            <a:pathLst>
              <a:path w="2695074" h="2245895">
                <a:moveTo>
                  <a:pt x="0" y="0"/>
                </a:moveTo>
                <a:lnTo>
                  <a:pt x="2695074" y="0"/>
                </a:lnTo>
                <a:lnTo>
                  <a:pt x="1267327" y="0"/>
                </a:lnTo>
                <a:lnTo>
                  <a:pt x="1267327" y="2245895"/>
                </a:ln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02467E1-294F-EDE1-492A-E1B95AFB277A}"/>
              </a:ext>
            </a:extLst>
          </p:cNvPr>
          <p:cNvSpPr txBox="1"/>
          <p:nvPr/>
        </p:nvSpPr>
        <p:spPr>
          <a:xfrm>
            <a:off x="4025865" y="4518159"/>
            <a:ext cx="714574" cy="769441"/>
          </a:xfrm>
          <a:prstGeom prst="rect">
            <a:avLst/>
          </a:prstGeom>
          <a:noFill/>
        </p:spPr>
        <p:txBody>
          <a:bodyPr wrap="square" rtlCol="0">
            <a:spAutoFit/>
          </a:bodyPr>
          <a:lstStyle/>
          <a:p>
            <a:r>
              <a:rPr lang="en-US" sz="4400" b="1" dirty="0"/>
              <a:t>Cl</a:t>
            </a:r>
            <a:endParaRPr lang="en-US" sz="4400" b="1" baseline="-25000" dirty="0"/>
          </a:p>
        </p:txBody>
      </p:sp>
      <p:sp>
        <p:nvSpPr>
          <p:cNvPr id="14" name="TextBox 13">
            <a:extLst>
              <a:ext uri="{FF2B5EF4-FFF2-40B4-BE49-F238E27FC236}">
                <a16:creationId xmlns:a16="http://schemas.microsoft.com/office/drawing/2014/main" id="{73DFABB2-1704-A544-9E6D-36A502785DD5}"/>
              </a:ext>
            </a:extLst>
          </p:cNvPr>
          <p:cNvSpPr txBox="1"/>
          <p:nvPr/>
        </p:nvSpPr>
        <p:spPr>
          <a:xfrm>
            <a:off x="4065970" y="5434348"/>
            <a:ext cx="714574" cy="769441"/>
          </a:xfrm>
          <a:prstGeom prst="rect">
            <a:avLst/>
          </a:prstGeom>
          <a:noFill/>
        </p:spPr>
        <p:txBody>
          <a:bodyPr wrap="square" rtlCol="0">
            <a:spAutoFit/>
          </a:bodyPr>
          <a:lstStyle/>
          <a:p>
            <a:r>
              <a:rPr lang="en-US" sz="4400" b="1" dirty="0"/>
              <a:t>H</a:t>
            </a:r>
            <a:endParaRPr lang="en-US" sz="4400" b="1" baseline="-25000" dirty="0"/>
          </a:p>
        </p:txBody>
      </p:sp>
      <p:sp>
        <p:nvSpPr>
          <p:cNvPr id="16" name="TextBox 15">
            <a:extLst>
              <a:ext uri="{FF2B5EF4-FFF2-40B4-BE49-F238E27FC236}">
                <a16:creationId xmlns:a16="http://schemas.microsoft.com/office/drawing/2014/main" id="{3C9A285F-5FC5-CC62-7ED3-1EFAB33FBAD0}"/>
              </a:ext>
            </a:extLst>
          </p:cNvPr>
          <p:cNvSpPr txBox="1"/>
          <p:nvPr/>
        </p:nvSpPr>
        <p:spPr>
          <a:xfrm>
            <a:off x="94563" y="3253424"/>
            <a:ext cx="2223167" cy="3539430"/>
          </a:xfrm>
          <a:prstGeom prst="rect">
            <a:avLst/>
          </a:prstGeom>
          <a:noFill/>
          <a:ln w="63500">
            <a:solidFill>
              <a:srgbClr val="FF0000"/>
            </a:solidFill>
          </a:ln>
        </p:spPr>
        <p:txBody>
          <a:bodyPr wrap="square" rtlCol="0">
            <a:spAutoFit/>
          </a:bodyPr>
          <a:lstStyle/>
          <a:p>
            <a:r>
              <a:rPr lang="en-US" sz="2800" b="1" dirty="0"/>
              <a:t>Easiest way to balance a chemical equation is a “T” Chart that list all ELEMENTS in the equation.</a:t>
            </a:r>
          </a:p>
        </p:txBody>
      </p:sp>
      <p:sp>
        <p:nvSpPr>
          <p:cNvPr id="17" name="Rectangle 16">
            <a:extLst>
              <a:ext uri="{FF2B5EF4-FFF2-40B4-BE49-F238E27FC236}">
                <a16:creationId xmlns:a16="http://schemas.microsoft.com/office/drawing/2014/main" id="{419FA2D3-FC41-44F9-C4CB-AE6360EEDEAC}"/>
              </a:ext>
            </a:extLst>
          </p:cNvPr>
          <p:cNvSpPr/>
          <p:nvPr/>
        </p:nvSpPr>
        <p:spPr>
          <a:xfrm>
            <a:off x="3336755" y="3878097"/>
            <a:ext cx="336888" cy="3847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B1A1114-7E55-0853-BD18-1B109A173EA7}"/>
              </a:ext>
            </a:extLst>
          </p:cNvPr>
          <p:cNvSpPr txBox="1"/>
          <p:nvPr/>
        </p:nvSpPr>
        <p:spPr>
          <a:xfrm>
            <a:off x="4649856" y="4494473"/>
            <a:ext cx="714574" cy="830997"/>
          </a:xfrm>
          <a:prstGeom prst="rect">
            <a:avLst/>
          </a:prstGeom>
          <a:noFill/>
        </p:spPr>
        <p:txBody>
          <a:bodyPr wrap="square" rtlCol="0">
            <a:spAutoFit/>
          </a:bodyPr>
          <a:lstStyle/>
          <a:p>
            <a:r>
              <a:rPr lang="en-US" sz="4800" b="1" dirty="0">
                <a:solidFill>
                  <a:srgbClr val="FF0000"/>
                </a:solidFill>
              </a:rPr>
              <a:t>2</a:t>
            </a:r>
            <a:endParaRPr lang="en-US" sz="4800" b="1" baseline="-25000" dirty="0">
              <a:solidFill>
                <a:srgbClr val="FF0000"/>
              </a:solidFill>
            </a:endParaRPr>
          </a:p>
        </p:txBody>
      </p:sp>
      <p:sp>
        <p:nvSpPr>
          <p:cNvPr id="19" name="Rectangle 18">
            <a:extLst>
              <a:ext uri="{FF2B5EF4-FFF2-40B4-BE49-F238E27FC236}">
                <a16:creationId xmlns:a16="http://schemas.microsoft.com/office/drawing/2014/main" id="{ABA84290-0FA4-0AB1-E178-8C3FE59FB424}"/>
              </a:ext>
            </a:extLst>
          </p:cNvPr>
          <p:cNvSpPr/>
          <p:nvPr/>
        </p:nvSpPr>
        <p:spPr>
          <a:xfrm>
            <a:off x="9199714" y="3887693"/>
            <a:ext cx="336888" cy="3847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80F3C1-C8E0-C106-B709-EE4EE8E6A663}"/>
              </a:ext>
            </a:extLst>
          </p:cNvPr>
          <p:cNvSpPr txBox="1"/>
          <p:nvPr/>
        </p:nvSpPr>
        <p:spPr>
          <a:xfrm>
            <a:off x="5779157" y="4475046"/>
            <a:ext cx="714574" cy="830997"/>
          </a:xfrm>
          <a:prstGeom prst="rect">
            <a:avLst/>
          </a:prstGeom>
          <a:noFill/>
        </p:spPr>
        <p:txBody>
          <a:bodyPr wrap="square" rtlCol="0">
            <a:spAutoFit/>
          </a:bodyPr>
          <a:lstStyle/>
          <a:p>
            <a:r>
              <a:rPr lang="en-US" sz="4800" b="1" dirty="0">
                <a:solidFill>
                  <a:srgbClr val="FF0000"/>
                </a:solidFill>
              </a:rPr>
              <a:t>1</a:t>
            </a:r>
            <a:endParaRPr lang="en-US" sz="4800" b="1" baseline="-25000" dirty="0">
              <a:solidFill>
                <a:srgbClr val="FF0000"/>
              </a:solidFill>
            </a:endParaRPr>
          </a:p>
        </p:txBody>
      </p:sp>
      <p:sp>
        <p:nvSpPr>
          <p:cNvPr id="21" name="Rectangle 20">
            <a:extLst>
              <a:ext uri="{FF2B5EF4-FFF2-40B4-BE49-F238E27FC236}">
                <a16:creationId xmlns:a16="http://schemas.microsoft.com/office/drawing/2014/main" id="{00218B2A-7BF7-D0F5-59C9-D4B316016189}"/>
              </a:ext>
            </a:extLst>
          </p:cNvPr>
          <p:cNvSpPr/>
          <p:nvPr/>
        </p:nvSpPr>
        <p:spPr>
          <a:xfrm>
            <a:off x="5565755" y="3858772"/>
            <a:ext cx="336888" cy="38472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6D22458-C71F-F06E-C290-68BCA6D2573E}"/>
              </a:ext>
            </a:extLst>
          </p:cNvPr>
          <p:cNvSpPr txBox="1"/>
          <p:nvPr/>
        </p:nvSpPr>
        <p:spPr>
          <a:xfrm>
            <a:off x="4780544" y="5366503"/>
            <a:ext cx="714574" cy="830997"/>
          </a:xfrm>
          <a:prstGeom prst="rect">
            <a:avLst/>
          </a:prstGeom>
          <a:noFill/>
        </p:spPr>
        <p:txBody>
          <a:bodyPr wrap="square" rtlCol="0">
            <a:spAutoFit/>
          </a:bodyPr>
          <a:lstStyle/>
          <a:p>
            <a:r>
              <a:rPr lang="en-US" sz="4800" b="1" dirty="0">
                <a:solidFill>
                  <a:srgbClr val="FF0000"/>
                </a:solidFill>
              </a:rPr>
              <a:t>2</a:t>
            </a:r>
            <a:endParaRPr lang="en-US" sz="4800" b="1" baseline="-25000" dirty="0">
              <a:solidFill>
                <a:srgbClr val="FF0000"/>
              </a:solidFill>
            </a:endParaRPr>
          </a:p>
        </p:txBody>
      </p:sp>
      <p:sp>
        <p:nvSpPr>
          <p:cNvPr id="23" name="Rectangle 22">
            <a:extLst>
              <a:ext uri="{FF2B5EF4-FFF2-40B4-BE49-F238E27FC236}">
                <a16:creationId xmlns:a16="http://schemas.microsoft.com/office/drawing/2014/main" id="{631C422F-4CBC-D2D5-9413-AC6F507022ED}"/>
              </a:ext>
            </a:extLst>
          </p:cNvPr>
          <p:cNvSpPr/>
          <p:nvPr/>
        </p:nvSpPr>
        <p:spPr>
          <a:xfrm>
            <a:off x="8724005" y="3858772"/>
            <a:ext cx="336888" cy="38472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611B634-AE14-6A07-957C-32CD3EF1DEAD}"/>
              </a:ext>
            </a:extLst>
          </p:cNvPr>
          <p:cNvSpPr txBox="1"/>
          <p:nvPr/>
        </p:nvSpPr>
        <p:spPr>
          <a:xfrm>
            <a:off x="5774203" y="5337426"/>
            <a:ext cx="714574" cy="830997"/>
          </a:xfrm>
          <a:prstGeom prst="rect">
            <a:avLst/>
          </a:prstGeom>
          <a:noFill/>
        </p:spPr>
        <p:txBody>
          <a:bodyPr wrap="square" rtlCol="0">
            <a:spAutoFit/>
          </a:bodyPr>
          <a:lstStyle/>
          <a:p>
            <a:r>
              <a:rPr lang="en-US" sz="4800" b="1" dirty="0">
                <a:solidFill>
                  <a:srgbClr val="FF0000"/>
                </a:solidFill>
              </a:rPr>
              <a:t>2</a:t>
            </a:r>
            <a:endParaRPr lang="en-US" sz="4800" b="1" baseline="-25000" dirty="0">
              <a:solidFill>
                <a:srgbClr val="FF0000"/>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D1CF0D2-EFEF-3429-7D7C-450F94059901}"/>
                  </a:ext>
                </a:extLst>
              </p:cNvPr>
              <p:cNvSpPr txBox="1"/>
              <p:nvPr/>
            </p:nvSpPr>
            <p:spPr>
              <a:xfrm>
                <a:off x="5069100" y="4374512"/>
                <a:ext cx="609852"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0" smtClean="0">
                          <a:solidFill>
                            <a:srgbClr val="FF0000"/>
                          </a:solidFill>
                          <a:latin typeface="Cambria Math" panose="02040503050406030204" pitchFamily="18" charset="0"/>
                          <a:ea typeface="Cambria Math" panose="02040503050406030204" pitchFamily="18" charset="0"/>
                        </a:rPr>
                        <m:t>≠</m:t>
                      </m:r>
                    </m:oMath>
                  </m:oMathPara>
                </a14:m>
                <a:endParaRPr lang="en-US" sz="6000" b="1" dirty="0">
                  <a:solidFill>
                    <a:srgbClr val="FF0000"/>
                  </a:solidFill>
                </a:endParaRPr>
              </a:p>
            </p:txBody>
          </p:sp>
        </mc:Choice>
        <mc:Fallback xmlns="">
          <p:sp>
            <p:nvSpPr>
              <p:cNvPr id="25" name="TextBox 24">
                <a:extLst>
                  <a:ext uri="{FF2B5EF4-FFF2-40B4-BE49-F238E27FC236}">
                    <a16:creationId xmlns:a16="http://schemas.microsoft.com/office/drawing/2014/main" id="{BD1CF0D2-EFEF-3429-7D7C-450F94059901}"/>
                  </a:ext>
                </a:extLst>
              </p:cNvPr>
              <p:cNvSpPr txBox="1">
                <a:spLocks noRot="1" noChangeAspect="1" noMove="1" noResize="1" noEditPoints="1" noAdjustHandles="1" noChangeArrowheads="1" noChangeShapeType="1" noTextEdit="1"/>
              </p:cNvSpPr>
              <p:nvPr/>
            </p:nvSpPr>
            <p:spPr>
              <a:xfrm>
                <a:off x="5069100" y="4374512"/>
                <a:ext cx="609852" cy="1015663"/>
              </a:xfrm>
              <a:prstGeom prst="rect">
                <a:avLst/>
              </a:prstGeom>
              <a:blipFill>
                <a:blip r:embed="rId2"/>
                <a:stretch>
                  <a:fillRect l="-22449" r="-44898"/>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F63ADF98-F083-B3DD-0F20-A965FDD06C59}"/>
              </a:ext>
            </a:extLst>
          </p:cNvPr>
          <p:cNvSpPr txBox="1"/>
          <p:nvPr/>
        </p:nvSpPr>
        <p:spPr>
          <a:xfrm>
            <a:off x="8067170" y="3489479"/>
            <a:ext cx="714574" cy="923330"/>
          </a:xfrm>
          <a:prstGeom prst="rect">
            <a:avLst/>
          </a:prstGeom>
          <a:noFill/>
        </p:spPr>
        <p:txBody>
          <a:bodyPr wrap="square" rtlCol="0">
            <a:spAutoFit/>
          </a:bodyPr>
          <a:lstStyle/>
          <a:p>
            <a:r>
              <a:rPr lang="en-US" sz="5400" b="1" u="sng" dirty="0"/>
              <a:t>2</a:t>
            </a:r>
            <a:endParaRPr lang="en-US" sz="5400" b="1" u="sng" baseline="-25000" dirty="0"/>
          </a:p>
        </p:txBody>
      </p:sp>
      <p:sp>
        <p:nvSpPr>
          <p:cNvPr id="27" name="TextBox 26">
            <a:extLst>
              <a:ext uri="{FF2B5EF4-FFF2-40B4-BE49-F238E27FC236}">
                <a16:creationId xmlns:a16="http://schemas.microsoft.com/office/drawing/2014/main" id="{252A823F-3619-817C-5E99-84083F2273D5}"/>
              </a:ext>
            </a:extLst>
          </p:cNvPr>
          <p:cNvSpPr txBox="1"/>
          <p:nvPr/>
        </p:nvSpPr>
        <p:spPr>
          <a:xfrm>
            <a:off x="5782399" y="4460762"/>
            <a:ext cx="714574" cy="830997"/>
          </a:xfrm>
          <a:prstGeom prst="rect">
            <a:avLst/>
          </a:prstGeom>
          <a:noFill/>
        </p:spPr>
        <p:txBody>
          <a:bodyPr wrap="square" rtlCol="0">
            <a:spAutoFit/>
          </a:bodyPr>
          <a:lstStyle/>
          <a:p>
            <a:r>
              <a:rPr lang="en-US" sz="4800" b="1" dirty="0">
                <a:solidFill>
                  <a:srgbClr val="FF0000"/>
                </a:solidFill>
              </a:rPr>
              <a:t>2</a:t>
            </a:r>
            <a:endParaRPr lang="en-US" sz="4800" b="1" baseline="-25000" dirty="0">
              <a:solidFill>
                <a:srgbClr val="FF0000"/>
              </a:solidFill>
            </a:endParaRPr>
          </a:p>
        </p:txBody>
      </p:sp>
      <p:sp>
        <p:nvSpPr>
          <p:cNvPr id="28" name="TextBox 27">
            <a:extLst>
              <a:ext uri="{FF2B5EF4-FFF2-40B4-BE49-F238E27FC236}">
                <a16:creationId xmlns:a16="http://schemas.microsoft.com/office/drawing/2014/main" id="{51E7D63B-6E03-521C-2662-7F90592F3F6C}"/>
              </a:ext>
            </a:extLst>
          </p:cNvPr>
          <p:cNvSpPr txBox="1"/>
          <p:nvPr/>
        </p:nvSpPr>
        <p:spPr>
          <a:xfrm>
            <a:off x="2594457" y="3416432"/>
            <a:ext cx="714574" cy="923330"/>
          </a:xfrm>
          <a:prstGeom prst="rect">
            <a:avLst/>
          </a:prstGeom>
          <a:noFill/>
        </p:spPr>
        <p:txBody>
          <a:bodyPr wrap="square" rtlCol="0">
            <a:spAutoFit/>
          </a:bodyPr>
          <a:lstStyle/>
          <a:p>
            <a:r>
              <a:rPr lang="en-US" sz="5400" b="1" u="sng" dirty="0"/>
              <a:t>1</a:t>
            </a:r>
            <a:endParaRPr lang="en-US" sz="5400" b="1" u="sng" baseline="-25000" dirty="0"/>
          </a:p>
        </p:txBody>
      </p:sp>
      <p:sp>
        <p:nvSpPr>
          <p:cNvPr id="29" name="TextBox 28">
            <a:extLst>
              <a:ext uri="{FF2B5EF4-FFF2-40B4-BE49-F238E27FC236}">
                <a16:creationId xmlns:a16="http://schemas.microsoft.com/office/drawing/2014/main" id="{E3DF7E35-8F27-3F86-A64E-5A5A51E5A7E2}"/>
              </a:ext>
            </a:extLst>
          </p:cNvPr>
          <p:cNvSpPr txBox="1"/>
          <p:nvPr/>
        </p:nvSpPr>
        <p:spPr>
          <a:xfrm>
            <a:off x="4815613" y="3440091"/>
            <a:ext cx="714574" cy="923330"/>
          </a:xfrm>
          <a:prstGeom prst="rect">
            <a:avLst/>
          </a:prstGeom>
          <a:noFill/>
        </p:spPr>
        <p:txBody>
          <a:bodyPr wrap="square" rtlCol="0">
            <a:spAutoFit/>
          </a:bodyPr>
          <a:lstStyle/>
          <a:p>
            <a:r>
              <a:rPr lang="en-US" sz="5400" b="1" u="sng" dirty="0"/>
              <a:t>1</a:t>
            </a:r>
            <a:endParaRPr lang="en-US" sz="5400" b="1" u="sng" baseline="-25000" dirty="0"/>
          </a:p>
        </p:txBody>
      </p:sp>
      <p:sp>
        <p:nvSpPr>
          <p:cNvPr id="30" name="Rectangle 29">
            <a:extLst>
              <a:ext uri="{FF2B5EF4-FFF2-40B4-BE49-F238E27FC236}">
                <a16:creationId xmlns:a16="http://schemas.microsoft.com/office/drawing/2014/main" id="{0AC00BFA-35AE-417A-EBD6-5D88583EA0C3}"/>
              </a:ext>
            </a:extLst>
          </p:cNvPr>
          <p:cNvSpPr/>
          <p:nvPr/>
        </p:nvSpPr>
        <p:spPr>
          <a:xfrm>
            <a:off x="8083145" y="3669854"/>
            <a:ext cx="438000" cy="57835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BD01599-8A5A-36FA-1104-C32E33F3A0D4}"/>
              </a:ext>
            </a:extLst>
          </p:cNvPr>
          <p:cNvSpPr/>
          <p:nvPr/>
        </p:nvSpPr>
        <p:spPr>
          <a:xfrm>
            <a:off x="2424716" y="3549975"/>
            <a:ext cx="7218590" cy="77107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C40C31A-D08A-9147-CEF7-A3171ABAD70D}"/>
              </a:ext>
            </a:extLst>
          </p:cNvPr>
          <p:cNvSpPr txBox="1"/>
          <p:nvPr/>
        </p:nvSpPr>
        <p:spPr>
          <a:xfrm>
            <a:off x="8083145" y="248524"/>
            <a:ext cx="2937710" cy="1569660"/>
          </a:xfrm>
          <a:prstGeom prst="rect">
            <a:avLst/>
          </a:prstGeom>
          <a:noFill/>
          <a:ln w="63500">
            <a:solidFill>
              <a:srgbClr val="FF0000"/>
            </a:solidFill>
          </a:ln>
        </p:spPr>
        <p:txBody>
          <a:bodyPr wrap="square" rtlCol="0">
            <a:spAutoFit/>
          </a:bodyPr>
          <a:lstStyle/>
          <a:p>
            <a:pPr algn="ctr"/>
            <a:r>
              <a:rPr lang="en-US" sz="4800" b="1" dirty="0"/>
              <a:t>BALANCED</a:t>
            </a:r>
          </a:p>
          <a:p>
            <a:pPr algn="ctr"/>
            <a:r>
              <a:rPr lang="en-US" sz="4800" b="1" dirty="0"/>
              <a:t>1:1:2</a:t>
            </a:r>
          </a:p>
        </p:txBody>
      </p:sp>
      <p:sp>
        <p:nvSpPr>
          <p:cNvPr id="33" name="TextBox 32">
            <a:extLst>
              <a:ext uri="{FF2B5EF4-FFF2-40B4-BE49-F238E27FC236}">
                <a16:creationId xmlns:a16="http://schemas.microsoft.com/office/drawing/2014/main" id="{1FF8BE49-7AC2-B50A-3A8E-1992F9C8892C}"/>
              </a:ext>
            </a:extLst>
          </p:cNvPr>
          <p:cNvSpPr txBox="1"/>
          <p:nvPr/>
        </p:nvSpPr>
        <p:spPr>
          <a:xfrm>
            <a:off x="3643636" y="3805915"/>
            <a:ext cx="585542" cy="523220"/>
          </a:xfrm>
          <a:prstGeom prst="rect">
            <a:avLst/>
          </a:prstGeom>
          <a:noFill/>
        </p:spPr>
        <p:txBody>
          <a:bodyPr wrap="square" rtlCol="0">
            <a:spAutoFit/>
          </a:bodyPr>
          <a:lstStyle/>
          <a:p>
            <a:r>
              <a:rPr lang="en-US" sz="2800" b="1" dirty="0">
                <a:solidFill>
                  <a:srgbClr val="FF0000"/>
                </a:solidFill>
              </a:rPr>
              <a:t>(g)</a:t>
            </a:r>
          </a:p>
        </p:txBody>
      </p:sp>
      <p:sp>
        <p:nvSpPr>
          <p:cNvPr id="34" name="TextBox 33">
            <a:extLst>
              <a:ext uri="{FF2B5EF4-FFF2-40B4-BE49-F238E27FC236}">
                <a16:creationId xmlns:a16="http://schemas.microsoft.com/office/drawing/2014/main" id="{590F5424-5C5E-41A5-40BE-AA2BB8E46BBF}"/>
              </a:ext>
            </a:extLst>
          </p:cNvPr>
          <p:cNvSpPr txBox="1"/>
          <p:nvPr/>
        </p:nvSpPr>
        <p:spPr>
          <a:xfrm>
            <a:off x="5897364" y="3766555"/>
            <a:ext cx="585542" cy="523220"/>
          </a:xfrm>
          <a:prstGeom prst="rect">
            <a:avLst/>
          </a:prstGeom>
          <a:noFill/>
        </p:spPr>
        <p:txBody>
          <a:bodyPr wrap="square" rtlCol="0">
            <a:spAutoFit/>
          </a:bodyPr>
          <a:lstStyle/>
          <a:p>
            <a:r>
              <a:rPr lang="en-US" sz="2800" b="1" dirty="0">
                <a:solidFill>
                  <a:srgbClr val="FF0000"/>
                </a:solidFill>
              </a:rPr>
              <a:t>(g)</a:t>
            </a:r>
          </a:p>
        </p:txBody>
      </p:sp>
      <p:sp>
        <p:nvSpPr>
          <p:cNvPr id="35" name="TextBox 34">
            <a:extLst>
              <a:ext uri="{FF2B5EF4-FFF2-40B4-BE49-F238E27FC236}">
                <a16:creationId xmlns:a16="http://schemas.microsoft.com/office/drawing/2014/main" id="{ED2CFD16-A8E4-B227-8620-689A5A772114}"/>
              </a:ext>
            </a:extLst>
          </p:cNvPr>
          <p:cNvSpPr txBox="1"/>
          <p:nvPr/>
        </p:nvSpPr>
        <p:spPr>
          <a:xfrm>
            <a:off x="9090149" y="4225770"/>
            <a:ext cx="786201" cy="523220"/>
          </a:xfrm>
          <a:prstGeom prst="rect">
            <a:avLst/>
          </a:prstGeom>
          <a:noFill/>
        </p:spPr>
        <p:txBody>
          <a:bodyPr wrap="square" rtlCol="0">
            <a:spAutoFit/>
          </a:bodyPr>
          <a:lstStyle/>
          <a:p>
            <a:r>
              <a:rPr lang="en-US" sz="2800" b="1" dirty="0">
                <a:solidFill>
                  <a:srgbClr val="FF0000"/>
                </a:solidFill>
              </a:rPr>
              <a:t>(</a:t>
            </a:r>
            <a:r>
              <a:rPr lang="en-US" sz="2800" b="1" dirty="0" err="1">
                <a:solidFill>
                  <a:srgbClr val="FF0000"/>
                </a:solidFill>
              </a:rPr>
              <a:t>aq</a:t>
            </a:r>
            <a:r>
              <a:rPr lang="en-US" sz="2800" b="1" dirty="0">
                <a:solidFill>
                  <a:srgbClr val="FF0000"/>
                </a:solidFill>
              </a:rPr>
              <a:t>)</a:t>
            </a:r>
          </a:p>
        </p:txBody>
      </p:sp>
    </p:spTree>
    <p:extLst>
      <p:ext uri="{BB962C8B-B14F-4D97-AF65-F5344CB8AC3E}">
        <p14:creationId xmlns:p14="http://schemas.microsoft.com/office/powerpoint/2010/main" val="252836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xEl>
                                              <p:pRg st="0" end="0"/>
                                            </p:txEl>
                                          </p:spTgt>
                                        </p:tgtEl>
                                        <p:attrNameLst>
                                          <p:attrName>style.visibility</p:attrName>
                                        </p:attrNameLst>
                                      </p:cBhvr>
                                      <p:to>
                                        <p:strVal val="visible"/>
                                      </p:to>
                                    </p:set>
                                  </p:childTnLst>
                                </p:cTn>
                              </p:par>
                              <p:par>
                                <p:cTn id="83" presetID="1" presetClass="entr" presetSubtype="0" fill="hold" nodeType="withEffect">
                                  <p:stCondLst>
                                    <p:cond delay="500"/>
                                  </p:stCondLst>
                                  <p:childTnLst>
                                    <p:set>
                                      <p:cBhvr>
                                        <p:cTn id="84" dur="1" fill="hold">
                                          <p:stCondLst>
                                            <p:cond delay="0"/>
                                          </p:stCondLst>
                                        </p:cTn>
                                        <p:tgtEl>
                                          <p:spTgt spid="29">
                                            <p:txEl>
                                              <p:pRg st="0" end="0"/>
                                            </p:txEl>
                                          </p:spTgt>
                                        </p:tgtEl>
                                        <p:attrNameLst>
                                          <p:attrName>style.visibility</p:attrName>
                                        </p:attrNameLst>
                                      </p:cBhvr>
                                      <p:to>
                                        <p:strVal val="visible"/>
                                      </p:to>
                                    </p:set>
                                  </p:childTnLst>
                                </p:cTn>
                              </p:par>
                              <p:par>
                                <p:cTn id="85" presetID="1" presetClass="entr" presetSubtype="0" fill="hold" grpId="0" nodeType="withEffect">
                                  <p:stCondLst>
                                    <p:cond delay="100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P spid="14" grpId="0"/>
      <p:bldP spid="16" grpId="0" animBg="1"/>
      <p:bldP spid="17" grpId="0" animBg="1"/>
      <p:bldP spid="18" grpId="0"/>
      <p:bldP spid="19" grpId="0" animBg="1"/>
      <p:bldP spid="20" grpId="0"/>
      <p:bldP spid="20" grpId="1"/>
      <p:bldP spid="21" grpId="0" animBg="1"/>
      <p:bldP spid="22" grpId="0"/>
      <p:bldP spid="23" grpId="0" animBg="1"/>
      <p:bldP spid="24" grpId="0"/>
      <p:bldP spid="25" grpId="0"/>
      <p:bldP spid="25" grpId="1"/>
      <p:bldP spid="27" grpId="0"/>
      <p:bldP spid="30" grpId="0" animBg="1"/>
      <p:bldP spid="31" grpId="0" animBg="1"/>
      <p:bldP spid="3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28694"/>
            <a:ext cx="10515600" cy="830997"/>
          </a:xfrm>
        </p:spPr>
        <p:txBody>
          <a:bodyPr/>
          <a:lstStyle/>
          <a:p>
            <a:r>
              <a:rPr lang="en-US" b="1" i="1" dirty="0">
                <a:solidFill>
                  <a:srgbClr val="FF0000"/>
                </a:solidFill>
              </a:rPr>
              <a:t>Example 3.12</a:t>
            </a:r>
          </a:p>
        </p:txBody>
      </p:sp>
      <p:sp>
        <p:nvSpPr>
          <p:cNvPr id="4" name="TextBox 3">
            <a:extLst>
              <a:ext uri="{FF2B5EF4-FFF2-40B4-BE49-F238E27FC236}">
                <a16:creationId xmlns:a16="http://schemas.microsoft.com/office/drawing/2014/main" id="{C0D13EAB-DAA8-D4BC-EA11-FA064F4C1E2D}"/>
              </a:ext>
            </a:extLst>
          </p:cNvPr>
          <p:cNvSpPr txBox="1"/>
          <p:nvPr/>
        </p:nvSpPr>
        <p:spPr>
          <a:xfrm>
            <a:off x="0" y="592740"/>
            <a:ext cx="12192000" cy="1938992"/>
          </a:xfrm>
          <a:prstGeom prst="rect">
            <a:avLst/>
          </a:prstGeom>
          <a:noFill/>
        </p:spPr>
        <p:txBody>
          <a:bodyPr wrap="square" rtlCol="0">
            <a:spAutoFit/>
          </a:bodyPr>
          <a:lstStyle/>
          <a:p>
            <a:r>
              <a:rPr lang="en-CA" sz="2400" i="1" dirty="0"/>
              <a:t>When aluminium metal is exposed to air, a protective layer of aluminium oxide (Al</a:t>
            </a:r>
            <a:r>
              <a:rPr lang="en-CA" sz="2400" i="1" baseline="-25000" dirty="0"/>
              <a:t>2</a:t>
            </a:r>
            <a:r>
              <a:rPr lang="en-CA" sz="2400" i="1" dirty="0"/>
              <a:t>O</a:t>
            </a:r>
            <a:r>
              <a:rPr lang="en-CA" sz="2400" i="1" baseline="-25000" dirty="0"/>
              <a:t>3</a:t>
            </a:r>
            <a:r>
              <a:rPr lang="en-CA" sz="2400" i="1" dirty="0"/>
              <a:t>) forms on its surface. This layer prevents further reaction between aluminum and oxygen, and it is the reason why aluminium beverage cans do not corrode. [In the case of iron, the rust, or iron (III) oxide, that forms is too porous to protect the iron metal underneath, so rusting continues.] Write a balanced chemical equation for the formation of Al</a:t>
            </a:r>
            <a:r>
              <a:rPr lang="en-CA" sz="2400" i="1" baseline="-25000" dirty="0"/>
              <a:t>2</a:t>
            </a:r>
            <a:r>
              <a:rPr lang="en-CA" sz="2400" i="1" dirty="0"/>
              <a:t>O</a:t>
            </a:r>
            <a:r>
              <a:rPr lang="en-CA" sz="2400" i="1" baseline="-25000" dirty="0"/>
              <a:t>3</a:t>
            </a:r>
            <a:r>
              <a:rPr lang="en-CA" sz="2400" i="1" dirty="0"/>
              <a:t>.</a:t>
            </a:r>
          </a:p>
        </p:txBody>
      </p:sp>
      <p:cxnSp>
        <p:nvCxnSpPr>
          <p:cNvPr id="6" name="Straight Connector 5">
            <a:extLst>
              <a:ext uri="{FF2B5EF4-FFF2-40B4-BE49-F238E27FC236}">
                <a16:creationId xmlns:a16="http://schemas.microsoft.com/office/drawing/2014/main" id="{A58D6000-11D6-C825-61FD-B67C73783C72}"/>
              </a:ext>
            </a:extLst>
          </p:cNvPr>
          <p:cNvCxnSpPr/>
          <p:nvPr/>
        </p:nvCxnSpPr>
        <p:spPr>
          <a:xfrm>
            <a:off x="11389895" y="2085474"/>
            <a:ext cx="54543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D6EC12-9025-330F-7788-8D7F36193E80}"/>
              </a:ext>
            </a:extLst>
          </p:cNvPr>
          <p:cNvCxnSpPr>
            <a:cxnSpLocks/>
          </p:cNvCxnSpPr>
          <p:nvPr/>
        </p:nvCxnSpPr>
        <p:spPr>
          <a:xfrm>
            <a:off x="0" y="2531732"/>
            <a:ext cx="372176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19EBCD-3D97-738B-06A9-932BCF39EB4C}"/>
              </a:ext>
            </a:extLst>
          </p:cNvPr>
          <p:cNvSpPr/>
          <p:nvPr/>
        </p:nvSpPr>
        <p:spPr>
          <a:xfrm>
            <a:off x="3721768" y="2085474"/>
            <a:ext cx="3400927" cy="44625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FC6F443-C61F-5E5E-2023-B47F82D00424}"/>
              </a:ext>
            </a:extLst>
          </p:cNvPr>
          <p:cNvCxnSpPr>
            <a:cxnSpLocks/>
          </p:cNvCxnSpPr>
          <p:nvPr/>
        </p:nvCxnSpPr>
        <p:spPr>
          <a:xfrm>
            <a:off x="0" y="1031795"/>
            <a:ext cx="5101389"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9D904-5A42-52F4-7DF0-599C7EBBD3DF}"/>
              </a:ext>
            </a:extLst>
          </p:cNvPr>
          <p:cNvSpPr/>
          <p:nvPr/>
        </p:nvSpPr>
        <p:spPr>
          <a:xfrm>
            <a:off x="4764505" y="2085474"/>
            <a:ext cx="1187116" cy="446258"/>
          </a:xfrm>
          <a:prstGeom prst="rect">
            <a:avLst/>
          </a:prstGeom>
          <a:solidFill>
            <a:srgbClr val="FFFF00">
              <a:alpha val="5481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E56BF94-46FF-C90B-43D4-BC86C01D5192}"/>
              </a:ext>
            </a:extLst>
          </p:cNvPr>
          <p:cNvSpPr txBox="1"/>
          <p:nvPr/>
        </p:nvSpPr>
        <p:spPr>
          <a:xfrm>
            <a:off x="5211678" y="3493377"/>
            <a:ext cx="1187116" cy="769441"/>
          </a:xfrm>
          <a:prstGeom prst="rect">
            <a:avLst/>
          </a:prstGeom>
          <a:noFill/>
        </p:spPr>
        <p:txBody>
          <a:bodyPr wrap="square" rtlCol="0">
            <a:spAutoFit/>
          </a:bodyPr>
          <a:lstStyle/>
          <a:p>
            <a:r>
              <a:rPr lang="en-US" sz="4400" b="1" dirty="0">
                <a:solidFill>
                  <a:srgbClr val="00B0F0"/>
                </a:solidFill>
              </a:rPr>
              <a:t>O</a:t>
            </a:r>
            <a:r>
              <a:rPr lang="en-US" sz="4400" b="1" baseline="-25000" dirty="0">
                <a:solidFill>
                  <a:srgbClr val="00B0F0"/>
                </a:solidFill>
              </a:rPr>
              <a:t>2(g)</a:t>
            </a:r>
          </a:p>
        </p:txBody>
      </p:sp>
      <p:sp>
        <p:nvSpPr>
          <p:cNvPr id="14" name="TextBox 13">
            <a:extLst>
              <a:ext uri="{FF2B5EF4-FFF2-40B4-BE49-F238E27FC236}">
                <a16:creationId xmlns:a16="http://schemas.microsoft.com/office/drawing/2014/main" id="{B6BEF116-C657-6CFD-3033-891B5A3E6B33}"/>
              </a:ext>
            </a:extLst>
          </p:cNvPr>
          <p:cNvSpPr txBox="1"/>
          <p:nvPr/>
        </p:nvSpPr>
        <p:spPr>
          <a:xfrm>
            <a:off x="8343596" y="3496226"/>
            <a:ext cx="1492214" cy="769441"/>
          </a:xfrm>
          <a:prstGeom prst="rect">
            <a:avLst/>
          </a:prstGeom>
          <a:noFill/>
        </p:spPr>
        <p:txBody>
          <a:bodyPr wrap="square" rtlCol="0">
            <a:spAutoFit/>
          </a:bodyPr>
          <a:lstStyle/>
          <a:p>
            <a:r>
              <a:rPr lang="en-US" sz="4400" b="1" dirty="0">
                <a:solidFill>
                  <a:srgbClr val="FF0000"/>
                </a:solidFill>
              </a:rPr>
              <a:t>Al</a:t>
            </a:r>
            <a:r>
              <a:rPr lang="en-US" sz="4400" b="1" baseline="-25000" dirty="0">
                <a:solidFill>
                  <a:srgbClr val="FF0000"/>
                </a:solidFill>
              </a:rPr>
              <a:t>2</a:t>
            </a:r>
            <a:r>
              <a:rPr lang="en-US" sz="4400" b="1" dirty="0">
                <a:solidFill>
                  <a:srgbClr val="FF0000"/>
                </a:solidFill>
              </a:rPr>
              <a:t>O</a:t>
            </a:r>
            <a:r>
              <a:rPr lang="en-US" sz="4400" b="1" baseline="-25000" dirty="0">
                <a:solidFill>
                  <a:srgbClr val="FF0000"/>
                </a:solidFill>
              </a:rPr>
              <a:t>3</a:t>
            </a:r>
          </a:p>
        </p:txBody>
      </p:sp>
      <p:sp>
        <p:nvSpPr>
          <p:cNvPr id="16" name="Rectangle 15">
            <a:extLst>
              <a:ext uri="{FF2B5EF4-FFF2-40B4-BE49-F238E27FC236}">
                <a16:creationId xmlns:a16="http://schemas.microsoft.com/office/drawing/2014/main" id="{8C3D695F-ED2A-BCC9-7232-5403DE691822}"/>
              </a:ext>
            </a:extLst>
          </p:cNvPr>
          <p:cNvSpPr/>
          <p:nvPr/>
        </p:nvSpPr>
        <p:spPr>
          <a:xfrm>
            <a:off x="2424715" y="3549975"/>
            <a:ext cx="7489305" cy="77107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7C227E6-27B4-A1AF-EED6-018F78942080}"/>
              </a:ext>
            </a:extLst>
          </p:cNvPr>
          <p:cNvSpPr txBox="1"/>
          <p:nvPr/>
        </p:nvSpPr>
        <p:spPr>
          <a:xfrm>
            <a:off x="2951745" y="3505945"/>
            <a:ext cx="1267329" cy="769441"/>
          </a:xfrm>
          <a:prstGeom prst="rect">
            <a:avLst/>
          </a:prstGeom>
          <a:noFill/>
        </p:spPr>
        <p:txBody>
          <a:bodyPr wrap="square" rtlCol="0">
            <a:spAutoFit/>
          </a:bodyPr>
          <a:lstStyle/>
          <a:p>
            <a:r>
              <a:rPr lang="en-US" sz="4400" b="1" dirty="0"/>
              <a:t>Al </a:t>
            </a:r>
            <a:r>
              <a:rPr lang="en-US" sz="4400" b="1" baseline="-25000" dirty="0"/>
              <a:t>(S)</a:t>
            </a:r>
          </a:p>
        </p:txBody>
      </p:sp>
      <p:cxnSp>
        <p:nvCxnSpPr>
          <p:cNvPr id="20" name="Straight Arrow Connector 19">
            <a:extLst>
              <a:ext uri="{FF2B5EF4-FFF2-40B4-BE49-F238E27FC236}">
                <a16:creationId xmlns:a16="http://schemas.microsoft.com/office/drawing/2014/main" id="{64C4DAB3-9999-4088-8CEA-3CC7D2A08789}"/>
              </a:ext>
            </a:extLst>
          </p:cNvPr>
          <p:cNvCxnSpPr/>
          <p:nvPr/>
        </p:nvCxnSpPr>
        <p:spPr>
          <a:xfrm>
            <a:off x="6510235" y="3941642"/>
            <a:ext cx="1414560"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6FD8D6E-6AA4-6A0F-45EB-A42A79B7649E}"/>
              </a:ext>
            </a:extLst>
          </p:cNvPr>
          <p:cNvSpPr/>
          <p:nvPr/>
        </p:nvSpPr>
        <p:spPr>
          <a:xfrm>
            <a:off x="810125" y="630743"/>
            <a:ext cx="2141619" cy="446258"/>
          </a:xfrm>
          <a:prstGeom prst="rect">
            <a:avLst/>
          </a:prstGeom>
          <a:solidFill>
            <a:srgbClr val="FFFF00">
              <a:alpha val="5481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CF4BBCA-A68E-9745-8C39-062095357841}"/>
              </a:ext>
            </a:extLst>
          </p:cNvPr>
          <p:cNvSpPr/>
          <p:nvPr/>
        </p:nvSpPr>
        <p:spPr>
          <a:xfrm>
            <a:off x="3273437" y="550532"/>
            <a:ext cx="1827951" cy="446258"/>
          </a:xfrm>
          <a:prstGeom prst="rect">
            <a:avLst/>
          </a:prstGeom>
          <a:solidFill>
            <a:srgbClr val="FFFF00">
              <a:alpha val="5481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9E6DC8F-FC32-5B81-4C93-06DE3A6E9A32}"/>
              </a:ext>
            </a:extLst>
          </p:cNvPr>
          <p:cNvSpPr txBox="1"/>
          <p:nvPr/>
        </p:nvSpPr>
        <p:spPr>
          <a:xfrm>
            <a:off x="4170944" y="3429000"/>
            <a:ext cx="569494" cy="923330"/>
          </a:xfrm>
          <a:prstGeom prst="rect">
            <a:avLst/>
          </a:prstGeom>
          <a:noFill/>
        </p:spPr>
        <p:txBody>
          <a:bodyPr wrap="square" rtlCol="0">
            <a:spAutoFit/>
          </a:bodyPr>
          <a:lstStyle/>
          <a:p>
            <a:r>
              <a:rPr lang="en-US" sz="5400" b="1" dirty="0"/>
              <a:t>+</a:t>
            </a:r>
            <a:endParaRPr lang="en-US" sz="5400" b="1" baseline="-25000" dirty="0"/>
          </a:p>
        </p:txBody>
      </p:sp>
      <p:sp>
        <p:nvSpPr>
          <p:cNvPr id="24" name="Freeform 23">
            <a:extLst>
              <a:ext uri="{FF2B5EF4-FFF2-40B4-BE49-F238E27FC236}">
                <a16:creationId xmlns:a16="http://schemas.microsoft.com/office/drawing/2014/main" id="{25972585-0017-BB72-F53A-342CFCEE1E12}"/>
              </a:ext>
            </a:extLst>
          </p:cNvPr>
          <p:cNvSpPr/>
          <p:nvPr/>
        </p:nvSpPr>
        <p:spPr>
          <a:xfrm>
            <a:off x="4170943" y="4443663"/>
            <a:ext cx="2695073" cy="2245895"/>
          </a:xfrm>
          <a:custGeom>
            <a:avLst/>
            <a:gdLst>
              <a:gd name="connsiteX0" fmla="*/ 0 w 2695074"/>
              <a:gd name="connsiteY0" fmla="*/ 0 h 2245895"/>
              <a:gd name="connsiteX1" fmla="*/ 2695074 w 2695074"/>
              <a:gd name="connsiteY1" fmla="*/ 0 h 2245895"/>
              <a:gd name="connsiteX2" fmla="*/ 1267327 w 2695074"/>
              <a:gd name="connsiteY2" fmla="*/ 0 h 2245895"/>
              <a:gd name="connsiteX3" fmla="*/ 1267327 w 2695074"/>
              <a:gd name="connsiteY3" fmla="*/ 2245895 h 2245895"/>
            </a:gdLst>
            <a:ahLst/>
            <a:cxnLst>
              <a:cxn ang="0">
                <a:pos x="connsiteX0" y="connsiteY0"/>
              </a:cxn>
              <a:cxn ang="0">
                <a:pos x="connsiteX1" y="connsiteY1"/>
              </a:cxn>
              <a:cxn ang="0">
                <a:pos x="connsiteX2" y="connsiteY2"/>
              </a:cxn>
              <a:cxn ang="0">
                <a:pos x="connsiteX3" y="connsiteY3"/>
              </a:cxn>
            </a:cxnLst>
            <a:rect l="l" t="t" r="r" b="b"/>
            <a:pathLst>
              <a:path w="2695074" h="2245895">
                <a:moveTo>
                  <a:pt x="0" y="0"/>
                </a:moveTo>
                <a:lnTo>
                  <a:pt x="2695074" y="0"/>
                </a:lnTo>
                <a:lnTo>
                  <a:pt x="1267327" y="0"/>
                </a:lnTo>
                <a:lnTo>
                  <a:pt x="1267327" y="2245895"/>
                </a:ln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2B1D0F1-92B5-9E7C-CC63-7A0B06D6F764}"/>
              </a:ext>
            </a:extLst>
          </p:cNvPr>
          <p:cNvSpPr txBox="1"/>
          <p:nvPr/>
        </p:nvSpPr>
        <p:spPr>
          <a:xfrm>
            <a:off x="4025865" y="4518159"/>
            <a:ext cx="714574" cy="769441"/>
          </a:xfrm>
          <a:prstGeom prst="rect">
            <a:avLst/>
          </a:prstGeom>
          <a:noFill/>
        </p:spPr>
        <p:txBody>
          <a:bodyPr wrap="square" rtlCol="0">
            <a:spAutoFit/>
          </a:bodyPr>
          <a:lstStyle/>
          <a:p>
            <a:r>
              <a:rPr lang="en-US" sz="4400" b="1" dirty="0"/>
              <a:t>Al</a:t>
            </a:r>
            <a:endParaRPr lang="en-US" sz="4400" b="1" baseline="-25000" dirty="0"/>
          </a:p>
        </p:txBody>
      </p:sp>
      <p:sp>
        <p:nvSpPr>
          <p:cNvPr id="26" name="TextBox 25">
            <a:extLst>
              <a:ext uri="{FF2B5EF4-FFF2-40B4-BE49-F238E27FC236}">
                <a16:creationId xmlns:a16="http://schemas.microsoft.com/office/drawing/2014/main" id="{C0B24039-D8D0-C349-AFC4-D35CAEB1CFDF}"/>
              </a:ext>
            </a:extLst>
          </p:cNvPr>
          <p:cNvSpPr txBox="1"/>
          <p:nvPr/>
        </p:nvSpPr>
        <p:spPr>
          <a:xfrm>
            <a:off x="4065970" y="5434348"/>
            <a:ext cx="714574" cy="769441"/>
          </a:xfrm>
          <a:prstGeom prst="rect">
            <a:avLst/>
          </a:prstGeom>
          <a:noFill/>
        </p:spPr>
        <p:txBody>
          <a:bodyPr wrap="square" rtlCol="0">
            <a:spAutoFit/>
          </a:bodyPr>
          <a:lstStyle/>
          <a:p>
            <a:r>
              <a:rPr lang="en-US" sz="4400" b="1" dirty="0"/>
              <a:t>O</a:t>
            </a:r>
            <a:endParaRPr lang="en-US" sz="4400" b="1" baseline="-25000" dirty="0"/>
          </a:p>
        </p:txBody>
      </p:sp>
      <p:sp>
        <p:nvSpPr>
          <p:cNvPr id="27" name="TextBox 26">
            <a:extLst>
              <a:ext uri="{FF2B5EF4-FFF2-40B4-BE49-F238E27FC236}">
                <a16:creationId xmlns:a16="http://schemas.microsoft.com/office/drawing/2014/main" id="{AA1B3C22-02DF-4B23-F280-041DB4611FD9}"/>
              </a:ext>
            </a:extLst>
          </p:cNvPr>
          <p:cNvSpPr txBox="1"/>
          <p:nvPr/>
        </p:nvSpPr>
        <p:spPr>
          <a:xfrm>
            <a:off x="4780544" y="4480741"/>
            <a:ext cx="714574" cy="830997"/>
          </a:xfrm>
          <a:prstGeom prst="rect">
            <a:avLst/>
          </a:prstGeom>
          <a:noFill/>
        </p:spPr>
        <p:txBody>
          <a:bodyPr wrap="square" rtlCol="0">
            <a:spAutoFit/>
          </a:bodyPr>
          <a:lstStyle/>
          <a:p>
            <a:r>
              <a:rPr lang="en-US" sz="4800" b="1" dirty="0">
                <a:solidFill>
                  <a:srgbClr val="FF0000"/>
                </a:solidFill>
              </a:rPr>
              <a:t>1</a:t>
            </a:r>
            <a:endParaRPr lang="en-US" sz="4800" b="1" baseline="-25000" dirty="0">
              <a:solidFill>
                <a:srgbClr val="FF0000"/>
              </a:solidFill>
            </a:endParaRPr>
          </a:p>
        </p:txBody>
      </p:sp>
      <p:sp>
        <p:nvSpPr>
          <p:cNvPr id="28" name="TextBox 27">
            <a:extLst>
              <a:ext uri="{FF2B5EF4-FFF2-40B4-BE49-F238E27FC236}">
                <a16:creationId xmlns:a16="http://schemas.microsoft.com/office/drawing/2014/main" id="{64646256-5654-906F-E8F2-12DC6DD3864B}"/>
              </a:ext>
            </a:extLst>
          </p:cNvPr>
          <p:cNvSpPr txBox="1"/>
          <p:nvPr/>
        </p:nvSpPr>
        <p:spPr>
          <a:xfrm>
            <a:off x="5726337" y="4453858"/>
            <a:ext cx="714574" cy="830997"/>
          </a:xfrm>
          <a:prstGeom prst="rect">
            <a:avLst/>
          </a:prstGeom>
          <a:noFill/>
        </p:spPr>
        <p:txBody>
          <a:bodyPr wrap="square" rtlCol="0">
            <a:spAutoFit/>
          </a:bodyPr>
          <a:lstStyle/>
          <a:p>
            <a:r>
              <a:rPr lang="en-US" sz="4800" b="1" dirty="0">
                <a:solidFill>
                  <a:srgbClr val="FF0000"/>
                </a:solidFill>
              </a:rPr>
              <a:t>2</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81F26D2-8F9B-DC01-1EBF-9C840BA41E79}"/>
                  </a:ext>
                </a:extLst>
              </p:cNvPr>
              <p:cNvSpPr txBox="1"/>
              <p:nvPr/>
            </p:nvSpPr>
            <p:spPr>
              <a:xfrm>
                <a:off x="5069100" y="4374512"/>
                <a:ext cx="609852"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0" smtClean="0">
                          <a:solidFill>
                            <a:srgbClr val="FF0000"/>
                          </a:solidFill>
                          <a:latin typeface="Cambria Math" panose="02040503050406030204" pitchFamily="18" charset="0"/>
                          <a:ea typeface="Cambria Math" panose="02040503050406030204" pitchFamily="18" charset="0"/>
                        </a:rPr>
                        <m:t>≠</m:t>
                      </m:r>
                    </m:oMath>
                  </m:oMathPara>
                </a14:m>
                <a:endParaRPr lang="en-US" sz="6000" b="1" dirty="0">
                  <a:solidFill>
                    <a:srgbClr val="FF0000"/>
                  </a:solidFill>
                </a:endParaRPr>
              </a:p>
            </p:txBody>
          </p:sp>
        </mc:Choice>
        <mc:Fallback xmlns="">
          <p:sp>
            <p:nvSpPr>
              <p:cNvPr id="29" name="TextBox 28">
                <a:extLst>
                  <a:ext uri="{FF2B5EF4-FFF2-40B4-BE49-F238E27FC236}">
                    <a16:creationId xmlns:a16="http://schemas.microsoft.com/office/drawing/2014/main" id="{981F26D2-8F9B-DC01-1EBF-9C840BA41E79}"/>
                  </a:ext>
                </a:extLst>
              </p:cNvPr>
              <p:cNvSpPr txBox="1">
                <a:spLocks noRot="1" noChangeAspect="1" noMove="1" noResize="1" noEditPoints="1" noAdjustHandles="1" noChangeArrowheads="1" noChangeShapeType="1" noTextEdit="1"/>
              </p:cNvSpPr>
              <p:nvPr/>
            </p:nvSpPr>
            <p:spPr>
              <a:xfrm>
                <a:off x="5069100" y="4374512"/>
                <a:ext cx="609852" cy="1015663"/>
              </a:xfrm>
              <a:prstGeom prst="rect">
                <a:avLst/>
              </a:prstGeom>
              <a:blipFill>
                <a:blip r:embed="rId2"/>
                <a:stretch>
                  <a:fillRect l="-22449" r="-44898"/>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43A708A3-64CD-4307-A3CC-713C061C5475}"/>
              </a:ext>
            </a:extLst>
          </p:cNvPr>
          <p:cNvSpPr txBox="1"/>
          <p:nvPr/>
        </p:nvSpPr>
        <p:spPr>
          <a:xfrm>
            <a:off x="2532944" y="3397723"/>
            <a:ext cx="714574" cy="923330"/>
          </a:xfrm>
          <a:prstGeom prst="rect">
            <a:avLst/>
          </a:prstGeom>
          <a:noFill/>
        </p:spPr>
        <p:txBody>
          <a:bodyPr wrap="square" rtlCol="0">
            <a:spAutoFit/>
          </a:bodyPr>
          <a:lstStyle/>
          <a:p>
            <a:r>
              <a:rPr lang="en-US" sz="5400" b="1" u="sng" dirty="0"/>
              <a:t>2</a:t>
            </a:r>
            <a:endParaRPr lang="en-US" sz="5400" b="1" u="sng" baseline="-25000" dirty="0"/>
          </a:p>
        </p:txBody>
      </p:sp>
      <p:sp>
        <p:nvSpPr>
          <p:cNvPr id="31" name="TextBox 30">
            <a:extLst>
              <a:ext uri="{FF2B5EF4-FFF2-40B4-BE49-F238E27FC236}">
                <a16:creationId xmlns:a16="http://schemas.microsoft.com/office/drawing/2014/main" id="{762803C7-9591-7BEF-E7F3-C6175BAB0033}"/>
              </a:ext>
            </a:extLst>
          </p:cNvPr>
          <p:cNvSpPr txBox="1"/>
          <p:nvPr/>
        </p:nvSpPr>
        <p:spPr>
          <a:xfrm>
            <a:off x="4769430" y="4456603"/>
            <a:ext cx="714574" cy="830997"/>
          </a:xfrm>
          <a:prstGeom prst="rect">
            <a:avLst/>
          </a:prstGeom>
          <a:noFill/>
        </p:spPr>
        <p:txBody>
          <a:bodyPr wrap="square" rtlCol="0">
            <a:spAutoFit/>
          </a:bodyPr>
          <a:lstStyle/>
          <a:p>
            <a:r>
              <a:rPr lang="en-US" sz="4800" b="1" dirty="0">
                <a:solidFill>
                  <a:srgbClr val="FF0000"/>
                </a:solidFill>
              </a:rPr>
              <a:t>2</a:t>
            </a:r>
          </a:p>
        </p:txBody>
      </p:sp>
      <p:sp>
        <p:nvSpPr>
          <p:cNvPr id="32" name="TextBox 31">
            <a:extLst>
              <a:ext uri="{FF2B5EF4-FFF2-40B4-BE49-F238E27FC236}">
                <a16:creationId xmlns:a16="http://schemas.microsoft.com/office/drawing/2014/main" id="{C8A6D009-6B1B-BB72-B420-CAC17B5AEBF9}"/>
              </a:ext>
            </a:extLst>
          </p:cNvPr>
          <p:cNvSpPr txBox="1"/>
          <p:nvPr/>
        </p:nvSpPr>
        <p:spPr>
          <a:xfrm>
            <a:off x="4771822" y="5360932"/>
            <a:ext cx="714574" cy="830997"/>
          </a:xfrm>
          <a:prstGeom prst="rect">
            <a:avLst/>
          </a:prstGeom>
          <a:noFill/>
        </p:spPr>
        <p:txBody>
          <a:bodyPr wrap="square" rtlCol="0">
            <a:spAutoFit/>
          </a:bodyPr>
          <a:lstStyle/>
          <a:p>
            <a:r>
              <a:rPr lang="en-US" sz="4800" b="1" dirty="0">
                <a:solidFill>
                  <a:srgbClr val="FF0000"/>
                </a:solidFill>
              </a:rPr>
              <a:t>2</a:t>
            </a:r>
          </a:p>
        </p:txBody>
      </p:sp>
      <p:sp>
        <p:nvSpPr>
          <p:cNvPr id="33" name="TextBox 32">
            <a:extLst>
              <a:ext uri="{FF2B5EF4-FFF2-40B4-BE49-F238E27FC236}">
                <a16:creationId xmlns:a16="http://schemas.microsoft.com/office/drawing/2014/main" id="{80AAD54E-802A-3FFB-D8F6-0B59780AB5E2}"/>
              </a:ext>
            </a:extLst>
          </p:cNvPr>
          <p:cNvSpPr txBox="1"/>
          <p:nvPr/>
        </p:nvSpPr>
        <p:spPr>
          <a:xfrm>
            <a:off x="5688753" y="5341929"/>
            <a:ext cx="714574" cy="830997"/>
          </a:xfrm>
          <a:prstGeom prst="rect">
            <a:avLst/>
          </a:prstGeom>
          <a:noFill/>
        </p:spPr>
        <p:txBody>
          <a:bodyPr wrap="square" rtlCol="0">
            <a:spAutoFit/>
          </a:bodyPr>
          <a:lstStyle/>
          <a:p>
            <a:r>
              <a:rPr lang="en-US" sz="4800" b="1" dirty="0">
                <a:solidFill>
                  <a:srgbClr val="FF0000"/>
                </a:solidFill>
              </a:rPr>
              <a:t>3</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82E723D-6122-9EB5-A04B-6F0337EFA0A7}"/>
                  </a:ext>
                </a:extLst>
              </p:cNvPr>
              <p:cNvSpPr txBox="1"/>
              <p:nvPr/>
            </p:nvSpPr>
            <p:spPr>
              <a:xfrm>
                <a:off x="5079152" y="5249597"/>
                <a:ext cx="609852"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0" smtClean="0">
                          <a:solidFill>
                            <a:srgbClr val="FF0000"/>
                          </a:solidFill>
                          <a:latin typeface="Cambria Math" panose="02040503050406030204" pitchFamily="18" charset="0"/>
                          <a:ea typeface="Cambria Math" panose="02040503050406030204" pitchFamily="18" charset="0"/>
                        </a:rPr>
                        <m:t>≠</m:t>
                      </m:r>
                    </m:oMath>
                  </m:oMathPara>
                </a14:m>
                <a:endParaRPr lang="en-US" sz="6000" b="1" dirty="0">
                  <a:solidFill>
                    <a:srgbClr val="FF0000"/>
                  </a:solidFill>
                </a:endParaRPr>
              </a:p>
            </p:txBody>
          </p:sp>
        </mc:Choice>
        <mc:Fallback xmlns="">
          <p:sp>
            <p:nvSpPr>
              <p:cNvPr id="34" name="TextBox 33">
                <a:extLst>
                  <a:ext uri="{FF2B5EF4-FFF2-40B4-BE49-F238E27FC236}">
                    <a16:creationId xmlns:a16="http://schemas.microsoft.com/office/drawing/2014/main" id="{582E723D-6122-9EB5-A04B-6F0337EFA0A7}"/>
                  </a:ext>
                </a:extLst>
              </p:cNvPr>
              <p:cNvSpPr txBox="1">
                <a:spLocks noRot="1" noChangeAspect="1" noMove="1" noResize="1" noEditPoints="1" noAdjustHandles="1" noChangeArrowheads="1" noChangeShapeType="1" noTextEdit="1"/>
              </p:cNvSpPr>
              <p:nvPr/>
            </p:nvSpPr>
            <p:spPr>
              <a:xfrm>
                <a:off x="5079152" y="5249597"/>
                <a:ext cx="609852" cy="1015663"/>
              </a:xfrm>
              <a:prstGeom prst="rect">
                <a:avLst/>
              </a:prstGeom>
              <a:blipFill>
                <a:blip r:embed="rId3"/>
                <a:stretch>
                  <a:fillRect l="-22449" r="-46939"/>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4F32D1A8-B304-0B08-FEF6-23C5C1AA910D}"/>
              </a:ext>
            </a:extLst>
          </p:cNvPr>
          <p:cNvSpPr/>
          <p:nvPr/>
        </p:nvSpPr>
        <p:spPr>
          <a:xfrm>
            <a:off x="4025865" y="5417650"/>
            <a:ext cx="2372929" cy="77107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1204372-DA92-0370-23B1-2C9F3F8232B3}"/>
              </a:ext>
            </a:extLst>
          </p:cNvPr>
          <p:cNvSpPr txBox="1"/>
          <p:nvPr/>
        </p:nvSpPr>
        <p:spPr>
          <a:xfrm>
            <a:off x="92444" y="5360932"/>
            <a:ext cx="3819861" cy="954107"/>
          </a:xfrm>
          <a:prstGeom prst="rect">
            <a:avLst/>
          </a:prstGeom>
          <a:noFill/>
          <a:ln w="63500">
            <a:solidFill>
              <a:srgbClr val="FF0000"/>
            </a:solidFill>
          </a:ln>
        </p:spPr>
        <p:txBody>
          <a:bodyPr wrap="square" rtlCol="0">
            <a:spAutoFit/>
          </a:bodyPr>
          <a:lstStyle/>
          <a:p>
            <a:r>
              <a:rPr lang="en-US" sz="2800" b="1" dirty="0"/>
              <a:t> Now this one is harder to fix.</a:t>
            </a:r>
          </a:p>
        </p:txBody>
      </p:sp>
      <p:sp>
        <p:nvSpPr>
          <p:cNvPr id="37" name="TextBox 36">
            <a:extLst>
              <a:ext uri="{FF2B5EF4-FFF2-40B4-BE49-F238E27FC236}">
                <a16:creationId xmlns:a16="http://schemas.microsoft.com/office/drawing/2014/main" id="{2CA6746B-8352-B23F-5D76-9B20CF3522BC}"/>
              </a:ext>
            </a:extLst>
          </p:cNvPr>
          <p:cNvSpPr txBox="1"/>
          <p:nvPr/>
        </p:nvSpPr>
        <p:spPr>
          <a:xfrm>
            <a:off x="7842749" y="4910818"/>
            <a:ext cx="3819861" cy="584775"/>
          </a:xfrm>
          <a:prstGeom prst="rect">
            <a:avLst/>
          </a:prstGeom>
          <a:noFill/>
          <a:ln w="63500">
            <a:noFill/>
          </a:ln>
        </p:spPr>
        <p:txBody>
          <a:bodyPr wrap="square" rtlCol="0">
            <a:spAutoFit/>
          </a:bodyPr>
          <a:lstStyle/>
          <a:p>
            <a:r>
              <a:rPr lang="en-US" sz="3200" b="1" dirty="0"/>
              <a:t>2, 4, 6, 8, 10, 12</a:t>
            </a:r>
          </a:p>
        </p:txBody>
      </p:sp>
      <p:sp>
        <p:nvSpPr>
          <p:cNvPr id="38" name="TextBox 37">
            <a:extLst>
              <a:ext uri="{FF2B5EF4-FFF2-40B4-BE49-F238E27FC236}">
                <a16:creationId xmlns:a16="http://schemas.microsoft.com/office/drawing/2014/main" id="{D5780B91-6CD1-6784-FA8A-8A4EE75A6EAB}"/>
              </a:ext>
            </a:extLst>
          </p:cNvPr>
          <p:cNvSpPr txBox="1"/>
          <p:nvPr/>
        </p:nvSpPr>
        <p:spPr>
          <a:xfrm>
            <a:off x="7842749" y="5545597"/>
            <a:ext cx="3819861" cy="584775"/>
          </a:xfrm>
          <a:prstGeom prst="rect">
            <a:avLst/>
          </a:prstGeom>
          <a:noFill/>
          <a:ln w="63500">
            <a:noFill/>
          </a:ln>
        </p:spPr>
        <p:txBody>
          <a:bodyPr wrap="square" rtlCol="0">
            <a:spAutoFit/>
          </a:bodyPr>
          <a:lstStyle/>
          <a:p>
            <a:r>
              <a:rPr lang="en-US" sz="3200" b="1" dirty="0"/>
              <a:t>3, 6, 9, 12, 15, 18</a:t>
            </a:r>
          </a:p>
        </p:txBody>
      </p:sp>
      <p:sp>
        <p:nvSpPr>
          <p:cNvPr id="39" name="Rectangle 38">
            <a:extLst>
              <a:ext uri="{FF2B5EF4-FFF2-40B4-BE49-F238E27FC236}">
                <a16:creationId xmlns:a16="http://schemas.microsoft.com/office/drawing/2014/main" id="{CFFC2672-E589-F57C-62A6-F44356FC307C}"/>
              </a:ext>
            </a:extLst>
          </p:cNvPr>
          <p:cNvSpPr/>
          <p:nvPr/>
        </p:nvSpPr>
        <p:spPr>
          <a:xfrm>
            <a:off x="8694821" y="5037221"/>
            <a:ext cx="272716" cy="39823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D3EE9F9-9A9D-507B-58C6-EB795A2660E6}"/>
              </a:ext>
            </a:extLst>
          </p:cNvPr>
          <p:cNvSpPr/>
          <p:nvPr/>
        </p:nvSpPr>
        <p:spPr>
          <a:xfrm>
            <a:off x="8311512" y="5638865"/>
            <a:ext cx="272716" cy="39823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E3C78F8-D052-DAEA-DBC1-8CE9FB892749}"/>
              </a:ext>
            </a:extLst>
          </p:cNvPr>
          <p:cNvSpPr txBox="1"/>
          <p:nvPr/>
        </p:nvSpPr>
        <p:spPr>
          <a:xfrm>
            <a:off x="4721865" y="3401525"/>
            <a:ext cx="714574" cy="923330"/>
          </a:xfrm>
          <a:prstGeom prst="rect">
            <a:avLst/>
          </a:prstGeom>
          <a:noFill/>
        </p:spPr>
        <p:txBody>
          <a:bodyPr wrap="square" rtlCol="0">
            <a:spAutoFit/>
          </a:bodyPr>
          <a:lstStyle/>
          <a:p>
            <a:r>
              <a:rPr lang="en-US" sz="5400" b="1" u="sng" dirty="0"/>
              <a:t>3</a:t>
            </a:r>
            <a:endParaRPr lang="en-US" sz="5400" b="1" u="sng" baseline="-25000" dirty="0"/>
          </a:p>
        </p:txBody>
      </p:sp>
      <p:sp>
        <p:nvSpPr>
          <p:cNvPr id="42" name="TextBox 41">
            <a:extLst>
              <a:ext uri="{FF2B5EF4-FFF2-40B4-BE49-F238E27FC236}">
                <a16:creationId xmlns:a16="http://schemas.microsoft.com/office/drawing/2014/main" id="{D0086CBA-8F18-606B-F9BA-2579F2F2A5A5}"/>
              </a:ext>
            </a:extLst>
          </p:cNvPr>
          <p:cNvSpPr txBox="1"/>
          <p:nvPr/>
        </p:nvSpPr>
        <p:spPr>
          <a:xfrm>
            <a:off x="7869654" y="3441765"/>
            <a:ext cx="714574" cy="923330"/>
          </a:xfrm>
          <a:prstGeom prst="rect">
            <a:avLst/>
          </a:prstGeom>
          <a:noFill/>
        </p:spPr>
        <p:txBody>
          <a:bodyPr wrap="square" rtlCol="0">
            <a:spAutoFit/>
          </a:bodyPr>
          <a:lstStyle/>
          <a:p>
            <a:r>
              <a:rPr lang="en-US" sz="5400" b="1" u="sng" dirty="0"/>
              <a:t>2</a:t>
            </a:r>
            <a:endParaRPr lang="en-US" sz="5400" b="1" u="sng" baseline="-25000" dirty="0"/>
          </a:p>
        </p:txBody>
      </p:sp>
      <p:sp>
        <p:nvSpPr>
          <p:cNvPr id="43" name="TextBox 42">
            <a:extLst>
              <a:ext uri="{FF2B5EF4-FFF2-40B4-BE49-F238E27FC236}">
                <a16:creationId xmlns:a16="http://schemas.microsoft.com/office/drawing/2014/main" id="{2BD0FDD1-924E-9870-65E9-3D2537ACF06B}"/>
              </a:ext>
            </a:extLst>
          </p:cNvPr>
          <p:cNvSpPr txBox="1"/>
          <p:nvPr/>
        </p:nvSpPr>
        <p:spPr>
          <a:xfrm>
            <a:off x="4769430" y="5367254"/>
            <a:ext cx="714574" cy="830997"/>
          </a:xfrm>
          <a:prstGeom prst="rect">
            <a:avLst/>
          </a:prstGeom>
          <a:noFill/>
        </p:spPr>
        <p:txBody>
          <a:bodyPr wrap="square" rtlCol="0">
            <a:spAutoFit/>
          </a:bodyPr>
          <a:lstStyle/>
          <a:p>
            <a:r>
              <a:rPr lang="en-US" sz="4800" b="1" dirty="0">
                <a:solidFill>
                  <a:srgbClr val="FF0000"/>
                </a:solidFill>
              </a:rPr>
              <a:t>6</a:t>
            </a:r>
          </a:p>
        </p:txBody>
      </p:sp>
      <p:sp>
        <p:nvSpPr>
          <p:cNvPr id="44" name="TextBox 43">
            <a:extLst>
              <a:ext uri="{FF2B5EF4-FFF2-40B4-BE49-F238E27FC236}">
                <a16:creationId xmlns:a16="http://schemas.microsoft.com/office/drawing/2014/main" id="{B38A1EC1-AD33-7019-9BDA-19D631A8CCEC}"/>
              </a:ext>
            </a:extLst>
          </p:cNvPr>
          <p:cNvSpPr txBox="1"/>
          <p:nvPr/>
        </p:nvSpPr>
        <p:spPr>
          <a:xfrm>
            <a:off x="5693816" y="5375689"/>
            <a:ext cx="714574" cy="830997"/>
          </a:xfrm>
          <a:prstGeom prst="rect">
            <a:avLst/>
          </a:prstGeom>
          <a:noFill/>
        </p:spPr>
        <p:txBody>
          <a:bodyPr wrap="square" rtlCol="0">
            <a:spAutoFit/>
          </a:bodyPr>
          <a:lstStyle/>
          <a:p>
            <a:r>
              <a:rPr lang="en-US" sz="4800" b="1" dirty="0">
                <a:solidFill>
                  <a:srgbClr val="FF0000"/>
                </a:solidFill>
              </a:rPr>
              <a:t>6</a:t>
            </a:r>
          </a:p>
        </p:txBody>
      </p:sp>
      <p:sp>
        <p:nvSpPr>
          <p:cNvPr id="45" name="TextBox 44">
            <a:extLst>
              <a:ext uri="{FF2B5EF4-FFF2-40B4-BE49-F238E27FC236}">
                <a16:creationId xmlns:a16="http://schemas.microsoft.com/office/drawing/2014/main" id="{1C0BC41C-EC60-768E-F58B-FA5DA425EA74}"/>
              </a:ext>
            </a:extLst>
          </p:cNvPr>
          <p:cNvSpPr txBox="1"/>
          <p:nvPr/>
        </p:nvSpPr>
        <p:spPr>
          <a:xfrm>
            <a:off x="5716285" y="4419420"/>
            <a:ext cx="714574" cy="830997"/>
          </a:xfrm>
          <a:prstGeom prst="rect">
            <a:avLst/>
          </a:prstGeom>
          <a:noFill/>
        </p:spPr>
        <p:txBody>
          <a:bodyPr wrap="square" rtlCol="0">
            <a:spAutoFit/>
          </a:bodyPr>
          <a:lstStyle/>
          <a:p>
            <a:r>
              <a:rPr lang="en-US" sz="4800" b="1" dirty="0">
                <a:solidFill>
                  <a:srgbClr val="FF0000"/>
                </a:solidFill>
              </a:rPr>
              <a:t>4</a:t>
            </a:r>
          </a:p>
        </p:txBody>
      </p:sp>
      <p:sp>
        <p:nvSpPr>
          <p:cNvPr id="46" name="TextBox 45">
            <a:extLst>
              <a:ext uri="{FF2B5EF4-FFF2-40B4-BE49-F238E27FC236}">
                <a16:creationId xmlns:a16="http://schemas.microsoft.com/office/drawing/2014/main" id="{53AAC09A-783D-69D1-A35E-B9C0AEE4015C}"/>
              </a:ext>
            </a:extLst>
          </p:cNvPr>
          <p:cNvSpPr txBox="1"/>
          <p:nvPr/>
        </p:nvSpPr>
        <p:spPr>
          <a:xfrm>
            <a:off x="2549226" y="3374505"/>
            <a:ext cx="714574" cy="923330"/>
          </a:xfrm>
          <a:prstGeom prst="rect">
            <a:avLst/>
          </a:prstGeom>
          <a:noFill/>
        </p:spPr>
        <p:txBody>
          <a:bodyPr wrap="square" rtlCol="0">
            <a:spAutoFit/>
          </a:bodyPr>
          <a:lstStyle/>
          <a:p>
            <a:r>
              <a:rPr lang="en-US" sz="5400" b="1" u="sng" dirty="0"/>
              <a:t>4</a:t>
            </a:r>
            <a:endParaRPr lang="en-US" sz="5400" b="1" u="sng" baseline="-25000" dirty="0"/>
          </a:p>
        </p:txBody>
      </p:sp>
      <p:sp>
        <p:nvSpPr>
          <p:cNvPr id="47" name="TextBox 46">
            <a:extLst>
              <a:ext uri="{FF2B5EF4-FFF2-40B4-BE49-F238E27FC236}">
                <a16:creationId xmlns:a16="http://schemas.microsoft.com/office/drawing/2014/main" id="{25DAAEA0-6E3E-12D4-C45E-49914BD948C7}"/>
              </a:ext>
            </a:extLst>
          </p:cNvPr>
          <p:cNvSpPr txBox="1"/>
          <p:nvPr/>
        </p:nvSpPr>
        <p:spPr>
          <a:xfrm>
            <a:off x="4744101" y="4489720"/>
            <a:ext cx="714574" cy="830997"/>
          </a:xfrm>
          <a:prstGeom prst="rect">
            <a:avLst/>
          </a:prstGeom>
          <a:noFill/>
        </p:spPr>
        <p:txBody>
          <a:bodyPr wrap="square" rtlCol="0">
            <a:spAutoFit/>
          </a:bodyPr>
          <a:lstStyle/>
          <a:p>
            <a:r>
              <a:rPr lang="en-US" sz="4800" b="1" dirty="0">
                <a:solidFill>
                  <a:srgbClr val="FF0000"/>
                </a:solidFill>
              </a:rPr>
              <a:t>4</a:t>
            </a:r>
          </a:p>
        </p:txBody>
      </p:sp>
      <p:sp>
        <p:nvSpPr>
          <p:cNvPr id="48" name="TextBox 47">
            <a:extLst>
              <a:ext uri="{FF2B5EF4-FFF2-40B4-BE49-F238E27FC236}">
                <a16:creationId xmlns:a16="http://schemas.microsoft.com/office/drawing/2014/main" id="{F3F8C464-5050-CDB8-74C6-C773AE0124F0}"/>
              </a:ext>
            </a:extLst>
          </p:cNvPr>
          <p:cNvSpPr txBox="1"/>
          <p:nvPr/>
        </p:nvSpPr>
        <p:spPr>
          <a:xfrm rot="1533955">
            <a:off x="-222876" y="681459"/>
            <a:ext cx="11213905" cy="5386090"/>
          </a:xfrm>
          <a:prstGeom prst="rect">
            <a:avLst/>
          </a:prstGeom>
          <a:noFill/>
          <a:ln w="63500">
            <a:solidFill>
              <a:srgbClr val="FF0000"/>
            </a:solidFill>
          </a:ln>
        </p:spPr>
        <p:txBody>
          <a:bodyPr wrap="square" rtlCol="0">
            <a:spAutoFit/>
          </a:bodyPr>
          <a:lstStyle/>
          <a:p>
            <a:r>
              <a:rPr lang="en-US" sz="34400" b="1" dirty="0"/>
              <a:t>DONE</a:t>
            </a:r>
          </a:p>
        </p:txBody>
      </p:sp>
    </p:spTree>
    <p:extLst>
      <p:ext uri="{BB962C8B-B14F-4D97-AF65-F5344CB8AC3E}">
        <p14:creationId xmlns:p14="http://schemas.microsoft.com/office/powerpoint/2010/main" val="42540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100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0" presetClass="exit" presetSubtype="0" fill="hold" grpId="1" nodeType="withEffect">
                                  <p:stCondLst>
                                    <p:cond delay="0"/>
                                  </p:stCondLst>
                                  <p:childTnLst>
                                    <p:animEffect transition="out" filter="fade">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par>
                                <p:cTn id="77" presetID="10" presetClass="exit" presetSubtype="0" fill="hold" grpId="2"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32"/>
                                        </p:tgtEl>
                                      </p:cBhvr>
                                    </p:animEffect>
                                    <p:set>
                                      <p:cBhvr>
                                        <p:cTn id="122" dur="1" fill="hold">
                                          <p:stCondLst>
                                            <p:cond delay="499"/>
                                          </p:stCondLst>
                                        </p:cTn>
                                        <p:tgtEl>
                                          <p:spTgt spid="32"/>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34"/>
                                        </p:tgtEl>
                                      </p:cBhvr>
                                    </p:animEffect>
                                    <p:set>
                                      <p:cBhvr>
                                        <p:cTn id="125" dur="1" fill="hold">
                                          <p:stCondLst>
                                            <p:cond delay="499"/>
                                          </p:stCondLst>
                                        </p:cTn>
                                        <p:tgtEl>
                                          <p:spTgt spid="3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33"/>
                                        </p:tgtEl>
                                      </p:cBhvr>
                                    </p:animEffect>
                                    <p:set>
                                      <p:cBhvr>
                                        <p:cTn id="128" dur="1" fill="hold">
                                          <p:stCondLst>
                                            <p:cond delay="499"/>
                                          </p:stCondLst>
                                        </p:cTn>
                                        <p:tgtEl>
                                          <p:spTgt spid="3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grpId="1" nodeType="clickEffect">
                                  <p:stCondLst>
                                    <p:cond delay="0"/>
                                  </p:stCondLst>
                                  <p:childTnLst>
                                    <p:animEffect transition="out" filter="fade">
                                      <p:cBhvr>
                                        <p:cTn id="142" dur="500"/>
                                        <p:tgtEl>
                                          <p:spTgt spid="28"/>
                                        </p:tgtEl>
                                      </p:cBhvr>
                                    </p:animEffect>
                                    <p:set>
                                      <p:cBhvr>
                                        <p:cTn id="143" dur="1" fill="hold">
                                          <p:stCondLst>
                                            <p:cond delay="499"/>
                                          </p:stCondLst>
                                        </p:cTn>
                                        <p:tgtEl>
                                          <p:spTgt spid="28"/>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30">
                                            <p:txEl>
                                              <p:pRg st="0" end="0"/>
                                            </p:txEl>
                                          </p:spTgt>
                                        </p:tgtEl>
                                      </p:cBhvr>
                                    </p:animEffect>
                                    <p:set>
                                      <p:cBhvr>
                                        <p:cTn id="148" dur="1" fill="hold">
                                          <p:stCondLst>
                                            <p:cond delay="499"/>
                                          </p:stCondLst>
                                        </p:cTn>
                                        <p:tgtEl>
                                          <p:spTgt spid="30">
                                            <p:txEl>
                                              <p:pRg st="0" end="0"/>
                                            </p:txEl>
                                          </p:spTgt>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500"/>
                                        <p:tgtEl>
                                          <p:spTgt spid="31"/>
                                        </p:tgtEl>
                                      </p:cBhvr>
                                    </p:animEffect>
                                    <p:set>
                                      <p:cBhvr>
                                        <p:cTn id="157" dur="1" fill="hold">
                                          <p:stCondLst>
                                            <p:cond delay="499"/>
                                          </p:stCondLst>
                                        </p:cTn>
                                        <p:tgtEl>
                                          <p:spTgt spid="31"/>
                                        </p:tgtEl>
                                        <p:attrNameLst>
                                          <p:attrName>style.visibility</p:attrName>
                                        </p:attrNameLst>
                                      </p:cBhvr>
                                      <p:to>
                                        <p:strVal val="hidden"/>
                                      </p:to>
                                    </p:set>
                                  </p:childTnLst>
                                </p:cTn>
                              </p:par>
                              <p:par>
                                <p:cTn id="158" presetID="1" presetClass="entr" presetSubtype="0" fill="hold" grpId="0" nodeType="withEffect">
                                  <p:stCondLst>
                                    <p:cond delay="0"/>
                                  </p:stCondLst>
                                  <p:childTnLst>
                                    <p:set>
                                      <p:cBhvr>
                                        <p:cTn id="159" dur="1" fill="hold">
                                          <p:stCondLst>
                                            <p:cond delay="0"/>
                                          </p:stCondLst>
                                        </p:cTn>
                                        <p:tgtEl>
                                          <p:spTgt spid="47"/>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48"/>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1" nodeType="clickEffect">
                                  <p:stCondLst>
                                    <p:cond delay="0"/>
                                  </p:stCondLst>
                                  <p:childTnLst>
                                    <p:set>
                                      <p:cBhvr>
                                        <p:cTn id="16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P spid="14" grpId="0"/>
      <p:bldP spid="16" grpId="0" animBg="1"/>
      <p:bldP spid="19" grpId="0"/>
      <p:bldP spid="21" grpId="0" animBg="1"/>
      <p:bldP spid="22" grpId="0" animBg="1"/>
      <p:bldP spid="23" grpId="0"/>
      <p:bldP spid="24" grpId="0" animBg="1"/>
      <p:bldP spid="25" grpId="0"/>
      <p:bldP spid="26" grpId="0"/>
      <p:bldP spid="27" grpId="0"/>
      <p:bldP spid="27" grpId="1"/>
      <p:bldP spid="28" grpId="0"/>
      <p:bldP spid="28" grpId="1"/>
      <p:bldP spid="29" grpId="0"/>
      <p:bldP spid="29" grpId="1"/>
      <p:bldP spid="29" grpId="2"/>
      <p:bldP spid="30" grpId="0" build="allAtOnce"/>
      <p:bldP spid="31" grpId="0"/>
      <p:bldP spid="31" grpId="1"/>
      <p:bldP spid="32" grpId="0"/>
      <p:bldP spid="32" grpId="1"/>
      <p:bldP spid="33" grpId="0"/>
      <p:bldP spid="33" grpId="1"/>
      <p:bldP spid="34" grpId="0"/>
      <p:bldP spid="34" grpId="1"/>
      <p:bldP spid="35" grpId="0" animBg="1"/>
      <p:bldP spid="36" grpId="0" animBg="1"/>
      <p:bldP spid="37" grpId="0" animBg="1"/>
      <p:bldP spid="38" grpId="0" animBg="1"/>
      <p:bldP spid="39" grpId="0" animBg="1"/>
      <p:bldP spid="40" grpId="0" animBg="1"/>
      <p:bldP spid="43" grpId="0"/>
      <p:bldP spid="44" grpId="0"/>
      <p:bldP spid="45" grpId="0"/>
      <p:bldP spid="46" grpId="0"/>
      <p:bldP spid="47" grpId="0"/>
      <p:bldP spid="48" grpId="0" animBg="1"/>
      <p:bldP spid="48"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0" y="25052"/>
            <a:ext cx="12192000" cy="662781"/>
          </a:xfrm>
        </p:spPr>
        <p:txBody>
          <a:bodyPr>
            <a:normAutofit fontScale="90000"/>
          </a:bodyPr>
          <a:lstStyle/>
          <a:p>
            <a:pPr algn="ctr"/>
            <a:r>
              <a:rPr lang="en-US" dirty="0">
                <a:solidFill>
                  <a:srgbClr val="FF0000"/>
                </a:solidFill>
              </a:rPr>
              <a:t>Balancing Chemical Equations</a:t>
            </a:r>
            <a:br>
              <a:rPr lang="en-US" dirty="0">
                <a:solidFill>
                  <a:srgbClr val="FF0000"/>
                </a:solidFill>
              </a:rPr>
            </a:br>
            <a:r>
              <a:rPr lang="en-US" sz="2700" b="1" dirty="0"/>
              <a:t>(Steps)</a:t>
            </a:r>
            <a:endParaRPr lang="en-US" b="1" dirty="0"/>
          </a:p>
        </p:txBody>
      </p:sp>
      <p:pic>
        <p:nvPicPr>
          <p:cNvPr id="15" name="Picture 14" descr="Text&#10;&#10;Description automatically generated">
            <a:extLst>
              <a:ext uri="{FF2B5EF4-FFF2-40B4-BE49-F238E27FC236}">
                <a16:creationId xmlns:a16="http://schemas.microsoft.com/office/drawing/2014/main" id="{78ECF65A-8B69-EFEF-ADBD-3D8AB4ABFF8B}"/>
              </a:ext>
            </a:extLst>
          </p:cNvPr>
          <p:cNvPicPr>
            <a:picLocks noChangeAspect="1"/>
          </p:cNvPicPr>
          <p:nvPr/>
        </p:nvPicPr>
        <p:blipFill rotWithShape="1">
          <a:blip r:embed="rId2"/>
          <a:srcRect b="89056"/>
          <a:stretch/>
        </p:blipFill>
        <p:spPr>
          <a:xfrm>
            <a:off x="801666" y="776614"/>
            <a:ext cx="9351528" cy="662782"/>
          </a:xfrm>
          <a:prstGeom prst="rect">
            <a:avLst/>
          </a:prstGeom>
        </p:spPr>
      </p:pic>
      <p:pic>
        <p:nvPicPr>
          <p:cNvPr id="36" name="Picture 35" descr="Text&#10;&#10;Description automatically generated">
            <a:extLst>
              <a:ext uri="{FF2B5EF4-FFF2-40B4-BE49-F238E27FC236}">
                <a16:creationId xmlns:a16="http://schemas.microsoft.com/office/drawing/2014/main" id="{36B66238-6BF9-025B-113F-AAB29A52DFFF}"/>
              </a:ext>
            </a:extLst>
          </p:cNvPr>
          <p:cNvPicPr>
            <a:picLocks noChangeAspect="1"/>
          </p:cNvPicPr>
          <p:nvPr/>
        </p:nvPicPr>
        <p:blipFill rotWithShape="1">
          <a:blip r:embed="rId2"/>
          <a:srcRect t="10943" b="50776"/>
          <a:stretch/>
        </p:blipFill>
        <p:spPr>
          <a:xfrm>
            <a:off x="801666" y="1439396"/>
            <a:ext cx="9351528" cy="2318412"/>
          </a:xfrm>
          <a:prstGeom prst="rect">
            <a:avLst/>
          </a:prstGeom>
        </p:spPr>
      </p:pic>
      <p:pic>
        <p:nvPicPr>
          <p:cNvPr id="37" name="Picture 36" descr="Text&#10;&#10;Description automatically generated">
            <a:extLst>
              <a:ext uri="{FF2B5EF4-FFF2-40B4-BE49-F238E27FC236}">
                <a16:creationId xmlns:a16="http://schemas.microsoft.com/office/drawing/2014/main" id="{DC5A282A-93F9-E321-41F3-F20D475E21A9}"/>
              </a:ext>
            </a:extLst>
          </p:cNvPr>
          <p:cNvPicPr>
            <a:picLocks noChangeAspect="1"/>
          </p:cNvPicPr>
          <p:nvPr/>
        </p:nvPicPr>
        <p:blipFill rotWithShape="1">
          <a:blip r:embed="rId2"/>
          <a:srcRect t="49225" b="12495"/>
          <a:stretch/>
        </p:blipFill>
        <p:spPr>
          <a:xfrm>
            <a:off x="801666" y="3757808"/>
            <a:ext cx="9351528" cy="2318412"/>
          </a:xfrm>
          <a:prstGeom prst="rect">
            <a:avLst/>
          </a:prstGeom>
        </p:spPr>
      </p:pic>
      <p:pic>
        <p:nvPicPr>
          <p:cNvPr id="38" name="Picture 37" descr="Text&#10;&#10;Description automatically generated">
            <a:extLst>
              <a:ext uri="{FF2B5EF4-FFF2-40B4-BE49-F238E27FC236}">
                <a16:creationId xmlns:a16="http://schemas.microsoft.com/office/drawing/2014/main" id="{0C361BE9-5EA0-7DB0-87C6-F0C0F2482D19}"/>
              </a:ext>
            </a:extLst>
          </p:cNvPr>
          <p:cNvPicPr>
            <a:picLocks noChangeAspect="1"/>
          </p:cNvPicPr>
          <p:nvPr/>
        </p:nvPicPr>
        <p:blipFill rotWithShape="1">
          <a:blip r:embed="rId2"/>
          <a:srcRect t="87505"/>
          <a:stretch/>
        </p:blipFill>
        <p:spPr>
          <a:xfrm>
            <a:off x="801666" y="6076220"/>
            <a:ext cx="9351528" cy="756728"/>
          </a:xfrm>
          <a:prstGeom prst="rect">
            <a:avLst/>
          </a:prstGeom>
        </p:spPr>
      </p:pic>
    </p:spTree>
    <p:extLst>
      <p:ext uri="{BB962C8B-B14F-4D97-AF65-F5344CB8AC3E}">
        <p14:creationId xmlns:p14="http://schemas.microsoft.com/office/powerpoint/2010/main" val="410562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830997"/>
          </a:xfrm>
          <a:prstGeom prst="rect">
            <a:avLst/>
          </a:prstGeom>
          <a:noFill/>
        </p:spPr>
        <p:txBody>
          <a:bodyPr wrap="square" rtlCol="0">
            <a:spAutoFit/>
          </a:bodyPr>
          <a:lstStyle/>
          <a:p>
            <a:r>
              <a:rPr lang="en-CA" sz="2400" i="1" dirty="0"/>
              <a:t>Balance the equation representing the reaction between iron (III) oxide, Fe</a:t>
            </a:r>
            <a:r>
              <a:rPr lang="en-CA" sz="2400" i="1" baseline="-25000" dirty="0"/>
              <a:t>2</a:t>
            </a:r>
            <a:r>
              <a:rPr lang="en-CA" sz="2400" i="1" dirty="0"/>
              <a:t>O</a:t>
            </a:r>
            <a:r>
              <a:rPr lang="en-CA" sz="2400" i="1" baseline="-25000" dirty="0"/>
              <a:t>3</a:t>
            </a:r>
            <a:r>
              <a:rPr lang="en-CA" sz="2400" i="1" dirty="0"/>
              <a:t>, and carbon monoxide (CO) to yield iron (Fe) and carbon dioxide (CO</a:t>
            </a:r>
            <a:r>
              <a:rPr lang="en-CA" sz="2400" i="1" baseline="-25000" dirty="0"/>
              <a:t>2</a:t>
            </a:r>
            <a:r>
              <a:rPr lang="en-CA" sz="2400" i="1" dirty="0"/>
              <a:t>).</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3.12</a:t>
            </a:r>
          </a:p>
        </p:txBody>
      </p:sp>
    </p:spTree>
    <p:extLst>
      <p:ext uri="{BB962C8B-B14F-4D97-AF65-F5344CB8AC3E}">
        <p14:creationId xmlns:p14="http://schemas.microsoft.com/office/powerpoint/2010/main" val="379327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88606"/>
          </a:xfrm>
        </p:spPr>
        <p:txBody>
          <a:bodyPr>
            <a:normAutofit fontScale="90000"/>
          </a:bodyPr>
          <a:lstStyle/>
          <a:p>
            <a:r>
              <a:rPr lang="en-US" b="1" i="1" dirty="0">
                <a:solidFill>
                  <a:srgbClr val="FF0000"/>
                </a:solidFill>
              </a:rPr>
              <a:t>Example 3.1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DB004B-2015-A547-B7E6-CBB735587322}"/>
                  </a:ext>
                </a:extLst>
              </p:cNvPr>
              <p:cNvSpPr txBox="1"/>
              <p:nvPr/>
            </p:nvSpPr>
            <p:spPr>
              <a:xfrm>
                <a:off x="125260" y="739036"/>
                <a:ext cx="11874674" cy="1113831"/>
              </a:xfrm>
              <a:prstGeom prst="rect">
                <a:avLst/>
              </a:prstGeom>
              <a:noFill/>
            </p:spPr>
            <p:txBody>
              <a:bodyPr wrap="square" rtlCol="0">
                <a:spAutoFit/>
              </a:bodyPr>
              <a:lstStyle/>
              <a:p>
                <a:r>
                  <a:rPr lang="en-US" i="1" dirty="0"/>
                  <a:t>Copper, a metal found since ancient times, is used in electrical cables and pennies, among other things. The atomic masses of its two stable isotopes , </a:t>
                </a:r>
                <a14:m>
                  <m:oMath xmlns:m="http://schemas.openxmlformats.org/officeDocument/2006/math">
                    <m:m>
                      <m:mPr>
                        <m:mcs>
                          <m:mc>
                            <m:mcPr>
                              <m:count m:val="1"/>
                              <m:mcJc m:val="center"/>
                            </m:mcPr>
                          </m:mc>
                        </m:mcs>
                        <m:ctrlPr>
                          <a:rPr lang="en-US" i="1" smtClean="0">
                            <a:latin typeface="Cambria Math" panose="02040503050406030204" pitchFamily="18" charset="0"/>
                          </a:rPr>
                        </m:ctrlPr>
                      </m:mPr>
                      <m:mr>
                        <m:e>
                          <m:r>
                            <m:rPr>
                              <m:brk m:alnAt="7"/>
                            </m:rPr>
                            <a:rPr lang="en-CA" b="0" i="1" smtClean="0">
                              <a:latin typeface="Cambria Math" panose="02040503050406030204" pitchFamily="18" charset="0"/>
                            </a:rPr>
                            <m:t>6</m:t>
                          </m:r>
                          <m:r>
                            <a:rPr lang="en-CA" b="0" i="1" smtClean="0">
                              <a:latin typeface="Cambria Math" panose="02040503050406030204" pitchFamily="18" charset="0"/>
                            </a:rPr>
                            <m:t>3</m:t>
                          </m:r>
                        </m:e>
                      </m:mr>
                      <m:mr>
                        <m:e>
                          <m:r>
                            <a:rPr lang="en-CA" b="0" i="1" smtClean="0">
                              <a:latin typeface="Cambria Math" panose="02040503050406030204" pitchFamily="18" charset="0"/>
                            </a:rPr>
                            <m:t>29</m:t>
                          </m:r>
                        </m:e>
                      </m:mr>
                    </m:m>
                    <m:r>
                      <a:rPr lang="en-CA" b="0" i="1" smtClean="0">
                        <a:latin typeface="Cambria Math" panose="02040503050406030204" pitchFamily="18" charset="0"/>
                      </a:rPr>
                      <m:t>𝐶𝑢</m:t>
                    </m:r>
                  </m:oMath>
                </a14:m>
                <a:r>
                  <a:rPr lang="en-US" b="0" i="1" dirty="0"/>
                  <a:t> (69.09 percent) and </a:t>
                </a:r>
                <a14:m>
                  <m:oMath xmlns:m="http://schemas.openxmlformats.org/officeDocument/2006/math">
                    <m:m>
                      <m:mPr>
                        <m:mcs>
                          <m:mc>
                            <m:mcPr>
                              <m:count m:val="1"/>
                              <m:mcJc m:val="center"/>
                            </m:mcPr>
                          </m:mc>
                        </m:mcs>
                        <m:ctrlPr>
                          <a:rPr lang="en-US" b="0" i="1" smtClean="0">
                            <a:latin typeface="Cambria Math" panose="02040503050406030204" pitchFamily="18" charset="0"/>
                          </a:rPr>
                        </m:ctrlPr>
                      </m:mPr>
                      <m:mr>
                        <m:e>
                          <m:r>
                            <m:rPr>
                              <m:brk m:alnAt="7"/>
                            </m:rPr>
                            <a:rPr lang="en-CA" b="0" i="1" smtClean="0">
                              <a:latin typeface="Cambria Math" panose="02040503050406030204" pitchFamily="18" charset="0"/>
                            </a:rPr>
                            <m:t>6</m:t>
                          </m:r>
                          <m:r>
                            <a:rPr lang="en-CA" b="0" i="1" smtClean="0">
                              <a:latin typeface="Cambria Math" panose="02040503050406030204" pitchFamily="18" charset="0"/>
                            </a:rPr>
                            <m:t>5</m:t>
                          </m:r>
                        </m:e>
                      </m:mr>
                      <m:mr>
                        <m:e>
                          <m:r>
                            <a:rPr lang="en-CA" b="0" i="1" smtClean="0">
                              <a:latin typeface="Cambria Math" panose="02040503050406030204" pitchFamily="18" charset="0"/>
                            </a:rPr>
                            <m:t>29</m:t>
                          </m:r>
                        </m:e>
                      </m:mr>
                    </m:m>
                    <m:r>
                      <a:rPr lang="en-CA" b="0" i="1" smtClean="0">
                        <a:latin typeface="Cambria Math" panose="02040503050406030204" pitchFamily="18" charset="0"/>
                      </a:rPr>
                      <m:t>𝐶𝑢</m:t>
                    </m:r>
                  </m:oMath>
                </a14:m>
                <a:r>
                  <a:rPr lang="en-CA" b="0" i="1" dirty="0"/>
                  <a:t> (30.91 percent), are 62.93 amu and 64.9278 amu, respectively. Calculate the average atom</a:t>
                </a:r>
                <a:r>
                  <a:rPr lang="en-CA" i="1" dirty="0"/>
                  <a:t>ic mass of Copper. The relative abundances are given in parenthesis. </a:t>
                </a:r>
                <a:endParaRPr lang="en-CA" b="0" i="1" dirty="0"/>
              </a:p>
            </p:txBody>
          </p:sp>
        </mc:Choice>
        <mc:Fallback xmlns="">
          <p:sp>
            <p:nvSpPr>
              <p:cNvPr id="4" name="TextBox 3">
                <a:extLst>
                  <a:ext uri="{FF2B5EF4-FFF2-40B4-BE49-F238E27FC236}">
                    <a16:creationId xmlns:a16="http://schemas.microsoft.com/office/drawing/2014/main" id="{5DDB004B-2015-A547-B7E6-CBB735587322}"/>
                  </a:ext>
                </a:extLst>
              </p:cNvPr>
              <p:cNvSpPr txBox="1">
                <a:spLocks noRot="1" noChangeAspect="1" noMove="1" noResize="1" noEditPoints="1" noAdjustHandles="1" noChangeArrowheads="1" noChangeShapeType="1" noTextEdit="1"/>
              </p:cNvSpPr>
              <p:nvPr/>
            </p:nvSpPr>
            <p:spPr>
              <a:xfrm>
                <a:off x="125260" y="739036"/>
                <a:ext cx="11874674" cy="1113831"/>
              </a:xfrm>
              <a:prstGeom prst="rect">
                <a:avLst/>
              </a:prstGeom>
              <a:blipFill>
                <a:blip r:embed="rId2"/>
                <a:stretch>
                  <a:fillRect l="-535" t="-2273" b="-909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3E777E4-2904-C2B7-C21B-0168E47981AE}"/>
              </a:ext>
            </a:extLst>
          </p:cNvPr>
          <p:cNvSpPr txBox="1"/>
          <p:nvPr/>
        </p:nvSpPr>
        <p:spPr>
          <a:xfrm>
            <a:off x="112734" y="2154477"/>
            <a:ext cx="11260899" cy="954107"/>
          </a:xfrm>
          <a:prstGeom prst="rect">
            <a:avLst/>
          </a:prstGeom>
          <a:noFill/>
        </p:spPr>
        <p:txBody>
          <a:bodyPr wrap="square" rtlCol="0">
            <a:spAutoFit/>
          </a:bodyPr>
          <a:lstStyle/>
          <a:p>
            <a:r>
              <a:rPr lang="en-US" sz="2800" b="1" u="sng" dirty="0">
                <a:solidFill>
                  <a:srgbClr val="FF0000"/>
                </a:solidFill>
              </a:rPr>
              <a:t>Each Isotope contributes </a:t>
            </a:r>
            <a:r>
              <a:rPr lang="en-US" sz="2800" b="1" dirty="0">
                <a:solidFill>
                  <a:srgbClr val="FF0000"/>
                </a:solidFill>
              </a:rPr>
              <a:t>to the overall average, </a:t>
            </a:r>
            <a:r>
              <a:rPr lang="en-US" sz="2800" b="1" u="sng" dirty="0">
                <a:solidFill>
                  <a:srgbClr val="FF0000"/>
                </a:solidFill>
              </a:rPr>
              <a:t>each percent abundance has a direct impact</a:t>
            </a:r>
            <a:r>
              <a:rPr lang="en-US" sz="2800" b="1" dirty="0">
                <a:solidFill>
                  <a:srgbClr val="FF0000"/>
                </a:solidFill>
              </a:rPr>
              <a:t> on how much its atomic mass affects the average.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13C38B8-B696-902B-6534-2441AAB50BEB}"/>
                  </a:ext>
                </a:extLst>
              </p:cNvPr>
              <p:cNvSpPr txBox="1"/>
              <p:nvPr/>
            </p:nvSpPr>
            <p:spPr>
              <a:xfrm>
                <a:off x="112734" y="3429000"/>
                <a:ext cx="1002082" cy="8079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i="1" dirty="0" smtClean="0">
                              <a:solidFill>
                                <a:schemeClr val="tx1"/>
                              </a:solidFill>
                              <a:latin typeface="Cambria Math" panose="02040503050406030204" pitchFamily="18" charset="0"/>
                            </a:rPr>
                          </m:ctrlPr>
                        </m:mPr>
                        <m:mr>
                          <m:e>
                            <m:r>
                              <m:rPr>
                                <m:brk m:alnAt="7"/>
                              </m:rPr>
                              <a:rPr lang="en-CA" sz="2800" b="0" i="0" dirty="0" smtClean="0">
                                <a:solidFill>
                                  <a:schemeClr val="tx1"/>
                                </a:solidFill>
                                <a:latin typeface="Cambria Math" panose="02040503050406030204" pitchFamily="18" charset="0"/>
                              </a:rPr>
                              <m:t>6</m:t>
                            </m:r>
                            <m:r>
                              <a:rPr lang="en-CA" sz="2800" b="0" i="0" dirty="0" smtClean="0">
                                <a:solidFill>
                                  <a:schemeClr val="tx1"/>
                                </a:solidFill>
                                <a:latin typeface="Cambria Math" panose="02040503050406030204" pitchFamily="18" charset="0"/>
                              </a:rPr>
                              <m:t>3</m:t>
                            </m:r>
                          </m:e>
                        </m:mr>
                        <m:mr>
                          <m:e>
                            <m:r>
                              <a:rPr lang="en-CA" sz="2800" b="0" i="0" dirty="0" smtClean="0">
                                <a:solidFill>
                                  <a:schemeClr val="tx1"/>
                                </a:solidFill>
                                <a:latin typeface="Cambria Math" panose="02040503050406030204" pitchFamily="18" charset="0"/>
                              </a:rPr>
                              <m:t>29</m:t>
                            </m:r>
                          </m:e>
                        </m:mr>
                      </m:m>
                      <m:r>
                        <m:rPr>
                          <m:sty m:val="p"/>
                        </m:rPr>
                        <a:rPr lang="en-CA" sz="2800" b="0" i="0" dirty="0" smtClean="0">
                          <a:solidFill>
                            <a:schemeClr val="tx1"/>
                          </a:solidFill>
                          <a:latin typeface="Cambria Math" panose="02040503050406030204" pitchFamily="18" charset="0"/>
                        </a:rPr>
                        <m:t>Cu</m:t>
                      </m:r>
                    </m:oMath>
                  </m:oMathPara>
                </a14:m>
                <a:endParaRPr lang="en-US" sz="2800" dirty="0">
                  <a:solidFill>
                    <a:srgbClr val="FF0000"/>
                  </a:solidFill>
                </a:endParaRPr>
              </a:p>
            </p:txBody>
          </p:sp>
        </mc:Choice>
        <mc:Fallback xmlns="">
          <p:sp>
            <p:nvSpPr>
              <p:cNvPr id="6" name="TextBox 5">
                <a:extLst>
                  <a:ext uri="{FF2B5EF4-FFF2-40B4-BE49-F238E27FC236}">
                    <a16:creationId xmlns:a16="http://schemas.microsoft.com/office/drawing/2014/main" id="{F13C38B8-B696-902B-6534-2441AAB50BEB}"/>
                  </a:ext>
                </a:extLst>
              </p:cNvPr>
              <p:cNvSpPr txBox="1">
                <a:spLocks noRot="1" noChangeAspect="1" noMove="1" noResize="1" noEditPoints="1" noAdjustHandles="1" noChangeArrowheads="1" noChangeShapeType="1" noTextEdit="1"/>
              </p:cNvSpPr>
              <p:nvPr/>
            </p:nvSpPr>
            <p:spPr>
              <a:xfrm>
                <a:off x="112734" y="3429000"/>
                <a:ext cx="1002082" cy="807978"/>
              </a:xfrm>
              <a:prstGeom prst="rect">
                <a:avLst/>
              </a:prstGeom>
              <a:blipFill>
                <a:blip r:embed="rId3"/>
                <a:stretch>
                  <a:fillRect l="-1250" r="-2500"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120AFB9-026A-C603-E815-F4070C6D14F1}"/>
                  </a:ext>
                </a:extLst>
              </p:cNvPr>
              <p:cNvSpPr txBox="1"/>
              <p:nvPr/>
            </p:nvSpPr>
            <p:spPr>
              <a:xfrm>
                <a:off x="1114816" y="3410194"/>
                <a:ext cx="4981184" cy="954107"/>
              </a:xfrm>
              <a:prstGeom prst="rect">
                <a:avLst/>
              </a:prstGeom>
              <a:noFill/>
            </p:spPr>
            <p:txBody>
              <a:bodyPr wrap="square" rtlCol="0">
                <a:spAutoFit/>
              </a:bodyPr>
              <a:lstStyle/>
              <a:p>
                <a:r>
                  <a:rPr lang="en-CA" sz="2800" dirty="0">
                    <a:latin typeface="Cambria Math" panose="02040503050406030204" pitchFamily="18" charset="0"/>
                  </a:rPr>
                  <a:t>= (0.6909) x (62.93 amu)</a:t>
                </a:r>
              </a:p>
              <a:p>
                <a:pPr/>
                <a14:m>
                  <m:oMathPara xmlns:m="http://schemas.openxmlformats.org/officeDocument/2006/math">
                    <m:oMathParaPr>
                      <m:jc m:val="centerGroup"/>
                    </m:oMathParaPr>
                    <m:oMath xmlns:m="http://schemas.openxmlformats.org/officeDocument/2006/math">
                      <m:r>
                        <a:rPr lang="en-CA" sz="2800" b="0" i="1" dirty="0" smtClean="0">
                          <a:solidFill>
                            <a:schemeClr val="tx1"/>
                          </a:solidFill>
                          <a:latin typeface="Cambria Math" panose="02040503050406030204" pitchFamily="18" charset="0"/>
                        </a:rPr>
                        <m:t> </m:t>
                      </m:r>
                    </m:oMath>
                  </m:oMathPara>
                </a14:m>
                <a:endParaRPr lang="en-US" sz="2800" dirty="0">
                  <a:solidFill>
                    <a:srgbClr val="FF0000"/>
                  </a:solidFill>
                </a:endParaRPr>
              </a:p>
            </p:txBody>
          </p:sp>
        </mc:Choice>
        <mc:Fallback xmlns="">
          <p:sp>
            <p:nvSpPr>
              <p:cNvPr id="7" name="TextBox 6">
                <a:extLst>
                  <a:ext uri="{FF2B5EF4-FFF2-40B4-BE49-F238E27FC236}">
                    <a16:creationId xmlns:a16="http://schemas.microsoft.com/office/drawing/2014/main" id="{4120AFB9-026A-C603-E815-F4070C6D14F1}"/>
                  </a:ext>
                </a:extLst>
              </p:cNvPr>
              <p:cNvSpPr txBox="1">
                <a:spLocks noRot="1" noChangeAspect="1" noMove="1" noResize="1" noEditPoints="1" noAdjustHandles="1" noChangeArrowheads="1" noChangeShapeType="1" noTextEdit="1"/>
              </p:cNvSpPr>
              <p:nvPr/>
            </p:nvSpPr>
            <p:spPr>
              <a:xfrm>
                <a:off x="1114816" y="3410194"/>
                <a:ext cx="4981184" cy="954107"/>
              </a:xfrm>
              <a:prstGeom prst="rect">
                <a:avLst/>
              </a:prstGeom>
              <a:blipFill>
                <a:blip r:embed="rId4"/>
                <a:stretch>
                  <a:fillRect l="-2538" t="-6579"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23EC73B-908A-5208-9655-5C3216E0D72A}"/>
                  </a:ext>
                </a:extLst>
              </p:cNvPr>
              <p:cNvSpPr txBox="1"/>
              <p:nvPr/>
            </p:nvSpPr>
            <p:spPr>
              <a:xfrm>
                <a:off x="5257800" y="3355935"/>
                <a:ext cx="4981184" cy="954107"/>
              </a:xfrm>
              <a:prstGeom prst="rect">
                <a:avLst/>
              </a:prstGeom>
              <a:noFill/>
            </p:spPr>
            <p:txBody>
              <a:bodyPr wrap="square" rtlCol="0">
                <a:spAutoFit/>
              </a:bodyPr>
              <a:lstStyle/>
              <a:p>
                <a:r>
                  <a:rPr lang="en-CA" sz="2800" dirty="0">
                    <a:latin typeface="Cambria Math" panose="02040503050406030204" pitchFamily="18" charset="0"/>
                  </a:rPr>
                  <a:t>= 43.478337 amu</a:t>
                </a:r>
              </a:p>
              <a:p>
                <a:pPr/>
                <a14:m>
                  <m:oMathPara xmlns:m="http://schemas.openxmlformats.org/officeDocument/2006/math">
                    <m:oMathParaPr>
                      <m:jc m:val="centerGroup"/>
                    </m:oMathParaPr>
                    <m:oMath xmlns:m="http://schemas.openxmlformats.org/officeDocument/2006/math">
                      <m:r>
                        <a:rPr lang="en-CA" sz="2800" b="0" i="1" dirty="0" smtClean="0">
                          <a:solidFill>
                            <a:schemeClr val="tx1"/>
                          </a:solidFill>
                          <a:latin typeface="Cambria Math" panose="02040503050406030204" pitchFamily="18" charset="0"/>
                        </a:rPr>
                        <m:t> </m:t>
                      </m:r>
                    </m:oMath>
                  </m:oMathPara>
                </a14:m>
                <a:endParaRPr lang="en-US" sz="2800" dirty="0">
                  <a:solidFill>
                    <a:srgbClr val="FF0000"/>
                  </a:solidFill>
                </a:endParaRPr>
              </a:p>
            </p:txBody>
          </p:sp>
        </mc:Choice>
        <mc:Fallback xmlns="">
          <p:sp>
            <p:nvSpPr>
              <p:cNvPr id="8" name="TextBox 7">
                <a:extLst>
                  <a:ext uri="{FF2B5EF4-FFF2-40B4-BE49-F238E27FC236}">
                    <a16:creationId xmlns:a16="http://schemas.microsoft.com/office/drawing/2014/main" id="{A23EC73B-908A-5208-9655-5C3216E0D72A}"/>
                  </a:ext>
                </a:extLst>
              </p:cNvPr>
              <p:cNvSpPr txBox="1">
                <a:spLocks noRot="1" noChangeAspect="1" noMove="1" noResize="1" noEditPoints="1" noAdjustHandles="1" noChangeArrowheads="1" noChangeShapeType="1" noTextEdit="1"/>
              </p:cNvSpPr>
              <p:nvPr/>
            </p:nvSpPr>
            <p:spPr>
              <a:xfrm>
                <a:off x="5257800" y="3355935"/>
                <a:ext cx="4981184" cy="954107"/>
              </a:xfrm>
              <a:prstGeom prst="rect">
                <a:avLst/>
              </a:prstGeom>
              <a:blipFill>
                <a:blip r:embed="rId5"/>
                <a:stretch>
                  <a:fillRect l="-2545" t="-6579"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CB8BCD-D20E-C1C7-6485-625EEDECB3E9}"/>
                  </a:ext>
                </a:extLst>
              </p:cNvPr>
              <p:cNvSpPr txBox="1"/>
              <p:nvPr/>
            </p:nvSpPr>
            <p:spPr>
              <a:xfrm>
                <a:off x="112734" y="4593261"/>
                <a:ext cx="1002082" cy="8195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i="1" dirty="0" smtClean="0">
                              <a:solidFill>
                                <a:schemeClr val="tx1"/>
                              </a:solidFill>
                              <a:latin typeface="Cambria Math" panose="02040503050406030204" pitchFamily="18" charset="0"/>
                            </a:rPr>
                          </m:ctrlPr>
                        </m:mPr>
                        <m:mr>
                          <m:e>
                            <m:r>
                              <m:rPr>
                                <m:brk m:alnAt="7"/>
                              </m:rPr>
                              <a:rPr lang="en-CA" sz="2800" b="0" i="0" dirty="0" smtClean="0">
                                <a:solidFill>
                                  <a:schemeClr val="tx1"/>
                                </a:solidFill>
                                <a:latin typeface="Cambria Math" panose="02040503050406030204" pitchFamily="18" charset="0"/>
                              </a:rPr>
                              <m:t>6</m:t>
                            </m:r>
                            <m:r>
                              <a:rPr lang="en-CA" sz="2800" b="0" i="0" dirty="0" smtClean="0">
                                <a:solidFill>
                                  <a:schemeClr val="tx1"/>
                                </a:solidFill>
                                <a:latin typeface="Cambria Math" panose="02040503050406030204" pitchFamily="18" charset="0"/>
                              </a:rPr>
                              <m:t>5</m:t>
                            </m:r>
                          </m:e>
                        </m:mr>
                        <m:mr>
                          <m:e>
                            <m:r>
                              <a:rPr lang="en-CA" sz="2800" b="0" i="0" dirty="0" smtClean="0">
                                <a:solidFill>
                                  <a:schemeClr val="tx1"/>
                                </a:solidFill>
                                <a:latin typeface="Cambria Math" panose="02040503050406030204" pitchFamily="18" charset="0"/>
                              </a:rPr>
                              <m:t>29</m:t>
                            </m:r>
                          </m:e>
                        </m:mr>
                      </m:m>
                      <m:r>
                        <m:rPr>
                          <m:sty m:val="p"/>
                        </m:rPr>
                        <a:rPr lang="en-CA" sz="2800" b="0" i="0" dirty="0" smtClean="0">
                          <a:solidFill>
                            <a:schemeClr val="tx1"/>
                          </a:solidFill>
                          <a:latin typeface="Cambria Math" panose="02040503050406030204" pitchFamily="18" charset="0"/>
                        </a:rPr>
                        <m:t>Cu</m:t>
                      </m:r>
                    </m:oMath>
                  </m:oMathPara>
                </a14:m>
                <a:endParaRPr lang="en-US" sz="2800" dirty="0">
                  <a:solidFill>
                    <a:srgbClr val="FF0000"/>
                  </a:solidFill>
                </a:endParaRPr>
              </a:p>
            </p:txBody>
          </p:sp>
        </mc:Choice>
        <mc:Fallback xmlns="">
          <p:sp>
            <p:nvSpPr>
              <p:cNvPr id="9" name="TextBox 8">
                <a:extLst>
                  <a:ext uri="{FF2B5EF4-FFF2-40B4-BE49-F238E27FC236}">
                    <a16:creationId xmlns:a16="http://schemas.microsoft.com/office/drawing/2014/main" id="{2FCB8BCD-D20E-C1C7-6485-625EEDECB3E9}"/>
                  </a:ext>
                </a:extLst>
              </p:cNvPr>
              <p:cNvSpPr txBox="1">
                <a:spLocks noRot="1" noChangeAspect="1" noMove="1" noResize="1" noEditPoints="1" noAdjustHandles="1" noChangeArrowheads="1" noChangeShapeType="1" noTextEdit="1"/>
              </p:cNvSpPr>
              <p:nvPr/>
            </p:nvSpPr>
            <p:spPr>
              <a:xfrm>
                <a:off x="112734" y="4593261"/>
                <a:ext cx="1002082" cy="819583"/>
              </a:xfrm>
              <a:prstGeom prst="rect">
                <a:avLst/>
              </a:prstGeom>
              <a:blipFill>
                <a:blip r:embed="rId6"/>
                <a:stretch>
                  <a:fillRect l="-1250" r="-2500"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5D8A63-375D-445D-2D6D-F3B1E6E73123}"/>
                  </a:ext>
                </a:extLst>
              </p:cNvPr>
              <p:cNvSpPr txBox="1"/>
              <p:nvPr/>
            </p:nvSpPr>
            <p:spPr>
              <a:xfrm>
                <a:off x="1114816" y="4574455"/>
                <a:ext cx="4981184" cy="954107"/>
              </a:xfrm>
              <a:prstGeom prst="rect">
                <a:avLst/>
              </a:prstGeom>
              <a:noFill/>
            </p:spPr>
            <p:txBody>
              <a:bodyPr wrap="square" rtlCol="0">
                <a:spAutoFit/>
              </a:bodyPr>
              <a:lstStyle/>
              <a:p>
                <a:r>
                  <a:rPr lang="en-CA" sz="2800" dirty="0">
                    <a:latin typeface="Cambria Math" panose="02040503050406030204" pitchFamily="18" charset="0"/>
                  </a:rPr>
                  <a:t>= (0.3091) x (64.9278 amu)</a:t>
                </a:r>
              </a:p>
              <a:p>
                <a:pPr/>
                <a14:m>
                  <m:oMathPara xmlns:m="http://schemas.openxmlformats.org/officeDocument/2006/math">
                    <m:oMathParaPr>
                      <m:jc m:val="centerGroup"/>
                    </m:oMathParaPr>
                    <m:oMath xmlns:m="http://schemas.openxmlformats.org/officeDocument/2006/math">
                      <m:r>
                        <a:rPr lang="en-CA" sz="2800" b="0" i="1" dirty="0" smtClean="0">
                          <a:solidFill>
                            <a:schemeClr val="tx1"/>
                          </a:solidFill>
                          <a:latin typeface="Cambria Math" panose="02040503050406030204" pitchFamily="18" charset="0"/>
                        </a:rPr>
                        <m:t> </m:t>
                      </m:r>
                    </m:oMath>
                  </m:oMathPara>
                </a14:m>
                <a:endParaRPr lang="en-US" sz="2800" dirty="0">
                  <a:solidFill>
                    <a:srgbClr val="FF0000"/>
                  </a:solidFill>
                </a:endParaRPr>
              </a:p>
            </p:txBody>
          </p:sp>
        </mc:Choice>
        <mc:Fallback xmlns="">
          <p:sp>
            <p:nvSpPr>
              <p:cNvPr id="10" name="TextBox 9">
                <a:extLst>
                  <a:ext uri="{FF2B5EF4-FFF2-40B4-BE49-F238E27FC236}">
                    <a16:creationId xmlns:a16="http://schemas.microsoft.com/office/drawing/2014/main" id="{A65D8A63-375D-445D-2D6D-F3B1E6E73123}"/>
                  </a:ext>
                </a:extLst>
              </p:cNvPr>
              <p:cNvSpPr txBox="1">
                <a:spLocks noRot="1" noChangeAspect="1" noMove="1" noResize="1" noEditPoints="1" noAdjustHandles="1" noChangeArrowheads="1" noChangeShapeType="1" noTextEdit="1"/>
              </p:cNvSpPr>
              <p:nvPr/>
            </p:nvSpPr>
            <p:spPr>
              <a:xfrm>
                <a:off x="1114816" y="4574455"/>
                <a:ext cx="4981184" cy="954107"/>
              </a:xfrm>
              <a:prstGeom prst="rect">
                <a:avLst/>
              </a:prstGeom>
              <a:blipFill>
                <a:blip r:embed="rId7"/>
                <a:stretch>
                  <a:fillRect l="-2538" t="-6579"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63DF28F-2E5E-0AC0-CA9B-729E4C33174F}"/>
                  </a:ext>
                </a:extLst>
              </p:cNvPr>
              <p:cNvSpPr txBox="1"/>
              <p:nvPr/>
            </p:nvSpPr>
            <p:spPr>
              <a:xfrm>
                <a:off x="5534416" y="4563161"/>
                <a:ext cx="4981184" cy="954107"/>
              </a:xfrm>
              <a:prstGeom prst="rect">
                <a:avLst/>
              </a:prstGeom>
              <a:noFill/>
            </p:spPr>
            <p:txBody>
              <a:bodyPr wrap="square" rtlCol="0">
                <a:spAutoFit/>
              </a:bodyPr>
              <a:lstStyle/>
              <a:p>
                <a:r>
                  <a:rPr lang="en-CA" sz="2800" dirty="0">
                    <a:latin typeface="Cambria Math" panose="02040503050406030204" pitchFamily="18" charset="0"/>
                  </a:rPr>
                  <a:t>= 20.069183 amu</a:t>
                </a:r>
              </a:p>
              <a:p>
                <a:pPr/>
                <a14:m>
                  <m:oMathPara xmlns:m="http://schemas.openxmlformats.org/officeDocument/2006/math">
                    <m:oMathParaPr>
                      <m:jc m:val="centerGroup"/>
                    </m:oMathParaPr>
                    <m:oMath xmlns:m="http://schemas.openxmlformats.org/officeDocument/2006/math">
                      <m:r>
                        <a:rPr lang="en-CA" sz="2800" b="0" i="1" dirty="0" smtClean="0">
                          <a:solidFill>
                            <a:schemeClr val="tx1"/>
                          </a:solidFill>
                          <a:latin typeface="Cambria Math" panose="02040503050406030204" pitchFamily="18" charset="0"/>
                        </a:rPr>
                        <m:t> </m:t>
                      </m:r>
                    </m:oMath>
                  </m:oMathPara>
                </a14:m>
                <a:endParaRPr lang="en-US" sz="2800" dirty="0">
                  <a:solidFill>
                    <a:srgbClr val="FF0000"/>
                  </a:solidFill>
                </a:endParaRPr>
              </a:p>
            </p:txBody>
          </p:sp>
        </mc:Choice>
        <mc:Fallback xmlns="">
          <p:sp>
            <p:nvSpPr>
              <p:cNvPr id="11" name="TextBox 10">
                <a:extLst>
                  <a:ext uri="{FF2B5EF4-FFF2-40B4-BE49-F238E27FC236}">
                    <a16:creationId xmlns:a16="http://schemas.microsoft.com/office/drawing/2014/main" id="{663DF28F-2E5E-0AC0-CA9B-729E4C33174F}"/>
                  </a:ext>
                </a:extLst>
              </p:cNvPr>
              <p:cNvSpPr txBox="1">
                <a:spLocks noRot="1" noChangeAspect="1" noMove="1" noResize="1" noEditPoints="1" noAdjustHandles="1" noChangeArrowheads="1" noChangeShapeType="1" noTextEdit="1"/>
              </p:cNvSpPr>
              <p:nvPr/>
            </p:nvSpPr>
            <p:spPr>
              <a:xfrm>
                <a:off x="5534416" y="4563161"/>
                <a:ext cx="4981184" cy="954107"/>
              </a:xfrm>
              <a:prstGeom prst="rect">
                <a:avLst/>
              </a:prstGeom>
              <a:blipFill>
                <a:blip r:embed="rId8"/>
                <a:stretch>
                  <a:fillRect l="-2538" t="-6579"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F5ED720-CB62-D897-2A53-82C8559ACC58}"/>
                  </a:ext>
                </a:extLst>
              </p:cNvPr>
              <p:cNvSpPr txBox="1"/>
              <p:nvPr/>
            </p:nvSpPr>
            <p:spPr>
              <a:xfrm>
                <a:off x="6378594" y="3697291"/>
                <a:ext cx="881187" cy="1354217"/>
              </a:xfrm>
              <a:prstGeom prst="rect">
                <a:avLst/>
              </a:prstGeom>
              <a:noFill/>
            </p:spPr>
            <p:txBody>
              <a:bodyPr wrap="square" rtlCol="0">
                <a:spAutoFit/>
              </a:bodyPr>
              <a:lstStyle/>
              <a:p>
                <a:r>
                  <a:rPr lang="en-CA" sz="5400" b="1" dirty="0">
                    <a:solidFill>
                      <a:srgbClr val="FF0000"/>
                    </a:solidFill>
                    <a:latin typeface="Cambria Math" panose="02040503050406030204" pitchFamily="18" charset="0"/>
                  </a:rPr>
                  <a:t>+</a:t>
                </a:r>
              </a:p>
              <a:p>
                <a:pPr/>
                <a14:m>
                  <m:oMathPara xmlns:m="http://schemas.openxmlformats.org/officeDocument/2006/math">
                    <m:oMathParaPr>
                      <m:jc m:val="centerGroup"/>
                    </m:oMathParaPr>
                    <m:oMath xmlns:m="http://schemas.openxmlformats.org/officeDocument/2006/math">
                      <m:r>
                        <a:rPr lang="en-CA" sz="2800" b="0" i="1" dirty="0" smtClean="0">
                          <a:solidFill>
                            <a:schemeClr val="tx1"/>
                          </a:solidFill>
                          <a:latin typeface="Cambria Math" panose="02040503050406030204" pitchFamily="18" charset="0"/>
                        </a:rPr>
                        <m:t> </m:t>
                      </m:r>
                    </m:oMath>
                  </m:oMathPara>
                </a14:m>
                <a:endParaRPr lang="en-US" sz="2800" dirty="0">
                  <a:solidFill>
                    <a:srgbClr val="FF0000"/>
                  </a:solidFill>
                </a:endParaRPr>
              </a:p>
            </p:txBody>
          </p:sp>
        </mc:Choice>
        <mc:Fallback xmlns="">
          <p:sp>
            <p:nvSpPr>
              <p:cNvPr id="12" name="TextBox 11">
                <a:extLst>
                  <a:ext uri="{FF2B5EF4-FFF2-40B4-BE49-F238E27FC236}">
                    <a16:creationId xmlns:a16="http://schemas.microsoft.com/office/drawing/2014/main" id="{DF5ED720-CB62-D897-2A53-82C8559ACC58}"/>
                  </a:ext>
                </a:extLst>
              </p:cNvPr>
              <p:cNvSpPr txBox="1">
                <a:spLocks noRot="1" noChangeAspect="1" noMove="1" noResize="1" noEditPoints="1" noAdjustHandles="1" noChangeArrowheads="1" noChangeShapeType="1" noTextEdit="1"/>
              </p:cNvSpPr>
              <p:nvPr/>
            </p:nvSpPr>
            <p:spPr>
              <a:xfrm>
                <a:off x="6378594" y="3697291"/>
                <a:ext cx="881187" cy="1354217"/>
              </a:xfrm>
              <a:prstGeom prst="rect">
                <a:avLst/>
              </a:prstGeom>
              <a:blipFill>
                <a:blip r:embed="rId9"/>
                <a:stretch>
                  <a:fillRect l="-37143" t="-12150" r="-15714" b="-84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DAE1E46-17F4-2453-17CA-1F7B95124819}"/>
                  </a:ext>
                </a:extLst>
              </p:cNvPr>
              <p:cNvSpPr txBox="1"/>
              <p:nvPr/>
            </p:nvSpPr>
            <p:spPr>
              <a:xfrm>
                <a:off x="5534416" y="5512985"/>
                <a:ext cx="3554166" cy="646331"/>
              </a:xfrm>
              <a:prstGeom prst="rect">
                <a:avLst/>
              </a:prstGeom>
              <a:noFill/>
            </p:spPr>
            <p:txBody>
              <a:bodyPr wrap="square" rtlCol="0">
                <a:spAutoFit/>
              </a:bodyPr>
              <a:lstStyle/>
              <a:p>
                <a:r>
                  <a:rPr lang="en-CA" sz="3600" b="0" dirty="0">
                    <a:solidFill>
                      <a:srgbClr val="FF0000"/>
                    </a:solidFill>
                  </a:rPr>
                  <a:t>= 63.54752</a:t>
                </a:r>
                <a14:m>
                  <m:oMath xmlns:m="http://schemas.openxmlformats.org/officeDocument/2006/math">
                    <m:r>
                      <a:rPr lang="en-CA" sz="3600" b="0" i="0" dirty="0" smtClean="0">
                        <a:solidFill>
                          <a:srgbClr val="FF0000"/>
                        </a:solidFill>
                        <a:latin typeface="Cambria Math" panose="02040503050406030204" pitchFamily="18" charset="0"/>
                      </a:rPr>
                      <m:t> </m:t>
                    </m:r>
                    <m:r>
                      <m:rPr>
                        <m:sty m:val="p"/>
                      </m:rPr>
                      <a:rPr lang="en-CA" sz="3600" b="0" i="0" dirty="0" smtClean="0">
                        <a:solidFill>
                          <a:srgbClr val="FF0000"/>
                        </a:solidFill>
                        <a:latin typeface="Cambria Math" panose="02040503050406030204" pitchFamily="18" charset="0"/>
                      </a:rPr>
                      <m:t>amu</m:t>
                    </m:r>
                    <m:r>
                      <a:rPr lang="en-CA" sz="3600" b="0" i="1" dirty="0" smtClean="0">
                        <a:solidFill>
                          <a:srgbClr val="FF0000"/>
                        </a:solidFill>
                        <a:latin typeface="Cambria Math" panose="02040503050406030204" pitchFamily="18" charset="0"/>
                      </a:rPr>
                      <m:t> </m:t>
                    </m:r>
                  </m:oMath>
                </a14:m>
                <a:endParaRPr lang="en-US" sz="3600" dirty="0">
                  <a:solidFill>
                    <a:srgbClr val="FF0000"/>
                  </a:solidFill>
                </a:endParaRPr>
              </a:p>
            </p:txBody>
          </p:sp>
        </mc:Choice>
        <mc:Fallback xmlns="">
          <p:sp>
            <p:nvSpPr>
              <p:cNvPr id="13" name="TextBox 12">
                <a:extLst>
                  <a:ext uri="{FF2B5EF4-FFF2-40B4-BE49-F238E27FC236}">
                    <a16:creationId xmlns:a16="http://schemas.microsoft.com/office/drawing/2014/main" id="{ADAE1E46-17F4-2453-17CA-1F7B95124819}"/>
                  </a:ext>
                </a:extLst>
              </p:cNvPr>
              <p:cNvSpPr txBox="1">
                <a:spLocks noRot="1" noChangeAspect="1" noMove="1" noResize="1" noEditPoints="1" noAdjustHandles="1" noChangeArrowheads="1" noChangeShapeType="1" noTextEdit="1"/>
              </p:cNvSpPr>
              <p:nvPr/>
            </p:nvSpPr>
            <p:spPr>
              <a:xfrm>
                <a:off x="5534416" y="5512985"/>
                <a:ext cx="3554166" cy="646331"/>
              </a:xfrm>
              <a:prstGeom prst="rect">
                <a:avLst/>
              </a:prstGeom>
              <a:blipFill>
                <a:blip r:embed="rId10"/>
                <a:stretch>
                  <a:fillRect l="-4982" t="-13462" b="-3461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6DCFCB5-8270-96BD-FC51-BE5310A77D8D}"/>
              </a:ext>
            </a:extLst>
          </p:cNvPr>
          <p:cNvSpPr txBox="1"/>
          <p:nvPr/>
        </p:nvSpPr>
        <p:spPr>
          <a:xfrm>
            <a:off x="5534416" y="6132632"/>
            <a:ext cx="436893" cy="646331"/>
          </a:xfrm>
          <a:prstGeom prst="rect">
            <a:avLst/>
          </a:prstGeom>
          <a:noFill/>
        </p:spPr>
        <p:txBody>
          <a:bodyPr wrap="square" rtlCol="0">
            <a:spAutoFit/>
          </a:bodyPr>
          <a:lstStyle/>
          <a:p>
            <a:r>
              <a:rPr lang="en-CA" sz="3600" dirty="0">
                <a:solidFill>
                  <a:srgbClr val="FF0000"/>
                </a:solidFill>
              </a:rPr>
              <a:t>~</a:t>
            </a:r>
            <a:endParaRPr lang="en-US" sz="3600" dirty="0">
              <a:solidFill>
                <a:srgbClr val="FF0000"/>
              </a:solidFill>
            </a:endParaRPr>
          </a:p>
        </p:txBody>
      </p:sp>
      <p:sp>
        <p:nvSpPr>
          <p:cNvPr id="15" name="TextBox 14">
            <a:extLst>
              <a:ext uri="{FF2B5EF4-FFF2-40B4-BE49-F238E27FC236}">
                <a16:creationId xmlns:a16="http://schemas.microsoft.com/office/drawing/2014/main" id="{7559B577-BF8A-F89C-D25C-A08AFFDA3EC8}"/>
              </a:ext>
            </a:extLst>
          </p:cNvPr>
          <p:cNvSpPr txBox="1"/>
          <p:nvPr/>
        </p:nvSpPr>
        <p:spPr>
          <a:xfrm>
            <a:off x="5971309" y="6132632"/>
            <a:ext cx="2729346" cy="646331"/>
          </a:xfrm>
          <a:prstGeom prst="rect">
            <a:avLst/>
          </a:prstGeom>
          <a:noFill/>
        </p:spPr>
        <p:txBody>
          <a:bodyPr wrap="square" rtlCol="0">
            <a:spAutoFit/>
          </a:bodyPr>
          <a:lstStyle/>
          <a:p>
            <a:r>
              <a:rPr lang="en-CA" sz="3600" dirty="0">
                <a:solidFill>
                  <a:srgbClr val="FF0000"/>
                </a:solidFill>
              </a:rPr>
              <a:t>63.55 amu</a:t>
            </a:r>
            <a:endParaRPr lang="en-US" sz="3600" dirty="0">
              <a:solidFill>
                <a:srgbClr val="FF0000"/>
              </a:solidFill>
            </a:endParaRPr>
          </a:p>
        </p:txBody>
      </p:sp>
      <p:sp>
        <p:nvSpPr>
          <p:cNvPr id="16" name="Rectangle 15">
            <a:extLst>
              <a:ext uri="{FF2B5EF4-FFF2-40B4-BE49-F238E27FC236}">
                <a16:creationId xmlns:a16="http://schemas.microsoft.com/office/drawing/2014/main" id="{23B70D2E-518C-B217-B74F-2A1A9D64820A}"/>
              </a:ext>
            </a:extLst>
          </p:cNvPr>
          <p:cNvSpPr/>
          <p:nvPr/>
        </p:nvSpPr>
        <p:spPr>
          <a:xfrm>
            <a:off x="5534416" y="6159316"/>
            <a:ext cx="2556639" cy="61964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8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3.8: Amounts of Reactants and Products</a:t>
            </a:r>
          </a:p>
        </p:txBody>
      </p:sp>
      <p:sp>
        <p:nvSpPr>
          <p:cNvPr id="3" name="TextBox 2">
            <a:extLst>
              <a:ext uri="{FF2B5EF4-FFF2-40B4-BE49-F238E27FC236}">
                <a16:creationId xmlns:a16="http://schemas.microsoft.com/office/drawing/2014/main" id="{B36E158D-3F60-FE59-6422-ED199A26D4B8}"/>
              </a:ext>
            </a:extLst>
          </p:cNvPr>
          <p:cNvSpPr txBox="1"/>
          <p:nvPr/>
        </p:nvSpPr>
        <p:spPr>
          <a:xfrm>
            <a:off x="135023" y="1554713"/>
            <a:ext cx="11921953" cy="1200329"/>
          </a:xfrm>
          <a:prstGeom prst="rect">
            <a:avLst/>
          </a:prstGeom>
          <a:noFill/>
          <a:ln w="31750">
            <a:noFill/>
          </a:ln>
        </p:spPr>
        <p:txBody>
          <a:bodyPr wrap="square" rtlCol="0">
            <a:spAutoFit/>
          </a:bodyPr>
          <a:lstStyle/>
          <a:p>
            <a:r>
              <a:rPr lang="en-US" sz="3600" dirty="0"/>
              <a:t>When doing a chemical reaction you are joining together or taking apart a compound at the </a:t>
            </a:r>
            <a:r>
              <a:rPr lang="en-US" sz="3600" dirty="0">
                <a:solidFill>
                  <a:srgbClr val="FF0000"/>
                </a:solidFill>
              </a:rPr>
              <a:t>MOLE level</a:t>
            </a:r>
            <a:r>
              <a:rPr lang="en-US" sz="3600" dirty="0"/>
              <a:t>.</a:t>
            </a:r>
            <a:endParaRPr lang="en-US" sz="3600" u="sng" dirty="0">
              <a:solidFill>
                <a:srgbClr val="FF0000"/>
              </a:solidFill>
            </a:endParaRPr>
          </a:p>
        </p:txBody>
      </p:sp>
      <p:sp>
        <p:nvSpPr>
          <p:cNvPr id="4" name="TextBox 3">
            <a:extLst>
              <a:ext uri="{FF2B5EF4-FFF2-40B4-BE49-F238E27FC236}">
                <a16:creationId xmlns:a16="http://schemas.microsoft.com/office/drawing/2014/main" id="{916CF3F3-9C50-62A2-CE88-2AAFE86073CF}"/>
              </a:ext>
            </a:extLst>
          </p:cNvPr>
          <p:cNvSpPr txBox="1"/>
          <p:nvPr/>
        </p:nvSpPr>
        <p:spPr>
          <a:xfrm>
            <a:off x="270048" y="4138268"/>
            <a:ext cx="7155512" cy="1200329"/>
          </a:xfrm>
          <a:prstGeom prst="rect">
            <a:avLst/>
          </a:prstGeom>
          <a:noFill/>
          <a:ln w="31750">
            <a:noFill/>
          </a:ln>
        </p:spPr>
        <p:txBody>
          <a:bodyPr wrap="square" rtlCol="0">
            <a:spAutoFit/>
          </a:bodyPr>
          <a:lstStyle/>
          <a:p>
            <a:r>
              <a:rPr lang="en-US" sz="3600" dirty="0"/>
              <a:t>Its like making Oreos…..</a:t>
            </a:r>
            <a:r>
              <a:rPr lang="en-US" sz="3600" b="1" dirty="0">
                <a:solidFill>
                  <a:srgbClr val="FF0000"/>
                </a:solidFill>
              </a:rPr>
              <a:t>2</a:t>
            </a:r>
            <a:r>
              <a:rPr lang="en-US" sz="3600" dirty="0"/>
              <a:t> crackers to </a:t>
            </a:r>
          </a:p>
          <a:p>
            <a:r>
              <a:rPr lang="en-US" sz="3600" b="1" dirty="0">
                <a:solidFill>
                  <a:srgbClr val="FF0000"/>
                </a:solidFill>
              </a:rPr>
              <a:t>1</a:t>
            </a:r>
            <a:r>
              <a:rPr lang="en-US" sz="3600" dirty="0"/>
              <a:t> filling.  (</a:t>
            </a:r>
            <a:r>
              <a:rPr lang="en-US" sz="3600" b="1" dirty="0">
                <a:solidFill>
                  <a:srgbClr val="FF0000"/>
                </a:solidFill>
              </a:rPr>
              <a:t>2:1</a:t>
            </a:r>
            <a:r>
              <a:rPr lang="en-US" sz="3600" dirty="0"/>
              <a:t>)</a:t>
            </a:r>
            <a:endParaRPr lang="en-US" sz="3600" u="sng" dirty="0"/>
          </a:p>
        </p:txBody>
      </p:sp>
      <p:pic>
        <p:nvPicPr>
          <p:cNvPr id="1026" name="Picture 2" descr="OREO | Personalized Gifts, Recipes, and More">
            <a:extLst>
              <a:ext uri="{FF2B5EF4-FFF2-40B4-BE49-F238E27FC236}">
                <a16:creationId xmlns:a16="http://schemas.microsoft.com/office/drawing/2014/main" id="{41D96603-51E1-6925-C068-4FC1A4262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213" y="2552451"/>
            <a:ext cx="3644787" cy="411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3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3.8: Amounts of Reactants and Products</a:t>
            </a:r>
          </a:p>
        </p:txBody>
      </p:sp>
      <p:sp>
        <p:nvSpPr>
          <p:cNvPr id="3" name="TextBox 2">
            <a:extLst>
              <a:ext uri="{FF2B5EF4-FFF2-40B4-BE49-F238E27FC236}">
                <a16:creationId xmlns:a16="http://schemas.microsoft.com/office/drawing/2014/main" id="{B36E158D-3F60-FE59-6422-ED199A26D4B8}"/>
              </a:ext>
            </a:extLst>
          </p:cNvPr>
          <p:cNvSpPr txBox="1"/>
          <p:nvPr/>
        </p:nvSpPr>
        <p:spPr>
          <a:xfrm>
            <a:off x="166554" y="3692229"/>
            <a:ext cx="8362593" cy="1754326"/>
          </a:xfrm>
          <a:prstGeom prst="rect">
            <a:avLst/>
          </a:prstGeom>
          <a:noFill/>
          <a:ln w="31750">
            <a:noFill/>
          </a:ln>
        </p:spPr>
        <p:txBody>
          <a:bodyPr wrap="square" rtlCol="0">
            <a:spAutoFit/>
          </a:bodyPr>
          <a:lstStyle/>
          <a:p>
            <a:r>
              <a:rPr lang="en-US" sz="3600" dirty="0"/>
              <a:t>Its like Pizza, Layer cake, Lasagna, Sheppard’s Pie, Cake…pretty much anything with proportions.</a:t>
            </a:r>
            <a:endParaRPr lang="en-US" sz="3600" u="sng" dirty="0">
              <a:solidFill>
                <a:srgbClr val="FF0000"/>
              </a:solidFill>
            </a:endParaRPr>
          </a:p>
        </p:txBody>
      </p:sp>
      <p:pic>
        <p:nvPicPr>
          <p:cNvPr id="3074" name="Picture 2" descr="Easy Healthy Salad Sandwich - Simply Delicious">
            <a:extLst>
              <a:ext uri="{FF2B5EF4-FFF2-40B4-BE49-F238E27FC236}">
                <a16:creationId xmlns:a16="http://schemas.microsoft.com/office/drawing/2014/main" id="{967A37F9-F43F-7527-8A43-F71373E86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986" y="3541986"/>
            <a:ext cx="3316014" cy="33160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8A686E-F359-D8EF-D1DF-32B49D8FD48F}"/>
              </a:ext>
            </a:extLst>
          </p:cNvPr>
          <p:cNvSpPr txBox="1"/>
          <p:nvPr/>
        </p:nvSpPr>
        <p:spPr>
          <a:xfrm>
            <a:off x="166554" y="5988496"/>
            <a:ext cx="8362592" cy="646331"/>
          </a:xfrm>
          <a:prstGeom prst="rect">
            <a:avLst/>
          </a:prstGeom>
          <a:noFill/>
          <a:ln w="31750">
            <a:noFill/>
          </a:ln>
        </p:spPr>
        <p:txBody>
          <a:bodyPr wrap="square" rtlCol="0">
            <a:spAutoFit/>
          </a:bodyPr>
          <a:lstStyle/>
          <a:p>
            <a:r>
              <a:rPr lang="en-US" sz="3600" b="1" dirty="0">
                <a:solidFill>
                  <a:srgbClr val="FF0000"/>
                </a:solidFill>
              </a:rPr>
              <a:t>Can you tell I like food…?</a:t>
            </a:r>
            <a:endParaRPr lang="en-US" sz="3600" b="1" u="sng" dirty="0">
              <a:solidFill>
                <a:srgbClr val="FF0000"/>
              </a:solidFill>
            </a:endParaRPr>
          </a:p>
        </p:txBody>
      </p:sp>
      <p:sp>
        <p:nvSpPr>
          <p:cNvPr id="6" name="TextBox 5">
            <a:extLst>
              <a:ext uri="{FF2B5EF4-FFF2-40B4-BE49-F238E27FC236}">
                <a16:creationId xmlns:a16="http://schemas.microsoft.com/office/drawing/2014/main" id="{2689E258-07E2-521A-B209-34D664EEFAE0}"/>
              </a:ext>
            </a:extLst>
          </p:cNvPr>
          <p:cNvSpPr txBox="1"/>
          <p:nvPr/>
        </p:nvSpPr>
        <p:spPr>
          <a:xfrm>
            <a:off x="287423" y="1707113"/>
            <a:ext cx="11921953" cy="1754326"/>
          </a:xfrm>
          <a:prstGeom prst="rect">
            <a:avLst/>
          </a:prstGeom>
          <a:noFill/>
          <a:ln w="31750">
            <a:noFill/>
          </a:ln>
        </p:spPr>
        <p:txBody>
          <a:bodyPr wrap="square" rtlCol="0">
            <a:spAutoFit/>
          </a:bodyPr>
          <a:lstStyle/>
          <a:p>
            <a:r>
              <a:rPr lang="en-US" sz="3600" dirty="0"/>
              <a:t>Or (More complicated), its like making sandwiches: 2 Pieces of Bread, 1 Piece of meat, 1 piece of cheese, 1 piece of lettuce, 1 pickle, 1 piece of tomato (</a:t>
            </a:r>
            <a:r>
              <a:rPr lang="en-US" sz="3600" b="1" dirty="0">
                <a:solidFill>
                  <a:srgbClr val="FF0000"/>
                </a:solidFill>
              </a:rPr>
              <a:t>2:1:1:1:1:1</a:t>
            </a:r>
            <a:r>
              <a:rPr lang="en-US" sz="3600" dirty="0"/>
              <a:t>)</a:t>
            </a:r>
            <a:endParaRPr lang="en-US" sz="3600" u="sng" dirty="0">
              <a:solidFill>
                <a:srgbClr val="FF0000"/>
              </a:solidFill>
            </a:endParaRPr>
          </a:p>
        </p:txBody>
      </p:sp>
    </p:spTree>
    <p:extLst>
      <p:ext uri="{BB962C8B-B14F-4D97-AF65-F5344CB8AC3E}">
        <p14:creationId xmlns:p14="http://schemas.microsoft.com/office/powerpoint/2010/main" val="11670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3.8: Amounts of Reactants and Products</a:t>
            </a:r>
          </a:p>
        </p:txBody>
      </p:sp>
      <p:sp>
        <p:nvSpPr>
          <p:cNvPr id="6" name="TextBox 5">
            <a:extLst>
              <a:ext uri="{FF2B5EF4-FFF2-40B4-BE49-F238E27FC236}">
                <a16:creationId xmlns:a16="http://schemas.microsoft.com/office/drawing/2014/main" id="{2689E258-07E2-521A-B209-34D664EEFAE0}"/>
              </a:ext>
            </a:extLst>
          </p:cNvPr>
          <p:cNvSpPr txBox="1"/>
          <p:nvPr/>
        </p:nvSpPr>
        <p:spPr>
          <a:xfrm>
            <a:off x="287423" y="1707113"/>
            <a:ext cx="11921953" cy="1754326"/>
          </a:xfrm>
          <a:prstGeom prst="rect">
            <a:avLst/>
          </a:prstGeom>
          <a:noFill/>
          <a:ln w="31750">
            <a:noFill/>
          </a:ln>
        </p:spPr>
        <p:txBody>
          <a:bodyPr wrap="square" rtlCol="0">
            <a:spAutoFit/>
          </a:bodyPr>
          <a:lstStyle/>
          <a:p>
            <a:r>
              <a:rPr lang="en-US" sz="3600" dirty="0"/>
              <a:t>Anyway……when you do this, eventually you run out of one of the ingredients (pieces) and have to stop making the ”thing” until you get more.</a:t>
            </a:r>
            <a:endParaRPr lang="en-US" sz="3600" u="sng" dirty="0">
              <a:solidFill>
                <a:srgbClr val="FF0000"/>
              </a:solidFill>
            </a:endParaRPr>
          </a:p>
        </p:txBody>
      </p:sp>
      <p:sp>
        <p:nvSpPr>
          <p:cNvPr id="4" name="TextBox 3">
            <a:extLst>
              <a:ext uri="{FF2B5EF4-FFF2-40B4-BE49-F238E27FC236}">
                <a16:creationId xmlns:a16="http://schemas.microsoft.com/office/drawing/2014/main" id="{F46B76DA-EA7A-3724-DDAE-0C840EE1AFF6}"/>
              </a:ext>
            </a:extLst>
          </p:cNvPr>
          <p:cNvSpPr txBox="1"/>
          <p:nvPr/>
        </p:nvSpPr>
        <p:spPr>
          <a:xfrm>
            <a:off x="287423" y="4082451"/>
            <a:ext cx="11921953" cy="646331"/>
          </a:xfrm>
          <a:prstGeom prst="rect">
            <a:avLst/>
          </a:prstGeom>
          <a:noFill/>
          <a:ln w="31750">
            <a:noFill/>
          </a:ln>
        </p:spPr>
        <p:txBody>
          <a:bodyPr wrap="square" rtlCol="0">
            <a:spAutoFit/>
          </a:bodyPr>
          <a:lstStyle/>
          <a:p>
            <a:r>
              <a:rPr lang="en-US" sz="3600" dirty="0"/>
              <a:t>Chemical reactions are the same, but on the </a:t>
            </a:r>
            <a:r>
              <a:rPr lang="en-US" sz="3600" b="1" dirty="0">
                <a:solidFill>
                  <a:srgbClr val="FF0000"/>
                </a:solidFill>
              </a:rPr>
              <a:t>MOLE level</a:t>
            </a:r>
            <a:r>
              <a:rPr lang="en-US" sz="3600" dirty="0"/>
              <a:t>.</a:t>
            </a:r>
            <a:endParaRPr lang="en-US" sz="3600" u="sng" dirty="0">
              <a:solidFill>
                <a:srgbClr val="FF0000"/>
              </a:solidFill>
            </a:endParaRPr>
          </a:p>
        </p:txBody>
      </p:sp>
      <p:sp>
        <p:nvSpPr>
          <p:cNvPr id="7" name="TextBox 6">
            <a:extLst>
              <a:ext uri="{FF2B5EF4-FFF2-40B4-BE49-F238E27FC236}">
                <a16:creationId xmlns:a16="http://schemas.microsoft.com/office/drawing/2014/main" id="{38EA7F57-C843-B322-F1B4-FCFA0C8AEB3C}"/>
              </a:ext>
            </a:extLst>
          </p:cNvPr>
          <p:cNvSpPr txBox="1"/>
          <p:nvPr/>
        </p:nvSpPr>
        <p:spPr>
          <a:xfrm>
            <a:off x="287423" y="5637982"/>
            <a:ext cx="11921953" cy="1200329"/>
          </a:xfrm>
          <a:prstGeom prst="rect">
            <a:avLst/>
          </a:prstGeom>
          <a:noFill/>
          <a:ln w="31750">
            <a:noFill/>
          </a:ln>
        </p:spPr>
        <p:txBody>
          <a:bodyPr wrap="square" rtlCol="0">
            <a:spAutoFit/>
          </a:bodyPr>
          <a:lstStyle/>
          <a:p>
            <a:r>
              <a:rPr lang="en-US" sz="3600" b="1" dirty="0">
                <a:solidFill>
                  <a:srgbClr val="FF0000"/>
                </a:solidFill>
              </a:rPr>
              <a:t>Amounts (in mol) </a:t>
            </a:r>
            <a:r>
              <a:rPr lang="en-US" sz="3600" dirty="0"/>
              <a:t>of reactants and products are related by a </a:t>
            </a:r>
            <a:r>
              <a:rPr lang="en-US" sz="3600" b="1" dirty="0">
                <a:solidFill>
                  <a:srgbClr val="FF0000"/>
                </a:solidFill>
              </a:rPr>
              <a:t>RATIO</a:t>
            </a:r>
            <a:r>
              <a:rPr lang="en-US" sz="3600" dirty="0"/>
              <a:t>.</a:t>
            </a:r>
            <a:endParaRPr lang="en-US" sz="3600" u="sng" dirty="0">
              <a:solidFill>
                <a:srgbClr val="FF0000"/>
              </a:solidFill>
            </a:endParaRPr>
          </a:p>
        </p:txBody>
      </p:sp>
    </p:spTree>
    <p:extLst>
      <p:ext uri="{BB962C8B-B14F-4D97-AF65-F5344CB8AC3E}">
        <p14:creationId xmlns:p14="http://schemas.microsoft.com/office/powerpoint/2010/main" val="282175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3.8: Amounts of Reactants and Products</a:t>
            </a:r>
          </a:p>
        </p:txBody>
      </p:sp>
      <p:sp>
        <p:nvSpPr>
          <p:cNvPr id="6" name="TextBox 5">
            <a:extLst>
              <a:ext uri="{FF2B5EF4-FFF2-40B4-BE49-F238E27FC236}">
                <a16:creationId xmlns:a16="http://schemas.microsoft.com/office/drawing/2014/main" id="{2689E258-07E2-521A-B209-34D664EEFAE0}"/>
              </a:ext>
            </a:extLst>
          </p:cNvPr>
          <p:cNvSpPr txBox="1"/>
          <p:nvPr/>
        </p:nvSpPr>
        <p:spPr>
          <a:xfrm>
            <a:off x="287423" y="1943603"/>
            <a:ext cx="11678605" cy="1200329"/>
          </a:xfrm>
          <a:prstGeom prst="rect">
            <a:avLst/>
          </a:prstGeom>
          <a:noFill/>
          <a:ln w="31750">
            <a:noFill/>
          </a:ln>
        </p:spPr>
        <p:txBody>
          <a:bodyPr wrap="square" rtlCol="0">
            <a:spAutoFit/>
          </a:bodyPr>
          <a:lstStyle/>
          <a:p>
            <a:r>
              <a:rPr lang="en-US" sz="3600" dirty="0"/>
              <a:t>The </a:t>
            </a:r>
            <a:r>
              <a:rPr lang="en-US" sz="3600" b="1" dirty="0">
                <a:solidFill>
                  <a:srgbClr val="FF0000"/>
                </a:solidFill>
              </a:rPr>
              <a:t>RATIO</a:t>
            </a:r>
            <a:r>
              <a:rPr lang="en-US" sz="3600" dirty="0"/>
              <a:t> (the numbers) are </a:t>
            </a:r>
            <a:r>
              <a:rPr lang="en-US" sz="3600" b="1" dirty="0">
                <a:solidFill>
                  <a:srgbClr val="FF0000"/>
                </a:solidFill>
              </a:rPr>
              <a:t>the balancing coefficients </a:t>
            </a:r>
            <a:r>
              <a:rPr lang="en-US" sz="3600" dirty="0"/>
              <a:t>from a </a:t>
            </a:r>
            <a:r>
              <a:rPr lang="en-US" sz="3600" i="1" dirty="0">
                <a:solidFill>
                  <a:srgbClr val="FF0000"/>
                </a:solidFill>
              </a:rPr>
              <a:t>balanced chemical equation</a:t>
            </a:r>
            <a:r>
              <a:rPr lang="en-US" sz="3600" dirty="0"/>
              <a:t>. </a:t>
            </a:r>
            <a:endParaRPr lang="en-US" sz="3600" u="sng" dirty="0">
              <a:solidFill>
                <a:srgbClr val="FF0000"/>
              </a:solidFill>
            </a:endParaRPr>
          </a:p>
        </p:txBody>
      </p:sp>
      <p:sp>
        <p:nvSpPr>
          <p:cNvPr id="3" name="TextBox 2">
            <a:extLst>
              <a:ext uri="{FF2B5EF4-FFF2-40B4-BE49-F238E27FC236}">
                <a16:creationId xmlns:a16="http://schemas.microsoft.com/office/drawing/2014/main" id="{5F3FA379-32C1-8A41-3D2A-88ED9F905929}"/>
              </a:ext>
            </a:extLst>
          </p:cNvPr>
          <p:cNvSpPr txBox="1"/>
          <p:nvPr/>
        </p:nvSpPr>
        <p:spPr>
          <a:xfrm>
            <a:off x="256697" y="4217761"/>
            <a:ext cx="11678605" cy="1200329"/>
          </a:xfrm>
          <a:prstGeom prst="rect">
            <a:avLst/>
          </a:prstGeom>
          <a:noFill/>
          <a:ln w="31750">
            <a:noFill/>
          </a:ln>
        </p:spPr>
        <p:txBody>
          <a:bodyPr wrap="square" rtlCol="0">
            <a:spAutoFit/>
          </a:bodyPr>
          <a:lstStyle/>
          <a:p>
            <a:r>
              <a:rPr lang="en-US" sz="3600" b="1" dirty="0">
                <a:solidFill>
                  <a:srgbClr val="FF0000"/>
                </a:solidFill>
              </a:rPr>
              <a:t>SO….MAKE SURE THE EQUATION IF BALANCED BEFORE YOU DO ANY STOICHIOMETRY!</a:t>
            </a:r>
            <a:endParaRPr lang="en-US" sz="3600" b="1" u="sng" dirty="0">
              <a:solidFill>
                <a:srgbClr val="FF0000"/>
              </a:solidFill>
            </a:endParaRPr>
          </a:p>
        </p:txBody>
      </p:sp>
    </p:spTree>
    <p:extLst>
      <p:ext uri="{BB962C8B-B14F-4D97-AF65-F5344CB8AC3E}">
        <p14:creationId xmlns:p14="http://schemas.microsoft.com/office/powerpoint/2010/main" val="5229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1437290" y="-317306"/>
            <a:ext cx="10515600" cy="1325563"/>
          </a:xfrm>
        </p:spPr>
        <p:txBody>
          <a:bodyPr/>
          <a:lstStyle/>
          <a:p>
            <a:r>
              <a:rPr lang="en-US" b="1" dirty="0">
                <a:solidFill>
                  <a:srgbClr val="002060"/>
                </a:solidFill>
              </a:rPr>
              <a:t>3.8: Amounts of Reactants and Products</a:t>
            </a:r>
          </a:p>
        </p:txBody>
      </p:sp>
      <p:sp>
        <p:nvSpPr>
          <p:cNvPr id="4" name="TextBox 3">
            <a:extLst>
              <a:ext uri="{FF2B5EF4-FFF2-40B4-BE49-F238E27FC236}">
                <a16:creationId xmlns:a16="http://schemas.microsoft.com/office/drawing/2014/main" id="{B67AF70F-8F7E-87DB-12C7-FD032C0BF2B3}"/>
              </a:ext>
            </a:extLst>
          </p:cNvPr>
          <p:cNvSpPr txBox="1"/>
          <p:nvPr/>
        </p:nvSpPr>
        <p:spPr>
          <a:xfrm>
            <a:off x="812032" y="715869"/>
            <a:ext cx="11786992" cy="1077218"/>
          </a:xfrm>
          <a:prstGeom prst="rect">
            <a:avLst/>
          </a:prstGeom>
          <a:noFill/>
        </p:spPr>
        <p:txBody>
          <a:bodyPr wrap="square" rtlCol="0">
            <a:spAutoFit/>
          </a:bodyPr>
          <a:lstStyle/>
          <a:p>
            <a:r>
              <a:rPr lang="en-US" sz="3200" b="1" dirty="0"/>
              <a:t>10.60 g </a:t>
            </a:r>
            <a:r>
              <a:rPr lang="en-US" sz="3200" b="1" dirty="0">
                <a:solidFill>
                  <a:srgbClr val="FF0000"/>
                </a:solidFill>
              </a:rPr>
              <a:t>of Hydrogen and </a:t>
            </a:r>
            <a:r>
              <a:rPr lang="en-US" sz="3200" b="1" dirty="0"/>
              <a:t>excess(more than you need) </a:t>
            </a:r>
            <a:r>
              <a:rPr lang="en-US" sz="3200" b="1" dirty="0">
                <a:solidFill>
                  <a:srgbClr val="FF0000"/>
                </a:solidFill>
              </a:rPr>
              <a:t>Iodine combine to form Hydrogen iodide (How much?).</a:t>
            </a:r>
          </a:p>
        </p:txBody>
      </p:sp>
      <p:sp>
        <p:nvSpPr>
          <p:cNvPr id="5" name="TextBox 4">
            <a:extLst>
              <a:ext uri="{FF2B5EF4-FFF2-40B4-BE49-F238E27FC236}">
                <a16:creationId xmlns:a16="http://schemas.microsoft.com/office/drawing/2014/main" id="{66552124-FDE7-6BBF-D0B6-8A91AD3145E3}"/>
              </a:ext>
            </a:extLst>
          </p:cNvPr>
          <p:cNvSpPr txBox="1"/>
          <p:nvPr/>
        </p:nvSpPr>
        <p:spPr>
          <a:xfrm>
            <a:off x="2966113" y="2473351"/>
            <a:ext cx="4616669" cy="830997"/>
          </a:xfrm>
          <a:prstGeom prst="rect">
            <a:avLst/>
          </a:prstGeom>
          <a:noFill/>
        </p:spPr>
        <p:txBody>
          <a:bodyPr wrap="square" rtlCol="0">
            <a:spAutoFit/>
          </a:bodyPr>
          <a:lstStyle/>
          <a:p>
            <a:r>
              <a:rPr lang="en-US" sz="4800" b="1" dirty="0"/>
              <a:t>   </a:t>
            </a:r>
            <a:r>
              <a:rPr lang="en-US" sz="4800" b="1" dirty="0">
                <a:solidFill>
                  <a:srgbClr val="FF0000"/>
                </a:solidFill>
              </a:rPr>
              <a:t>H</a:t>
            </a:r>
            <a:r>
              <a:rPr lang="en-US" sz="4800" b="1" baseline="-25000" dirty="0">
                <a:solidFill>
                  <a:srgbClr val="FF0000"/>
                </a:solidFill>
              </a:rPr>
              <a:t>2</a:t>
            </a:r>
            <a:r>
              <a:rPr lang="en-US" sz="4800" b="1" dirty="0">
                <a:solidFill>
                  <a:srgbClr val="FF0000"/>
                </a:solidFill>
              </a:rPr>
              <a:t> </a:t>
            </a:r>
            <a:r>
              <a:rPr lang="en-US" sz="4800" b="1" dirty="0"/>
              <a:t>+    </a:t>
            </a:r>
            <a:r>
              <a:rPr lang="en-US" sz="4800" b="1" dirty="0">
                <a:solidFill>
                  <a:srgbClr val="FF0000"/>
                </a:solidFill>
              </a:rPr>
              <a:t>I</a:t>
            </a:r>
            <a:r>
              <a:rPr lang="en-US" sz="4800" b="1" baseline="-25000" dirty="0">
                <a:solidFill>
                  <a:srgbClr val="FF0000"/>
                </a:solidFill>
              </a:rPr>
              <a:t>2</a:t>
            </a:r>
            <a:r>
              <a:rPr lang="en-US" sz="4800" b="1" dirty="0"/>
              <a:t>   </a:t>
            </a:r>
            <a:r>
              <a:rPr lang="en-US" sz="4800" b="1" dirty="0">
                <a:sym typeface="Wingdings" pitchFamily="2" charset="2"/>
              </a:rPr>
              <a:t>   </a:t>
            </a:r>
            <a:r>
              <a:rPr lang="en-US" sz="4800" b="1" dirty="0">
                <a:solidFill>
                  <a:srgbClr val="FF0000"/>
                </a:solidFill>
                <a:sym typeface="Wingdings" pitchFamily="2" charset="2"/>
              </a:rPr>
              <a:t>HI</a:t>
            </a:r>
            <a:endParaRPr lang="en-US" sz="4800" b="1" dirty="0">
              <a:solidFill>
                <a:srgbClr val="FF0000"/>
              </a:solidFill>
            </a:endParaRPr>
          </a:p>
        </p:txBody>
      </p:sp>
      <p:sp>
        <p:nvSpPr>
          <p:cNvPr id="7" name="TextBox 6">
            <a:extLst>
              <a:ext uri="{FF2B5EF4-FFF2-40B4-BE49-F238E27FC236}">
                <a16:creationId xmlns:a16="http://schemas.microsoft.com/office/drawing/2014/main" id="{3146ADB8-A462-8248-321E-4535FAE02798}"/>
              </a:ext>
            </a:extLst>
          </p:cNvPr>
          <p:cNvSpPr txBox="1"/>
          <p:nvPr/>
        </p:nvSpPr>
        <p:spPr>
          <a:xfrm>
            <a:off x="6362268" y="2534906"/>
            <a:ext cx="574127" cy="707886"/>
          </a:xfrm>
          <a:prstGeom prst="rect">
            <a:avLst/>
          </a:prstGeom>
          <a:noFill/>
        </p:spPr>
        <p:txBody>
          <a:bodyPr wrap="square" rtlCol="0">
            <a:spAutoFit/>
          </a:bodyPr>
          <a:lstStyle/>
          <a:p>
            <a:r>
              <a:rPr lang="en-US" sz="4000" b="1" dirty="0"/>
              <a:t>2</a:t>
            </a:r>
          </a:p>
        </p:txBody>
      </p:sp>
      <p:sp>
        <p:nvSpPr>
          <p:cNvPr id="8" name="TextBox 7">
            <a:extLst>
              <a:ext uri="{FF2B5EF4-FFF2-40B4-BE49-F238E27FC236}">
                <a16:creationId xmlns:a16="http://schemas.microsoft.com/office/drawing/2014/main" id="{8E9FEE6B-2D4F-1958-B0B4-DC6A5AA00F63}"/>
              </a:ext>
            </a:extLst>
          </p:cNvPr>
          <p:cNvSpPr txBox="1"/>
          <p:nvPr/>
        </p:nvSpPr>
        <p:spPr>
          <a:xfrm>
            <a:off x="2929328" y="2534906"/>
            <a:ext cx="574127" cy="707886"/>
          </a:xfrm>
          <a:prstGeom prst="rect">
            <a:avLst/>
          </a:prstGeom>
          <a:noFill/>
        </p:spPr>
        <p:txBody>
          <a:bodyPr wrap="square" rtlCol="0">
            <a:spAutoFit/>
          </a:bodyPr>
          <a:lstStyle/>
          <a:p>
            <a:r>
              <a:rPr lang="en-US" sz="4000" b="1" dirty="0"/>
              <a:t>1</a:t>
            </a:r>
          </a:p>
        </p:txBody>
      </p:sp>
      <p:sp>
        <p:nvSpPr>
          <p:cNvPr id="9" name="TextBox 8">
            <a:extLst>
              <a:ext uri="{FF2B5EF4-FFF2-40B4-BE49-F238E27FC236}">
                <a16:creationId xmlns:a16="http://schemas.microsoft.com/office/drawing/2014/main" id="{7A136931-B7AB-0D85-F206-6803A03D180B}"/>
              </a:ext>
            </a:extLst>
          </p:cNvPr>
          <p:cNvSpPr txBox="1"/>
          <p:nvPr/>
        </p:nvSpPr>
        <p:spPr>
          <a:xfrm>
            <a:off x="4536096" y="2562866"/>
            <a:ext cx="574127" cy="707886"/>
          </a:xfrm>
          <a:prstGeom prst="rect">
            <a:avLst/>
          </a:prstGeom>
          <a:noFill/>
        </p:spPr>
        <p:txBody>
          <a:bodyPr wrap="square" rtlCol="0">
            <a:spAutoFit/>
          </a:bodyPr>
          <a:lstStyle/>
          <a:p>
            <a:r>
              <a:rPr lang="en-US" sz="4000" b="1" dirty="0"/>
              <a:t>1</a:t>
            </a:r>
          </a:p>
        </p:txBody>
      </p:sp>
      <p:sp>
        <p:nvSpPr>
          <p:cNvPr id="10" name="Rectangle 9">
            <a:extLst>
              <a:ext uri="{FF2B5EF4-FFF2-40B4-BE49-F238E27FC236}">
                <a16:creationId xmlns:a16="http://schemas.microsoft.com/office/drawing/2014/main" id="{D98B66A0-C9C7-B7AD-DF5E-A0784BC9038B}"/>
              </a:ext>
            </a:extLst>
          </p:cNvPr>
          <p:cNvSpPr/>
          <p:nvPr/>
        </p:nvSpPr>
        <p:spPr>
          <a:xfrm>
            <a:off x="2929328" y="2562866"/>
            <a:ext cx="4653454" cy="67992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3" name="TextBox 2">
            <a:extLst>
              <a:ext uri="{FF2B5EF4-FFF2-40B4-BE49-F238E27FC236}">
                <a16:creationId xmlns:a16="http://schemas.microsoft.com/office/drawing/2014/main" id="{D75D0959-F260-FF65-7DCA-904B7A767479}"/>
              </a:ext>
            </a:extLst>
          </p:cNvPr>
          <p:cNvSpPr txBox="1"/>
          <p:nvPr/>
        </p:nvSpPr>
        <p:spPr>
          <a:xfrm>
            <a:off x="2898224" y="3225900"/>
            <a:ext cx="1789387" cy="461665"/>
          </a:xfrm>
          <a:prstGeom prst="rect">
            <a:avLst/>
          </a:prstGeom>
          <a:noFill/>
        </p:spPr>
        <p:txBody>
          <a:bodyPr wrap="square" rtlCol="0">
            <a:spAutoFit/>
          </a:bodyPr>
          <a:lstStyle/>
          <a:p>
            <a:r>
              <a:rPr lang="en-US" sz="2400" b="1" dirty="0"/>
              <a:t>m = </a:t>
            </a:r>
            <a:r>
              <a:rPr lang="en-US" sz="2400" b="1" dirty="0">
                <a:solidFill>
                  <a:srgbClr val="FF0000"/>
                </a:solidFill>
              </a:rPr>
              <a:t>10.60 g</a:t>
            </a:r>
            <a:r>
              <a:rPr lang="en-US" sz="2400" b="1" dirty="0"/>
              <a:t> </a:t>
            </a:r>
          </a:p>
        </p:txBody>
      </p:sp>
      <p:sp>
        <p:nvSpPr>
          <p:cNvPr id="11" name="TextBox 10">
            <a:extLst>
              <a:ext uri="{FF2B5EF4-FFF2-40B4-BE49-F238E27FC236}">
                <a16:creationId xmlns:a16="http://schemas.microsoft.com/office/drawing/2014/main" id="{3217D057-10AD-EDD8-2B42-5756D82F250A}"/>
              </a:ext>
            </a:extLst>
          </p:cNvPr>
          <p:cNvSpPr txBox="1"/>
          <p:nvPr/>
        </p:nvSpPr>
        <p:spPr>
          <a:xfrm>
            <a:off x="6518341" y="3189214"/>
            <a:ext cx="1409050" cy="461665"/>
          </a:xfrm>
          <a:prstGeom prst="rect">
            <a:avLst/>
          </a:prstGeom>
          <a:noFill/>
        </p:spPr>
        <p:txBody>
          <a:bodyPr wrap="square" rtlCol="0">
            <a:spAutoFit/>
          </a:bodyPr>
          <a:lstStyle/>
          <a:p>
            <a:r>
              <a:rPr lang="en-US" sz="2400" b="1" dirty="0"/>
              <a:t>m = ??? </a:t>
            </a:r>
          </a:p>
        </p:txBody>
      </p:sp>
      <p:sp>
        <p:nvSpPr>
          <p:cNvPr id="12" name="TextBox 11">
            <a:extLst>
              <a:ext uri="{FF2B5EF4-FFF2-40B4-BE49-F238E27FC236}">
                <a16:creationId xmlns:a16="http://schemas.microsoft.com/office/drawing/2014/main" id="{ABA8CF8E-56F0-69D6-A875-6ECB5C1DD98C}"/>
              </a:ext>
            </a:extLst>
          </p:cNvPr>
          <p:cNvSpPr txBox="1"/>
          <p:nvPr/>
        </p:nvSpPr>
        <p:spPr>
          <a:xfrm>
            <a:off x="8307699" y="2564180"/>
            <a:ext cx="3868535" cy="2246769"/>
          </a:xfrm>
          <a:prstGeom prst="rect">
            <a:avLst/>
          </a:prstGeom>
          <a:noFill/>
          <a:ln w="63500">
            <a:solidFill>
              <a:srgbClr val="FF0000"/>
            </a:solidFill>
          </a:ln>
        </p:spPr>
        <p:txBody>
          <a:bodyPr wrap="square" rtlCol="0">
            <a:spAutoFit/>
          </a:bodyPr>
          <a:lstStyle/>
          <a:p>
            <a:r>
              <a:rPr lang="en-US" sz="2800" b="1" dirty="0"/>
              <a:t>Great…but not really helpful….Chemical Equations are related at the MOLE level….not gram level…</a:t>
            </a:r>
          </a:p>
        </p:txBody>
      </p:sp>
      <p:cxnSp>
        <p:nvCxnSpPr>
          <p:cNvPr id="14" name="Straight Arrow Connector 13">
            <a:extLst>
              <a:ext uri="{FF2B5EF4-FFF2-40B4-BE49-F238E27FC236}">
                <a16:creationId xmlns:a16="http://schemas.microsoft.com/office/drawing/2014/main" id="{D3D898F5-5E30-4FAA-40E7-F12A78B5A700}"/>
              </a:ext>
            </a:extLst>
          </p:cNvPr>
          <p:cNvCxnSpPr>
            <a:cxnSpLocks/>
          </p:cNvCxnSpPr>
          <p:nvPr/>
        </p:nvCxnSpPr>
        <p:spPr>
          <a:xfrm>
            <a:off x="3503455" y="3687565"/>
            <a:ext cx="0" cy="11682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7F366FE-5585-C6D7-A29E-80C80C8885B8}"/>
              </a:ext>
            </a:extLst>
          </p:cNvPr>
          <p:cNvSpPr txBox="1"/>
          <p:nvPr/>
        </p:nvSpPr>
        <p:spPr>
          <a:xfrm>
            <a:off x="135025" y="3429000"/>
            <a:ext cx="2215714" cy="1815882"/>
          </a:xfrm>
          <a:prstGeom prst="rect">
            <a:avLst/>
          </a:prstGeom>
          <a:noFill/>
          <a:ln w="63500">
            <a:solidFill>
              <a:srgbClr val="FF0000"/>
            </a:solidFill>
          </a:ln>
        </p:spPr>
        <p:txBody>
          <a:bodyPr wrap="square" rtlCol="0">
            <a:spAutoFit/>
          </a:bodyPr>
          <a:lstStyle/>
          <a:p>
            <a:r>
              <a:rPr lang="en-US" sz="2800" b="1" dirty="0"/>
              <a:t>How do we convert grams to mol?</a:t>
            </a:r>
          </a:p>
        </p:txBody>
      </p:sp>
      <p:sp>
        <p:nvSpPr>
          <p:cNvPr id="17" name="TextBox 16">
            <a:extLst>
              <a:ext uri="{FF2B5EF4-FFF2-40B4-BE49-F238E27FC236}">
                <a16:creationId xmlns:a16="http://schemas.microsoft.com/office/drawing/2014/main" id="{664A243E-D10E-677C-6535-1DEFDCA4EB45}"/>
              </a:ext>
            </a:extLst>
          </p:cNvPr>
          <p:cNvSpPr txBox="1"/>
          <p:nvPr/>
        </p:nvSpPr>
        <p:spPr>
          <a:xfrm>
            <a:off x="6062861" y="5275919"/>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18" name="TextBox 17">
            <a:extLst>
              <a:ext uri="{FF2B5EF4-FFF2-40B4-BE49-F238E27FC236}">
                <a16:creationId xmlns:a16="http://schemas.microsoft.com/office/drawing/2014/main" id="{02D32F2C-DDE0-38D4-50A9-513B4486FB00}"/>
              </a:ext>
            </a:extLst>
          </p:cNvPr>
          <p:cNvSpPr txBox="1"/>
          <p:nvPr/>
        </p:nvSpPr>
        <p:spPr>
          <a:xfrm>
            <a:off x="7275133" y="5115973"/>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19" name="Straight Connector 18">
            <a:extLst>
              <a:ext uri="{FF2B5EF4-FFF2-40B4-BE49-F238E27FC236}">
                <a16:creationId xmlns:a16="http://schemas.microsoft.com/office/drawing/2014/main" id="{BA075188-086E-3338-F17A-7E8DDEA6C859}"/>
              </a:ext>
            </a:extLst>
          </p:cNvPr>
          <p:cNvCxnSpPr>
            <a:cxnSpLocks/>
          </p:cNvCxnSpPr>
          <p:nvPr/>
        </p:nvCxnSpPr>
        <p:spPr>
          <a:xfrm>
            <a:off x="7247425" y="6039303"/>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73F7255-178B-ECC6-EB51-CF949CCCDE53}"/>
              </a:ext>
            </a:extLst>
          </p:cNvPr>
          <p:cNvSpPr txBox="1"/>
          <p:nvPr/>
        </p:nvSpPr>
        <p:spPr>
          <a:xfrm>
            <a:off x="7226642" y="5934670"/>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1" name="TextBox 20">
            <a:extLst>
              <a:ext uri="{FF2B5EF4-FFF2-40B4-BE49-F238E27FC236}">
                <a16:creationId xmlns:a16="http://schemas.microsoft.com/office/drawing/2014/main" id="{80D01027-B855-F3B4-0B4A-78C8E636FCCF}"/>
              </a:ext>
            </a:extLst>
          </p:cNvPr>
          <p:cNvSpPr txBox="1"/>
          <p:nvPr/>
        </p:nvSpPr>
        <p:spPr>
          <a:xfrm>
            <a:off x="8233778" y="5238996"/>
            <a:ext cx="1184564" cy="923330"/>
          </a:xfrm>
          <a:prstGeom prst="rect">
            <a:avLst/>
          </a:prstGeom>
          <a:noFill/>
        </p:spPr>
        <p:txBody>
          <a:bodyPr wrap="square" rtlCol="0">
            <a:spAutoFit/>
          </a:bodyPr>
          <a:lstStyle/>
          <a:p>
            <a:r>
              <a:rPr lang="en-US" sz="5400" b="1" dirty="0"/>
              <a:t>=</a:t>
            </a:r>
            <a:r>
              <a:rPr lang="en-US" sz="3200" dirty="0"/>
              <a:t> </a:t>
            </a:r>
          </a:p>
        </p:txBody>
      </p:sp>
      <p:sp>
        <p:nvSpPr>
          <p:cNvPr id="22" name="TextBox 21">
            <a:extLst>
              <a:ext uri="{FF2B5EF4-FFF2-40B4-BE49-F238E27FC236}">
                <a16:creationId xmlns:a16="http://schemas.microsoft.com/office/drawing/2014/main" id="{528551CC-8C46-70C0-5308-FD77F77472F9}"/>
              </a:ext>
            </a:extLst>
          </p:cNvPr>
          <p:cNvSpPr txBox="1"/>
          <p:nvPr/>
        </p:nvSpPr>
        <p:spPr>
          <a:xfrm>
            <a:off x="9133294" y="5136583"/>
            <a:ext cx="1713381" cy="646331"/>
          </a:xfrm>
          <a:prstGeom prst="rect">
            <a:avLst/>
          </a:prstGeom>
          <a:noFill/>
        </p:spPr>
        <p:txBody>
          <a:bodyPr wrap="square" rtlCol="0">
            <a:spAutoFit/>
          </a:bodyPr>
          <a:lstStyle/>
          <a:p>
            <a:r>
              <a:rPr lang="en-US" sz="3600" b="1" dirty="0"/>
              <a:t>10.60 g </a:t>
            </a:r>
            <a:endParaRPr lang="en-US" baseline="-25000" dirty="0"/>
          </a:p>
        </p:txBody>
      </p:sp>
      <p:cxnSp>
        <p:nvCxnSpPr>
          <p:cNvPr id="23" name="Straight Connector 22">
            <a:extLst>
              <a:ext uri="{FF2B5EF4-FFF2-40B4-BE49-F238E27FC236}">
                <a16:creationId xmlns:a16="http://schemas.microsoft.com/office/drawing/2014/main" id="{006329E0-6C65-F3C2-0E29-DEF578547AE8}"/>
              </a:ext>
            </a:extLst>
          </p:cNvPr>
          <p:cNvCxnSpPr>
            <a:cxnSpLocks/>
          </p:cNvCxnSpPr>
          <p:nvPr/>
        </p:nvCxnSpPr>
        <p:spPr>
          <a:xfrm>
            <a:off x="8826060" y="5737584"/>
            <a:ext cx="214912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3FEF50F-CDE8-EEF9-AB93-A2E4E3B76211}"/>
              </a:ext>
            </a:extLst>
          </p:cNvPr>
          <p:cNvSpPr txBox="1"/>
          <p:nvPr/>
        </p:nvSpPr>
        <p:spPr>
          <a:xfrm>
            <a:off x="8904890" y="5668839"/>
            <a:ext cx="2149128" cy="646331"/>
          </a:xfrm>
          <a:prstGeom prst="rect">
            <a:avLst/>
          </a:prstGeom>
          <a:noFill/>
        </p:spPr>
        <p:txBody>
          <a:bodyPr wrap="square" rtlCol="0">
            <a:spAutoFit/>
          </a:bodyPr>
          <a:lstStyle/>
          <a:p>
            <a:r>
              <a:rPr lang="en-US" sz="3600" b="1" dirty="0"/>
              <a:t>2.0 g/mol </a:t>
            </a:r>
            <a:endParaRPr lang="en-US" baseline="-25000" dirty="0"/>
          </a:p>
        </p:txBody>
      </p:sp>
      <p:sp>
        <p:nvSpPr>
          <p:cNvPr id="28" name="TextBox 27">
            <a:extLst>
              <a:ext uri="{FF2B5EF4-FFF2-40B4-BE49-F238E27FC236}">
                <a16:creationId xmlns:a16="http://schemas.microsoft.com/office/drawing/2014/main" id="{B62F0DA1-539B-9A1D-03DE-6E8D15C5461D}"/>
              </a:ext>
            </a:extLst>
          </p:cNvPr>
          <p:cNvSpPr txBox="1"/>
          <p:nvPr/>
        </p:nvSpPr>
        <p:spPr>
          <a:xfrm>
            <a:off x="8282269" y="6031210"/>
            <a:ext cx="2341001" cy="923330"/>
          </a:xfrm>
          <a:prstGeom prst="rect">
            <a:avLst/>
          </a:prstGeom>
          <a:noFill/>
        </p:spPr>
        <p:txBody>
          <a:bodyPr wrap="square" rtlCol="0">
            <a:spAutoFit/>
          </a:bodyPr>
          <a:lstStyle/>
          <a:p>
            <a:r>
              <a:rPr lang="en-US" sz="5400" b="1" dirty="0"/>
              <a:t>= </a:t>
            </a:r>
            <a:r>
              <a:rPr lang="en-US" sz="3600" b="1" dirty="0"/>
              <a:t>5.3 mol </a:t>
            </a:r>
            <a:r>
              <a:rPr lang="en-US" sz="3600" dirty="0"/>
              <a:t> </a:t>
            </a:r>
          </a:p>
        </p:txBody>
      </p:sp>
      <p:sp>
        <p:nvSpPr>
          <p:cNvPr id="29" name="TextBox 28">
            <a:extLst>
              <a:ext uri="{FF2B5EF4-FFF2-40B4-BE49-F238E27FC236}">
                <a16:creationId xmlns:a16="http://schemas.microsoft.com/office/drawing/2014/main" id="{B161C7B1-8B46-CC9F-DA66-4DB9914C2C00}"/>
              </a:ext>
            </a:extLst>
          </p:cNvPr>
          <p:cNvSpPr txBox="1"/>
          <p:nvPr/>
        </p:nvSpPr>
        <p:spPr>
          <a:xfrm>
            <a:off x="2961741" y="4885140"/>
            <a:ext cx="1574356" cy="461665"/>
          </a:xfrm>
          <a:prstGeom prst="rect">
            <a:avLst/>
          </a:prstGeom>
          <a:noFill/>
        </p:spPr>
        <p:txBody>
          <a:bodyPr wrap="square" rtlCol="0">
            <a:spAutoFit/>
          </a:bodyPr>
          <a:lstStyle/>
          <a:p>
            <a:r>
              <a:rPr lang="en-US" sz="2400" b="1" dirty="0">
                <a:solidFill>
                  <a:srgbClr val="FF0000"/>
                </a:solidFill>
              </a:rPr>
              <a:t>n= 5.3 mol  </a:t>
            </a:r>
          </a:p>
        </p:txBody>
      </p:sp>
    </p:spTree>
    <p:extLst>
      <p:ext uri="{BB962C8B-B14F-4D97-AF65-F5344CB8AC3E}">
        <p14:creationId xmlns:p14="http://schemas.microsoft.com/office/powerpoint/2010/main" val="21084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7" grpId="0"/>
      <p:bldP spid="8" grpId="0"/>
      <p:bldP spid="9" grpId="0"/>
      <p:bldP spid="10" grpId="0" animBg="1"/>
      <p:bldP spid="3" grpId="0"/>
      <p:bldP spid="11" grpId="0"/>
      <p:bldP spid="12" grpId="0" animBg="1"/>
      <p:bldP spid="16" grpId="0" animBg="1"/>
      <p:bldP spid="17" grpId="0"/>
      <p:bldP spid="18" grpId="0"/>
      <p:bldP spid="20" grpId="0"/>
      <p:bldP spid="21" grpId="0"/>
      <p:bldP spid="22" grpId="0"/>
      <p:bldP spid="24" grpId="0"/>
      <p:bldP spid="28" grpId="0"/>
      <p:bldP spid="2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1104468" y="-307268"/>
            <a:ext cx="10515600" cy="1325563"/>
          </a:xfrm>
        </p:spPr>
        <p:txBody>
          <a:bodyPr/>
          <a:lstStyle/>
          <a:p>
            <a:r>
              <a:rPr lang="en-US" b="1" dirty="0">
                <a:solidFill>
                  <a:srgbClr val="002060"/>
                </a:solidFill>
              </a:rPr>
              <a:t>3.8: Amounts of Reactants and Products</a:t>
            </a:r>
          </a:p>
        </p:txBody>
      </p:sp>
      <p:sp>
        <p:nvSpPr>
          <p:cNvPr id="4" name="TextBox 3">
            <a:extLst>
              <a:ext uri="{FF2B5EF4-FFF2-40B4-BE49-F238E27FC236}">
                <a16:creationId xmlns:a16="http://schemas.microsoft.com/office/drawing/2014/main" id="{B67AF70F-8F7E-87DB-12C7-FD032C0BF2B3}"/>
              </a:ext>
            </a:extLst>
          </p:cNvPr>
          <p:cNvSpPr txBox="1"/>
          <p:nvPr/>
        </p:nvSpPr>
        <p:spPr>
          <a:xfrm>
            <a:off x="479210" y="725907"/>
            <a:ext cx="11786992" cy="1077218"/>
          </a:xfrm>
          <a:prstGeom prst="rect">
            <a:avLst/>
          </a:prstGeom>
          <a:noFill/>
        </p:spPr>
        <p:txBody>
          <a:bodyPr wrap="square" rtlCol="0">
            <a:spAutoFit/>
          </a:bodyPr>
          <a:lstStyle/>
          <a:p>
            <a:r>
              <a:rPr lang="en-US" sz="3200" b="1" dirty="0"/>
              <a:t>10.60 g </a:t>
            </a:r>
            <a:r>
              <a:rPr lang="en-US" sz="3200" b="1" dirty="0">
                <a:solidFill>
                  <a:srgbClr val="FF0000"/>
                </a:solidFill>
              </a:rPr>
              <a:t>of Hydrogen and </a:t>
            </a:r>
            <a:r>
              <a:rPr lang="en-US" sz="3200" b="1" dirty="0"/>
              <a:t>excess(more than you need) </a:t>
            </a:r>
            <a:r>
              <a:rPr lang="en-US" sz="3200" b="1" dirty="0">
                <a:solidFill>
                  <a:srgbClr val="FF0000"/>
                </a:solidFill>
              </a:rPr>
              <a:t>Iodine combine to form Hydrogen iodide (How much?).</a:t>
            </a:r>
          </a:p>
        </p:txBody>
      </p:sp>
      <p:sp>
        <p:nvSpPr>
          <p:cNvPr id="5" name="TextBox 4">
            <a:extLst>
              <a:ext uri="{FF2B5EF4-FFF2-40B4-BE49-F238E27FC236}">
                <a16:creationId xmlns:a16="http://schemas.microsoft.com/office/drawing/2014/main" id="{66552124-FDE7-6BBF-D0B6-8A91AD3145E3}"/>
              </a:ext>
            </a:extLst>
          </p:cNvPr>
          <p:cNvSpPr txBox="1"/>
          <p:nvPr/>
        </p:nvSpPr>
        <p:spPr>
          <a:xfrm>
            <a:off x="2966113" y="2473351"/>
            <a:ext cx="4616669" cy="830997"/>
          </a:xfrm>
          <a:prstGeom prst="rect">
            <a:avLst/>
          </a:prstGeom>
          <a:noFill/>
        </p:spPr>
        <p:txBody>
          <a:bodyPr wrap="square" rtlCol="0">
            <a:spAutoFit/>
          </a:bodyPr>
          <a:lstStyle/>
          <a:p>
            <a:r>
              <a:rPr lang="en-US" sz="4800" b="1" dirty="0"/>
              <a:t>   </a:t>
            </a:r>
            <a:r>
              <a:rPr lang="en-US" sz="4800" b="1" dirty="0">
                <a:solidFill>
                  <a:srgbClr val="FF0000"/>
                </a:solidFill>
              </a:rPr>
              <a:t>H</a:t>
            </a:r>
            <a:r>
              <a:rPr lang="en-US" sz="4800" b="1" baseline="-25000" dirty="0">
                <a:solidFill>
                  <a:srgbClr val="FF0000"/>
                </a:solidFill>
              </a:rPr>
              <a:t>2</a:t>
            </a:r>
            <a:r>
              <a:rPr lang="en-US" sz="4800" b="1" dirty="0">
                <a:solidFill>
                  <a:srgbClr val="FF0000"/>
                </a:solidFill>
              </a:rPr>
              <a:t> </a:t>
            </a:r>
            <a:r>
              <a:rPr lang="en-US" sz="4800" b="1" dirty="0"/>
              <a:t>+    </a:t>
            </a:r>
            <a:r>
              <a:rPr lang="en-US" sz="4800" b="1" dirty="0">
                <a:solidFill>
                  <a:srgbClr val="FF0000"/>
                </a:solidFill>
              </a:rPr>
              <a:t>I</a:t>
            </a:r>
            <a:r>
              <a:rPr lang="en-US" sz="4800" b="1" baseline="-25000" dirty="0">
                <a:solidFill>
                  <a:srgbClr val="FF0000"/>
                </a:solidFill>
              </a:rPr>
              <a:t>2</a:t>
            </a:r>
            <a:r>
              <a:rPr lang="en-US" sz="4800" b="1" dirty="0"/>
              <a:t>   </a:t>
            </a:r>
            <a:r>
              <a:rPr lang="en-US" sz="4800" b="1" dirty="0">
                <a:sym typeface="Wingdings" pitchFamily="2" charset="2"/>
              </a:rPr>
              <a:t>   </a:t>
            </a:r>
            <a:r>
              <a:rPr lang="en-US" sz="4800" b="1" dirty="0">
                <a:solidFill>
                  <a:srgbClr val="FF0000"/>
                </a:solidFill>
                <a:sym typeface="Wingdings" pitchFamily="2" charset="2"/>
              </a:rPr>
              <a:t>HI</a:t>
            </a:r>
            <a:endParaRPr lang="en-US" sz="4800" b="1" dirty="0">
              <a:solidFill>
                <a:srgbClr val="FF0000"/>
              </a:solidFill>
            </a:endParaRPr>
          </a:p>
        </p:txBody>
      </p:sp>
      <p:sp>
        <p:nvSpPr>
          <p:cNvPr id="7" name="TextBox 6">
            <a:extLst>
              <a:ext uri="{FF2B5EF4-FFF2-40B4-BE49-F238E27FC236}">
                <a16:creationId xmlns:a16="http://schemas.microsoft.com/office/drawing/2014/main" id="{3146ADB8-A462-8248-321E-4535FAE02798}"/>
              </a:ext>
            </a:extLst>
          </p:cNvPr>
          <p:cNvSpPr txBox="1"/>
          <p:nvPr/>
        </p:nvSpPr>
        <p:spPr>
          <a:xfrm>
            <a:off x="6362268" y="2534906"/>
            <a:ext cx="574127" cy="707886"/>
          </a:xfrm>
          <a:prstGeom prst="rect">
            <a:avLst/>
          </a:prstGeom>
          <a:noFill/>
        </p:spPr>
        <p:txBody>
          <a:bodyPr wrap="square" rtlCol="0">
            <a:spAutoFit/>
          </a:bodyPr>
          <a:lstStyle/>
          <a:p>
            <a:r>
              <a:rPr lang="en-US" sz="4000" b="1" dirty="0"/>
              <a:t>2</a:t>
            </a:r>
          </a:p>
        </p:txBody>
      </p:sp>
      <p:sp>
        <p:nvSpPr>
          <p:cNvPr id="8" name="TextBox 7">
            <a:extLst>
              <a:ext uri="{FF2B5EF4-FFF2-40B4-BE49-F238E27FC236}">
                <a16:creationId xmlns:a16="http://schemas.microsoft.com/office/drawing/2014/main" id="{8E9FEE6B-2D4F-1958-B0B4-DC6A5AA00F63}"/>
              </a:ext>
            </a:extLst>
          </p:cNvPr>
          <p:cNvSpPr txBox="1"/>
          <p:nvPr/>
        </p:nvSpPr>
        <p:spPr>
          <a:xfrm>
            <a:off x="2929328" y="2534906"/>
            <a:ext cx="574127" cy="707886"/>
          </a:xfrm>
          <a:prstGeom prst="rect">
            <a:avLst/>
          </a:prstGeom>
          <a:noFill/>
        </p:spPr>
        <p:txBody>
          <a:bodyPr wrap="square" rtlCol="0">
            <a:spAutoFit/>
          </a:bodyPr>
          <a:lstStyle/>
          <a:p>
            <a:r>
              <a:rPr lang="en-US" sz="4000" b="1" dirty="0"/>
              <a:t>1</a:t>
            </a:r>
          </a:p>
        </p:txBody>
      </p:sp>
      <p:sp>
        <p:nvSpPr>
          <p:cNvPr id="9" name="TextBox 8">
            <a:extLst>
              <a:ext uri="{FF2B5EF4-FFF2-40B4-BE49-F238E27FC236}">
                <a16:creationId xmlns:a16="http://schemas.microsoft.com/office/drawing/2014/main" id="{7A136931-B7AB-0D85-F206-6803A03D180B}"/>
              </a:ext>
            </a:extLst>
          </p:cNvPr>
          <p:cNvSpPr txBox="1"/>
          <p:nvPr/>
        </p:nvSpPr>
        <p:spPr>
          <a:xfrm>
            <a:off x="4536096" y="2562866"/>
            <a:ext cx="574127" cy="707886"/>
          </a:xfrm>
          <a:prstGeom prst="rect">
            <a:avLst/>
          </a:prstGeom>
          <a:noFill/>
        </p:spPr>
        <p:txBody>
          <a:bodyPr wrap="square" rtlCol="0">
            <a:spAutoFit/>
          </a:bodyPr>
          <a:lstStyle/>
          <a:p>
            <a:r>
              <a:rPr lang="en-US" sz="4000" b="1" dirty="0"/>
              <a:t>1</a:t>
            </a:r>
          </a:p>
        </p:txBody>
      </p:sp>
      <p:sp>
        <p:nvSpPr>
          <p:cNvPr id="10" name="Rectangle 9">
            <a:extLst>
              <a:ext uri="{FF2B5EF4-FFF2-40B4-BE49-F238E27FC236}">
                <a16:creationId xmlns:a16="http://schemas.microsoft.com/office/drawing/2014/main" id="{D98B66A0-C9C7-B7AD-DF5E-A0784BC9038B}"/>
              </a:ext>
            </a:extLst>
          </p:cNvPr>
          <p:cNvSpPr/>
          <p:nvPr/>
        </p:nvSpPr>
        <p:spPr>
          <a:xfrm>
            <a:off x="2929328" y="2562866"/>
            <a:ext cx="4653454" cy="67992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3" name="TextBox 2">
            <a:extLst>
              <a:ext uri="{FF2B5EF4-FFF2-40B4-BE49-F238E27FC236}">
                <a16:creationId xmlns:a16="http://schemas.microsoft.com/office/drawing/2014/main" id="{D75D0959-F260-FF65-7DCA-904B7A767479}"/>
              </a:ext>
            </a:extLst>
          </p:cNvPr>
          <p:cNvSpPr txBox="1"/>
          <p:nvPr/>
        </p:nvSpPr>
        <p:spPr>
          <a:xfrm>
            <a:off x="2898224" y="3225900"/>
            <a:ext cx="1789387" cy="461665"/>
          </a:xfrm>
          <a:prstGeom prst="rect">
            <a:avLst/>
          </a:prstGeom>
          <a:noFill/>
        </p:spPr>
        <p:txBody>
          <a:bodyPr wrap="square" rtlCol="0">
            <a:spAutoFit/>
          </a:bodyPr>
          <a:lstStyle/>
          <a:p>
            <a:r>
              <a:rPr lang="en-US" sz="2400" b="1" dirty="0"/>
              <a:t>m = </a:t>
            </a:r>
            <a:r>
              <a:rPr lang="en-US" sz="2400" b="1" dirty="0">
                <a:solidFill>
                  <a:srgbClr val="FF0000"/>
                </a:solidFill>
              </a:rPr>
              <a:t>10.60 g</a:t>
            </a:r>
            <a:r>
              <a:rPr lang="en-US" sz="2400" b="1" dirty="0"/>
              <a:t> </a:t>
            </a:r>
          </a:p>
        </p:txBody>
      </p:sp>
      <p:sp>
        <p:nvSpPr>
          <p:cNvPr id="11" name="TextBox 10">
            <a:extLst>
              <a:ext uri="{FF2B5EF4-FFF2-40B4-BE49-F238E27FC236}">
                <a16:creationId xmlns:a16="http://schemas.microsoft.com/office/drawing/2014/main" id="{3217D057-10AD-EDD8-2B42-5756D82F250A}"/>
              </a:ext>
            </a:extLst>
          </p:cNvPr>
          <p:cNvSpPr txBox="1"/>
          <p:nvPr/>
        </p:nvSpPr>
        <p:spPr>
          <a:xfrm>
            <a:off x="6518341" y="3189214"/>
            <a:ext cx="1409050" cy="461665"/>
          </a:xfrm>
          <a:prstGeom prst="rect">
            <a:avLst/>
          </a:prstGeom>
          <a:noFill/>
        </p:spPr>
        <p:txBody>
          <a:bodyPr wrap="square" rtlCol="0">
            <a:spAutoFit/>
          </a:bodyPr>
          <a:lstStyle/>
          <a:p>
            <a:r>
              <a:rPr lang="en-US" sz="2400" b="1" dirty="0"/>
              <a:t>m = ??? </a:t>
            </a:r>
          </a:p>
        </p:txBody>
      </p:sp>
      <p:sp>
        <p:nvSpPr>
          <p:cNvPr id="12" name="TextBox 11">
            <a:extLst>
              <a:ext uri="{FF2B5EF4-FFF2-40B4-BE49-F238E27FC236}">
                <a16:creationId xmlns:a16="http://schemas.microsoft.com/office/drawing/2014/main" id="{ABA8CF8E-56F0-69D6-A875-6ECB5C1DD98C}"/>
              </a:ext>
            </a:extLst>
          </p:cNvPr>
          <p:cNvSpPr txBox="1"/>
          <p:nvPr/>
        </p:nvSpPr>
        <p:spPr>
          <a:xfrm>
            <a:off x="8307699" y="2564180"/>
            <a:ext cx="3868535" cy="2246769"/>
          </a:xfrm>
          <a:prstGeom prst="rect">
            <a:avLst/>
          </a:prstGeom>
          <a:noFill/>
          <a:ln w="63500">
            <a:solidFill>
              <a:srgbClr val="FF0000"/>
            </a:solidFill>
          </a:ln>
        </p:spPr>
        <p:txBody>
          <a:bodyPr wrap="square" rtlCol="0">
            <a:spAutoFit/>
          </a:bodyPr>
          <a:lstStyle/>
          <a:p>
            <a:r>
              <a:rPr lang="en-US" sz="2800" b="1" dirty="0"/>
              <a:t>Now that we are the MOL level we can use the balancing numbers to calculate using a RATIO (Fraction)</a:t>
            </a:r>
          </a:p>
        </p:txBody>
      </p:sp>
      <p:cxnSp>
        <p:nvCxnSpPr>
          <p:cNvPr id="14" name="Straight Arrow Connector 13">
            <a:extLst>
              <a:ext uri="{FF2B5EF4-FFF2-40B4-BE49-F238E27FC236}">
                <a16:creationId xmlns:a16="http://schemas.microsoft.com/office/drawing/2014/main" id="{D3D898F5-5E30-4FAA-40E7-F12A78B5A700}"/>
              </a:ext>
            </a:extLst>
          </p:cNvPr>
          <p:cNvCxnSpPr>
            <a:cxnSpLocks/>
          </p:cNvCxnSpPr>
          <p:nvPr/>
        </p:nvCxnSpPr>
        <p:spPr>
          <a:xfrm>
            <a:off x="3503455" y="3687565"/>
            <a:ext cx="0" cy="11682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161C7B1-8B46-CC9F-DA66-4DB9914C2C00}"/>
              </a:ext>
            </a:extLst>
          </p:cNvPr>
          <p:cNvSpPr txBox="1"/>
          <p:nvPr/>
        </p:nvSpPr>
        <p:spPr>
          <a:xfrm>
            <a:off x="2961741" y="4885140"/>
            <a:ext cx="1574356" cy="461665"/>
          </a:xfrm>
          <a:prstGeom prst="rect">
            <a:avLst/>
          </a:prstGeom>
          <a:noFill/>
        </p:spPr>
        <p:txBody>
          <a:bodyPr wrap="square" rtlCol="0">
            <a:spAutoFit/>
          </a:bodyPr>
          <a:lstStyle/>
          <a:p>
            <a:r>
              <a:rPr lang="en-US" sz="2400" b="1" dirty="0">
                <a:solidFill>
                  <a:srgbClr val="FF0000"/>
                </a:solidFill>
              </a:rPr>
              <a:t>n= 5.3 mol  </a:t>
            </a:r>
          </a:p>
        </p:txBody>
      </p:sp>
      <p:cxnSp>
        <p:nvCxnSpPr>
          <p:cNvPr id="6" name="Straight Arrow Connector 5">
            <a:extLst>
              <a:ext uri="{FF2B5EF4-FFF2-40B4-BE49-F238E27FC236}">
                <a16:creationId xmlns:a16="http://schemas.microsoft.com/office/drawing/2014/main" id="{6A7412A3-6214-58B7-C78F-23830C145998}"/>
              </a:ext>
            </a:extLst>
          </p:cNvPr>
          <p:cNvCxnSpPr>
            <a:cxnSpLocks/>
          </p:cNvCxnSpPr>
          <p:nvPr/>
        </p:nvCxnSpPr>
        <p:spPr>
          <a:xfrm>
            <a:off x="4536096" y="5085441"/>
            <a:ext cx="182617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D13183-E1B2-0DC0-B531-8DC853EF26A0}"/>
              </a:ext>
            </a:extLst>
          </p:cNvPr>
          <p:cNvSpPr txBox="1"/>
          <p:nvPr/>
        </p:nvSpPr>
        <p:spPr>
          <a:xfrm>
            <a:off x="6481745" y="4810949"/>
            <a:ext cx="583358" cy="461665"/>
          </a:xfrm>
          <a:prstGeom prst="rect">
            <a:avLst/>
          </a:prstGeom>
          <a:noFill/>
        </p:spPr>
        <p:txBody>
          <a:bodyPr wrap="square" rtlCol="0">
            <a:spAutoFit/>
          </a:bodyPr>
          <a:lstStyle/>
          <a:p>
            <a:r>
              <a:rPr lang="en-US" sz="2400" b="1" dirty="0">
                <a:solidFill>
                  <a:srgbClr val="FF0000"/>
                </a:solidFill>
              </a:rPr>
              <a:t>n=  </a:t>
            </a:r>
          </a:p>
        </p:txBody>
      </p:sp>
      <p:sp>
        <p:nvSpPr>
          <p:cNvPr id="25" name="TextBox 24">
            <a:extLst>
              <a:ext uri="{FF2B5EF4-FFF2-40B4-BE49-F238E27FC236}">
                <a16:creationId xmlns:a16="http://schemas.microsoft.com/office/drawing/2014/main" id="{E5F1868C-5864-2F7F-DE94-54962F53DA07}"/>
              </a:ext>
            </a:extLst>
          </p:cNvPr>
          <p:cNvSpPr txBox="1"/>
          <p:nvPr/>
        </p:nvSpPr>
        <p:spPr>
          <a:xfrm>
            <a:off x="5093144" y="4485276"/>
            <a:ext cx="362606" cy="1200329"/>
          </a:xfrm>
          <a:prstGeom prst="rect">
            <a:avLst/>
          </a:prstGeom>
          <a:noFill/>
        </p:spPr>
        <p:txBody>
          <a:bodyPr wrap="square" rtlCol="0">
            <a:spAutoFit/>
          </a:bodyPr>
          <a:lstStyle/>
          <a:p>
            <a:r>
              <a:rPr lang="en-US" sz="3600" b="1" dirty="0">
                <a:solidFill>
                  <a:srgbClr val="FF0000"/>
                </a:solidFill>
              </a:rPr>
              <a:t>N</a:t>
            </a:r>
          </a:p>
          <a:p>
            <a:r>
              <a:rPr lang="en-US" sz="3600" b="1" dirty="0">
                <a:solidFill>
                  <a:srgbClr val="FF0000"/>
                </a:solidFill>
              </a:rPr>
              <a:t>G</a:t>
            </a:r>
          </a:p>
        </p:txBody>
      </p:sp>
      <p:sp>
        <p:nvSpPr>
          <p:cNvPr id="26" name="TextBox 25">
            <a:extLst>
              <a:ext uri="{FF2B5EF4-FFF2-40B4-BE49-F238E27FC236}">
                <a16:creationId xmlns:a16="http://schemas.microsoft.com/office/drawing/2014/main" id="{045B0D52-5219-2029-ADAA-970B4DBD7FC8}"/>
              </a:ext>
            </a:extLst>
          </p:cNvPr>
          <p:cNvSpPr txBox="1"/>
          <p:nvPr/>
        </p:nvSpPr>
        <p:spPr>
          <a:xfrm>
            <a:off x="200258" y="2723863"/>
            <a:ext cx="2314868" cy="2215991"/>
          </a:xfrm>
          <a:prstGeom prst="rect">
            <a:avLst/>
          </a:prstGeom>
          <a:noFill/>
        </p:spPr>
        <p:txBody>
          <a:bodyPr wrap="square" rtlCol="0">
            <a:spAutoFit/>
          </a:bodyPr>
          <a:lstStyle/>
          <a:p>
            <a:r>
              <a:rPr lang="en-US" sz="5400" b="1" dirty="0">
                <a:solidFill>
                  <a:srgbClr val="FF0000"/>
                </a:solidFill>
              </a:rPr>
              <a:t>N </a:t>
            </a:r>
            <a:r>
              <a:rPr lang="en-US" sz="2800" b="1" dirty="0"/>
              <a:t>is what you NEED to find out about.</a:t>
            </a:r>
            <a:endParaRPr lang="en-US" sz="5400" b="1" dirty="0"/>
          </a:p>
        </p:txBody>
      </p:sp>
      <p:sp>
        <p:nvSpPr>
          <p:cNvPr id="27" name="TextBox 26">
            <a:extLst>
              <a:ext uri="{FF2B5EF4-FFF2-40B4-BE49-F238E27FC236}">
                <a16:creationId xmlns:a16="http://schemas.microsoft.com/office/drawing/2014/main" id="{231653BC-A629-318A-50D9-61552AD85F73}"/>
              </a:ext>
            </a:extLst>
          </p:cNvPr>
          <p:cNvSpPr txBox="1"/>
          <p:nvPr/>
        </p:nvSpPr>
        <p:spPr>
          <a:xfrm>
            <a:off x="4697175" y="4580116"/>
            <a:ext cx="1305641" cy="923330"/>
          </a:xfrm>
          <a:prstGeom prst="rect">
            <a:avLst/>
          </a:prstGeom>
          <a:noFill/>
        </p:spPr>
        <p:txBody>
          <a:bodyPr wrap="square" rtlCol="0">
            <a:spAutoFit/>
          </a:bodyPr>
          <a:lstStyle/>
          <a:p>
            <a:r>
              <a:rPr lang="en-US" sz="5400" b="1" dirty="0">
                <a:solidFill>
                  <a:srgbClr val="FF0000"/>
                </a:solidFill>
              </a:rPr>
              <a:t>(    )</a:t>
            </a:r>
          </a:p>
        </p:txBody>
      </p:sp>
      <p:sp>
        <p:nvSpPr>
          <p:cNvPr id="30" name="TextBox 29">
            <a:extLst>
              <a:ext uri="{FF2B5EF4-FFF2-40B4-BE49-F238E27FC236}">
                <a16:creationId xmlns:a16="http://schemas.microsoft.com/office/drawing/2014/main" id="{9591A72D-EF7B-AE07-C82C-7E1DFDA46819}"/>
              </a:ext>
            </a:extLst>
          </p:cNvPr>
          <p:cNvSpPr txBox="1"/>
          <p:nvPr/>
        </p:nvSpPr>
        <p:spPr>
          <a:xfrm>
            <a:off x="6251470" y="1726710"/>
            <a:ext cx="795722" cy="923330"/>
          </a:xfrm>
          <a:prstGeom prst="rect">
            <a:avLst/>
          </a:prstGeom>
          <a:noFill/>
        </p:spPr>
        <p:txBody>
          <a:bodyPr wrap="square" rtlCol="0">
            <a:spAutoFit/>
          </a:bodyPr>
          <a:lstStyle/>
          <a:p>
            <a:r>
              <a:rPr lang="en-US" sz="5400" b="1" dirty="0">
                <a:solidFill>
                  <a:srgbClr val="FF0000"/>
                </a:solidFill>
              </a:rPr>
              <a:t>N</a:t>
            </a:r>
            <a:endParaRPr lang="en-US" sz="5400" b="1" dirty="0"/>
          </a:p>
        </p:txBody>
      </p:sp>
      <p:sp>
        <p:nvSpPr>
          <p:cNvPr id="31" name="TextBox 30">
            <a:extLst>
              <a:ext uri="{FF2B5EF4-FFF2-40B4-BE49-F238E27FC236}">
                <a16:creationId xmlns:a16="http://schemas.microsoft.com/office/drawing/2014/main" id="{7821ACED-B112-122A-48CE-EE3956D6119F}"/>
              </a:ext>
            </a:extLst>
          </p:cNvPr>
          <p:cNvSpPr txBox="1"/>
          <p:nvPr/>
        </p:nvSpPr>
        <p:spPr>
          <a:xfrm>
            <a:off x="212942" y="4693065"/>
            <a:ext cx="2682492" cy="2215991"/>
          </a:xfrm>
          <a:prstGeom prst="rect">
            <a:avLst/>
          </a:prstGeom>
          <a:noFill/>
        </p:spPr>
        <p:txBody>
          <a:bodyPr wrap="square" rtlCol="0">
            <a:spAutoFit/>
          </a:bodyPr>
          <a:lstStyle/>
          <a:p>
            <a:r>
              <a:rPr lang="en-US" sz="5400" b="1" dirty="0">
                <a:solidFill>
                  <a:srgbClr val="FF0000"/>
                </a:solidFill>
              </a:rPr>
              <a:t>G </a:t>
            </a:r>
            <a:r>
              <a:rPr lang="en-US" sz="2800" b="1" dirty="0"/>
              <a:t>is the information you were GIVEN in question.</a:t>
            </a:r>
            <a:endParaRPr lang="en-US" sz="5400" b="1" dirty="0"/>
          </a:p>
        </p:txBody>
      </p:sp>
      <p:sp>
        <p:nvSpPr>
          <p:cNvPr id="32" name="TextBox 31">
            <a:extLst>
              <a:ext uri="{FF2B5EF4-FFF2-40B4-BE49-F238E27FC236}">
                <a16:creationId xmlns:a16="http://schemas.microsoft.com/office/drawing/2014/main" id="{BDD17CED-07E8-A32D-93FC-08B7B88B658E}"/>
              </a:ext>
            </a:extLst>
          </p:cNvPr>
          <p:cNvSpPr txBox="1"/>
          <p:nvPr/>
        </p:nvSpPr>
        <p:spPr>
          <a:xfrm>
            <a:off x="2817864" y="1777014"/>
            <a:ext cx="739111" cy="923330"/>
          </a:xfrm>
          <a:prstGeom prst="rect">
            <a:avLst/>
          </a:prstGeom>
          <a:noFill/>
        </p:spPr>
        <p:txBody>
          <a:bodyPr wrap="square" rtlCol="0">
            <a:spAutoFit/>
          </a:bodyPr>
          <a:lstStyle/>
          <a:p>
            <a:r>
              <a:rPr lang="en-US" sz="5400" b="1" dirty="0">
                <a:solidFill>
                  <a:srgbClr val="FF0000"/>
                </a:solidFill>
              </a:rPr>
              <a:t>G</a:t>
            </a:r>
            <a:endParaRPr lang="en-US" sz="5400" b="1" dirty="0"/>
          </a:p>
        </p:txBody>
      </p:sp>
      <p:sp>
        <p:nvSpPr>
          <p:cNvPr id="33" name="TextBox 32">
            <a:extLst>
              <a:ext uri="{FF2B5EF4-FFF2-40B4-BE49-F238E27FC236}">
                <a16:creationId xmlns:a16="http://schemas.microsoft.com/office/drawing/2014/main" id="{2FD840CC-369B-571A-D851-1A85AFF5AE69}"/>
              </a:ext>
            </a:extLst>
          </p:cNvPr>
          <p:cNvSpPr txBox="1"/>
          <p:nvPr/>
        </p:nvSpPr>
        <p:spPr>
          <a:xfrm>
            <a:off x="5110223" y="4485276"/>
            <a:ext cx="362606" cy="1200329"/>
          </a:xfrm>
          <a:prstGeom prst="rect">
            <a:avLst/>
          </a:prstGeom>
          <a:noFill/>
        </p:spPr>
        <p:txBody>
          <a:bodyPr wrap="square" rtlCol="0">
            <a:spAutoFit/>
          </a:bodyPr>
          <a:lstStyle/>
          <a:p>
            <a:r>
              <a:rPr lang="en-US" sz="3600" b="1" dirty="0">
                <a:solidFill>
                  <a:srgbClr val="FF0000"/>
                </a:solidFill>
              </a:rPr>
              <a:t>2</a:t>
            </a:r>
          </a:p>
          <a:p>
            <a:r>
              <a:rPr lang="en-US" sz="3600" b="1" dirty="0">
                <a:solidFill>
                  <a:srgbClr val="FF0000"/>
                </a:solidFill>
              </a:rPr>
              <a:t>1</a:t>
            </a:r>
          </a:p>
        </p:txBody>
      </p:sp>
      <p:sp>
        <p:nvSpPr>
          <p:cNvPr id="34" name="TextBox 33">
            <a:extLst>
              <a:ext uri="{FF2B5EF4-FFF2-40B4-BE49-F238E27FC236}">
                <a16:creationId xmlns:a16="http://schemas.microsoft.com/office/drawing/2014/main" id="{78DA12D0-9BFE-3536-8157-78A5EEB061D3}"/>
              </a:ext>
            </a:extLst>
          </p:cNvPr>
          <p:cNvSpPr txBox="1"/>
          <p:nvPr/>
        </p:nvSpPr>
        <p:spPr>
          <a:xfrm>
            <a:off x="6518340" y="6132093"/>
            <a:ext cx="5101727" cy="646331"/>
          </a:xfrm>
          <a:prstGeom prst="rect">
            <a:avLst/>
          </a:prstGeom>
          <a:noFill/>
        </p:spPr>
        <p:txBody>
          <a:bodyPr wrap="square" rtlCol="0">
            <a:spAutoFit/>
          </a:bodyPr>
          <a:lstStyle/>
          <a:p>
            <a:r>
              <a:rPr lang="en-US" sz="3600" b="1" dirty="0">
                <a:solidFill>
                  <a:srgbClr val="FF0000"/>
                </a:solidFill>
              </a:rPr>
              <a:t>n= 5.3 mol x (2/1)  </a:t>
            </a:r>
          </a:p>
        </p:txBody>
      </p:sp>
      <p:sp>
        <p:nvSpPr>
          <p:cNvPr id="35" name="TextBox 34">
            <a:extLst>
              <a:ext uri="{FF2B5EF4-FFF2-40B4-BE49-F238E27FC236}">
                <a16:creationId xmlns:a16="http://schemas.microsoft.com/office/drawing/2014/main" id="{D01BAB3D-D29E-D2A5-8897-8A445A042DCF}"/>
              </a:ext>
            </a:extLst>
          </p:cNvPr>
          <p:cNvSpPr txBox="1"/>
          <p:nvPr/>
        </p:nvSpPr>
        <p:spPr>
          <a:xfrm>
            <a:off x="6477076" y="4817880"/>
            <a:ext cx="1879234" cy="461665"/>
          </a:xfrm>
          <a:prstGeom prst="rect">
            <a:avLst/>
          </a:prstGeom>
          <a:noFill/>
        </p:spPr>
        <p:txBody>
          <a:bodyPr wrap="square" rtlCol="0">
            <a:spAutoFit/>
          </a:bodyPr>
          <a:lstStyle/>
          <a:p>
            <a:r>
              <a:rPr lang="en-US" sz="2400" b="1" dirty="0">
                <a:solidFill>
                  <a:srgbClr val="FF0000"/>
                </a:solidFill>
              </a:rPr>
              <a:t>n= 10.6 mol  </a:t>
            </a:r>
          </a:p>
        </p:txBody>
      </p:sp>
    </p:spTree>
    <p:extLst>
      <p:ext uri="{BB962C8B-B14F-4D97-AF65-F5344CB8AC3E}">
        <p14:creationId xmlns:p14="http://schemas.microsoft.com/office/powerpoint/2010/main" val="33774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5" grpId="1"/>
      <p:bldP spid="25" grpId="0"/>
      <p:bldP spid="25" grpId="1"/>
      <p:bldP spid="26" grpId="0"/>
      <p:bldP spid="27" grpId="0"/>
      <p:bldP spid="30" grpId="0"/>
      <p:bldP spid="31" grpId="0"/>
      <p:bldP spid="32" grpId="0"/>
      <p:bldP spid="33" grpId="0"/>
      <p:bldP spid="34" grpId="0"/>
      <p:bldP spid="3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1104468" y="-307268"/>
            <a:ext cx="10515600" cy="1325563"/>
          </a:xfrm>
        </p:spPr>
        <p:txBody>
          <a:bodyPr/>
          <a:lstStyle/>
          <a:p>
            <a:r>
              <a:rPr lang="en-US" b="1" dirty="0">
                <a:solidFill>
                  <a:srgbClr val="002060"/>
                </a:solidFill>
              </a:rPr>
              <a:t>3.8: Amounts of Reactants and Products</a:t>
            </a:r>
          </a:p>
        </p:txBody>
      </p:sp>
      <p:sp>
        <p:nvSpPr>
          <p:cNvPr id="4" name="TextBox 3">
            <a:extLst>
              <a:ext uri="{FF2B5EF4-FFF2-40B4-BE49-F238E27FC236}">
                <a16:creationId xmlns:a16="http://schemas.microsoft.com/office/drawing/2014/main" id="{B67AF70F-8F7E-87DB-12C7-FD032C0BF2B3}"/>
              </a:ext>
            </a:extLst>
          </p:cNvPr>
          <p:cNvSpPr txBox="1"/>
          <p:nvPr/>
        </p:nvSpPr>
        <p:spPr>
          <a:xfrm>
            <a:off x="479210" y="725907"/>
            <a:ext cx="11786992" cy="1077218"/>
          </a:xfrm>
          <a:prstGeom prst="rect">
            <a:avLst/>
          </a:prstGeom>
          <a:noFill/>
        </p:spPr>
        <p:txBody>
          <a:bodyPr wrap="square" rtlCol="0">
            <a:spAutoFit/>
          </a:bodyPr>
          <a:lstStyle/>
          <a:p>
            <a:r>
              <a:rPr lang="en-US" sz="3200" b="1" dirty="0"/>
              <a:t>10.60 g </a:t>
            </a:r>
            <a:r>
              <a:rPr lang="en-US" sz="3200" b="1" dirty="0">
                <a:solidFill>
                  <a:srgbClr val="FF0000"/>
                </a:solidFill>
              </a:rPr>
              <a:t>of Hydrogen and </a:t>
            </a:r>
            <a:r>
              <a:rPr lang="en-US" sz="3200" b="1" dirty="0"/>
              <a:t>excess(more than you need) </a:t>
            </a:r>
            <a:r>
              <a:rPr lang="en-US" sz="3200" b="1" dirty="0">
                <a:solidFill>
                  <a:srgbClr val="FF0000"/>
                </a:solidFill>
              </a:rPr>
              <a:t>Iodine combine to form Hydrogen iodide (How much?).</a:t>
            </a:r>
          </a:p>
        </p:txBody>
      </p:sp>
      <p:sp>
        <p:nvSpPr>
          <p:cNvPr id="5" name="TextBox 4">
            <a:extLst>
              <a:ext uri="{FF2B5EF4-FFF2-40B4-BE49-F238E27FC236}">
                <a16:creationId xmlns:a16="http://schemas.microsoft.com/office/drawing/2014/main" id="{66552124-FDE7-6BBF-D0B6-8A91AD3145E3}"/>
              </a:ext>
            </a:extLst>
          </p:cNvPr>
          <p:cNvSpPr txBox="1"/>
          <p:nvPr/>
        </p:nvSpPr>
        <p:spPr>
          <a:xfrm>
            <a:off x="2966113" y="2473351"/>
            <a:ext cx="4616669" cy="830997"/>
          </a:xfrm>
          <a:prstGeom prst="rect">
            <a:avLst/>
          </a:prstGeom>
          <a:noFill/>
        </p:spPr>
        <p:txBody>
          <a:bodyPr wrap="square" rtlCol="0">
            <a:spAutoFit/>
          </a:bodyPr>
          <a:lstStyle/>
          <a:p>
            <a:r>
              <a:rPr lang="en-US" sz="4800" b="1" dirty="0"/>
              <a:t>   </a:t>
            </a:r>
            <a:r>
              <a:rPr lang="en-US" sz="4800" b="1" dirty="0">
                <a:solidFill>
                  <a:srgbClr val="FF0000"/>
                </a:solidFill>
              </a:rPr>
              <a:t>H</a:t>
            </a:r>
            <a:r>
              <a:rPr lang="en-US" sz="4800" b="1" baseline="-25000" dirty="0">
                <a:solidFill>
                  <a:srgbClr val="FF0000"/>
                </a:solidFill>
              </a:rPr>
              <a:t>2</a:t>
            </a:r>
            <a:r>
              <a:rPr lang="en-US" sz="4800" b="1" dirty="0">
                <a:solidFill>
                  <a:srgbClr val="FF0000"/>
                </a:solidFill>
              </a:rPr>
              <a:t> </a:t>
            </a:r>
            <a:r>
              <a:rPr lang="en-US" sz="4800" b="1" dirty="0"/>
              <a:t>+    </a:t>
            </a:r>
            <a:r>
              <a:rPr lang="en-US" sz="4800" b="1" dirty="0">
                <a:solidFill>
                  <a:srgbClr val="FF0000"/>
                </a:solidFill>
              </a:rPr>
              <a:t>I</a:t>
            </a:r>
            <a:r>
              <a:rPr lang="en-US" sz="4800" b="1" baseline="-25000" dirty="0">
                <a:solidFill>
                  <a:srgbClr val="FF0000"/>
                </a:solidFill>
              </a:rPr>
              <a:t>2</a:t>
            </a:r>
            <a:r>
              <a:rPr lang="en-US" sz="4800" b="1" dirty="0"/>
              <a:t>   </a:t>
            </a:r>
            <a:r>
              <a:rPr lang="en-US" sz="4800" b="1" dirty="0">
                <a:sym typeface="Wingdings" pitchFamily="2" charset="2"/>
              </a:rPr>
              <a:t>   </a:t>
            </a:r>
            <a:r>
              <a:rPr lang="en-US" sz="4800" b="1" dirty="0">
                <a:solidFill>
                  <a:srgbClr val="FF0000"/>
                </a:solidFill>
                <a:sym typeface="Wingdings" pitchFamily="2" charset="2"/>
              </a:rPr>
              <a:t>HI</a:t>
            </a:r>
            <a:endParaRPr lang="en-US" sz="4800" b="1" dirty="0">
              <a:solidFill>
                <a:srgbClr val="FF0000"/>
              </a:solidFill>
            </a:endParaRPr>
          </a:p>
        </p:txBody>
      </p:sp>
      <p:sp>
        <p:nvSpPr>
          <p:cNvPr id="7" name="TextBox 6">
            <a:extLst>
              <a:ext uri="{FF2B5EF4-FFF2-40B4-BE49-F238E27FC236}">
                <a16:creationId xmlns:a16="http://schemas.microsoft.com/office/drawing/2014/main" id="{3146ADB8-A462-8248-321E-4535FAE02798}"/>
              </a:ext>
            </a:extLst>
          </p:cNvPr>
          <p:cNvSpPr txBox="1"/>
          <p:nvPr/>
        </p:nvSpPr>
        <p:spPr>
          <a:xfrm>
            <a:off x="6362268" y="2534906"/>
            <a:ext cx="574127" cy="707886"/>
          </a:xfrm>
          <a:prstGeom prst="rect">
            <a:avLst/>
          </a:prstGeom>
          <a:noFill/>
        </p:spPr>
        <p:txBody>
          <a:bodyPr wrap="square" rtlCol="0">
            <a:spAutoFit/>
          </a:bodyPr>
          <a:lstStyle/>
          <a:p>
            <a:r>
              <a:rPr lang="en-US" sz="4000" b="1" dirty="0"/>
              <a:t>2</a:t>
            </a:r>
          </a:p>
        </p:txBody>
      </p:sp>
      <p:sp>
        <p:nvSpPr>
          <p:cNvPr id="8" name="TextBox 7">
            <a:extLst>
              <a:ext uri="{FF2B5EF4-FFF2-40B4-BE49-F238E27FC236}">
                <a16:creationId xmlns:a16="http://schemas.microsoft.com/office/drawing/2014/main" id="{8E9FEE6B-2D4F-1958-B0B4-DC6A5AA00F63}"/>
              </a:ext>
            </a:extLst>
          </p:cNvPr>
          <p:cNvSpPr txBox="1"/>
          <p:nvPr/>
        </p:nvSpPr>
        <p:spPr>
          <a:xfrm>
            <a:off x="2929328" y="2534906"/>
            <a:ext cx="574127" cy="707886"/>
          </a:xfrm>
          <a:prstGeom prst="rect">
            <a:avLst/>
          </a:prstGeom>
          <a:noFill/>
        </p:spPr>
        <p:txBody>
          <a:bodyPr wrap="square" rtlCol="0">
            <a:spAutoFit/>
          </a:bodyPr>
          <a:lstStyle/>
          <a:p>
            <a:r>
              <a:rPr lang="en-US" sz="4000" b="1" dirty="0"/>
              <a:t>1</a:t>
            </a:r>
          </a:p>
        </p:txBody>
      </p:sp>
      <p:sp>
        <p:nvSpPr>
          <p:cNvPr id="9" name="TextBox 8">
            <a:extLst>
              <a:ext uri="{FF2B5EF4-FFF2-40B4-BE49-F238E27FC236}">
                <a16:creationId xmlns:a16="http://schemas.microsoft.com/office/drawing/2014/main" id="{7A136931-B7AB-0D85-F206-6803A03D180B}"/>
              </a:ext>
            </a:extLst>
          </p:cNvPr>
          <p:cNvSpPr txBox="1"/>
          <p:nvPr/>
        </p:nvSpPr>
        <p:spPr>
          <a:xfrm>
            <a:off x="4536096" y="2562866"/>
            <a:ext cx="574127" cy="707886"/>
          </a:xfrm>
          <a:prstGeom prst="rect">
            <a:avLst/>
          </a:prstGeom>
          <a:noFill/>
        </p:spPr>
        <p:txBody>
          <a:bodyPr wrap="square" rtlCol="0">
            <a:spAutoFit/>
          </a:bodyPr>
          <a:lstStyle/>
          <a:p>
            <a:r>
              <a:rPr lang="en-US" sz="4000" b="1" dirty="0"/>
              <a:t>1</a:t>
            </a:r>
          </a:p>
        </p:txBody>
      </p:sp>
      <p:sp>
        <p:nvSpPr>
          <p:cNvPr id="10" name="Rectangle 9">
            <a:extLst>
              <a:ext uri="{FF2B5EF4-FFF2-40B4-BE49-F238E27FC236}">
                <a16:creationId xmlns:a16="http://schemas.microsoft.com/office/drawing/2014/main" id="{D98B66A0-C9C7-B7AD-DF5E-A0784BC9038B}"/>
              </a:ext>
            </a:extLst>
          </p:cNvPr>
          <p:cNvSpPr/>
          <p:nvPr/>
        </p:nvSpPr>
        <p:spPr>
          <a:xfrm>
            <a:off x="2929328" y="2562866"/>
            <a:ext cx="4653454" cy="67992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3" name="TextBox 2">
            <a:extLst>
              <a:ext uri="{FF2B5EF4-FFF2-40B4-BE49-F238E27FC236}">
                <a16:creationId xmlns:a16="http://schemas.microsoft.com/office/drawing/2014/main" id="{D75D0959-F260-FF65-7DCA-904B7A767479}"/>
              </a:ext>
            </a:extLst>
          </p:cNvPr>
          <p:cNvSpPr txBox="1"/>
          <p:nvPr/>
        </p:nvSpPr>
        <p:spPr>
          <a:xfrm>
            <a:off x="2898224" y="3225900"/>
            <a:ext cx="1789387" cy="461665"/>
          </a:xfrm>
          <a:prstGeom prst="rect">
            <a:avLst/>
          </a:prstGeom>
          <a:noFill/>
        </p:spPr>
        <p:txBody>
          <a:bodyPr wrap="square" rtlCol="0">
            <a:spAutoFit/>
          </a:bodyPr>
          <a:lstStyle/>
          <a:p>
            <a:r>
              <a:rPr lang="en-US" sz="2400" b="1" dirty="0"/>
              <a:t>m = </a:t>
            </a:r>
            <a:r>
              <a:rPr lang="en-US" sz="2400" b="1" dirty="0">
                <a:solidFill>
                  <a:srgbClr val="FF0000"/>
                </a:solidFill>
              </a:rPr>
              <a:t>10.60 g</a:t>
            </a:r>
            <a:r>
              <a:rPr lang="en-US" sz="2400" b="1" dirty="0"/>
              <a:t> </a:t>
            </a:r>
          </a:p>
        </p:txBody>
      </p:sp>
      <p:sp>
        <p:nvSpPr>
          <p:cNvPr id="11" name="TextBox 10">
            <a:extLst>
              <a:ext uri="{FF2B5EF4-FFF2-40B4-BE49-F238E27FC236}">
                <a16:creationId xmlns:a16="http://schemas.microsoft.com/office/drawing/2014/main" id="{3217D057-10AD-EDD8-2B42-5756D82F250A}"/>
              </a:ext>
            </a:extLst>
          </p:cNvPr>
          <p:cNvSpPr txBox="1"/>
          <p:nvPr/>
        </p:nvSpPr>
        <p:spPr>
          <a:xfrm>
            <a:off x="6518341" y="3189214"/>
            <a:ext cx="1409050" cy="461665"/>
          </a:xfrm>
          <a:prstGeom prst="rect">
            <a:avLst/>
          </a:prstGeom>
          <a:noFill/>
        </p:spPr>
        <p:txBody>
          <a:bodyPr wrap="square" rtlCol="0">
            <a:spAutoFit/>
          </a:bodyPr>
          <a:lstStyle/>
          <a:p>
            <a:r>
              <a:rPr lang="en-US" sz="2400" b="1" dirty="0"/>
              <a:t>m = ??? </a:t>
            </a:r>
          </a:p>
        </p:txBody>
      </p:sp>
      <p:sp>
        <p:nvSpPr>
          <p:cNvPr id="12" name="TextBox 11">
            <a:extLst>
              <a:ext uri="{FF2B5EF4-FFF2-40B4-BE49-F238E27FC236}">
                <a16:creationId xmlns:a16="http://schemas.microsoft.com/office/drawing/2014/main" id="{ABA8CF8E-56F0-69D6-A875-6ECB5C1DD98C}"/>
              </a:ext>
            </a:extLst>
          </p:cNvPr>
          <p:cNvSpPr txBox="1"/>
          <p:nvPr/>
        </p:nvSpPr>
        <p:spPr>
          <a:xfrm>
            <a:off x="8312248" y="2311353"/>
            <a:ext cx="3868535" cy="954107"/>
          </a:xfrm>
          <a:prstGeom prst="rect">
            <a:avLst/>
          </a:prstGeom>
          <a:noFill/>
          <a:ln w="63500">
            <a:solidFill>
              <a:srgbClr val="FF0000"/>
            </a:solidFill>
          </a:ln>
        </p:spPr>
        <p:txBody>
          <a:bodyPr wrap="square" rtlCol="0">
            <a:spAutoFit/>
          </a:bodyPr>
          <a:lstStyle/>
          <a:p>
            <a:r>
              <a:rPr lang="en-US" sz="2800" b="1" dirty="0"/>
              <a:t>Nice. So how do we convert back to mass?</a:t>
            </a:r>
          </a:p>
        </p:txBody>
      </p:sp>
      <p:cxnSp>
        <p:nvCxnSpPr>
          <p:cNvPr id="14" name="Straight Arrow Connector 13">
            <a:extLst>
              <a:ext uri="{FF2B5EF4-FFF2-40B4-BE49-F238E27FC236}">
                <a16:creationId xmlns:a16="http://schemas.microsoft.com/office/drawing/2014/main" id="{D3D898F5-5E30-4FAA-40E7-F12A78B5A700}"/>
              </a:ext>
            </a:extLst>
          </p:cNvPr>
          <p:cNvCxnSpPr>
            <a:cxnSpLocks/>
          </p:cNvCxnSpPr>
          <p:nvPr/>
        </p:nvCxnSpPr>
        <p:spPr>
          <a:xfrm>
            <a:off x="3503455" y="3687565"/>
            <a:ext cx="0" cy="11682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161C7B1-8B46-CC9F-DA66-4DB9914C2C00}"/>
              </a:ext>
            </a:extLst>
          </p:cNvPr>
          <p:cNvSpPr txBox="1"/>
          <p:nvPr/>
        </p:nvSpPr>
        <p:spPr>
          <a:xfrm>
            <a:off x="2961741" y="4885140"/>
            <a:ext cx="1574356" cy="461665"/>
          </a:xfrm>
          <a:prstGeom prst="rect">
            <a:avLst/>
          </a:prstGeom>
          <a:noFill/>
        </p:spPr>
        <p:txBody>
          <a:bodyPr wrap="square" rtlCol="0">
            <a:spAutoFit/>
          </a:bodyPr>
          <a:lstStyle/>
          <a:p>
            <a:r>
              <a:rPr lang="en-US" sz="2400" b="1" dirty="0">
                <a:solidFill>
                  <a:srgbClr val="FF0000"/>
                </a:solidFill>
              </a:rPr>
              <a:t>n= 5.3 mol  </a:t>
            </a:r>
          </a:p>
        </p:txBody>
      </p:sp>
      <p:cxnSp>
        <p:nvCxnSpPr>
          <p:cNvPr id="6" name="Straight Arrow Connector 5">
            <a:extLst>
              <a:ext uri="{FF2B5EF4-FFF2-40B4-BE49-F238E27FC236}">
                <a16:creationId xmlns:a16="http://schemas.microsoft.com/office/drawing/2014/main" id="{6A7412A3-6214-58B7-C78F-23830C145998}"/>
              </a:ext>
            </a:extLst>
          </p:cNvPr>
          <p:cNvCxnSpPr>
            <a:cxnSpLocks/>
          </p:cNvCxnSpPr>
          <p:nvPr/>
        </p:nvCxnSpPr>
        <p:spPr>
          <a:xfrm>
            <a:off x="4536096" y="5085441"/>
            <a:ext cx="182617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D13183-E1B2-0DC0-B531-8DC853EF26A0}"/>
              </a:ext>
            </a:extLst>
          </p:cNvPr>
          <p:cNvSpPr txBox="1"/>
          <p:nvPr/>
        </p:nvSpPr>
        <p:spPr>
          <a:xfrm>
            <a:off x="6481745" y="4810949"/>
            <a:ext cx="583358" cy="461665"/>
          </a:xfrm>
          <a:prstGeom prst="rect">
            <a:avLst/>
          </a:prstGeom>
          <a:noFill/>
        </p:spPr>
        <p:txBody>
          <a:bodyPr wrap="square" rtlCol="0">
            <a:spAutoFit/>
          </a:bodyPr>
          <a:lstStyle/>
          <a:p>
            <a:r>
              <a:rPr lang="en-US" sz="2400" b="1" dirty="0">
                <a:solidFill>
                  <a:srgbClr val="FF0000"/>
                </a:solidFill>
              </a:rPr>
              <a:t>n=  </a:t>
            </a:r>
          </a:p>
        </p:txBody>
      </p:sp>
      <p:sp>
        <p:nvSpPr>
          <p:cNvPr id="27" name="TextBox 26">
            <a:extLst>
              <a:ext uri="{FF2B5EF4-FFF2-40B4-BE49-F238E27FC236}">
                <a16:creationId xmlns:a16="http://schemas.microsoft.com/office/drawing/2014/main" id="{231653BC-A629-318A-50D9-61552AD85F73}"/>
              </a:ext>
            </a:extLst>
          </p:cNvPr>
          <p:cNvSpPr txBox="1"/>
          <p:nvPr/>
        </p:nvSpPr>
        <p:spPr>
          <a:xfrm>
            <a:off x="4678608" y="4580116"/>
            <a:ext cx="1305641" cy="923330"/>
          </a:xfrm>
          <a:prstGeom prst="rect">
            <a:avLst/>
          </a:prstGeom>
          <a:noFill/>
        </p:spPr>
        <p:txBody>
          <a:bodyPr wrap="square" rtlCol="0">
            <a:spAutoFit/>
          </a:bodyPr>
          <a:lstStyle/>
          <a:p>
            <a:r>
              <a:rPr lang="en-US" sz="5400" b="1" dirty="0">
                <a:solidFill>
                  <a:srgbClr val="FF0000"/>
                </a:solidFill>
              </a:rPr>
              <a:t>(    )</a:t>
            </a:r>
          </a:p>
        </p:txBody>
      </p:sp>
      <p:sp>
        <p:nvSpPr>
          <p:cNvPr id="30" name="TextBox 29">
            <a:extLst>
              <a:ext uri="{FF2B5EF4-FFF2-40B4-BE49-F238E27FC236}">
                <a16:creationId xmlns:a16="http://schemas.microsoft.com/office/drawing/2014/main" id="{9591A72D-EF7B-AE07-C82C-7E1DFDA46819}"/>
              </a:ext>
            </a:extLst>
          </p:cNvPr>
          <p:cNvSpPr txBox="1"/>
          <p:nvPr/>
        </p:nvSpPr>
        <p:spPr>
          <a:xfrm>
            <a:off x="6251470" y="1726710"/>
            <a:ext cx="795722" cy="923330"/>
          </a:xfrm>
          <a:prstGeom prst="rect">
            <a:avLst/>
          </a:prstGeom>
          <a:noFill/>
        </p:spPr>
        <p:txBody>
          <a:bodyPr wrap="square" rtlCol="0">
            <a:spAutoFit/>
          </a:bodyPr>
          <a:lstStyle/>
          <a:p>
            <a:r>
              <a:rPr lang="en-US" sz="5400" b="1" dirty="0">
                <a:solidFill>
                  <a:srgbClr val="FF0000"/>
                </a:solidFill>
              </a:rPr>
              <a:t>N</a:t>
            </a:r>
            <a:endParaRPr lang="en-US" sz="5400" b="1" dirty="0"/>
          </a:p>
        </p:txBody>
      </p:sp>
      <p:sp>
        <p:nvSpPr>
          <p:cNvPr id="32" name="TextBox 31">
            <a:extLst>
              <a:ext uri="{FF2B5EF4-FFF2-40B4-BE49-F238E27FC236}">
                <a16:creationId xmlns:a16="http://schemas.microsoft.com/office/drawing/2014/main" id="{BDD17CED-07E8-A32D-93FC-08B7B88B658E}"/>
              </a:ext>
            </a:extLst>
          </p:cNvPr>
          <p:cNvSpPr txBox="1"/>
          <p:nvPr/>
        </p:nvSpPr>
        <p:spPr>
          <a:xfrm>
            <a:off x="2817864" y="1777014"/>
            <a:ext cx="739111" cy="923330"/>
          </a:xfrm>
          <a:prstGeom prst="rect">
            <a:avLst/>
          </a:prstGeom>
          <a:noFill/>
        </p:spPr>
        <p:txBody>
          <a:bodyPr wrap="square" rtlCol="0">
            <a:spAutoFit/>
          </a:bodyPr>
          <a:lstStyle/>
          <a:p>
            <a:r>
              <a:rPr lang="en-US" sz="5400" b="1" dirty="0">
                <a:solidFill>
                  <a:srgbClr val="FF0000"/>
                </a:solidFill>
              </a:rPr>
              <a:t>G</a:t>
            </a:r>
            <a:endParaRPr lang="en-US" sz="5400" b="1" dirty="0"/>
          </a:p>
        </p:txBody>
      </p:sp>
      <p:sp>
        <p:nvSpPr>
          <p:cNvPr id="33" name="TextBox 32">
            <a:extLst>
              <a:ext uri="{FF2B5EF4-FFF2-40B4-BE49-F238E27FC236}">
                <a16:creationId xmlns:a16="http://schemas.microsoft.com/office/drawing/2014/main" id="{2FD840CC-369B-571A-D851-1A85AFF5AE69}"/>
              </a:ext>
            </a:extLst>
          </p:cNvPr>
          <p:cNvSpPr txBox="1"/>
          <p:nvPr/>
        </p:nvSpPr>
        <p:spPr>
          <a:xfrm>
            <a:off x="5110223" y="4485276"/>
            <a:ext cx="362606" cy="1200329"/>
          </a:xfrm>
          <a:prstGeom prst="rect">
            <a:avLst/>
          </a:prstGeom>
          <a:noFill/>
        </p:spPr>
        <p:txBody>
          <a:bodyPr wrap="square" rtlCol="0">
            <a:spAutoFit/>
          </a:bodyPr>
          <a:lstStyle/>
          <a:p>
            <a:r>
              <a:rPr lang="en-US" sz="3600" b="1" dirty="0">
                <a:solidFill>
                  <a:srgbClr val="FF0000"/>
                </a:solidFill>
              </a:rPr>
              <a:t>2</a:t>
            </a:r>
          </a:p>
          <a:p>
            <a:r>
              <a:rPr lang="en-US" sz="3600" b="1" dirty="0">
                <a:solidFill>
                  <a:srgbClr val="FF0000"/>
                </a:solidFill>
              </a:rPr>
              <a:t>1</a:t>
            </a:r>
          </a:p>
        </p:txBody>
      </p:sp>
      <p:sp>
        <p:nvSpPr>
          <p:cNvPr id="35" name="TextBox 34">
            <a:extLst>
              <a:ext uri="{FF2B5EF4-FFF2-40B4-BE49-F238E27FC236}">
                <a16:creationId xmlns:a16="http://schemas.microsoft.com/office/drawing/2014/main" id="{D01BAB3D-D29E-D2A5-8897-8A445A042DCF}"/>
              </a:ext>
            </a:extLst>
          </p:cNvPr>
          <p:cNvSpPr txBox="1"/>
          <p:nvPr/>
        </p:nvSpPr>
        <p:spPr>
          <a:xfrm>
            <a:off x="6477076" y="4817880"/>
            <a:ext cx="1879234" cy="461665"/>
          </a:xfrm>
          <a:prstGeom prst="rect">
            <a:avLst/>
          </a:prstGeom>
          <a:noFill/>
        </p:spPr>
        <p:txBody>
          <a:bodyPr wrap="square" rtlCol="0">
            <a:spAutoFit/>
          </a:bodyPr>
          <a:lstStyle/>
          <a:p>
            <a:r>
              <a:rPr lang="en-US" sz="2400" b="1" dirty="0">
                <a:solidFill>
                  <a:srgbClr val="FF0000"/>
                </a:solidFill>
              </a:rPr>
              <a:t>n= 10.6 mol  </a:t>
            </a:r>
          </a:p>
        </p:txBody>
      </p:sp>
      <p:cxnSp>
        <p:nvCxnSpPr>
          <p:cNvPr id="13" name="Straight Arrow Connector 12">
            <a:extLst>
              <a:ext uri="{FF2B5EF4-FFF2-40B4-BE49-F238E27FC236}">
                <a16:creationId xmlns:a16="http://schemas.microsoft.com/office/drawing/2014/main" id="{1B8AC25F-4693-28F2-60F1-76595D997778}"/>
              </a:ext>
            </a:extLst>
          </p:cNvPr>
          <p:cNvCxnSpPr>
            <a:cxnSpLocks/>
          </p:cNvCxnSpPr>
          <p:nvPr/>
        </p:nvCxnSpPr>
        <p:spPr>
          <a:xfrm flipV="1">
            <a:off x="6667068" y="3650879"/>
            <a:ext cx="0" cy="116007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33F6C0-A0F2-A56B-51CC-06CB7A7D4FB9}"/>
              </a:ext>
            </a:extLst>
          </p:cNvPr>
          <p:cNvSpPr txBox="1"/>
          <p:nvPr/>
        </p:nvSpPr>
        <p:spPr>
          <a:xfrm>
            <a:off x="9121630" y="3635682"/>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20" name="TextBox 19">
            <a:extLst>
              <a:ext uri="{FF2B5EF4-FFF2-40B4-BE49-F238E27FC236}">
                <a16:creationId xmlns:a16="http://schemas.microsoft.com/office/drawing/2014/main" id="{9C06C49A-B3C6-9606-ACAF-DCBFF876808C}"/>
              </a:ext>
            </a:extLst>
          </p:cNvPr>
          <p:cNvSpPr txBox="1"/>
          <p:nvPr/>
        </p:nvSpPr>
        <p:spPr>
          <a:xfrm>
            <a:off x="10333902" y="3475736"/>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21" name="Straight Connector 20">
            <a:extLst>
              <a:ext uri="{FF2B5EF4-FFF2-40B4-BE49-F238E27FC236}">
                <a16:creationId xmlns:a16="http://schemas.microsoft.com/office/drawing/2014/main" id="{6A8F543E-0AE4-55E0-6D15-FFF16A4D5F68}"/>
              </a:ext>
            </a:extLst>
          </p:cNvPr>
          <p:cNvCxnSpPr>
            <a:cxnSpLocks/>
          </p:cNvCxnSpPr>
          <p:nvPr/>
        </p:nvCxnSpPr>
        <p:spPr>
          <a:xfrm>
            <a:off x="10306194" y="4399066"/>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1D174A5-5330-E931-2CB6-5A4305E830FB}"/>
              </a:ext>
            </a:extLst>
          </p:cNvPr>
          <p:cNvSpPr txBox="1"/>
          <p:nvPr/>
        </p:nvSpPr>
        <p:spPr>
          <a:xfrm>
            <a:off x="10285411" y="4294433"/>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37" name="TextBox 36">
            <a:extLst>
              <a:ext uri="{FF2B5EF4-FFF2-40B4-BE49-F238E27FC236}">
                <a16:creationId xmlns:a16="http://schemas.microsoft.com/office/drawing/2014/main" id="{9806DE23-27B0-33BC-C2A8-A6B3C506BBC0}"/>
              </a:ext>
            </a:extLst>
          </p:cNvPr>
          <p:cNvSpPr txBox="1"/>
          <p:nvPr/>
        </p:nvSpPr>
        <p:spPr>
          <a:xfrm>
            <a:off x="688981" y="5305730"/>
            <a:ext cx="2498438" cy="923330"/>
          </a:xfrm>
          <a:prstGeom prst="rect">
            <a:avLst/>
          </a:prstGeom>
          <a:noFill/>
        </p:spPr>
        <p:txBody>
          <a:bodyPr wrap="square" rtlCol="0">
            <a:spAutoFit/>
          </a:bodyPr>
          <a:lstStyle/>
          <a:p>
            <a:r>
              <a:rPr lang="en-US" sz="5400" b="1" dirty="0" err="1">
                <a:solidFill>
                  <a:srgbClr val="FF0000"/>
                </a:solidFill>
              </a:rPr>
              <a:t>nM</a:t>
            </a:r>
            <a:r>
              <a:rPr lang="en-US" sz="5400" b="1" dirty="0">
                <a:solidFill>
                  <a:srgbClr val="FF0000"/>
                </a:solidFill>
              </a:rPr>
              <a:t> </a:t>
            </a:r>
            <a:r>
              <a:rPr lang="en-US" sz="5400" b="1" dirty="0"/>
              <a:t>=</a:t>
            </a:r>
            <a:r>
              <a:rPr lang="en-US" sz="5400" b="1" dirty="0">
                <a:solidFill>
                  <a:srgbClr val="FF0000"/>
                </a:solidFill>
              </a:rPr>
              <a:t> m </a:t>
            </a:r>
            <a:endParaRPr lang="en-US" sz="3200" baseline="-25000" dirty="0"/>
          </a:p>
        </p:txBody>
      </p:sp>
      <p:sp>
        <p:nvSpPr>
          <p:cNvPr id="38" name="TextBox 37">
            <a:extLst>
              <a:ext uri="{FF2B5EF4-FFF2-40B4-BE49-F238E27FC236}">
                <a16:creationId xmlns:a16="http://schemas.microsoft.com/office/drawing/2014/main" id="{811A4613-F6EE-A118-771E-1E2EA92CEFB4}"/>
              </a:ext>
            </a:extLst>
          </p:cNvPr>
          <p:cNvSpPr txBox="1"/>
          <p:nvPr/>
        </p:nvSpPr>
        <p:spPr>
          <a:xfrm>
            <a:off x="3187418" y="5339506"/>
            <a:ext cx="7533133" cy="923330"/>
          </a:xfrm>
          <a:prstGeom prst="rect">
            <a:avLst/>
          </a:prstGeom>
          <a:noFill/>
        </p:spPr>
        <p:txBody>
          <a:bodyPr wrap="square" rtlCol="0">
            <a:spAutoFit/>
          </a:bodyPr>
          <a:lstStyle/>
          <a:p>
            <a:r>
              <a:rPr lang="en-US" sz="5400" b="1" dirty="0"/>
              <a:t>=</a:t>
            </a:r>
            <a:r>
              <a:rPr lang="en-US" sz="5400" b="1" dirty="0">
                <a:solidFill>
                  <a:srgbClr val="FF0000"/>
                </a:solidFill>
              </a:rPr>
              <a:t> (10.6 mol)(127.9 g/mol) </a:t>
            </a:r>
            <a:endParaRPr lang="en-US" sz="3200" baseline="-25000" dirty="0"/>
          </a:p>
        </p:txBody>
      </p:sp>
      <p:sp>
        <p:nvSpPr>
          <p:cNvPr id="39" name="TextBox 38">
            <a:extLst>
              <a:ext uri="{FF2B5EF4-FFF2-40B4-BE49-F238E27FC236}">
                <a16:creationId xmlns:a16="http://schemas.microsoft.com/office/drawing/2014/main" id="{BF6F9535-72FC-75AE-25B1-ED3529E4D190}"/>
              </a:ext>
            </a:extLst>
          </p:cNvPr>
          <p:cNvSpPr txBox="1"/>
          <p:nvPr/>
        </p:nvSpPr>
        <p:spPr>
          <a:xfrm>
            <a:off x="3194883" y="5967607"/>
            <a:ext cx="3056587" cy="923330"/>
          </a:xfrm>
          <a:prstGeom prst="rect">
            <a:avLst/>
          </a:prstGeom>
          <a:noFill/>
        </p:spPr>
        <p:txBody>
          <a:bodyPr wrap="square" rtlCol="0">
            <a:spAutoFit/>
          </a:bodyPr>
          <a:lstStyle/>
          <a:p>
            <a:r>
              <a:rPr lang="en-US" sz="5400" b="1" dirty="0"/>
              <a:t>=</a:t>
            </a:r>
            <a:r>
              <a:rPr lang="en-US" sz="5400" b="1" dirty="0">
                <a:solidFill>
                  <a:srgbClr val="FF0000"/>
                </a:solidFill>
              </a:rPr>
              <a:t> </a:t>
            </a:r>
            <a:r>
              <a:rPr lang="en-US" sz="4400" b="1" dirty="0">
                <a:solidFill>
                  <a:srgbClr val="FF0000"/>
                </a:solidFill>
              </a:rPr>
              <a:t>1355.74 g</a:t>
            </a:r>
            <a:endParaRPr lang="en-US" sz="3200" baseline="-25000" dirty="0"/>
          </a:p>
        </p:txBody>
      </p:sp>
      <p:sp>
        <p:nvSpPr>
          <p:cNvPr id="40" name="Rectangle 39">
            <a:extLst>
              <a:ext uri="{FF2B5EF4-FFF2-40B4-BE49-F238E27FC236}">
                <a16:creationId xmlns:a16="http://schemas.microsoft.com/office/drawing/2014/main" id="{1371A5EB-701A-FC10-5960-FB5B9F42395A}"/>
              </a:ext>
            </a:extLst>
          </p:cNvPr>
          <p:cNvSpPr/>
          <p:nvPr/>
        </p:nvSpPr>
        <p:spPr>
          <a:xfrm>
            <a:off x="3194882" y="6089309"/>
            <a:ext cx="3056587" cy="67992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41" name="TextBox 40">
            <a:extLst>
              <a:ext uri="{FF2B5EF4-FFF2-40B4-BE49-F238E27FC236}">
                <a16:creationId xmlns:a16="http://schemas.microsoft.com/office/drawing/2014/main" id="{D009D33C-AEC2-4ABF-8E5D-895FBAD69582}"/>
              </a:ext>
            </a:extLst>
          </p:cNvPr>
          <p:cNvSpPr txBox="1"/>
          <p:nvPr/>
        </p:nvSpPr>
        <p:spPr>
          <a:xfrm>
            <a:off x="6529022" y="3196145"/>
            <a:ext cx="1950737" cy="461665"/>
          </a:xfrm>
          <a:prstGeom prst="rect">
            <a:avLst/>
          </a:prstGeom>
          <a:noFill/>
        </p:spPr>
        <p:txBody>
          <a:bodyPr wrap="square" rtlCol="0">
            <a:spAutoFit/>
          </a:bodyPr>
          <a:lstStyle/>
          <a:p>
            <a:r>
              <a:rPr lang="en-US" sz="2400" b="1" dirty="0">
                <a:solidFill>
                  <a:srgbClr val="FF0000"/>
                </a:solidFill>
              </a:rPr>
              <a:t>m = 1355.74 g </a:t>
            </a:r>
          </a:p>
        </p:txBody>
      </p:sp>
      <p:sp>
        <p:nvSpPr>
          <p:cNvPr id="44" name="TextBox 43">
            <a:extLst>
              <a:ext uri="{FF2B5EF4-FFF2-40B4-BE49-F238E27FC236}">
                <a16:creationId xmlns:a16="http://schemas.microsoft.com/office/drawing/2014/main" id="{7A724DB6-3BF2-A133-46B4-4F4BA58D1DB2}"/>
              </a:ext>
            </a:extLst>
          </p:cNvPr>
          <p:cNvSpPr txBox="1"/>
          <p:nvPr/>
        </p:nvSpPr>
        <p:spPr>
          <a:xfrm>
            <a:off x="99412" y="2163411"/>
            <a:ext cx="2498439" cy="3108543"/>
          </a:xfrm>
          <a:prstGeom prst="rect">
            <a:avLst/>
          </a:prstGeom>
          <a:noFill/>
          <a:ln w="63500">
            <a:solidFill>
              <a:srgbClr val="FF0000"/>
            </a:solidFill>
          </a:ln>
        </p:spPr>
        <p:txBody>
          <a:bodyPr wrap="square" rtlCol="0">
            <a:spAutoFit/>
          </a:bodyPr>
          <a:lstStyle/>
          <a:p>
            <a:r>
              <a:rPr lang="en-US" sz="2800" b="1" dirty="0"/>
              <a:t>Remember: </a:t>
            </a:r>
            <a:r>
              <a:rPr lang="en-US" sz="2800" b="1" dirty="0">
                <a:solidFill>
                  <a:srgbClr val="FF0000"/>
                </a:solidFill>
              </a:rPr>
              <a:t>ALL</a:t>
            </a:r>
            <a:r>
              <a:rPr lang="en-US" sz="2800" b="1" dirty="0"/>
              <a:t> amounts are related at </a:t>
            </a:r>
            <a:r>
              <a:rPr lang="en-US" sz="2800" b="1" dirty="0">
                <a:solidFill>
                  <a:srgbClr val="FF0000"/>
                </a:solidFill>
              </a:rPr>
              <a:t>MOLE level </a:t>
            </a:r>
            <a:r>
              <a:rPr lang="en-US" sz="2800" b="1" dirty="0"/>
              <a:t>by Ratio.</a:t>
            </a:r>
          </a:p>
          <a:p>
            <a:endParaRPr lang="en-US" sz="2800" b="1" dirty="0"/>
          </a:p>
          <a:p>
            <a:r>
              <a:rPr lang="en-US" sz="2800" b="1" dirty="0"/>
              <a:t>So I</a:t>
            </a:r>
            <a:r>
              <a:rPr lang="en-US" sz="2800" b="1" baseline="-25000" dirty="0"/>
              <a:t>2 </a:t>
            </a:r>
            <a:r>
              <a:rPr lang="en-US" sz="2800" b="1" dirty="0"/>
              <a:t>is 1:1.</a:t>
            </a:r>
          </a:p>
        </p:txBody>
      </p:sp>
    </p:spTree>
    <p:extLst>
      <p:ext uri="{BB962C8B-B14F-4D97-AF65-F5344CB8AC3E}">
        <p14:creationId xmlns:p14="http://schemas.microsoft.com/office/powerpoint/2010/main" val="378818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9" grpId="0"/>
      <p:bldP spid="20" grpId="0"/>
      <p:bldP spid="22" grpId="0"/>
      <p:bldP spid="37" grpId="0"/>
      <p:bldP spid="38" grpId="0"/>
      <p:bldP spid="39" grpId="0"/>
      <p:bldP spid="40" grpId="0" animBg="1"/>
      <p:bldP spid="41" grpId="0"/>
      <p:bldP spid="4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1104468" y="-307268"/>
            <a:ext cx="10515600" cy="1325563"/>
          </a:xfrm>
        </p:spPr>
        <p:txBody>
          <a:bodyPr/>
          <a:lstStyle/>
          <a:p>
            <a:r>
              <a:rPr lang="en-US" b="1" dirty="0">
                <a:solidFill>
                  <a:srgbClr val="002060"/>
                </a:solidFill>
              </a:rPr>
              <a:t>3.8: Amounts of Reactants and Products</a:t>
            </a:r>
          </a:p>
        </p:txBody>
      </p:sp>
      <p:sp>
        <p:nvSpPr>
          <p:cNvPr id="4" name="TextBox 3">
            <a:extLst>
              <a:ext uri="{FF2B5EF4-FFF2-40B4-BE49-F238E27FC236}">
                <a16:creationId xmlns:a16="http://schemas.microsoft.com/office/drawing/2014/main" id="{B67AF70F-8F7E-87DB-12C7-FD032C0BF2B3}"/>
              </a:ext>
            </a:extLst>
          </p:cNvPr>
          <p:cNvSpPr txBox="1"/>
          <p:nvPr/>
        </p:nvSpPr>
        <p:spPr>
          <a:xfrm>
            <a:off x="479210" y="725907"/>
            <a:ext cx="11786992" cy="1077218"/>
          </a:xfrm>
          <a:prstGeom prst="rect">
            <a:avLst/>
          </a:prstGeom>
          <a:noFill/>
        </p:spPr>
        <p:txBody>
          <a:bodyPr wrap="square" rtlCol="0">
            <a:spAutoFit/>
          </a:bodyPr>
          <a:lstStyle/>
          <a:p>
            <a:r>
              <a:rPr lang="en-US" sz="3200" b="1" dirty="0"/>
              <a:t>10.60 g </a:t>
            </a:r>
            <a:r>
              <a:rPr lang="en-US" sz="3200" b="1" dirty="0">
                <a:solidFill>
                  <a:srgbClr val="FF0000"/>
                </a:solidFill>
              </a:rPr>
              <a:t>of Hydrogen and </a:t>
            </a:r>
            <a:r>
              <a:rPr lang="en-US" sz="3200" b="1" dirty="0"/>
              <a:t>excess(more than you need) </a:t>
            </a:r>
            <a:r>
              <a:rPr lang="en-US" sz="3200" b="1" dirty="0">
                <a:solidFill>
                  <a:srgbClr val="FF0000"/>
                </a:solidFill>
              </a:rPr>
              <a:t>Iodine combine to form Hydrogen iodide (How much?).</a:t>
            </a:r>
          </a:p>
        </p:txBody>
      </p:sp>
      <p:sp>
        <p:nvSpPr>
          <p:cNvPr id="5" name="TextBox 4">
            <a:extLst>
              <a:ext uri="{FF2B5EF4-FFF2-40B4-BE49-F238E27FC236}">
                <a16:creationId xmlns:a16="http://schemas.microsoft.com/office/drawing/2014/main" id="{66552124-FDE7-6BBF-D0B6-8A91AD3145E3}"/>
              </a:ext>
            </a:extLst>
          </p:cNvPr>
          <p:cNvSpPr txBox="1"/>
          <p:nvPr/>
        </p:nvSpPr>
        <p:spPr>
          <a:xfrm>
            <a:off x="2966113" y="2473351"/>
            <a:ext cx="4616669" cy="830997"/>
          </a:xfrm>
          <a:prstGeom prst="rect">
            <a:avLst/>
          </a:prstGeom>
          <a:noFill/>
        </p:spPr>
        <p:txBody>
          <a:bodyPr wrap="square" rtlCol="0">
            <a:spAutoFit/>
          </a:bodyPr>
          <a:lstStyle/>
          <a:p>
            <a:r>
              <a:rPr lang="en-US" sz="4800" b="1" dirty="0"/>
              <a:t>   </a:t>
            </a:r>
            <a:r>
              <a:rPr lang="en-US" sz="4800" b="1" dirty="0">
                <a:solidFill>
                  <a:srgbClr val="FF0000"/>
                </a:solidFill>
              </a:rPr>
              <a:t>H</a:t>
            </a:r>
            <a:r>
              <a:rPr lang="en-US" sz="4800" b="1" baseline="-25000" dirty="0">
                <a:solidFill>
                  <a:srgbClr val="FF0000"/>
                </a:solidFill>
              </a:rPr>
              <a:t>2</a:t>
            </a:r>
            <a:r>
              <a:rPr lang="en-US" sz="4800" b="1" dirty="0">
                <a:solidFill>
                  <a:srgbClr val="FF0000"/>
                </a:solidFill>
              </a:rPr>
              <a:t> </a:t>
            </a:r>
            <a:r>
              <a:rPr lang="en-US" sz="4800" b="1" dirty="0"/>
              <a:t>+    </a:t>
            </a:r>
            <a:r>
              <a:rPr lang="en-US" sz="4800" b="1" dirty="0">
                <a:solidFill>
                  <a:srgbClr val="FF0000"/>
                </a:solidFill>
              </a:rPr>
              <a:t>I</a:t>
            </a:r>
            <a:r>
              <a:rPr lang="en-US" sz="4800" b="1" baseline="-25000" dirty="0">
                <a:solidFill>
                  <a:srgbClr val="FF0000"/>
                </a:solidFill>
              </a:rPr>
              <a:t>2</a:t>
            </a:r>
            <a:r>
              <a:rPr lang="en-US" sz="4800" b="1" dirty="0"/>
              <a:t>   </a:t>
            </a:r>
            <a:r>
              <a:rPr lang="en-US" sz="4800" b="1" dirty="0">
                <a:sym typeface="Wingdings" pitchFamily="2" charset="2"/>
              </a:rPr>
              <a:t>   </a:t>
            </a:r>
            <a:r>
              <a:rPr lang="en-US" sz="4800" b="1" dirty="0">
                <a:solidFill>
                  <a:srgbClr val="FF0000"/>
                </a:solidFill>
                <a:sym typeface="Wingdings" pitchFamily="2" charset="2"/>
              </a:rPr>
              <a:t>HI</a:t>
            </a:r>
            <a:endParaRPr lang="en-US" sz="4800" b="1" dirty="0">
              <a:solidFill>
                <a:srgbClr val="FF0000"/>
              </a:solidFill>
            </a:endParaRPr>
          </a:p>
        </p:txBody>
      </p:sp>
      <p:sp>
        <p:nvSpPr>
          <p:cNvPr id="7" name="TextBox 6">
            <a:extLst>
              <a:ext uri="{FF2B5EF4-FFF2-40B4-BE49-F238E27FC236}">
                <a16:creationId xmlns:a16="http://schemas.microsoft.com/office/drawing/2014/main" id="{3146ADB8-A462-8248-321E-4535FAE02798}"/>
              </a:ext>
            </a:extLst>
          </p:cNvPr>
          <p:cNvSpPr txBox="1"/>
          <p:nvPr/>
        </p:nvSpPr>
        <p:spPr>
          <a:xfrm>
            <a:off x="6362268" y="2534906"/>
            <a:ext cx="574127" cy="707886"/>
          </a:xfrm>
          <a:prstGeom prst="rect">
            <a:avLst/>
          </a:prstGeom>
          <a:noFill/>
        </p:spPr>
        <p:txBody>
          <a:bodyPr wrap="square" rtlCol="0">
            <a:spAutoFit/>
          </a:bodyPr>
          <a:lstStyle/>
          <a:p>
            <a:r>
              <a:rPr lang="en-US" sz="4000" b="1" dirty="0"/>
              <a:t>2</a:t>
            </a:r>
          </a:p>
        </p:txBody>
      </p:sp>
      <p:sp>
        <p:nvSpPr>
          <p:cNvPr id="8" name="TextBox 7">
            <a:extLst>
              <a:ext uri="{FF2B5EF4-FFF2-40B4-BE49-F238E27FC236}">
                <a16:creationId xmlns:a16="http://schemas.microsoft.com/office/drawing/2014/main" id="{8E9FEE6B-2D4F-1958-B0B4-DC6A5AA00F63}"/>
              </a:ext>
            </a:extLst>
          </p:cNvPr>
          <p:cNvSpPr txBox="1"/>
          <p:nvPr/>
        </p:nvSpPr>
        <p:spPr>
          <a:xfrm>
            <a:off x="2929328" y="2534906"/>
            <a:ext cx="574127" cy="707886"/>
          </a:xfrm>
          <a:prstGeom prst="rect">
            <a:avLst/>
          </a:prstGeom>
          <a:noFill/>
        </p:spPr>
        <p:txBody>
          <a:bodyPr wrap="square" rtlCol="0">
            <a:spAutoFit/>
          </a:bodyPr>
          <a:lstStyle/>
          <a:p>
            <a:r>
              <a:rPr lang="en-US" sz="4000" b="1" dirty="0"/>
              <a:t>1</a:t>
            </a:r>
          </a:p>
        </p:txBody>
      </p:sp>
      <p:sp>
        <p:nvSpPr>
          <p:cNvPr id="9" name="TextBox 8">
            <a:extLst>
              <a:ext uri="{FF2B5EF4-FFF2-40B4-BE49-F238E27FC236}">
                <a16:creationId xmlns:a16="http://schemas.microsoft.com/office/drawing/2014/main" id="{7A136931-B7AB-0D85-F206-6803A03D180B}"/>
              </a:ext>
            </a:extLst>
          </p:cNvPr>
          <p:cNvSpPr txBox="1"/>
          <p:nvPr/>
        </p:nvSpPr>
        <p:spPr>
          <a:xfrm>
            <a:off x="4536096" y="2562866"/>
            <a:ext cx="574127" cy="707886"/>
          </a:xfrm>
          <a:prstGeom prst="rect">
            <a:avLst/>
          </a:prstGeom>
          <a:noFill/>
        </p:spPr>
        <p:txBody>
          <a:bodyPr wrap="square" rtlCol="0">
            <a:spAutoFit/>
          </a:bodyPr>
          <a:lstStyle/>
          <a:p>
            <a:r>
              <a:rPr lang="en-US" sz="4000" b="1" dirty="0"/>
              <a:t>1</a:t>
            </a:r>
          </a:p>
        </p:txBody>
      </p:sp>
      <p:sp>
        <p:nvSpPr>
          <p:cNvPr id="10" name="Rectangle 9">
            <a:extLst>
              <a:ext uri="{FF2B5EF4-FFF2-40B4-BE49-F238E27FC236}">
                <a16:creationId xmlns:a16="http://schemas.microsoft.com/office/drawing/2014/main" id="{D98B66A0-C9C7-B7AD-DF5E-A0784BC9038B}"/>
              </a:ext>
            </a:extLst>
          </p:cNvPr>
          <p:cNvSpPr/>
          <p:nvPr/>
        </p:nvSpPr>
        <p:spPr>
          <a:xfrm>
            <a:off x="2929328" y="2562866"/>
            <a:ext cx="4653454" cy="67992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3" name="TextBox 2">
            <a:extLst>
              <a:ext uri="{FF2B5EF4-FFF2-40B4-BE49-F238E27FC236}">
                <a16:creationId xmlns:a16="http://schemas.microsoft.com/office/drawing/2014/main" id="{D75D0959-F260-FF65-7DCA-904B7A767479}"/>
              </a:ext>
            </a:extLst>
          </p:cNvPr>
          <p:cNvSpPr txBox="1"/>
          <p:nvPr/>
        </p:nvSpPr>
        <p:spPr>
          <a:xfrm>
            <a:off x="2898224" y="3225900"/>
            <a:ext cx="1789387" cy="461665"/>
          </a:xfrm>
          <a:prstGeom prst="rect">
            <a:avLst/>
          </a:prstGeom>
          <a:noFill/>
        </p:spPr>
        <p:txBody>
          <a:bodyPr wrap="square" rtlCol="0">
            <a:spAutoFit/>
          </a:bodyPr>
          <a:lstStyle/>
          <a:p>
            <a:r>
              <a:rPr lang="en-US" sz="2400" b="1" dirty="0"/>
              <a:t>m = </a:t>
            </a:r>
            <a:r>
              <a:rPr lang="en-US" sz="2400" b="1" dirty="0">
                <a:solidFill>
                  <a:srgbClr val="FF0000"/>
                </a:solidFill>
              </a:rPr>
              <a:t>10.60 g</a:t>
            </a:r>
            <a:r>
              <a:rPr lang="en-US" sz="2400" b="1" dirty="0"/>
              <a:t> </a:t>
            </a:r>
          </a:p>
        </p:txBody>
      </p:sp>
      <p:sp>
        <p:nvSpPr>
          <p:cNvPr id="11" name="TextBox 10">
            <a:extLst>
              <a:ext uri="{FF2B5EF4-FFF2-40B4-BE49-F238E27FC236}">
                <a16:creationId xmlns:a16="http://schemas.microsoft.com/office/drawing/2014/main" id="{3217D057-10AD-EDD8-2B42-5756D82F250A}"/>
              </a:ext>
            </a:extLst>
          </p:cNvPr>
          <p:cNvSpPr txBox="1"/>
          <p:nvPr/>
        </p:nvSpPr>
        <p:spPr>
          <a:xfrm>
            <a:off x="6518341" y="3189214"/>
            <a:ext cx="1409050" cy="461665"/>
          </a:xfrm>
          <a:prstGeom prst="rect">
            <a:avLst/>
          </a:prstGeom>
          <a:noFill/>
        </p:spPr>
        <p:txBody>
          <a:bodyPr wrap="square" rtlCol="0">
            <a:spAutoFit/>
          </a:bodyPr>
          <a:lstStyle/>
          <a:p>
            <a:r>
              <a:rPr lang="en-US" sz="2400" b="1" dirty="0"/>
              <a:t>m = ??? </a:t>
            </a:r>
          </a:p>
        </p:txBody>
      </p:sp>
      <p:sp>
        <p:nvSpPr>
          <p:cNvPr id="12" name="TextBox 11">
            <a:extLst>
              <a:ext uri="{FF2B5EF4-FFF2-40B4-BE49-F238E27FC236}">
                <a16:creationId xmlns:a16="http://schemas.microsoft.com/office/drawing/2014/main" id="{ABA8CF8E-56F0-69D6-A875-6ECB5C1DD98C}"/>
              </a:ext>
            </a:extLst>
          </p:cNvPr>
          <p:cNvSpPr txBox="1"/>
          <p:nvPr/>
        </p:nvSpPr>
        <p:spPr>
          <a:xfrm>
            <a:off x="8312248" y="2311353"/>
            <a:ext cx="3868535" cy="954107"/>
          </a:xfrm>
          <a:prstGeom prst="rect">
            <a:avLst/>
          </a:prstGeom>
          <a:noFill/>
          <a:ln w="63500">
            <a:solidFill>
              <a:srgbClr val="FF0000"/>
            </a:solidFill>
          </a:ln>
        </p:spPr>
        <p:txBody>
          <a:bodyPr wrap="square" rtlCol="0">
            <a:spAutoFit/>
          </a:bodyPr>
          <a:lstStyle/>
          <a:p>
            <a:r>
              <a:rPr lang="en-US" sz="2800" b="1" dirty="0"/>
              <a:t>Nice. So how do we convert back to mass?</a:t>
            </a:r>
          </a:p>
        </p:txBody>
      </p:sp>
      <p:cxnSp>
        <p:nvCxnSpPr>
          <p:cNvPr id="14" name="Straight Arrow Connector 13">
            <a:extLst>
              <a:ext uri="{FF2B5EF4-FFF2-40B4-BE49-F238E27FC236}">
                <a16:creationId xmlns:a16="http://schemas.microsoft.com/office/drawing/2014/main" id="{D3D898F5-5E30-4FAA-40E7-F12A78B5A700}"/>
              </a:ext>
            </a:extLst>
          </p:cNvPr>
          <p:cNvCxnSpPr>
            <a:cxnSpLocks/>
          </p:cNvCxnSpPr>
          <p:nvPr/>
        </p:nvCxnSpPr>
        <p:spPr>
          <a:xfrm>
            <a:off x="3503455" y="3687565"/>
            <a:ext cx="0" cy="11682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161C7B1-8B46-CC9F-DA66-4DB9914C2C00}"/>
              </a:ext>
            </a:extLst>
          </p:cNvPr>
          <p:cNvSpPr txBox="1"/>
          <p:nvPr/>
        </p:nvSpPr>
        <p:spPr>
          <a:xfrm>
            <a:off x="2961741" y="4885140"/>
            <a:ext cx="1574356" cy="461665"/>
          </a:xfrm>
          <a:prstGeom prst="rect">
            <a:avLst/>
          </a:prstGeom>
          <a:noFill/>
        </p:spPr>
        <p:txBody>
          <a:bodyPr wrap="square" rtlCol="0">
            <a:spAutoFit/>
          </a:bodyPr>
          <a:lstStyle/>
          <a:p>
            <a:r>
              <a:rPr lang="en-US" sz="2400" b="1" dirty="0">
                <a:solidFill>
                  <a:srgbClr val="FF0000"/>
                </a:solidFill>
              </a:rPr>
              <a:t>n= 5.3 mol  </a:t>
            </a:r>
          </a:p>
        </p:txBody>
      </p:sp>
      <p:cxnSp>
        <p:nvCxnSpPr>
          <p:cNvPr id="6" name="Straight Arrow Connector 5">
            <a:extLst>
              <a:ext uri="{FF2B5EF4-FFF2-40B4-BE49-F238E27FC236}">
                <a16:creationId xmlns:a16="http://schemas.microsoft.com/office/drawing/2014/main" id="{6A7412A3-6214-58B7-C78F-23830C145998}"/>
              </a:ext>
            </a:extLst>
          </p:cNvPr>
          <p:cNvCxnSpPr>
            <a:cxnSpLocks/>
          </p:cNvCxnSpPr>
          <p:nvPr/>
        </p:nvCxnSpPr>
        <p:spPr>
          <a:xfrm>
            <a:off x="4536096" y="5085441"/>
            <a:ext cx="182617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D13183-E1B2-0DC0-B531-8DC853EF26A0}"/>
              </a:ext>
            </a:extLst>
          </p:cNvPr>
          <p:cNvSpPr txBox="1"/>
          <p:nvPr/>
        </p:nvSpPr>
        <p:spPr>
          <a:xfrm>
            <a:off x="6481745" y="4810949"/>
            <a:ext cx="583358" cy="461665"/>
          </a:xfrm>
          <a:prstGeom prst="rect">
            <a:avLst/>
          </a:prstGeom>
          <a:noFill/>
        </p:spPr>
        <p:txBody>
          <a:bodyPr wrap="square" rtlCol="0">
            <a:spAutoFit/>
          </a:bodyPr>
          <a:lstStyle/>
          <a:p>
            <a:r>
              <a:rPr lang="en-US" sz="2400" b="1" dirty="0">
                <a:solidFill>
                  <a:srgbClr val="FF0000"/>
                </a:solidFill>
              </a:rPr>
              <a:t>n=  </a:t>
            </a:r>
          </a:p>
        </p:txBody>
      </p:sp>
      <p:sp>
        <p:nvSpPr>
          <p:cNvPr id="27" name="TextBox 26">
            <a:extLst>
              <a:ext uri="{FF2B5EF4-FFF2-40B4-BE49-F238E27FC236}">
                <a16:creationId xmlns:a16="http://schemas.microsoft.com/office/drawing/2014/main" id="{231653BC-A629-318A-50D9-61552AD85F73}"/>
              </a:ext>
            </a:extLst>
          </p:cNvPr>
          <p:cNvSpPr txBox="1"/>
          <p:nvPr/>
        </p:nvSpPr>
        <p:spPr>
          <a:xfrm>
            <a:off x="4678608" y="4580116"/>
            <a:ext cx="1305641" cy="923330"/>
          </a:xfrm>
          <a:prstGeom prst="rect">
            <a:avLst/>
          </a:prstGeom>
          <a:noFill/>
        </p:spPr>
        <p:txBody>
          <a:bodyPr wrap="square" rtlCol="0">
            <a:spAutoFit/>
          </a:bodyPr>
          <a:lstStyle/>
          <a:p>
            <a:r>
              <a:rPr lang="en-US" sz="5400" b="1" dirty="0">
                <a:solidFill>
                  <a:srgbClr val="FF0000"/>
                </a:solidFill>
              </a:rPr>
              <a:t>(    )</a:t>
            </a:r>
          </a:p>
        </p:txBody>
      </p:sp>
      <p:sp>
        <p:nvSpPr>
          <p:cNvPr id="30" name="TextBox 29">
            <a:extLst>
              <a:ext uri="{FF2B5EF4-FFF2-40B4-BE49-F238E27FC236}">
                <a16:creationId xmlns:a16="http://schemas.microsoft.com/office/drawing/2014/main" id="{9591A72D-EF7B-AE07-C82C-7E1DFDA46819}"/>
              </a:ext>
            </a:extLst>
          </p:cNvPr>
          <p:cNvSpPr txBox="1"/>
          <p:nvPr/>
        </p:nvSpPr>
        <p:spPr>
          <a:xfrm>
            <a:off x="6251470" y="1726710"/>
            <a:ext cx="795722" cy="923330"/>
          </a:xfrm>
          <a:prstGeom prst="rect">
            <a:avLst/>
          </a:prstGeom>
          <a:noFill/>
        </p:spPr>
        <p:txBody>
          <a:bodyPr wrap="square" rtlCol="0">
            <a:spAutoFit/>
          </a:bodyPr>
          <a:lstStyle/>
          <a:p>
            <a:r>
              <a:rPr lang="en-US" sz="5400" b="1" dirty="0">
                <a:solidFill>
                  <a:srgbClr val="FF0000"/>
                </a:solidFill>
              </a:rPr>
              <a:t>N</a:t>
            </a:r>
            <a:endParaRPr lang="en-US" sz="5400" b="1" dirty="0"/>
          </a:p>
        </p:txBody>
      </p:sp>
      <p:sp>
        <p:nvSpPr>
          <p:cNvPr id="32" name="TextBox 31">
            <a:extLst>
              <a:ext uri="{FF2B5EF4-FFF2-40B4-BE49-F238E27FC236}">
                <a16:creationId xmlns:a16="http://schemas.microsoft.com/office/drawing/2014/main" id="{BDD17CED-07E8-A32D-93FC-08B7B88B658E}"/>
              </a:ext>
            </a:extLst>
          </p:cNvPr>
          <p:cNvSpPr txBox="1"/>
          <p:nvPr/>
        </p:nvSpPr>
        <p:spPr>
          <a:xfrm>
            <a:off x="2817864" y="1777014"/>
            <a:ext cx="739111" cy="923330"/>
          </a:xfrm>
          <a:prstGeom prst="rect">
            <a:avLst/>
          </a:prstGeom>
          <a:noFill/>
        </p:spPr>
        <p:txBody>
          <a:bodyPr wrap="square" rtlCol="0">
            <a:spAutoFit/>
          </a:bodyPr>
          <a:lstStyle/>
          <a:p>
            <a:r>
              <a:rPr lang="en-US" sz="5400" b="1" dirty="0">
                <a:solidFill>
                  <a:srgbClr val="FF0000"/>
                </a:solidFill>
              </a:rPr>
              <a:t>G</a:t>
            </a:r>
            <a:endParaRPr lang="en-US" sz="5400" b="1" dirty="0"/>
          </a:p>
        </p:txBody>
      </p:sp>
      <p:sp>
        <p:nvSpPr>
          <p:cNvPr id="33" name="TextBox 32">
            <a:extLst>
              <a:ext uri="{FF2B5EF4-FFF2-40B4-BE49-F238E27FC236}">
                <a16:creationId xmlns:a16="http://schemas.microsoft.com/office/drawing/2014/main" id="{2FD840CC-369B-571A-D851-1A85AFF5AE69}"/>
              </a:ext>
            </a:extLst>
          </p:cNvPr>
          <p:cNvSpPr txBox="1"/>
          <p:nvPr/>
        </p:nvSpPr>
        <p:spPr>
          <a:xfrm>
            <a:off x="5110223" y="4485276"/>
            <a:ext cx="362606" cy="1200329"/>
          </a:xfrm>
          <a:prstGeom prst="rect">
            <a:avLst/>
          </a:prstGeom>
          <a:noFill/>
        </p:spPr>
        <p:txBody>
          <a:bodyPr wrap="square" rtlCol="0">
            <a:spAutoFit/>
          </a:bodyPr>
          <a:lstStyle/>
          <a:p>
            <a:r>
              <a:rPr lang="en-US" sz="3600" b="1" dirty="0">
                <a:solidFill>
                  <a:srgbClr val="FF0000"/>
                </a:solidFill>
              </a:rPr>
              <a:t>2</a:t>
            </a:r>
          </a:p>
          <a:p>
            <a:r>
              <a:rPr lang="en-US" sz="3600" b="1" dirty="0">
                <a:solidFill>
                  <a:srgbClr val="FF0000"/>
                </a:solidFill>
              </a:rPr>
              <a:t>1</a:t>
            </a:r>
          </a:p>
        </p:txBody>
      </p:sp>
      <p:sp>
        <p:nvSpPr>
          <p:cNvPr id="35" name="TextBox 34">
            <a:extLst>
              <a:ext uri="{FF2B5EF4-FFF2-40B4-BE49-F238E27FC236}">
                <a16:creationId xmlns:a16="http://schemas.microsoft.com/office/drawing/2014/main" id="{D01BAB3D-D29E-D2A5-8897-8A445A042DCF}"/>
              </a:ext>
            </a:extLst>
          </p:cNvPr>
          <p:cNvSpPr txBox="1"/>
          <p:nvPr/>
        </p:nvSpPr>
        <p:spPr>
          <a:xfrm>
            <a:off x="6477076" y="4817880"/>
            <a:ext cx="1879234" cy="461665"/>
          </a:xfrm>
          <a:prstGeom prst="rect">
            <a:avLst/>
          </a:prstGeom>
          <a:noFill/>
        </p:spPr>
        <p:txBody>
          <a:bodyPr wrap="square" rtlCol="0">
            <a:spAutoFit/>
          </a:bodyPr>
          <a:lstStyle/>
          <a:p>
            <a:r>
              <a:rPr lang="en-US" sz="2400" b="1" dirty="0">
                <a:solidFill>
                  <a:srgbClr val="FF0000"/>
                </a:solidFill>
              </a:rPr>
              <a:t>n= 10.6 mol  </a:t>
            </a:r>
          </a:p>
        </p:txBody>
      </p:sp>
      <p:cxnSp>
        <p:nvCxnSpPr>
          <p:cNvPr id="13" name="Straight Arrow Connector 12">
            <a:extLst>
              <a:ext uri="{FF2B5EF4-FFF2-40B4-BE49-F238E27FC236}">
                <a16:creationId xmlns:a16="http://schemas.microsoft.com/office/drawing/2014/main" id="{1B8AC25F-4693-28F2-60F1-76595D997778}"/>
              </a:ext>
            </a:extLst>
          </p:cNvPr>
          <p:cNvCxnSpPr>
            <a:cxnSpLocks/>
          </p:cNvCxnSpPr>
          <p:nvPr/>
        </p:nvCxnSpPr>
        <p:spPr>
          <a:xfrm flipV="1">
            <a:off x="6667068" y="3650879"/>
            <a:ext cx="0" cy="116007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33F6C0-A0F2-A56B-51CC-06CB7A7D4FB9}"/>
              </a:ext>
            </a:extLst>
          </p:cNvPr>
          <p:cNvSpPr txBox="1"/>
          <p:nvPr/>
        </p:nvSpPr>
        <p:spPr>
          <a:xfrm>
            <a:off x="9121630" y="3635682"/>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20" name="TextBox 19">
            <a:extLst>
              <a:ext uri="{FF2B5EF4-FFF2-40B4-BE49-F238E27FC236}">
                <a16:creationId xmlns:a16="http://schemas.microsoft.com/office/drawing/2014/main" id="{9C06C49A-B3C6-9606-ACAF-DCBFF876808C}"/>
              </a:ext>
            </a:extLst>
          </p:cNvPr>
          <p:cNvSpPr txBox="1"/>
          <p:nvPr/>
        </p:nvSpPr>
        <p:spPr>
          <a:xfrm>
            <a:off x="10333902" y="3475736"/>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21" name="Straight Connector 20">
            <a:extLst>
              <a:ext uri="{FF2B5EF4-FFF2-40B4-BE49-F238E27FC236}">
                <a16:creationId xmlns:a16="http://schemas.microsoft.com/office/drawing/2014/main" id="{6A8F543E-0AE4-55E0-6D15-FFF16A4D5F68}"/>
              </a:ext>
            </a:extLst>
          </p:cNvPr>
          <p:cNvCxnSpPr>
            <a:cxnSpLocks/>
          </p:cNvCxnSpPr>
          <p:nvPr/>
        </p:nvCxnSpPr>
        <p:spPr>
          <a:xfrm>
            <a:off x="10306194" y="4399066"/>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1D174A5-5330-E931-2CB6-5A4305E830FB}"/>
              </a:ext>
            </a:extLst>
          </p:cNvPr>
          <p:cNvSpPr txBox="1"/>
          <p:nvPr/>
        </p:nvSpPr>
        <p:spPr>
          <a:xfrm>
            <a:off x="10285411" y="4294433"/>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41" name="TextBox 40">
            <a:extLst>
              <a:ext uri="{FF2B5EF4-FFF2-40B4-BE49-F238E27FC236}">
                <a16:creationId xmlns:a16="http://schemas.microsoft.com/office/drawing/2014/main" id="{D009D33C-AEC2-4ABF-8E5D-895FBAD69582}"/>
              </a:ext>
            </a:extLst>
          </p:cNvPr>
          <p:cNvSpPr txBox="1"/>
          <p:nvPr/>
        </p:nvSpPr>
        <p:spPr>
          <a:xfrm>
            <a:off x="6529022" y="3196145"/>
            <a:ext cx="1950737" cy="461665"/>
          </a:xfrm>
          <a:prstGeom prst="rect">
            <a:avLst/>
          </a:prstGeom>
          <a:noFill/>
        </p:spPr>
        <p:txBody>
          <a:bodyPr wrap="square" rtlCol="0">
            <a:spAutoFit/>
          </a:bodyPr>
          <a:lstStyle/>
          <a:p>
            <a:r>
              <a:rPr lang="en-US" sz="2400" b="1" dirty="0">
                <a:solidFill>
                  <a:srgbClr val="FF0000"/>
                </a:solidFill>
              </a:rPr>
              <a:t>m = 1355.74 g </a:t>
            </a:r>
          </a:p>
        </p:txBody>
      </p:sp>
      <p:sp>
        <p:nvSpPr>
          <p:cNvPr id="44" name="TextBox 43">
            <a:extLst>
              <a:ext uri="{FF2B5EF4-FFF2-40B4-BE49-F238E27FC236}">
                <a16:creationId xmlns:a16="http://schemas.microsoft.com/office/drawing/2014/main" id="{7A724DB6-3BF2-A133-46B4-4F4BA58D1DB2}"/>
              </a:ext>
            </a:extLst>
          </p:cNvPr>
          <p:cNvSpPr txBox="1"/>
          <p:nvPr/>
        </p:nvSpPr>
        <p:spPr>
          <a:xfrm>
            <a:off x="99412" y="2163411"/>
            <a:ext cx="2498439" cy="3108543"/>
          </a:xfrm>
          <a:prstGeom prst="rect">
            <a:avLst/>
          </a:prstGeom>
          <a:noFill/>
          <a:ln w="63500">
            <a:solidFill>
              <a:srgbClr val="FF0000"/>
            </a:solidFill>
          </a:ln>
        </p:spPr>
        <p:txBody>
          <a:bodyPr wrap="square" rtlCol="0">
            <a:spAutoFit/>
          </a:bodyPr>
          <a:lstStyle/>
          <a:p>
            <a:r>
              <a:rPr lang="en-US" sz="2800" b="1" dirty="0"/>
              <a:t>Remember: </a:t>
            </a:r>
            <a:r>
              <a:rPr lang="en-US" sz="2800" b="1" dirty="0">
                <a:solidFill>
                  <a:srgbClr val="FF0000"/>
                </a:solidFill>
              </a:rPr>
              <a:t>ALL</a:t>
            </a:r>
            <a:r>
              <a:rPr lang="en-US" sz="2800" b="1" dirty="0"/>
              <a:t> amounts are related at </a:t>
            </a:r>
            <a:r>
              <a:rPr lang="en-US" sz="2800" b="1" dirty="0">
                <a:solidFill>
                  <a:srgbClr val="FF0000"/>
                </a:solidFill>
              </a:rPr>
              <a:t>MOLE level </a:t>
            </a:r>
            <a:r>
              <a:rPr lang="en-US" sz="2800" b="1" dirty="0"/>
              <a:t>by Ratio.</a:t>
            </a:r>
          </a:p>
          <a:p>
            <a:endParaRPr lang="en-US" sz="2800" b="1" dirty="0"/>
          </a:p>
          <a:p>
            <a:r>
              <a:rPr lang="en-US" sz="2800" b="1" dirty="0"/>
              <a:t>So I</a:t>
            </a:r>
            <a:r>
              <a:rPr lang="en-US" sz="2800" b="1" baseline="-25000" dirty="0"/>
              <a:t>2 </a:t>
            </a:r>
            <a:r>
              <a:rPr lang="en-US" sz="2800" b="1" dirty="0"/>
              <a:t>is 1:1.</a:t>
            </a:r>
          </a:p>
        </p:txBody>
      </p:sp>
      <p:sp>
        <p:nvSpPr>
          <p:cNvPr id="17" name="TextBox 16">
            <a:extLst>
              <a:ext uri="{FF2B5EF4-FFF2-40B4-BE49-F238E27FC236}">
                <a16:creationId xmlns:a16="http://schemas.microsoft.com/office/drawing/2014/main" id="{2182B776-98BA-E791-0C90-48A77945A8C7}"/>
              </a:ext>
            </a:extLst>
          </p:cNvPr>
          <p:cNvSpPr txBox="1"/>
          <p:nvPr/>
        </p:nvSpPr>
        <p:spPr>
          <a:xfrm>
            <a:off x="2065293" y="5901260"/>
            <a:ext cx="1636154" cy="461665"/>
          </a:xfrm>
          <a:prstGeom prst="rect">
            <a:avLst/>
          </a:prstGeom>
          <a:noFill/>
        </p:spPr>
        <p:txBody>
          <a:bodyPr wrap="square" rtlCol="0">
            <a:spAutoFit/>
          </a:bodyPr>
          <a:lstStyle/>
          <a:p>
            <a:r>
              <a:rPr lang="en-US" sz="2400" b="1" dirty="0"/>
              <a:t>10.60</a:t>
            </a:r>
            <a:r>
              <a:rPr lang="en-US" sz="2400" b="1" baseline="-25000" dirty="0"/>
              <a:t>H2</a:t>
            </a:r>
            <a:r>
              <a:rPr lang="en-US" sz="2400" b="1" dirty="0"/>
              <a:t> g</a:t>
            </a:r>
          </a:p>
        </p:txBody>
      </p:sp>
      <p:sp>
        <p:nvSpPr>
          <p:cNvPr id="18" name="TextBox 17">
            <a:extLst>
              <a:ext uri="{FF2B5EF4-FFF2-40B4-BE49-F238E27FC236}">
                <a16:creationId xmlns:a16="http://schemas.microsoft.com/office/drawing/2014/main" id="{5564FF2F-D630-9390-C8B2-EE4665C9349F}"/>
              </a:ext>
            </a:extLst>
          </p:cNvPr>
          <p:cNvSpPr txBox="1"/>
          <p:nvPr/>
        </p:nvSpPr>
        <p:spPr>
          <a:xfrm>
            <a:off x="3292406" y="6090853"/>
            <a:ext cx="435491" cy="584775"/>
          </a:xfrm>
          <a:prstGeom prst="rect">
            <a:avLst/>
          </a:prstGeom>
          <a:noFill/>
        </p:spPr>
        <p:txBody>
          <a:bodyPr wrap="square" rtlCol="0">
            <a:spAutoFit/>
          </a:bodyPr>
          <a:lstStyle/>
          <a:p>
            <a:r>
              <a:rPr lang="en-US" sz="3200" b="1" dirty="0">
                <a:solidFill>
                  <a:srgbClr val="FF0000"/>
                </a:solidFill>
              </a:rPr>
              <a:t>X</a:t>
            </a:r>
          </a:p>
        </p:txBody>
      </p:sp>
      <p:sp>
        <p:nvSpPr>
          <p:cNvPr id="23" name="TextBox 22">
            <a:extLst>
              <a:ext uri="{FF2B5EF4-FFF2-40B4-BE49-F238E27FC236}">
                <a16:creationId xmlns:a16="http://schemas.microsoft.com/office/drawing/2014/main" id="{447A726D-D966-EEC7-4B1C-03C3B6770054}"/>
              </a:ext>
            </a:extLst>
          </p:cNvPr>
          <p:cNvSpPr txBox="1"/>
          <p:nvPr/>
        </p:nvSpPr>
        <p:spPr>
          <a:xfrm>
            <a:off x="3699441" y="5912859"/>
            <a:ext cx="1229712" cy="461665"/>
          </a:xfrm>
          <a:prstGeom prst="rect">
            <a:avLst/>
          </a:prstGeom>
          <a:noFill/>
        </p:spPr>
        <p:txBody>
          <a:bodyPr wrap="square" rtlCol="0">
            <a:spAutoFit/>
          </a:bodyPr>
          <a:lstStyle/>
          <a:p>
            <a:r>
              <a:rPr lang="en-US" sz="2400" b="1" dirty="0"/>
              <a:t>1 mol </a:t>
            </a:r>
            <a:r>
              <a:rPr lang="en-US" sz="2400" b="1" baseline="-25000" dirty="0"/>
              <a:t>H2</a:t>
            </a:r>
          </a:p>
        </p:txBody>
      </p:sp>
      <p:cxnSp>
        <p:nvCxnSpPr>
          <p:cNvPr id="25" name="Straight Connector 24">
            <a:extLst>
              <a:ext uri="{FF2B5EF4-FFF2-40B4-BE49-F238E27FC236}">
                <a16:creationId xmlns:a16="http://schemas.microsoft.com/office/drawing/2014/main" id="{DFF6B3E4-E75B-B69E-A148-B56BD4D029D8}"/>
              </a:ext>
            </a:extLst>
          </p:cNvPr>
          <p:cNvCxnSpPr/>
          <p:nvPr/>
        </p:nvCxnSpPr>
        <p:spPr>
          <a:xfrm>
            <a:off x="3743663" y="6362925"/>
            <a:ext cx="11688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8EC0F99-B6AB-FBFC-F6D0-F46DEBB5C38A}"/>
              </a:ext>
            </a:extLst>
          </p:cNvPr>
          <p:cNvSpPr txBox="1"/>
          <p:nvPr/>
        </p:nvSpPr>
        <p:spPr>
          <a:xfrm>
            <a:off x="3564883" y="6403556"/>
            <a:ext cx="1589628" cy="461665"/>
          </a:xfrm>
          <a:prstGeom prst="rect">
            <a:avLst/>
          </a:prstGeom>
          <a:noFill/>
        </p:spPr>
        <p:txBody>
          <a:bodyPr wrap="square" rtlCol="0">
            <a:spAutoFit/>
          </a:bodyPr>
          <a:lstStyle/>
          <a:p>
            <a:r>
              <a:rPr lang="en-US" sz="2400" b="1" dirty="0"/>
              <a:t>2.0 g/mol</a:t>
            </a:r>
          </a:p>
        </p:txBody>
      </p:sp>
      <p:sp>
        <p:nvSpPr>
          <p:cNvPr id="28" name="TextBox 27">
            <a:extLst>
              <a:ext uri="{FF2B5EF4-FFF2-40B4-BE49-F238E27FC236}">
                <a16:creationId xmlns:a16="http://schemas.microsoft.com/office/drawing/2014/main" id="{69F75AF0-1AF9-AD09-64FF-F07684D964B1}"/>
              </a:ext>
            </a:extLst>
          </p:cNvPr>
          <p:cNvSpPr txBox="1"/>
          <p:nvPr/>
        </p:nvSpPr>
        <p:spPr>
          <a:xfrm>
            <a:off x="4960147" y="6070537"/>
            <a:ext cx="435491" cy="584775"/>
          </a:xfrm>
          <a:prstGeom prst="rect">
            <a:avLst/>
          </a:prstGeom>
          <a:noFill/>
        </p:spPr>
        <p:txBody>
          <a:bodyPr wrap="square" rtlCol="0">
            <a:spAutoFit/>
          </a:bodyPr>
          <a:lstStyle/>
          <a:p>
            <a:r>
              <a:rPr lang="en-US" sz="3200" b="1" dirty="0">
                <a:solidFill>
                  <a:srgbClr val="FF0000"/>
                </a:solidFill>
              </a:rPr>
              <a:t>X</a:t>
            </a:r>
          </a:p>
        </p:txBody>
      </p:sp>
      <p:cxnSp>
        <p:nvCxnSpPr>
          <p:cNvPr id="31" name="Straight Connector 30">
            <a:extLst>
              <a:ext uri="{FF2B5EF4-FFF2-40B4-BE49-F238E27FC236}">
                <a16:creationId xmlns:a16="http://schemas.microsoft.com/office/drawing/2014/main" id="{24A08FEC-063E-C144-7726-16B279B6A91A}"/>
              </a:ext>
            </a:extLst>
          </p:cNvPr>
          <p:cNvCxnSpPr/>
          <p:nvPr/>
        </p:nvCxnSpPr>
        <p:spPr>
          <a:xfrm>
            <a:off x="5407581" y="6351325"/>
            <a:ext cx="11688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F172876-47BD-367A-8EE6-1C4A2E167D38}"/>
              </a:ext>
            </a:extLst>
          </p:cNvPr>
          <p:cNvSpPr txBox="1"/>
          <p:nvPr/>
        </p:nvSpPr>
        <p:spPr>
          <a:xfrm>
            <a:off x="7119878" y="5921575"/>
            <a:ext cx="2228289" cy="461665"/>
          </a:xfrm>
          <a:prstGeom prst="rect">
            <a:avLst/>
          </a:prstGeom>
          <a:noFill/>
        </p:spPr>
        <p:txBody>
          <a:bodyPr wrap="square" rtlCol="0">
            <a:spAutoFit/>
          </a:bodyPr>
          <a:lstStyle/>
          <a:p>
            <a:r>
              <a:rPr lang="en-US" sz="2400" b="1" dirty="0"/>
              <a:t>127.9 g/ mol HI</a:t>
            </a:r>
          </a:p>
        </p:txBody>
      </p:sp>
      <p:sp>
        <p:nvSpPr>
          <p:cNvPr id="36" name="TextBox 35">
            <a:extLst>
              <a:ext uri="{FF2B5EF4-FFF2-40B4-BE49-F238E27FC236}">
                <a16:creationId xmlns:a16="http://schemas.microsoft.com/office/drawing/2014/main" id="{10D65AC8-9BEC-CC4F-A1F1-9053AB66035F}"/>
              </a:ext>
            </a:extLst>
          </p:cNvPr>
          <p:cNvSpPr txBox="1"/>
          <p:nvPr/>
        </p:nvSpPr>
        <p:spPr>
          <a:xfrm>
            <a:off x="5395638" y="6374524"/>
            <a:ext cx="1422715" cy="461665"/>
          </a:xfrm>
          <a:prstGeom prst="rect">
            <a:avLst/>
          </a:prstGeom>
          <a:noFill/>
        </p:spPr>
        <p:txBody>
          <a:bodyPr wrap="square" rtlCol="0">
            <a:spAutoFit/>
          </a:bodyPr>
          <a:lstStyle/>
          <a:p>
            <a:r>
              <a:rPr lang="en-US" sz="2400" b="1" dirty="0"/>
              <a:t>1 mol H</a:t>
            </a:r>
            <a:r>
              <a:rPr lang="en-US" sz="2400" b="1" baseline="-25000" dirty="0"/>
              <a:t>2</a:t>
            </a:r>
          </a:p>
        </p:txBody>
      </p:sp>
      <p:sp>
        <p:nvSpPr>
          <p:cNvPr id="42" name="TextBox 41">
            <a:extLst>
              <a:ext uri="{FF2B5EF4-FFF2-40B4-BE49-F238E27FC236}">
                <a16:creationId xmlns:a16="http://schemas.microsoft.com/office/drawing/2014/main" id="{2AC02D1A-87B6-6389-ABBE-E4A7B8E7D94C}"/>
              </a:ext>
            </a:extLst>
          </p:cNvPr>
          <p:cNvSpPr txBox="1"/>
          <p:nvPr/>
        </p:nvSpPr>
        <p:spPr>
          <a:xfrm>
            <a:off x="6638368" y="6062325"/>
            <a:ext cx="435491" cy="584775"/>
          </a:xfrm>
          <a:prstGeom prst="rect">
            <a:avLst/>
          </a:prstGeom>
          <a:noFill/>
        </p:spPr>
        <p:txBody>
          <a:bodyPr wrap="square" rtlCol="0">
            <a:spAutoFit/>
          </a:bodyPr>
          <a:lstStyle/>
          <a:p>
            <a:r>
              <a:rPr lang="en-US" sz="3200" b="1" dirty="0">
                <a:solidFill>
                  <a:srgbClr val="FF0000"/>
                </a:solidFill>
              </a:rPr>
              <a:t>X</a:t>
            </a:r>
          </a:p>
        </p:txBody>
      </p:sp>
      <p:sp>
        <p:nvSpPr>
          <p:cNvPr id="43" name="TextBox 42">
            <a:extLst>
              <a:ext uri="{FF2B5EF4-FFF2-40B4-BE49-F238E27FC236}">
                <a16:creationId xmlns:a16="http://schemas.microsoft.com/office/drawing/2014/main" id="{EAC5FD89-944C-44D2-8BBF-60091FB77509}"/>
              </a:ext>
            </a:extLst>
          </p:cNvPr>
          <p:cNvSpPr txBox="1"/>
          <p:nvPr/>
        </p:nvSpPr>
        <p:spPr>
          <a:xfrm>
            <a:off x="5457581" y="5960097"/>
            <a:ext cx="1422715" cy="461665"/>
          </a:xfrm>
          <a:prstGeom prst="rect">
            <a:avLst/>
          </a:prstGeom>
          <a:noFill/>
        </p:spPr>
        <p:txBody>
          <a:bodyPr wrap="square" rtlCol="0">
            <a:spAutoFit/>
          </a:bodyPr>
          <a:lstStyle/>
          <a:p>
            <a:r>
              <a:rPr lang="en-US" sz="2400" b="1" dirty="0"/>
              <a:t>2 mol HI</a:t>
            </a:r>
          </a:p>
        </p:txBody>
      </p:sp>
      <p:sp>
        <p:nvSpPr>
          <p:cNvPr id="45" name="TextBox 44">
            <a:extLst>
              <a:ext uri="{FF2B5EF4-FFF2-40B4-BE49-F238E27FC236}">
                <a16:creationId xmlns:a16="http://schemas.microsoft.com/office/drawing/2014/main" id="{C61C6468-8DEA-A192-A763-B22B851A4FF5}"/>
              </a:ext>
            </a:extLst>
          </p:cNvPr>
          <p:cNvSpPr txBox="1"/>
          <p:nvPr/>
        </p:nvSpPr>
        <p:spPr>
          <a:xfrm>
            <a:off x="7551400" y="6396335"/>
            <a:ext cx="1422715" cy="461665"/>
          </a:xfrm>
          <a:prstGeom prst="rect">
            <a:avLst/>
          </a:prstGeom>
          <a:noFill/>
        </p:spPr>
        <p:txBody>
          <a:bodyPr wrap="square" rtlCol="0">
            <a:spAutoFit/>
          </a:bodyPr>
          <a:lstStyle/>
          <a:p>
            <a:r>
              <a:rPr lang="en-US" sz="2400" b="1" dirty="0"/>
              <a:t>1 mol HI</a:t>
            </a:r>
            <a:endParaRPr lang="en-US" sz="2400" b="1" baseline="-25000" dirty="0"/>
          </a:p>
        </p:txBody>
      </p:sp>
      <p:cxnSp>
        <p:nvCxnSpPr>
          <p:cNvPr id="46" name="Straight Connector 45">
            <a:extLst>
              <a:ext uri="{FF2B5EF4-FFF2-40B4-BE49-F238E27FC236}">
                <a16:creationId xmlns:a16="http://schemas.microsoft.com/office/drawing/2014/main" id="{663581CB-B781-706C-0DFE-67351F46D7E5}"/>
              </a:ext>
            </a:extLst>
          </p:cNvPr>
          <p:cNvCxnSpPr>
            <a:cxnSpLocks/>
          </p:cNvCxnSpPr>
          <p:nvPr/>
        </p:nvCxnSpPr>
        <p:spPr>
          <a:xfrm flipV="1">
            <a:off x="7199596" y="6383240"/>
            <a:ext cx="2148571" cy="203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6152CD1-7DF2-8D4D-E6EB-9CFC2B08A2AB}"/>
              </a:ext>
            </a:extLst>
          </p:cNvPr>
          <p:cNvSpPr/>
          <p:nvPr/>
        </p:nvSpPr>
        <p:spPr>
          <a:xfrm>
            <a:off x="2023173" y="5685605"/>
            <a:ext cx="7518062" cy="1150584"/>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66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6" grpId="0"/>
      <p:bldP spid="28" grpId="0"/>
      <p:bldP spid="34" grpId="0"/>
      <p:bldP spid="36" grpId="0"/>
      <p:bldP spid="42" grpId="0"/>
      <p:bldP spid="43" grpId="0"/>
      <p:bldP spid="45" grpId="0"/>
      <p:bldP spid="4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1104468" y="-307268"/>
            <a:ext cx="10515600" cy="1325563"/>
          </a:xfrm>
        </p:spPr>
        <p:txBody>
          <a:bodyPr/>
          <a:lstStyle/>
          <a:p>
            <a:r>
              <a:rPr lang="en-US" b="1" dirty="0">
                <a:solidFill>
                  <a:srgbClr val="002060"/>
                </a:solidFill>
              </a:rPr>
              <a:t>3.8: Amounts of Reactants and Products</a:t>
            </a:r>
          </a:p>
        </p:txBody>
      </p:sp>
      <p:pic>
        <p:nvPicPr>
          <p:cNvPr id="17" name="Picture 16" descr="Diagram&#10;&#10;Description automatically generated">
            <a:extLst>
              <a:ext uri="{FF2B5EF4-FFF2-40B4-BE49-F238E27FC236}">
                <a16:creationId xmlns:a16="http://schemas.microsoft.com/office/drawing/2014/main" id="{ABC1C15A-E8AF-21CF-B122-408C47AB8A5E}"/>
              </a:ext>
            </a:extLst>
          </p:cNvPr>
          <p:cNvPicPr>
            <a:picLocks noChangeAspect="1"/>
          </p:cNvPicPr>
          <p:nvPr/>
        </p:nvPicPr>
        <p:blipFill>
          <a:blip r:embed="rId2"/>
          <a:stretch>
            <a:fillRect/>
          </a:stretch>
        </p:blipFill>
        <p:spPr>
          <a:xfrm>
            <a:off x="0" y="599089"/>
            <a:ext cx="12245177" cy="6258911"/>
          </a:xfrm>
          <a:prstGeom prst="rect">
            <a:avLst/>
          </a:prstGeom>
        </p:spPr>
      </p:pic>
      <p:sp>
        <p:nvSpPr>
          <p:cNvPr id="18" name="TextBox 17">
            <a:extLst>
              <a:ext uri="{FF2B5EF4-FFF2-40B4-BE49-F238E27FC236}">
                <a16:creationId xmlns:a16="http://schemas.microsoft.com/office/drawing/2014/main" id="{D0AD38DD-3D09-4CFA-6672-C79A974B829B}"/>
              </a:ext>
            </a:extLst>
          </p:cNvPr>
          <p:cNvSpPr txBox="1"/>
          <p:nvPr/>
        </p:nvSpPr>
        <p:spPr>
          <a:xfrm>
            <a:off x="0" y="2967335"/>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23" name="TextBox 22">
            <a:extLst>
              <a:ext uri="{FF2B5EF4-FFF2-40B4-BE49-F238E27FC236}">
                <a16:creationId xmlns:a16="http://schemas.microsoft.com/office/drawing/2014/main" id="{EA4695CB-0C06-1D8B-9690-CB7DC3665043}"/>
              </a:ext>
            </a:extLst>
          </p:cNvPr>
          <p:cNvSpPr txBox="1"/>
          <p:nvPr/>
        </p:nvSpPr>
        <p:spPr>
          <a:xfrm>
            <a:off x="1212272" y="2807389"/>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24" name="Straight Connector 23">
            <a:extLst>
              <a:ext uri="{FF2B5EF4-FFF2-40B4-BE49-F238E27FC236}">
                <a16:creationId xmlns:a16="http://schemas.microsoft.com/office/drawing/2014/main" id="{53DA34FC-B645-D4D8-1039-B351F7280A01}"/>
              </a:ext>
            </a:extLst>
          </p:cNvPr>
          <p:cNvCxnSpPr>
            <a:cxnSpLocks/>
          </p:cNvCxnSpPr>
          <p:nvPr/>
        </p:nvCxnSpPr>
        <p:spPr>
          <a:xfrm>
            <a:off x="1184564" y="3730719"/>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2652CDD-9FED-4D5A-08AF-67E4375A3115}"/>
              </a:ext>
            </a:extLst>
          </p:cNvPr>
          <p:cNvSpPr txBox="1"/>
          <p:nvPr/>
        </p:nvSpPr>
        <p:spPr>
          <a:xfrm>
            <a:off x="1211544" y="3561946"/>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36" name="TextBox 35">
            <a:extLst>
              <a:ext uri="{FF2B5EF4-FFF2-40B4-BE49-F238E27FC236}">
                <a16:creationId xmlns:a16="http://schemas.microsoft.com/office/drawing/2014/main" id="{1701D87F-1886-5D63-129D-CCC7434F3E39}"/>
              </a:ext>
            </a:extLst>
          </p:cNvPr>
          <p:cNvSpPr txBox="1"/>
          <p:nvPr/>
        </p:nvSpPr>
        <p:spPr>
          <a:xfrm>
            <a:off x="5009070" y="3890665"/>
            <a:ext cx="1305641" cy="923330"/>
          </a:xfrm>
          <a:prstGeom prst="rect">
            <a:avLst/>
          </a:prstGeom>
          <a:noFill/>
        </p:spPr>
        <p:txBody>
          <a:bodyPr wrap="square" rtlCol="0">
            <a:spAutoFit/>
          </a:bodyPr>
          <a:lstStyle/>
          <a:p>
            <a:r>
              <a:rPr lang="en-US" sz="5400" b="1" dirty="0">
                <a:solidFill>
                  <a:srgbClr val="FF0000"/>
                </a:solidFill>
              </a:rPr>
              <a:t>(    )</a:t>
            </a:r>
          </a:p>
        </p:txBody>
      </p:sp>
      <p:sp>
        <p:nvSpPr>
          <p:cNvPr id="42" name="TextBox 41">
            <a:extLst>
              <a:ext uri="{FF2B5EF4-FFF2-40B4-BE49-F238E27FC236}">
                <a16:creationId xmlns:a16="http://schemas.microsoft.com/office/drawing/2014/main" id="{7076FAB8-CE77-E5DC-A97F-DF8763C2CA25}"/>
              </a:ext>
            </a:extLst>
          </p:cNvPr>
          <p:cNvSpPr txBox="1"/>
          <p:nvPr/>
        </p:nvSpPr>
        <p:spPr>
          <a:xfrm>
            <a:off x="5449314" y="3711685"/>
            <a:ext cx="362606" cy="1200329"/>
          </a:xfrm>
          <a:prstGeom prst="rect">
            <a:avLst/>
          </a:prstGeom>
          <a:noFill/>
        </p:spPr>
        <p:txBody>
          <a:bodyPr wrap="square" rtlCol="0">
            <a:spAutoFit/>
          </a:bodyPr>
          <a:lstStyle/>
          <a:p>
            <a:r>
              <a:rPr lang="en-US" sz="3600" b="1" dirty="0">
                <a:solidFill>
                  <a:srgbClr val="FF0000"/>
                </a:solidFill>
              </a:rPr>
              <a:t>N</a:t>
            </a:r>
          </a:p>
          <a:p>
            <a:r>
              <a:rPr lang="en-US" sz="3600" b="1" dirty="0">
                <a:solidFill>
                  <a:srgbClr val="FF0000"/>
                </a:solidFill>
              </a:rPr>
              <a:t>G</a:t>
            </a:r>
          </a:p>
        </p:txBody>
      </p:sp>
      <p:cxnSp>
        <p:nvCxnSpPr>
          <p:cNvPr id="45" name="Straight Connector 44">
            <a:extLst>
              <a:ext uri="{FF2B5EF4-FFF2-40B4-BE49-F238E27FC236}">
                <a16:creationId xmlns:a16="http://schemas.microsoft.com/office/drawing/2014/main" id="{14BB93EA-CEA7-574C-7069-6F82C0836C71}"/>
              </a:ext>
            </a:extLst>
          </p:cNvPr>
          <p:cNvCxnSpPr>
            <a:cxnSpLocks/>
          </p:cNvCxnSpPr>
          <p:nvPr/>
        </p:nvCxnSpPr>
        <p:spPr>
          <a:xfrm>
            <a:off x="5402016" y="4346799"/>
            <a:ext cx="567284"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F178460-0422-7C78-8FE1-BD05338BA087}"/>
              </a:ext>
            </a:extLst>
          </p:cNvPr>
          <p:cNvSpPr txBox="1"/>
          <p:nvPr/>
        </p:nvSpPr>
        <p:spPr>
          <a:xfrm>
            <a:off x="6530110" y="2967335"/>
            <a:ext cx="2498438" cy="923330"/>
          </a:xfrm>
          <a:prstGeom prst="rect">
            <a:avLst/>
          </a:prstGeom>
          <a:noFill/>
        </p:spPr>
        <p:txBody>
          <a:bodyPr wrap="square" rtlCol="0">
            <a:spAutoFit/>
          </a:bodyPr>
          <a:lstStyle/>
          <a:p>
            <a:r>
              <a:rPr lang="en-US" sz="5400" b="1" dirty="0" err="1">
                <a:solidFill>
                  <a:srgbClr val="FF0000"/>
                </a:solidFill>
              </a:rPr>
              <a:t>nM</a:t>
            </a:r>
            <a:r>
              <a:rPr lang="en-US" sz="5400" b="1" dirty="0">
                <a:solidFill>
                  <a:srgbClr val="FF0000"/>
                </a:solidFill>
              </a:rPr>
              <a:t> </a:t>
            </a:r>
            <a:r>
              <a:rPr lang="en-US" sz="5400" b="1" dirty="0"/>
              <a:t>=</a:t>
            </a:r>
            <a:r>
              <a:rPr lang="en-US" sz="5400" b="1" dirty="0">
                <a:solidFill>
                  <a:srgbClr val="FF0000"/>
                </a:solidFill>
              </a:rPr>
              <a:t> m </a:t>
            </a:r>
            <a:endParaRPr lang="en-US" sz="3200" baseline="-25000" dirty="0"/>
          </a:p>
        </p:txBody>
      </p:sp>
    </p:spTree>
    <p:extLst>
      <p:ext uri="{BB962C8B-B14F-4D97-AF65-F5344CB8AC3E}">
        <p14:creationId xmlns:p14="http://schemas.microsoft.com/office/powerpoint/2010/main" val="27741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5" grpId="0"/>
      <p:bldP spid="36" grpId="0"/>
      <p:bldP spid="42" grpId="0"/>
      <p:bldP spid="4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1104468" y="-307268"/>
            <a:ext cx="10515600" cy="1325563"/>
          </a:xfrm>
        </p:spPr>
        <p:txBody>
          <a:bodyPr/>
          <a:lstStyle/>
          <a:p>
            <a:r>
              <a:rPr lang="en-US" b="1" dirty="0">
                <a:solidFill>
                  <a:srgbClr val="002060"/>
                </a:solidFill>
              </a:rPr>
              <a:t>3.8: Amounts of Reactants and Products</a:t>
            </a:r>
          </a:p>
        </p:txBody>
      </p:sp>
      <p:pic>
        <p:nvPicPr>
          <p:cNvPr id="4" name="Picture 3">
            <a:extLst>
              <a:ext uri="{FF2B5EF4-FFF2-40B4-BE49-F238E27FC236}">
                <a16:creationId xmlns:a16="http://schemas.microsoft.com/office/drawing/2014/main" id="{C1090179-BD6F-1BC0-9164-A707F4D61947}"/>
              </a:ext>
            </a:extLst>
          </p:cNvPr>
          <p:cNvPicPr>
            <a:picLocks noChangeAspect="1"/>
          </p:cNvPicPr>
          <p:nvPr/>
        </p:nvPicPr>
        <p:blipFill rotWithShape="1">
          <a:blip r:embed="rId2"/>
          <a:srcRect b="80429"/>
          <a:stretch/>
        </p:blipFill>
        <p:spPr>
          <a:xfrm>
            <a:off x="0" y="1648917"/>
            <a:ext cx="12192000" cy="574022"/>
          </a:xfrm>
          <a:prstGeom prst="rect">
            <a:avLst/>
          </a:prstGeom>
        </p:spPr>
      </p:pic>
      <p:pic>
        <p:nvPicPr>
          <p:cNvPr id="5" name="Picture 4">
            <a:extLst>
              <a:ext uri="{FF2B5EF4-FFF2-40B4-BE49-F238E27FC236}">
                <a16:creationId xmlns:a16="http://schemas.microsoft.com/office/drawing/2014/main" id="{5C85CE40-BEE4-CFB5-8A12-1915BBBE74F8}"/>
              </a:ext>
            </a:extLst>
          </p:cNvPr>
          <p:cNvPicPr>
            <a:picLocks noChangeAspect="1"/>
          </p:cNvPicPr>
          <p:nvPr/>
        </p:nvPicPr>
        <p:blipFill rotWithShape="1">
          <a:blip r:embed="rId2"/>
          <a:srcRect t="21501" b="49254"/>
          <a:stretch/>
        </p:blipFill>
        <p:spPr>
          <a:xfrm>
            <a:off x="0" y="2853561"/>
            <a:ext cx="12192000" cy="857799"/>
          </a:xfrm>
          <a:prstGeom prst="rect">
            <a:avLst/>
          </a:prstGeom>
        </p:spPr>
      </p:pic>
      <p:pic>
        <p:nvPicPr>
          <p:cNvPr id="6" name="Picture 5">
            <a:extLst>
              <a:ext uri="{FF2B5EF4-FFF2-40B4-BE49-F238E27FC236}">
                <a16:creationId xmlns:a16="http://schemas.microsoft.com/office/drawing/2014/main" id="{024B2672-E587-9A4A-72FC-3D11750DA3B3}"/>
              </a:ext>
            </a:extLst>
          </p:cNvPr>
          <p:cNvPicPr>
            <a:picLocks noChangeAspect="1"/>
          </p:cNvPicPr>
          <p:nvPr/>
        </p:nvPicPr>
        <p:blipFill rotWithShape="1">
          <a:blip r:embed="rId2"/>
          <a:srcRect t="52945" b="17809"/>
          <a:stretch/>
        </p:blipFill>
        <p:spPr>
          <a:xfrm>
            <a:off x="0" y="4206162"/>
            <a:ext cx="12192000" cy="857799"/>
          </a:xfrm>
          <a:prstGeom prst="rect">
            <a:avLst/>
          </a:prstGeom>
        </p:spPr>
      </p:pic>
      <p:pic>
        <p:nvPicPr>
          <p:cNvPr id="7" name="Picture 6">
            <a:extLst>
              <a:ext uri="{FF2B5EF4-FFF2-40B4-BE49-F238E27FC236}">
                <a16:creationId xmlns:a16="http://schemas.microsoft.com/office/drawing/2014/main" id="{DC1E1BE1-939B-596E-912C-C118559A5181}"/>
              </a:ext>
            </a:extLst>
          </p:cNvPr>
          <p:cNvPicPr>
            <a:picLocks noChangeAspect="1"/>
          </p:cNvPicPr>
          <p:nvPr/>
        </p:nvPicPr>
        <p:blipFill rotWithShape="1">
          <a:blip r:embed="rId2"/>
          <a:srcRect t="82191"/>
          <a:stretch/>
        </p:blipFill>
        <p:spPr>
          <a:xfrm>
            <a:off x="0" y="5628289"/>
            <a:ext cx="12192000" cy="522338"/>
          </a:xfrm>
          <a:prstGeom prst="rect">
            <a:avLst/>
          </a:prstGeom>
        </p:spPr>
      </p:pic>
      <p:sp>
        <p:nvSpPr>
          <p:cNvPr id="8" name="TextBox 7">
            <a:extLst>
              <a:ext uri="{FF2B5EF4-FFF2-40B4-BE49-F238E27FC236}">
                <a16:creationId xmlns:a16="http://schemas.microsoft.com/office/drawing/2014/main" id="{FE6DA7F5-0414-5930-7840-921EADAB9B60}"/>
              </a:ext>
            </a:extLst>
          </p:cNvPr>
          <p:cNvSpPr txBox="1"/>
          <p:nvPr/>
        </p:nvSpPr>
        <p:spPr>
          <a:xfrm>
            <a:off x="236483" y="707373"/>
            <a:ext cx="11682248" cy="584775"/>
          </a:xfrm>
          <a:prstGeom prst="rect">
            <a:avLst/>
          </a:prstGeom>
          <a:noFill/>
        </p:spPr>
        <p:txBody>
          <a:bodyPr wrap="square" rtlCol="0">
            <a:spAutoFit/>
          </a:bodyPr>
          <a:lstStyle/>
          <a:p>
            <a:r>
              <a:rPr lang="en-US" sz="3200" b="1" dirty="0"/>
              <a:t>Step by Step General Approach for Solving Stoichiometry Problems</a:t>
            </a:r>
          </a:p>
        </p:txBody>
      </p:sp>
    </p:spTree>
    <p:extLst>
      <p:ext uri="{BB962C8B-B14F-4D97-AF65-F5344CB8AC3E}">
        <p14:creationId xmlns:p14="http://schemas.microsoft.com/office/powerpoint/2010/main" val="8932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831318"/>
              </a:xfrm>
              <a:prstGeom prst="rect">
                <a:avLst/>
              </a:prstGeom>
              <a:noFill/>
            </p:spPr>
            <p:txBody>
              <a:bodyPr wrap="square" rtlCol="0">
                <a:spAutoFit/>
              </a:bodyPr>
              <a:lstStyle/>
              <a:p>
                <a:r>
                  <a:rPr lang="en-US" b="0" i="1" dirty="0"/>
                  <a:t>Then atomic masses of two stable isotopes of boron</a:t>
                </a:r>
                <a:r>
                  <a:rPr lang="en-US" i="1" dirty="0"/>
                  <a:t>, </a:t>
                </a:r>
                <a14:m>
                  <m:oMath xmlns:m="http://schemas.openxmlformats.org/officeDocument/2006/math">
                    <m:m>
                      <m:mPr>
                        <m:mcs>
                          <m:mc>
                            <m:mcPr>
                              <m:count m:val="1"/>
                              <m:mcJc m:val="center"/>
                            </m:mcPr>
                          </m:mc>
                        </m:mcs>
                        <m:ctrlPr>
                          <a:rPr lang="en-US" i="1" smtClean="0">
                            <a:latin typeface="Cambria Math" panose="02040503050406030204" pitchFamily="18" charset="0"/>
                          </a:rPr>
                        </m:ctrlPr>
                      </m:mPr>
                      <m:mr>
                        <m:e>
                          <m:r>
                            <m:rPr>
                              <m:brk m:alnAt="7"/>
                            </m:rPr>
                            <a:rPr lang="en-CA" b="0" i="1" smtClean="0">
                              <a:latin typeface="Cambria Math" panose="02040503050406030204" pitchFamily="18" charset="0"/>
                            </a:rPr>
                            <m:t>1</m:t>
                          </m:r>
                          <m:r>
                            <a:rPr lang="en-CA" b="0" i="1" smtClean="0">
                              <a:latin typeface="Cambria Math" panose="02040503050406030204" pitchFamily="18" charset="0"/>
                            </a:rPr>
                            <m:t>0</m:t>
                          </m:r>
                        </m:e>
                      </m:mr>
                      <m:mr>
                        <m:e>
                          <m:r>
                            <a:rPr lang="en-CA" b="0" i="1" smtClean="0">
                              <a:latin typeface="Cambria Math" panose="02040503050406030204" pitchFamily="18" charset="0"/>
                            </a:rPr>
                            <m:t>5</m:t>
                          </m:r>
                        </m:e>
                      </m:mr>
                    </m:m>
                  </m:oMath>
                </a14:m>
                <a:r>
                  <a:rPr lang="en-CA" i="1" dirty="0"/>
                  <a:t>B (19.78 percent) and </a:t>
                </a:r>
                <a14:m>
                  <m:oMath xmlns:m="http://schemas.openxmlformats.org/officeDocument/2006/math">
                    <m:m>
                      <m:mPr>
                        <m:mcs>
                          <m:mc>
                            <m:mcPr>
                              <m:count m:val="1"/>
                              <m:mcJc m:val="center"/>
                            </m:mcPr>
                          </m:mc>
                        </m:mcs>
                        <m:ctrlPr>
                          <a:rPr lang="en-CA" i="1" smtClean="0">
                            <a:latin typeface="Cambria Math" panose="02040503050406030204" pitchFamily="18" charset="0"/>
                          </a:rPr>
                        </m:ctrlPr>
                      </m:mPr>
                      <m:mr>
                        <m:e>
                          <m:r>
                            <m:rPr>
                              <m:brk m:alnAt="7"/>
                            </m:rPr>
                            <a:rPr lang="en-CA" b="0" i="1" smtClean="0">
                              <a:latin typeface="Cambria Math" panose="02040503050406030204" pitchFamily="18" charset="0"/>
                            </a:rPr>
                            <m:t>1</m:t>
                          </m:r>
                          <m:r>
                            <a:rPr lang="en-CA" b="0" i="1" smtClean="0">
                              <a:latin typeface="Cambria Math" panose="02040503050406030204" pitchFamily="18" charset="0"/>
                            </a:rPr>
                            <m:t>1</m:t>
                          </m:r>
                        </m:e>
                      </m:mr>
                      <m:mr>
                        <m:e>
                          <m:r>
                            <a:rPr lang="en-CA" b="0" i="1" smtClean="0">
                              <a:latin typeface="Cambria Math" panose="02040503050406030204" pitchFamily="18" charset="0"/>
                            </a:rPr>
                            <m:t>5</m:t>
                          </m:r>
                        </m:e>
                      </m:mr>
                    </m:m>
                    <m:r>
                      <a:rPr lang="en-CA" b="0" i="1" smtClean="0">
                        <a:latin typeface="Cambria Math" panose="02040503050406030204" pitchFamily="18" charset="0"/>
                      </a:rPr>
                      <m:t>𝐵</m:t>
                    </m:r>
                  </m:oMath>
                </a14:m>
                <a:r>
                  <a:rPr lang="en-CA" i="1" dirty="0"/>
                  <a:t> (80.22 percent) are 10.0129 amu and 11.0093 amu, respectively. Calculate the average atomic mass of boron.</a:t>
                </a:r>
              </a:p>
            </p:txBody>
          </p:sp>
        </mc:Choice>
        <mc:Fallback xmlns="">
          <p:sp>
            <p:nvSpPr>
              <p:cNvPr id="4" name="TextBox 3">
                <a:extLst>
                  <a:ext uri="{FF2B5EF4-FFF2-40B4-BE49-F238E27FC236}">
                    <a16:creationId xmlns:a16="http://schemas.microsoft.com/office/drawing/2014/main" id="{5DDB004B-2015-A547-B7E6-CBB735587322}"/>
                  </a:ext>
                </a:extLst>
              </p:cNvPr>
              <p:cNvSpPr txBox="1">
                <a:spLocks noRot="1" noChangeAspect="1" noMove="1" noResize="1" noEditPoints="1" noAdjustHandles="1" noChangeArrowheads="1" noChangeShapeType="1" noTextEdit="1"/>
              </p:cNvSpPr>
              <p:nvPr/>
            </p:nvSpPr>
            <p:spPr>
              <a:xfrm>
                <a:off x="0" y="586351"/>
                <a:ext cx="12192000" cy="831318"/>
              </a:xfrm>
              <a:prstGeom prst="rect">
                <a:avLst/>
              </a:prstGeom>
              <a:blipFill>
                <a:blip r:embed="rId2"/>
                <a:stretch>
                  <a:fillRect l="-416" b="-12121"/>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3.1</a:t>
            </a:r>
          </a:p>
        </p:txBody>
      </p:sp>
    </p:spTree>
    <p:extLst>
      <p:ext uri="{BB962C8B-B14F-4D97-AF65-F5344CB8AC3E}">
        <p14:creationId xmlns:p14="http://schemas.microsoft.com/office/powerpoint/2010/main" val="747708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65929"/>
          </a:xfrm>
        </p:spPr>
        <p:txBody>
          <a:bodyPr>
            <a:normAutofit fontScale="90000"/>
          </a:bodyPr>
          <a:lstStyle/>
          <a:p>
            <a:r>
              <a:rPr lang="en-US" b="1" i="1" dirty="0">
                <a:solidFill>
                  <a:srgbClr val="FF0000"/>
                </a:solidFill>
              </a:rPr>
              <a:t>Example 3.13</a:t>
            </a:r>
          </a:p>
        </p:txBody>
      </p:sp>
      <p:sp>
        <p:nvSpPr>
          <p:cNvPr id="3" name="TextBox 2">
            <a:extLst>
              <a:ext uri="{FF2B5EF4-FFF2-40B4-BE49-F238E27FC236}">
                <a16:creationId xmlns:a16="http://schemas.microsoft.com/office/drawing/2014/main" id="{D56B8ECF-3073-E365-E3F4-59AE091F92E1}"/>
              </a:ext>
            </a:extLst>
          </p:cNvPr>
          <p:cNvSpPr txBox="1"/>
          <p:nvPr/>
        </p:nvSpPr>
        <p:spPr>
          <a:xfrm>
            <a:off x="0" y="586351"/>
            <a:ext cx="12192000" cy="1200329"/>
          </a:xfrm>
          <a:prstGeom prst="rect">
            <a:avLst/>
          </a:prstGeom>
          <a:noFill/>
        </p:spPr>
        <p:txBody>
          <a:bodyPr wrap="square" rtlCol="0">
            <a:spAutoFit/>
          </a:bodyPr>
          <a:lstStyle/>
          <a:p>
            <a:r>
              <a:rPr lang="en-CA" sz="2400" i="1" dirty="0"/>
              <a:t>The food we eat is degraded, or broken down, in our </a:t>
            </a:r>
            <a:r>
              <a:rPr lang="en-CA" sz="2400" i="1"/>
              <a:t>bodies to </a:t>
            </a:r>
            <a:r>
              <a:rPr lang="en-CA" sz="2400" i="1" dirty="0"/>
              <a:t>provide energy for growth and function. A general overall equation for this very complex process represents the degradation of glucose (C</a:t>
            </a:r>
            <a:r>
              <a:rPr lang="en-CA" sz="2400" i="1" baseline="-25000" dirty="0"/>
              <a:t>6</a:t>
            </a:r>
            <a:r>
              <a:rPr lang="en-CA" sz="2400" i="1" dirty="0"/>
              <a:t>H</a:t>
            </a:r>
            <a:r>
              <a:rPr lang="en-CA" sz="2400" i="1" baseline="-25000" dirty="0"/>
              <a:t>12</a:t>
            </a:r>
            <a:r>
              <a:rPr lang="en-CA" sz="2400" i="1" dirty="0"/>
              <a:t>O</a:t>
            </a:r>
            <a:r>
              <a:rPr lang="en-CA" sz="2400" i="1" baseline="-25000" dirty="0"/>
              <a:t>6</a:t>
            </a:r>
            <a:r>
              <a:rPr lang="en-CA" sz="2400" i="1" dirty="0"/>
              <a:t>) to carbon dioxide (CO</a:t>
            </a:r>
            <a:r>
              <a:rPr lang="en-CA" sz="2400" i="1" baseline="-25000" dirty="0"/>
              <a:t>2</a:t>
            </a:r>
            <a:r>
              <a:rPr lang="en-CA" sz="2400" i="1" dirty="0"/>
              <a:t>) and water (H</a:t>
            </a:r>
            <a:r>
              <a:rPr lang="en-CA" sz="2400" i="1" baseline="-25000" dirty="0"/>
              <a:t>2</a:t>
            </a:r>
            <a:r>
              <a:rPr lang="en-CA" sz="2400" i="1" dirty="0"/>
              <a:t>O):</a:t>
            </a:r>
          </a:p>
        </p:txBody>
      </p:sp>
      <p:sp>
        <p:nvSpPr>
          <p:cNvPr id="4" name="TextBox 3">
            <a:extLst>
              <a:ext uri="{FF2B5EF4-FFF2-40B4-BE49-F238E27FC236}">
                <a16:creationId xmlns:a16="http://schemas.microsoft.com/office/drawing/2014/main" id="{AEFEE6C1-1168-BF80-586D-7166801F2A4F}"/>
              </a:ext>
            </a:extLst>
          </p:cNvPr>
          <p:cNvSpPr txBox="1"/>
          <p:nvPr/>
        </p:nvSpPr>
        <p:spPr>
          <a:xfrm>
            <a:off x="788277" y="2538252"/>
            <a:ext cx="10342178" cy="923330"/>
          </a:xfrm>
          <a:prstGeom prst="rect">
            <a:avLst/>
          </a:prstGeom>
          <a:noFill/>
          <a:ln w="38100">
            <a:solidFill>
              <a:srgbClr val="FF0000"/>
            </a:solidFill>
          </a:ln>
        </p:spPr>
        <p:txBody>
          <a:bodyPr wrap="square" rtlCol="0">
            <a:spAutoFit/>
          </a:bodyPr>
          <a:lstStyle/>
          <a:p>
            <a:r>
              <a:rPr lang="en-US" sz="5400" b="1" u="sng" dirty="0"/>
              <a:t>1</a:t>
            </a:r>
            <a:r>
              <a:rPr lang="en-US" sz="5400" dirty="0"/>
              <a:t>  C</a:t>
            </a:r>
            <a:r>
              <a:rPr lang="en-US" sz="5400" baseline="-25000" dirty="0"/>
              <a:t>6</a:t>
            </a:r>
            <a:r>
              <a:rPr lang="en-US" sz="5400" dirty="0"/>
              <a:t>H</a:t>
            </a:r>
            <a:r>
              <a:rPr lang="en-US" sz="5400" baseline="-25000" dirty="0"/>
              <a:t>12</a:t>
            </a:r>
            <a:r>
              <a:rPr lang="en-US" sz="5400" dirty="0"/>
              <a:t>O</a:t>
            </a:r>
            <a:r>
              <a:rPr lang="en-US" sz="5400" baseline="-25000" dirty="0"/>
              <a:t>6</a:t>
            </a:r>
            <a:r>
              <a:rPr lang="en-US" sz="5400" dirty="0"/>
              <a:t> + </a:t>
            </a:r>
            <a:r>
              <a:rPr lang="en-US" sz="5400" b="1" u="sng" dirty="0"/>
              <a:t>6</a:t>
            </a:r>
            <a:r>
              <a:rPr lang="en-US" sz="5400" dirty="0"/>
              <a:t> O</a:t>
            </a:r>
            <a:r>
              <a:rPr lang="en-US" sz="5400" baseline="-25000" dirty="0"/>
              <a:t>2</a:t>
            </a:r>
            <a:r>
              <a:rPr lang="en-US" sz="5400" dirty="0"/>
              <a:t>   </a:t>
            </a:r>
            <a:r>
              <a:rPr lang="en-US" sz="5400" dirty="0">
                <a:sym typeface="Wingdings" pitchFamily="2" charset="2"/>
              </a:rPr>
              <a:t>   </a:t>
            </a:r>
            <a:r>
              <a:rPr lang="en-US" sz="5400" b="1" u="sng" dirty="0">
                <a:sym typeface="Wingdings" pitchFamily="2" charset="2"/>
              </a:rPr>
              <a:t>6</a:t>
            </a:r>
            <a:r>
              <a:rPr lang="en-US" sz="5400" dirty="0">
                <a:sym typeface="Wingdings" pitchFamily="2" charset="2"/>
              </a:rPr>
              <a:t> CO</a:t>
            </a:r>
            <a:r>
              <a:rPr lang="en-US" sz="5400" baseline="-25000" dirty="0">
                <a:sym typeface="Wingdings" pitchFamily="2" charset="2"/>
              </a:rPr>
              <a:t>2</a:t>
            </a:r>
            <a:r>
              <a:rPr lang="en-US" sz="5400" dirty="0">
                <a:sym typeface="Wingdings" pitchFamily="2" charset="2"/>
              </a:rPr>
              <a:t> + </a:t>
            </a:r>
            <a:r>
              <a:rPr lang="en-US" sz="5400" b="1" u="sng" dirty="0">
                <a:sym typeface="Wingdings" pitchFamily="2" charset="2"/>
              </a:rPr>
              <a:t>6</a:t>
            </a:r>
            <a:r>
              <a:rPr lang="en-US" sz="5400" dirty="0">
                <a:sym typeface="Wingdings" pitchFamily="2" charset="2"/>
              </a:rPr>
              <a:t> H</a:t>
            </a:r>
            <a:r>
              <a:rPr lang="en-US" sz="5400" baseline="-25000" dirty="0">
                <a:sym typeface="Wingdings" pitchFamily="2" charset="2"/>
              </a:rPr>
              <a:t>2</a:t>
            </a:r>
            <a:r>
              <a:rPr lang="en-US" sz="5400" dirty="0">
                <a:sym typeface="Wingdings" pitchFamily="2" charset="2"/>
              </a:rPr>
              <a:t>O</a:t>
            </a:r>
            <a:endParaRPr lang="en-US" sz="5400" dirty="0"/>
          </a:p>
        </p:txBody>
      </p:sp>
      <p:sp>
        <p:nvSpPr>
          <p:cNvPr id="5" name="TextBox 4">
            <a:extLst>
              <a:ext uri="{FF2B5EF4-FFF2-40B4-BE49-F238E27FC236}">
                <a16:creationId xmlns:a16="http://schemas.microsoft.com/office/drawing/2014/main" id="{D79CBF8E-6E19-75F0-FEC7-C22329563232}"/>
              </a:ext>
            </a:extLst>
          </p:cNvPr>
          <p:cNvSpPr txBox="1"/>
          <p:nvPr/>
        </p:nvSpPr>
        <p:spPr>
          <a:xfrm>
            <a:off x="0" y="4240324"/>
            <a:ext cx="12192000" cy="830997"/>
          </a:xfrm>
          <a:prstGeom prst="rect">
            <a:avLst/>
          </a:prstGeom>
          <a:noFill/>
        </p:spPr>
        <p:txBody>
          <a:bodyPr wrap="square" rtlCol="0">
            <a:spAutoFit/>
          </a:bodyPr>
          <a:lstStyle/>
          <a:p>
            <a:r>
              <a:rPr lang="en-CA" sz="2400" i="1" dirty="0"/>
              <a:t>If 856 g of C</a:t>
            </a:r>
            <a:r>
              <a:rPr lang="en-CA" sz="2400" i="1" baseline="-25000" dirty="0"/>
              <a:t>6</a:t>
            </a:r>
            <a:r>
              <a:rPr lang="en-CA" sz="2400" i="1" dirty="0"/>
              <a:t>H</a:t>
            </a:r>
            <a:r>
              <a:rPr lang="en-CA" sz="2400" i="1" baseline="-25000" dirty="0"/>
              <a:t>12</a:t>
            </a:r>
            <a:r>
              <a:rPr lang="en-CA" sz="2400" i="1" dirty="0"/>
              <a:t>O</a:t>
            </a:r>
            <a:r>
              <a:rPr lang="en-CA" sz="2400" i="1" baseline="-25000" dirty="0"/>
              <a:t>6</a:t>
            </a:r>
            <a:r>
              <a:rPr lang="en-CA" sz="2400" i="1" dirty="0"/>
              <a:t> is consumed by a person over a certain period of time, what is the mass of the CO</a:t>
            </a:r>
            <a:r>
              <a:rPr lang="en-CA" sz="2400" i="1" baseline="-25000" dirty="0"/>
              <a:t>2</a:t>
            </a:r>
            <a:r>
              <a:rPr lang="en-CA" sz="2400" i="1" dirty="0"/>
              <a:t> produced?</a:t>
            </a:r>
          </a:p>
        </p:txBody>
      </p:sp>
      <p:cxnSp>
        <p:nvCxnSpPr>
          <p:cNvPr id="7" name="Straight Connector 6">
            <a:extLst>
              <a:ext uri="{FF2B5EF4-FFF2-40B4-BE49-F238E27FC236}">
                <a16:creationId xmlns:a16="http://schemas.microsoft.com/office/drawing/2014/main" id="{48F866EC-7844-6083-C76E-F2F22B234301}"/>
              </a:ext>
            </a:extLst>
          </p:cNvPr>
          <p:cNvCxnSpPr/>
          <p:nvPr/>
        </p:nvCxnSpPr>
        <p:spPr>
          <a:xfrm>
            <a:off x="9285890" y="4655822"/>
            <a:ext cx="2680138"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16E342-6914-C123-4ED4-A3F7CB44C2D5}"/>
              </a:ext>
            </a:extLst>
          </p:cNvPr>
          <p:cNvCxnSpPr>
            <a:cxnSpLocks/>
          </p:cNvCxnSpPr>
          <p:nvPr/>
        </p:nvCxnSpPr>
        <p:spPr>
          <a:xfrm>
            <a:off x="0" y="5071321"/>
            <a:ext cx="1891862"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A152037-D5BE-82FE-95B9-AFB7C1834454}"/>
              </a:ext>
            </a:extLst>
          </p:cNvPr>
          <p:cNvSpPr/>
          <p:nvPr/>
        </p:nvSpPr>
        <p:spPr>
          <a:xfrm>
            <a:off x="283778" y="4287622"/>
            <a:ext cx="2112580" cy="415498"/>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75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65929"/>
          </a:xfrm>
        </p:spPr>
        <p:txBody>
          <a:bodyPr>
            <a:normAutofit fontScale="90000"/>
          </a:bodyPr>
          <a:lstStyle/>
          <a:p>
            <a:r>
              <a:rPr lang="en-US" b="1" i="1" dirty="0">
                <a:solidFill>
                  <a:srgbClr val="FF0000"/>
                </a:solidFill>
              </a:rPr>
              <a:t>Example 3.13</a:t>
            </a:r>
          </a:p>
        </p:txBody>
      </p:sp>
      <p:sp>
        <p:nvSpPr>
          <p:cNvPr id="4" name="TextBox 3">
            <a:extLst>
              <a:ext uri="{FF2B5EF4-FFF2-40B4-BE49-F238E27FC236}">
                <a16:creationId xmlns:a16="http://schemas.microsoft.com/office/drawing/2014/main" id="{AEFEE6C1-1168-BF80-586D-7166801F2A4F}"/>
              </a:ext>
            </a:extLst>
          </p:cNvPr>
          <p:cNvSpPr txBox="1"/>
          <p:nvPr/>
        </p:nvSpPr>
        <p:spPr>
          <a:xfrm>
            <a:off x="1153510" y="2162855"/>
            <a:ext cx="9884979" cy="923330"/>
          </a:xfrm>
          <a:prstGeom prst="rect">
            <a:avLst/>
          </a:prstGeom>
          <a:noFill/>
          <a:ln w="38100">
            <a:solidFill>
              <a:srgbClr val="FF0000"/>
            </a:solidFill>
          </a:ln>
        </p:spPr>
        <p:txBody>
          <a:bodyPr wrap="square" rtlCol="0">
            <a:spAutoFit/>
          </a:bodyPr>
          <a:lstStyle/>
          <a:p>
            <a:r>
              <a:rPr lang="en-US" sz="5400" dirty="0"/>
              <a:t> C</a:t>
            </a:r>
            <a:r>
              <a:rPr lang="en-US" sz="5400" baseline="-25000" dirty="0"/>
              <a:t>6</a:t>
            </a:r>
            <a:r>
              <a:rPr lang="en-US" sz="5400" dirty="0"/>
              <a:t>H</a:t>
            </a:r>
            <a:r>
              <a:rPr lang="en-US" sz="5400" baseline="-25000" dirty="0"/>
              <a:t>12</a:t>
            </a:r>
            <a:r>
              <a:rPr lang="en-US" sz="5400" dirty="0"/>
              <a:t>O</a:t>
            </a:r>
            <a:r>
              <a:rPr lang="en-US" sz="5400" baseline="-25000" dirty="0"/>
              <a:t>6</a:t>
            </a:r>
            <a:r>
              <a:rPr lang="en-US" sz="5400" dirty="0"/>
              <a:t> + </a:t>
            </a:r>
            <a:r>
              <a:rPr lang="en-US" sz="5400" b="1" u="sng" dirty="0"/>
              <a:t>6</a:t>
            </a:r>
            <a:r>
              <a:rPr lang="en-US" sz="5400" dirty="0"/>
              <a:t> O</a:t>
            </a:r>
            <a:r>
              <a:rPr lang="en-US" sz="5400" baseline="-25000" dirty="0"/>
              <a:t>2</a:t>
            </a:r>
            <a:r>
              <a:rPr lang="en-US" sz="5400" dirty="0"/>
              <a:t>   </a:t>
            </a:r>
            <a:r>
              <a:rPr lang="en-US" sz="5400" dirty="0">
                <a:sym typeface="Wingdings" pitchFamily="2" charset="2"/>
              </a:rPr>
              <a:t>   </a:t>
            </a:r>
            <a:r>
              <a:rPr lang="en-US" sz="5400" b="1" u="sng" dirty="0">
                <a:sym typeface="Wingdings" pitchFamily="2" charset="2"/>
              </a:rPr>
              <a:t>6</a:t>
            </a:r>
            <a:r>
              <a:rPr lang="en-US" sz="5400" dirty="0">
                <a:sym typeface="Wingdings" pitchFamily="2" charset="2"/>
              </a:rPr>
              <a:t> CO</a:t>
            </a:r>
            <a:r>
              <a:rPr lang="en-US" sz="5400" baseline="-25000" dirty="0">
                <a:sym typeface="Wingdings" pitchFamily="2" charset="2"/>
              </a:rPr>
              <a:t>2</a:t>
            </a:r>
            <a:r>
              <a:rPr lang="en-US" sz="5400" dirty="0">
                <a:sym typeface="Wingdings" pitchFamily="2" charset="2"/>
              </a:rPr>
              <a:t> + </a:t>
            </a:r>
            <a:r>
              <a:rPr lang="en-US" sz="5400" b="1" u="sng" dirty="0">
                <a:sym typeface="Wingdings" pitchFamily="2" charset="2"/>
              </a:rPr>
              <a:t>6</a:t>
            </a:r>
            <a:r>
              <a:rPr lang="en-US" sz="5400" dirty="0">
                <a:sym typeface="Wingdings" pitchFamily="2" charset="2"/>
              </a:rPr>
              <a:t> H</a:t>
            </a:r>
            <a:r>
              <a:rPr lang="en-US" sz="5400" baseline="-25000" dirty="0">
                <a:sym typeface="Wingdings" pitchFamily="2" charset="2"/>
              </a:rPr>
              <a:t>2</a:t>
            </a:r>
            <a:r>
              <a:rPr lang="en-US" sz="5400" dirty="0">
                <a:sym typeface="Wingdings" pitchFamily="2" charset="2"/>
              </a:rPr>
              <a:t>O</a:t>
            </a:r>
            <a:endParaRPr lang="en-US" sz="5400" dirty="0"/>
          </a:p>
        </p:txBody>
      </p:sp>
      <p:sp>
        <p:nvSpPr>
          <p:cNvPr id="5" name="TextBox 4">
            <a:extLst>
              <a:ext uri="{FF2B5EF4-FFF2-40B4-BE49-F238E27FC236}">
                <a16:creationId xmlns:a16="http://schemas.microsoft.com/office/drawing/2014/main" id="{D79CBF8E-6E19-75F0-FEC7-C22329563232}"/>
              </a:ext>
            </a:extLst>
          </p:cNvPr>
          <p:cNvSpPr txBox="1"/>
          <p:nvPr/>
        </p:nvSpPr>
        <p:spPr>
          <a:xfrm>
            <a:off x="0" y="665929"/>
            <a:ext cx="12192000" cy="830997"/>
          </a:xfrm>
          <a:prstGeom prst="rect">
            <a:avLst/>
          </a:prstGeom>
          <a:noFill/>
        </p:spPr>
        <p:txBody>
          <a:bodyPr wrap="square" rtlCol="0">
            <a:spAutoFit/>
          </a:bodyPr>
          <a:lstStyle/>
          <a:p>
            <a:r>
              <a:rPr lang="en-CA" sz="2400" i="1" dirty="0"/>
              <a:t>If 856 g of C</a:t>
            </a:r>
            <a:r>
              <a:rPr lang="en-CA" sz="2400" i="1" baseline="-25000" dirty="0"/>
              <a:t>6</a:t>
            </a:r>
            <a:r>
              <a:rPr lang="en-CA" sz="2400" i="1" dirty="0"/>
              <a:t>H</a:t>
            </a:r>
            <a:r>
              <a:rPr lang="en-CA" sz="2400" i="1" baseline="-25000" dirty="0"/>
              <a:t>12</a:t>
            </a:r>
            <a:r>
              <a:rPr lang="en-CA" sz="2400" i="1" dirty="0"/>
              <a:t>O</a:t>
            </a:r>
            <a:r>
              <a:rPr lang="en-CA" sz="2400" i="1" baseline="-25000" dirty="0"/>
              <a:t>6</a:t>
            </a:r>
            <a:r>
              <a:rPr lang="en-CA" sz="2400" i="1" dirty="0"/>
              <a:t> is consumed by a person over a certain period of time, what is the mass of the CO</a:t>
            </a:r>
            <a:r>
              <a:rPr lang="en-CA" sz="2400" i="1" baseline="-25000" dirty="0"/>
              <a:t>2</a:t>
            </a:r>
            <a:r>
              <a:rPr lang="en-CA" sz="2400" i="1" dirty="0"/>
              <a:t> produced?</a:t>
            </a:r>
          </a:p>
        </p:txBody>
      </p:sp>
      <p:cxnSp>
        <p:nvCxnSpPr>
          <p:cNvPr id="7" name="Straight Connector 6">
            <a:extLst>
              <a:ext uri="{FF2B5EF4-FFF2-40B4-BE49-F238E27FC236}">
                <a16:creationId xmlns:a16="http://schemas.microsoft.com/office/drawing/2014/main" id="{48F866EC-7844-6083-C76E-F2F22B234301}"/>
              </a:ext>
            </a:extLst>
          </p:cNvPr>
          <p:cNvCxnSpPr/>
          <p:nvPr/>
        </p:nvCxnSpPr>
        <p:spPr>
          <a:xfrm>
            <a:off x="9285890" y="1081427"/>
            <a:ext cx="2680138"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16E342-6914-C123-4ED4-A3F7CB44C2D5}"/>
              </a:ext>
            </a:extLst>
          </p:cNvPr>
          <p:cNvCxnSpPr>
            <a:cxnSpLocks/>
          </p:cNvCxnSpPr>
          <p:nvPr/>
        </p:nvCxnSpPr>
        <p:spPr>
          <a:xfrm>
            <a:off x="0" y="1496926"/>
            <a:ext cx="1891862"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A152037-D5BE-82FE-95B9-AFB7C1834454}"/>
              </a:ext>
            </a:extLst>
          </p:cNvPr>
          <p:cNvSpPr/>
          <p:nvPr/>
        </p:nvSpPr>
        <p:spPr>
          <a:xfrm>
            <a:off x="283778" y="713227"/>
            <a:ext cx="2112580" cy="415498"/>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028DE7-6568-75A3-A642-36684984A26D}"/>
              </a:ext>
            </a:extLst>
          </p:cNvPr>
          <p:cNvSpPr txBox="1"/>
          <p:nvPr/>
        </p:nvSpPr>
        <p:spPr>
          <a:xfrm>
            <a:off x="6979311" y="1331857"/>
            <a:ext cx="795722" cy="923330"/>
          </a:xfrm>
          <a:prstGeom prst="rect">
            <a:avLst/>
          </a:prstGeom>
          <a:noFill/>
        </p:spPr>
        <p:txBody>
          <a:bodyPr wrap="square" rtlCol="0">
            <a:spAutoFit/>
          </a:bodyPr>
          <a:lstStyle/>
          <a:p>
            <a:r>
              <a:rPr lang="en-US" sz="5400" b="1" dirty="0">
                <a:solidFill>
                  <a:srgbClr val="FF0000"/>
                </a:solidFill>
              </a:rPr>
              <a:t>N</a:t>
            </a:r>
            <a:endParaRPr lang="en-US" sz="5400" b="1" dirty="0"/>
          </a:p>
        </p:txBody>
      </p:sp>
      <p:sp>
        <p:nvSpPr>
          <p:cNvPr id="9" name="TextBox 8">
            <a:extLst>
              <a:ext uri="{FF2B5EF4-FFF2-40B4-BE49-F238E27FC236}">
                <a16:creationId xmlns:a16="http://schemas.microsoft.com/office/drawing/2014/main" id="{4C21989B-00C4-E6AD-DDD5-8A846E318D74}"/>
              </a:ext>
            </a:extLst>
          </p:cNvPr>
          <p:cNvSpPr txBox="1"/>
          <p:nvPr/>
        </p:nvSpPr>
        <p:spPr>
          <a:xfrm>
            <a:off x="1036201" y="1332988"/>
            <a:ext cx="739111" cy="923330"/>
          </a:xfrm>
          <a:prstGeom prst="rect">
            <a:avLst/>
          </a:prstGeom>
          <a:noFill/>
        </p:spPr>
        <p:txBody>
          <a:bodyPr wrap="square" rtlCol="0">
            <a:spAutoFit/>
          </a:bodyPr>
          <a:lstStyle/>
          <a:p>
            <a:r>
              <a:rPr lang="en-US" sz="5400" b="1" dirty="0">
                <a:solidFill>
                  <a:srgbClr val="FF0000"/>
                </a:solidFill>
              </a:rPr>
              <a:t>G</a:t>
            </a:r>
            <a:endParaRPr lang="en-US" sz="5400" b="1" dirty="0"/>
          </a:p>
        </p:txBody>
      </p:sp>
      <p:sp>
        <p:nvSpPr>
          <p:cNvPr id="11" name="TextBox 10">
            <a:extLst>
              <a:ext uri="{FF2B5EF4-FFF2-40B4-BE49-F238E27FC236}">
                <a16:creationId xmlns:a16="http://schemas.microsoft.com/office/drawing/2014/main" id="{0F1CA964-4DFD-1FA6-27C4-F53530C30EF7}"/>
              </a:ext>
            </a:extLst>
          </p:cNvPr>
          <p:cNvSpPr txBox="1"/>
          <p:nvPr/>
        </p:nvSpPr>
        <p:spPr>
          <a:xfrm>
            <a:off x="1501664" y="3086185"/>
            <a:ext cx="1789387" cy="461665"/>
          </a:xfrm>
          <a:prstGeom prst="rect">
            <a:avLst/>
          </a:prstGeom>
          <a:noFill/>
        </p:spPr>
        <p:txBody>
          <a:bodyPr wrap="square" rtlCol="0">
            <a:spAutoFit/>
          </a:bodyPr>
          <a:lstStyle/>
          <a:p>
            <a:r>
              <a:rPr lang="en-US" sz="2400" b="1" dirty="0"/>
              <a:t>m = </a:t>
            </a:r>
            <a:r>
              <a:rPr lang="en-US" sz="2400" b="1" dirty="0">
                <a:solidFill>
                  <a:srgbClr val="FF0000"/>
                </a:solidFill>
              </a:rPr>
              <a:t>856 g</a:t>
            </a:r>
            <a:r>
              <a:rPr lang="en-US" sz="2400" b="1" dirty="0"/>
              <a:t> </a:t>
            </a:r>
          </a:p>
        </p:txBody>
      </p:sp>
      <p:sp>
        <p:nvSpPr>
          <p:cNvPr id="13" name="TextBox 12">
            <a:extLst>
              <a:ext uri="{FF2B5EF4-FFF2-40B4-BE49-F238E27FC236}">
                <a16:creationId xmlns:a16="http://schemas.microsoft.com/office/drawing/2014/main" id="{7ADC086B-0B82-8562-41B7-886F9B8B7FB8}"/>
              </a:ext>
            </a:extLst>
          </p:cNvPr>
          <p:cNvSpPr txBox="1"/>
          <p:nvPr/>
        </p:nvSpPr>
        <p:spPr>
          <a:xfrm>
            <a:off x="6979311" y="3086184"/>
            <a:ext cx="1789387" cy="461665"/>
          </a:xfrm>
          <a:prstGeom prst="rect">
            <a:avLst/>
          </a:prstGeom>
          <a:noFill/>
        </p:spPr>
        <p:txBody>
          <a:bodyPr wrap="square" rtlCol="0">
            <a:spAutoFit/>
          </a:bodyPr>
          <a:lstStyle/>
          <a:p>
            <a:r>
              <a:rPr lang="en-US" sz="2400" b="1" dirty="0"/>
              <a:t>m = </a:t>
            </a:r>
            <a:r>
              <a:rPr lang="en-US" sz="2400" b="1" dirty="0">
                <a:solidFill>
                  <a:srgbClr val="FF0000"/>
                </a:solidFill>
              </a:rPr>
              <a:t>??? g</a:t>
            </a:r>
            <a:endParaRPr lang="en-US" sz="2400" b="1" dirty="0"/>
          </a:p>
        </p:txBody>
      </p:sp>
      <p:cxnSp>
        <p:nvCxnSpPr>
          <p:cNvPr id="14" name="Straight Arrow Connector 13">
            <a:extLst>
              <a:ext uri="{FF2B5EF4-FFF2-40B4-BE49-F238E27FC236}">
                <a16:creationId xmlns:a16="http://schemas.microsoft.com/office/drawing/2014/main" id="{0E9D1E10-181C-6B60-3CC3-88AD3127BBD0}"/>
              </a:ext>
            </a:extLst>
          </p:cNvPr>
          <p:cNvCxnSpPr>
            <a:cxnSpLocks/>
          </p:cNvCxnSpPr>
          <p:nvPr/>
        </p:nvCxnSpPr>
        <p:spPr>
          <a:xfrm>
            <a:off x="1950111" y="3626679"/>
            <a:ext cx="0" cy="149711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46DEC65-E31E-9930-80A1-0E7E8E738B43}"/>
              </a:ext>
            </a:extLst>
          </p:cNvPr>
          <p:cNvSpPr txBox="1"/>
          <p:nvPr/>
        </p:nvSpPr>
        <p:spPr>
          <a:xfrm>
            <a:off x="2174323" y="3541715"/>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17" name="TextBox 16">
            <a:extLst>
              <a:ext uri="{FF2B5EF4-FFF2-40B4-BE49-F238E27FC236}">
                <a16:creationId xmlns:a16="http://schemas.microsoft.com/office/drawing/2014/main" id="{50ED8729-F82D-58DE-179C-66CBF8C5B8C2}"/>
              </a:ext>
            </a:extLst>
          </p:cNvPr>
          <p:cNvSpPr txBox="1"/>
          <p:nvPr/>
        </p:nvSpPr>
        <p:spPr>
          <a:xfrm>
            <a:off x="3386595" y="3381769"/>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18" name="Straight Connector 17">
            <a:extLst>
              <a:ext uri="{FF2B5EF4-FFF2-40B4-BE49-F238E27FC236}">
                <a16:creationId xmlns:a16="http://schemas.microsoft.com/office/drawing/2014/main" id="{84A9D138-709A-B9B2-4C46-2CF37F9DB400}"/>
              </a:ext>
            </a:extLst>
          </p:cNvPr>
          <p:cNvCxnSpPr>
            <a:cxnSpLocks/>
          </p:cNvCxnSpPr>
          <p:nvPr/>
        </p:nvCxnSpPr>
        <p:spPr>
          <a:xfrm>
            <a:off x="3358887" y="4305099"/>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A9211D8-02D4-13AA-151F-80877767EF7E}"/>
              </a:ext>
            </a:extLst>
          </p:cNvPr>
          <p:cNvSpPr txBox="1"/>
          <p:nvPr/>
        </p:nvSpPr>
        <p:spPr>
          <a:xfrm>
            <a:off x="3338104" y="4200466"/>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0" name="TextBox 19">
            <a:extLst>
              <a:ext uri="{FF2B5EF4-FFF2-40B4-BE49-F238E27FC236}">
                <a16:creationId xmlns:a16="http://schemas.microsoft.com/office/drawing/2014/main" id="{61FC2D3A-3BE2-ADC3-2356-B54B3C64516F}"/>
              </a:ext>
            </a:extLst>
          </p:cNvPr>
          <p:cNvSpPr txBox="1"/>
          <p:nvPr/>
        </p:nvSpPr>
        <p:spPr>
          <a:xfrm>
            <a:off x="775135" y="4993629"/>
            <a:ext cx="4175233" cy="461665"/>
          </a:xfrm>
          <a:prstGeom prst="rect">
            <a:avLst/>
          </a:prstGeom>
          <a:noFill/>
        </p:spPr>
        <p:txBody>
          <a:bodyPr wrap="square" rtlCol="0">
            <a:spAutoFit/>
          </a:bodyPr>
          <a:lstStyle/>
          <a:p>
            <a:r>
              <a:rPr lang="en-US" sz="2400" b="1" dirty="0"/>
              <a:t>n = </a:t>
            </a:r>
            <a:r>
              <a:rPr lang="en-US" sz="2400" b="1" dirty="0">
                <a:solidFill>
                  <a:srgbClr val="FF0000"/>
                </a:solidFill>
              </a:rPr>
              <a:t>4.7555555555555555 mol </a:t>
            </a:r>
            <a:r>
              <a:rPr lang="en-US" sz="2400" b="1" dirty="0"/>
              <a:t> </a:t>
            </a:r>
          </a:p>
        </p:txBody>
      </p:sp>
      <p:sp>
        <p:nvSpPr>
          <p:cNvPr id="21" name="TextBox 20">
            <a:extLst>
              <a:ext uri="{FF2B5EF4-FFF2-40B4-BE49-F238E27FC236}">
                <a16:creationId xmlns:a16="http://schemas.microsoft.com/office/drawing/2014/main" id="{5A445EF2-3B93-D0C7-20FC-17EDF09E68D9}"/>
              </a:ext>
            </a:extLst>
          </p:cNvPr>
          <p:cNvSpPr txBox="1"/>
          <p:nvPr/>
        </p:nvSpPr>
        <p:spPr>
          <a:xfrm>
            <a:off x="3174855" y="3626679"/>
            <a:ext cx="1713381" cy="646331"/>
          </a:xfrm>
          <a:prstGeom prst="rect">
            <a:avLst/>
          </a:prstGeom>
          <a:noFill/>
        </p:spPr>
        <p:txBody>
          <a:bodyPr wrap="square" rtlCol="0">
            <a:spAutoFit/>
          </a:bodyPr>
          <a:lstStyle/>
          <a:p>
            <a:r>
              <a:rPr lang="en-US" sz="3600" b="1" dirty="0"/>
              <a:t>856 g </a:t>
            </a:r>
            <a:endParaRPr lang="en-US" baseline="-25000" dirty="0"/>
          </a:p>
        </p:txBody>
      </p:sp>
      <p:sp>
        <p:nvSpPr>
          <p:cNvPr id="22" name="TextBox 21">
            <a:extLst>
              <a:ext uri="{FF2B5EF4-FFF2-40B4-BE49-F238E27FC236}">
                <a16:creationId xmlns:a16="http://schemas.microsoft.com/office/drawing/2014/main" id="{3AE4E321-3254-4F50-3C78-EE05D6FF760E}"/>
              </a:ext>
            </a:extLst>
          </p:cNvPr>
          <p:cNvSpPr txBox="1"/>
          <p:nvPr/>
        </p:nvSpPr>
        <p:spPr>
          <a:xfrm>
            <a:off x="2546398" y="4305099"/>
            <a:ext cx="2507643" cy="646331"/>
          </a:xfrm>
          <a:prstGeom prst="rect">
            <a:avLst/>
          </a:prstGeom>
          <a:noFill/>
        </p:spPr>
        <p:txBody>
          <a:bodyPr wrap="square" rtlCol="0">
            <a:spAutoFit/>
          </a:bodyPr>
          <a:lstStyle/>
          <a:p>
            <a:r>
              <a:rPr lang="en-US" sz="3600" b="1" dirty="0"/>
              <a:t>180.0 g/mol </a:t>
            </a:r>
            <a:endParaRPr lang="en-US" baseline="-25000" dirty="0"/>
          </a:p>
        </p:txBody>
      </p:sp>
      <p:cxnSp>
        <p:nvCxnSpPr>
          <p:cNvPr id="23" name="Straight Arrow Connector 22">
            <a:extLst>
              <a:ext uri="{FF2B5EF4-FFF2-40B4-BE49-F238E27FC236}">
                <a16:creationId xmlns:a16="http://schemas.microsoft.com/office/drawing/2014/main" id="{0B201463-9A45-7FA9-762D-BB6321A1F077}"/>
              </a:ext>
            </a:extLst>
          </p:cNvPr>
          <p:cNvCxnSpPr>
            <a:cxnSpLocks/>
          </p:cNvCxnSpPr>
          <p:nvPr/>
        </p:nvCxnSpPr>
        <p:spPr>
          <a:xfrm>
            <a:off x="4725282" y="5227324"/>
            <a:ext cx="2022359"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10E0D18-5476-EA6C-84FB-559C34EA858F}"/>
              </a:ext>
            </a:extLst>
          </p:cNvPr>
          <p:cNvSpPr txBox="1"/>
          <p:nvPr/>
        </p:nvSpPr>
        <p:spPr>
          <a:xfrm>
            <a:off x="4991543" y="4772481"/>
            <a:ext cx="1305641" cy="923330"/>
          </a:xfrm>
          <a:prstGeom prst="rect">
            <a:avLst/>
          </a:prstGeom>
          <a:noFill/>
        </p:spPr>
        <p:txBody>
          <a:bodyPr wrap="square" rtlCol="0">
            <a:spAutoFit/>
          </a:bodyPr>
          <a:lstStyle/>
          <a:p>
            <a:r>
              <a:rPr lang="en-US" sz="5400" b="1" dirty="0">
                <a:solidFill>
                  <a:srgbClr val="FF0000"/>
                </a:solidFill>
              </a:rPr>
              <a:t>(    )</a:t>
            </a:r>
          </a:p>
        </p:txBody>
      </p:sp>
      <p:sp>
        <p:nvSpPr>
          <p:cNvPr id="26" name="TextBox 25">
            <a:extLst>
              <a:ext uri="{FF2B5EF4-FFF2-40B4-BE49-F238E27FC236}">
                <a16:creationId xmlns:a16="http://schemas.microsoft.com/office/drawing/2014/main" id="{EE67F429-6FFC-DDF9-5931-4C5BD330654D}"/>
              </a:ext>
            </a:extLst>
          </p:cNvPr>
          <p:cNvSpPr txBox="1"/>
          <p:nvPr/>
        </p:nvSpPr>
        <p:spPr>
          <a:xfrm>
            <a:off x="5390636" y="4637180"/>
            <a:ext cx="362606" cy="1200329"/>
          </a:xfrm>
          <a:prstGeom prst="rect">
            <a:avLst/>
          </a:prstGeom>
          <a:noFill/>
        </p:spPr>
        <p:txBody>
          <a:bodyPr wrap="square" rtlCol="0">
            <a:spAutoFit/>
          </a:bodyPr>
          <a:lstStyle/>
          <a:p>
            <a:r>
              <a:rPr lang="en-US" sz="3600" b="1" dirty="0">
                <a:solidFill>
                  <a:srgbClr val="FF0000"/>
                </a:solidFill>
              </a:rPr>
              <a:t>N</a:t>
            </a:r>
          </a:p>
          <a:p>
            <a:r>
              <a:rPr lang="en-US" sz="3600" b="1" dirty="0">
                <a:solidFill>
                  <a:srgbClr val="FF0000"/>
                </a:solidFill>
              </a:rPr>
              <a:t>G</a:t>
            </a:r>
          </a:p>
        </p:txBody>
      </p:sp>
      <p:sp>
        <p:nvSpPr>
          <p:cNvPr id="28" name="TextBox 27">
            <a:extLst>
              <a:ext uri="{FF2B5EF4-FFF2-40B4-BE49-F238E27FC236}">
                <a16:creationId xmlns:a16="http://schemas.microsoft.com/office/drawing/2014/main" id="{52ECA144-ED15-80F8-D2ED-F08885A1E82D}"/>
              </a:ext>
            </a:extLst>
          </p:cNvPr>
          <p:cNvSpPr txBox="1"/>
          <p:nvPr/>
        </p:nvSpPr>
        <p:spPr>
          <a:xfrm>
            <a:off x="5446132" y="4648299"/>
            <a:ext cx="362606" cy="1200329"/>
          </a:xfrm>
          <a:prstGeom prst="rect">
            <a:avLst/>
          </a:prstGeom>
          <a:noFill/>
        </p:spPr>
        <p:txBody>
          <a:bodyPr wrap="square" rtlCol="0">
            <a:spAutoFit/>
          </a:bodyPr>
          <a:lstStyle/>
          <a:p>
            <a:r>
              <a:rPr lang="en-US" sz="3600" b="1" dirty="0"/>
              <a:t>6</a:t>
            </a:r>
          </a:p>
          <a:p>
            <a:r>
              <a:rPr lang="en-US" sz="3600" b="1" dirty="0"/>
              <a:t>1</a:t>
            </a:r>
          </a:p>
        </p:txBody>
      </p:sp>
      <p:sp>
        <p:nvSpPr>
          <p:cNvPr id="29" name="TextBox 28">
            <a:extLst>
              <a:ext uri="{FF2B5EF4-FFF2-40B4-BE49-F238E27FC236}">
                <a16:creationId xmlns:a16="http://schemas.microsoft.com/office/drawing/2014/main" id="{D4F6BB45-589F-2997-0519-2270C118C422}"/>
              </a:ext>
            </a:extLst>
          </p:cNvPr>
          <p:cNvSpPr txBox="1"/>
          <p:nvPr/>
        </p:nvSpPr>
        <p:spPr>
          <a:xfrm>
            <a:off x="6788816" y="4962094"/>
            <a:ext cx="4175233" cy="461665"/>
          </a:xfrm>
          <a:prstGeom prst="rect">
            <a:avLst/>
          </a:prstGeom>
          <a:noFill/>
        </p:spPr>
        <p:txBody>
          <a:bodyPr wrap="square" rtlCol="0">
            <a:spAutoFit/>
          </a:bodyPr>
          <a:lstStyle/>
          <a:p>
            <a:r>
              <a:rPr lang="en-US" sz="2400" b="1" dirty="0"/>
              <a:t>n = </a:t>
            </a:r>
            <a:r>
              <a:rPr lang="en-US" sz="2400" b="1" dirty="0">
                <a:solidFill>
                  <a:srgbClr val="FF0000"/>
                </a:solidFill>
              </a:rPr>
              <a:t>28.5333333333333333 mol </a:t>
            </a:r>
            <a:r>
              <a:rPr lang="en-US" sz="2400" b="1" dirty="0"/>
              <a:t> </a:t>
            </a:r>
          </a:p>
        </p:txBody>
      </p:sp>
      <p:cxnSp>
        <p:nvCxnSpPr>
          <p:cNvPr id="30" name="Straight Arrow Connector 29">
            <a:extLst>
              <a:ext uri="{FF2B5EF4-FFF2-40B4-BE49-F238E27FC236}">
                <a16:creationId xmlns:a16="http://schemas.microsoft.com/office/drawing/2014/main" id="{93A3E8E8-6F28-5E7C-A5C3-F156363A30B2}"/>
              </a:ext>
            </a:extLst>
          </p:cNvPr>
          <p:cNvCxnSpPr>
            <a:cxnSpLocks/>
          </p:cNvCxnSpPr>
          <p:nvPr/>
        </p:nvCxnSpPr>
        <p:spPr>
          <a:xfrm flipV="1">
            <a:off x="7155799" y="3885010"/>
            <a:ext cx="0" cy="116007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D0733D5-713C-0406-C87F-56BDB7B3088F}"/>
              </a:ext>
            </a:extLst>
          </p:cNvPr>
          <p:cNvSpPr txBox="1"/>
          <p:nvPr/>
        </p:nvSpPr>
        <p:spPr>
          <a:xfrm>
            <a:off x="7286247" y="3763841"/>
            <a:ext cx="2498438" cy="923330"/>
          </a:xfrm>
          <a:prstGeom prst="rect">
            <a:avLst/>
          </a:prstGeom>
          <a:noFill/>
        </p:spPr>
        <p:txBody>
          <a:bodyPr wrap="square" rtlCol="0">
            <a:spAutoFit/>
          </a:bodyPr>
          <a:lstStyle/>
          <a:p>
            <a:r>
              <a:rPr lang="en-US" sz="5400" b="1" dirty="0">
                <a:solidFill>
                  <a:srgbClr val="FF0000"/>
                </a:solidFill>
              </a:rPr>
              <a:t>m </a:t>
            </a:r>
            <a:r>
              <a:rPr lang="en-US" sz="5400" b="1" dirty="0"/>
              <a:t>=</a:t>
            </a:r>
            <a:endParaRPr lang="en-US" sz="3200" baseline="-25000" dirty="0"/>
          </a:p>
        </p:txBody>
      </p:sp>
      <p:sp>
        <p:nvSpPr>
          <p:cNvPr id="32" name="TextBox 31">
            <a:extLst>
              <a:ext uri="{FF2B5EF4-FFF2-40B4-BE49-F238E27FC236}">
                <a16:creationId xmlns:a16="http://schemas.microsoft.com/office/drawing/2014/main" id="{3B95A3E7-B827-CBCC-38F4-596766120F59}"/>
              </a:ext>
            </a:extLst>
          </p:cNvPr>
          <p:cNvSpPr txBox="1"/>
          <p:nvPr/>
        </p:nvSpPr>
        <p:spPr>
          <a:xfrm>
            <a:off x="8419228" y="3810922"/>
            <a:ext cx="1305641" cy="923330"/>
          </a:xfrm>
          <a:prstGeom prst="rect">
            <a:avLst/>
          </a:prstGeom>
          <a:noFill/>
        </p:spPr>
        <p:txBody>
          <a:bodyPr wrap="square" rtlCol="0">
            <a:spAutoFit/>
          </a:bodyPr>
          <a:lstStyle/>
          <a:p>
            <a:r>
              <a:rPr lang="en-US" sz="5400" b="1" dirty="0" err="1">
                <a:solidFill>
                  <a:srgbClr val="FF0000"/>
                </a:solidFill>
              </a:rPr>
              <a:t>nM</a:t>
            </a:r>
            <a:r>
              <a:rPr lang="en-US" sz="5400" b="1" dirty="0">
                <a:solidFill>
                  <a:srgbClr val="FF0000"/>
                </a:solidFill>
              </a:rPr>
              <a:t> </a:t>
            </a:r>
            <a:endParaRPr lang="en-US" sz="3200" baseline="-25000" dirty="0"/>
          </a:p>
        </p:txBody>
      </p:sp>
      <p:sp>
        <p:nvSpPr>
          <p:cNvPr id="33" name="TextBox 32">
            <a:extLst>
              <a:ext uri="{FF2B5EF4-FFF2-40B4-BE49-F238E27FC236}">
                <a16:creationId xmlns:a16="http://schemas.microsoft.com/office/drawing/2014/main" id="{1FBD396E-5D23-31BC-062E-4261F3221CBC}"/>
              </a:ext>
            </a:extLst>
          </p:cNvPr>
          <p:cNvSpPr txBox="1"/>
          <p:nvPr/>
        </p:nvSpPr>
        <p:spPr>
          <a:xfrm>
            <a:off x="8419228" y="4044920"/>
            <a:ext cx="3660870" cy="523220"/>
          </a:xfrm>
          <a:prstGeom prst="rect">
            <a:avLst/>
          </a:prstGeom>
          <a:noFill/>
        </p:spPr>
        <p:txBody>
          <a:bodyPr wrap="square" rtlCol="0">
            <a:spAutoFit/>
          </a:bodyPr>
          <a:lstStyle/>
          <a:p>
            <a:r>
              <a:rPr lang="en-US" sz="2800" b="1" dirty="0"/>
              <a:t>(28.3 mol)(44.0 g/mol)</a:t>
            </a:r>
            <a:endParaRPr lang="en-US" sz="1400" baseline="-25000" dirty="0"/>
          </a:p>
        </p:txBody>
      </p:sp>
      <p:sp>
        <p:nvSpPr>
          <p:cNvPr id="34" name="TextBox 33">
            <a:extLst>
              <a:ext uri="{FF2B5EF4-FFF2-40B4-BE49-F238E27FC236}">
                <a16:creationId xmlns:a16="http://schemas.microsoft.com/office/drawing/2014/main" id="{A12F9BAB-8F2F-3A78-B958-8F7AFAA308DC}"/>
              </a:ext>
            </a:extLst>
          </p:cNvPr>
          <p:cNvSpPr txBox="1"/>
          <p:nvPr/>
        </p:nvSpPr>
        <p:spPr>
          <a:xfrm>
            <a:off x="6976416" y="3085560"/>
            <a:ext cx="2180572" cy="461665"/>
          </a:xfrm>
          <a:prstGeom prst="rect">
            <a:avLst/>
          </a:prstGeom>
          <a:noFill/>
        </p:spPr>
        <p:txBody>
          <a:bodyPr wrap="square" rtlCol="0">
            <a:spAutoFit/>
          </a:bodyPr>
          <a:lstStyle/>
          <a:p>
            <a:r>
              <a:rPr lang="en-US" sz="2400" b="1" dirty="0"/>
              <a:t>m = </a:t>
            </a:r>
            <a:r>
              <a:rPr lang="en-US" sz="2400" b="1" dirty="0">
                <a:solidFill>
                  <a:srgbClr val="FF0000"/>
                </a:solidFill>
              </a:rPr>
              <a:t>1245.2…. g</a:t>
            </a:r>
            <a:endParaRPr lang="en-US" sz="2400" b="1" dirty="0"/>
          </a:p>
        </p:txBody>
      </p:sp>
      <p:sp>
        <p:nvSpPr>
          <p:cNvPr id="35" name="TextBox 34">
            <a:extLst>
              <a:ext uri="{FF2B5EF4-FFF2-40B4-BE49-F238E27FC236}">
                <a16:creationId xmlns:a16="http://schemas.microsoft.com/office/drawing/2014/main" id="{B2CDE78E-AA95-4E51-1219-A6914B346278}"/>
              </a:ext>
            </a:extLst>
          </p:cNvPr>
          <p:cNvSpPr txBox="1"/>
          <p:nvPr/>
        </p:nvSpPr>
        <p:spPr>
          <a:xfrm>
            <a:off x="2830473" y="310896"/>
            <a:ext cx="1842511" cy="584775"/>
          </a:xfrm>
          <a:prstGeom prst="rect">
            <a:avLst/>
          </a:prstGeom>
          <a:noFill/>
        </p:spPr>
        <p:txBody>
          <a:bodyPr wrap="square" rtlCol="0">
            <a:spAutoFit/>
          </a:bodyPr>
          <a:lstStyle/>
          <a:p>
            <a:r>
              <a:rPr lang="en-US" sz="3200" b="1" dirty="0">
                <a:solidFill>
                  <a:srgbClr val="FF0000"/>
                </a:solidFill>
              </a:rPr>
              <a:t>3 Sig Figs</a:t>
            </a:r>
          </a:p>
        </p:txBody>
      </p:sp>
      <p:sp>
        <p:nvSpPr>
          <p:cNvPr id="36" name="TextBox 35">
            <a:extLst>
              <a:ext uri="{FF2B5EF4-FFF2-40B4-BE49-F238E27FC236}">
                <a16:creationId xmlns:a16="http://schemas.microsoft.com/office/drawing/2014/main" id="{BE7464D2-1266-845E-7C8C-A691F6A151BA}"/>
              </a:ext>
            </a:extLst>
          </p:cNvPr>
          <p:cNvSpPr txBox="1"/>
          <p:nvPr/>
        </p:nvSpPr>
        <p:spPr>
          <a:xfrm>
            <a:off x="9227920" y="3103887"/>
            <a:ext cx="1834213" cy="461665"/>
          </a:xfrm>
          <a:prstGeom prst="rect">
            <a:avLst/>
          </a:prstGeom>
          <a:noFill/>
          <a:ln w="50800">
            <a:solidFill>
              <a:srgbClr val="FF0000"/>
            </a:solidFill>
          </a:ln>
        </p:spPr>
        <p:txBody>
          <a:bodyPr wrap="square" rtlCol="0">
            <a:spAutoFit/>
          </a:bodyPr>
          <a:lstStyle/>
          <a:p>
            <a:r>
              <a:rPr lang="en-US" sz="2400" b="1" dirty="0"/>
              <a:t>~</a:t>
            </a:r>
            <a:r>
              <a:rPr lang="en-US" sz="2400" b="1" dirty="0">
                <a:solidFill>
                  <a:srgbClr val="FF0000"/>
                </a:solidFill>
              </a:rPr>
              <a:t>1.25 x 10</a:t>
            </a:r>
            <a:r>
              <a:rPr lang="en-US" sz="2400" b="1" baseline="30000" dirty="0">
                <a:solidFill>
                  <a:srgbClr val="FF0000"/>
                </a:solidFill>
              </a:rPr>
              <a:t>3</a:t>
            </a:r>
            <a:r>
              <a:rPr lang="en-US" sz="2400" b="1" dirty="0">
                <a:solidFill>
                  <a:srgbClr val="FF0000"/>
                </a:solidFill>
              </a:rPr>
              <a:t> g</a:t>
            </a:r>
            <a:endParaRPr lang="en-US" sz="2400" b="1" dirty="0"/>
          </a:p>
        </p:txBody>
      </p:sp>
      <p:sp>
        <p:nvSpPr>
          <p:cNvPr id="65" name="TextBox 64">
            <a:extLst>
              <a:ext uri="{FF2B5EF4-FFF2-40B4-BE49-F238E27FC236}">
                <a16:creationId xmlns:a16="http://schemas.microsoft.com/office/drawing/2014/main" id="{8ED336AC-1AA7-126B-A665-F9B25D74DE6A}"/>
              </a:ext>
            </a:extLst>
          </p:cNvPr>
          <p:cNvSpPr txBox="1"/>
          <p:nvPr/>
        </p:nvSpPr>
        <p:spPr>
          <a:xfrm>
            <a:off x="1765917" y="6046889"/>
            <a:ext cx="1712996" cy="461665"/>
          </a:xfrm>
          <a:prstGeom prst="rect">
            <a:avLst/>
          </a:prstGeom>
          <a:noFill/>
        </p:spPr>
        <p:txBody>
          <a:bodyPr wrap="square" rtlCol="0">
            <a:spAutoFit/>
          </a:bodyPr>
          <a:lstStyle/>
          <a:p>
            <a:r>
              <a:rPr lang="en-US" sz="2400" b="1" dirty="0"/>
              <a:t>856 g</a:t>
            </a:r>
            <a:r>
              <a:rPr lang="en-US" sz="2400" b="1" baseline="-25000" dirty="0"/>
              <a:t>C6H12O6</a:t>
            </a:r>
            <a:endParaRPr lang="en-US" sz="2400" b="1" dirty="0"/>
          </a:p>
        </p:txBody>
      </p:sp>
      <p:sp>
        <p:nvSpPr>
          <p:cNvPr id="66" name="TextBox 65">
            <a:extLst>
              <a:ext uri="{FF2B5EF4-FFF2-40B4-BE49-F238E27FC236}">
                <a16:creationId xmlns:a16="http://schemas.microsoft.com/office/drawing/2014/main" id="{B2F1D5A2-2A92-EB70-A21D-A35AFD0E8157}"/>
              </a:ext>
            </a:extLst>
          </p:cNvPr>
          <p:cNvSpPr txBox="1"/>
          <p:nvPr/>
        </p:nvSpPr>
        <p:spPr>
          <a:xfrm>
            <a:off x="3292406" y="6090853"/>
            <a:ext cx="435491" cy="584775"/>
          </a:xfrm>
          <a:prstGeom prst="rect">
            <a:avLst/>
          </a:prstGeom>
          <a:noFill/>
        </p:spPr>
        <p:txBody>
          <a:bodyPr wrap="square" rtlCol="0">
            <a:spAutoFit/>
          </a:bodyPr>
          <a:lstStyle/>
          <a:p>
            <a:r>
              <a:rPr lang="en-US" sz="3200" b="1" dirty="0">
                <a:solidFill>
                  <a:srgbClr val="FF0000"/>
                </a:solidFill>
              </a:rPr>
              <a:t>X</a:t>
            </a:r>
          </a:p>
        </p:txBody>
      </p:sp>
      <p:sp>
        <p:nvSpPr>
          <p:cNvPr id="67" name="TextBox 66">
            <a:extLst>
              <a:ext uri="{FF2B5EF4-FFF2-40B4-BE49-F238E27FC236}">
                <a16:creationId xmlns:a16="http://schemas.microsoft.com/office/drawing/2014/main" id="{362E53E5-3202-CFE8-3436-702B91BFE392}"/>
              </a:ext>
            </a:extLst>
          </p:cNvPr>
          <p:cNvSpPr txBox="1"/>
          <p:nvPr/>
        </p:nvSpPr>
        <p:spPr>
          <a:xfrm>
            <a:off x="3679882" y="5957657"/>
            <a:ext cx="1774366" cy="461665"/>
          </a:xfrm>
          <a:prstGeom prst="rect">
            <a:avLst/>
          </a:prstGeom>
          <a:noFill/>
        </p:spPr>
        <p:txBody>
          <a:bodyPr wrap="square" rtlCol="0">
            <a:spAutoFit/>
          </a:bodyPr>
          <a:lstStyle/>
          <a:p>
            <a:r>
              <a:rPr lang="en-US" sz="2400" b="1" dirty="0"/>
              <a:t>1 mol </a:t>
            </a:r>
            <a:r>
              <a:rPr lang="en-US" sz="2400" b="1" baseline="-25000" dirty="0"/>
              <a:t>C6H12O6</a:t>
            </a:r>
          </a:p>
        </p:txBody>
      </p:sp>
      <p:cxnSp>
        <p:nvCxnSpPr>
          <p:cNvPr id="68" name="Straight Connector 67">
            <a:extLst>
              <a:ext uri="{FF2B5EF4-FFF2-40B4-BE49-F238E27FC236}">
                <a16:creationId xmlns:a16="http://schemas.microsoft.com/office/drawing/2014/main" id="{44A31313-18E9-7919-CA20-9AE9CD0D2C9B}"/>
              </a:ext>
            </a:extLst>
          </p:cNvPr>
          <p:cNvCxnSpPr/>
          <p:nvPr/>
        </p:nvCxnSpPr>
        <p:spPr>
          <a:xfrm>
            <a:off x="3743663" y="6362925"/>
            <a:ext cx="11688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FE2CB72-FCA8-A6EC-DA60-BA348C83DE34}"/>
              </a:ext>
            </a:extLst>
          </p:cNvPr>
          <p:cNvSpPr txBox="1"/>
          <p:nvPr/>
        </p:nvSpPr>
        <p:spPr>
          <a:xfrm>
            <a:off x="3564882" y="6403556"/>
            <a:ext cx="1825753" cy="461665"/>
          </a:xfrm>
          <a:prstGeom prst="rect">
            <a:avLst/>
          </a:prstGeom>
          <a:noFill/>
        </p:spPr>
        <p:txBody>
          <a:bodyPr wrap="square" rtlCol="0">
            <a:spAutoFit/>
          </a:bodyPr>
          <a:lstStyle/>
          <a:p>
            <a:r>
              <a:rPr lang="en-US" sz="2400" b="1" dirty="0"/>
              <a:t>180.0 g/mol</a:t>
            </a:r>
          </a:p>
        </p:txBody>
      </p:sp>
      <p:sp>
        <p:nvSpPr>
          <p:cNvPr id="70" name="TextBox 69">
            <a:extLst>
              <a:ext uri="{FF2B5EF4-FFF2-40B4-BE49-F238E27FC236}">
                <a16:creationId xmlns:a16="http://schemas.microsoft.com/office/drawing/2014/main" id="{56C29AF9-2B5B-DA40-A400-47FE98761DFD}"/>
              </a:ext>
            </a:extLst>
          </p:cNvPr>
          <p:cNvSpPr txBox="1"/>
          <p:nvPr/>
        </p:nvSpPr>
        <p:spPr>
          <a:xfrm>
            <a:off x="4960147" y="6070537"/>
            <a:ext cx="435491" cy="584775"/>
          </a:xfrm>
          <a:prstGeom prst="rect">
            <a:avLst/>
          </a:prstGeom>
          <a:noFill/>
        </p:spPr>
        <p:txBody>
          <a:bodyPr wrap="square" rtlCol="0">
            <a:spAutoFit/>
          </a:bodyPr>
          <a:lstStyle/>
          <a:p>
            <a:r>
              <a:rPr lang="en-US" sz="3200" b="1" dirty="0">
                <a:solidFill>
                  <a:srgbClr val="FF0000"/>
                </a:solidFill>
              </a:rPr>
              <a:t>X</a:t>
            </a:r>
          </a:p>
        </p:txBody>
      </p:sp>
      <p:cxnSp>
        <p:nvCxnSpPr>
          <p:cNvPr id="71" name="Straight Connector 70">
            <a:extLst>
              <a:ext uri="{FF2B5EF4-FFF2-40B4-BE49-F238E27FC236}">
                <a16:creationId xmlns:a16="http://schemas.microsoft.com/office/drawing/2014/main" id="{75ADDF75-0118-CC81-C085-72F8C28D5441}"/>
              </a:ext>
            </a:extLst>
          </p:cNvPr>
          <p:cNvCxnSpPr/>
          <p:nvPr/>
        </p:nvCxnSpPr>
        <p:spPr>
          <a:xfrm>
            <a:off x="5407581" y="6351325"/>
            <a:ext cx="11688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BD215F9-CB87-53EB-9FF1-C9DBEC60371A}"/>
              </a:ext>
            </a:extLst>
          </p:cNvPr>
          <p:cNvSpPr txBox="1"/>
          <p:nvPr/>
        </p:nvSpPr>
        <p:spPr>
          <a:xfrm>
            <a:off x="7241821" y="5982385"/>
            <a:ext cx="2228289" cy="461665"/>
          </a:xfrm>
          <a:prstGeom prst="rect">
            <a:avLst/>
          </a:prstGeom>
          <a:noFill/>
        </p:spPr>
        <p:txBody>
          <a:bodyPr wrap="square" rtlCol="0">
            <a:spAutoFit/>
          </a:bodyPr>
          <a:lstStyle/>
          <a:p>
            <a:r>
              <a:rPr lang="en-US" sz="2400" b="1" dirty="0"/>
              <a:t>44.0 g/ mol CO</a:t>
            </a:r>
            <a:r>
              <a:rPr lang="en-US" sz="2400" b="1" baseline="-25000" dirty="0"/>
              <a:t>2</a:t>
            </a:r>
          </a:p>
        </p:txBody>
      </p:sp>
      <p:sp>
        <p:nvSpPr>
          <p:cNvPr id="73" name="TextBox 72">
            <a:extLst>
              <a:ext uri="{FF2B5EF4-FFF2-40B4-BE49-F238E27FC236}">
                <a16:creationId xmlns:a16="http://schemas.microsoft.com/office/drawing/2014/main" id="{9F69F305-DD81-372B-DF43-816A27ACB27A}"/>
              </a:ext>
            </a:extLst>
          </p:cNvPr>
          <p:cNvSpPr txBox="1"/>
          <p:nvPr/>
        </p:nvSpPr>
        <p:spPr>
          <a:xfrm>
            <a:off x="5395638" y="6374524"/>
            <a:ext cx="1422715" cy="461665"/>
          </a:xfrm>
          <a:prstGeom prst="rect">
            <a:avLst/>
          </a:prstGeom>
          <a:noFill/>
        </p:spPr>
        <p:txBody>
          <a:bodyPr wrap="square" rtlCol="0">
            <a:spAutoFit/>
          </a:bodyPr>
          <a:lstStyle/>
          <a:p>
            <a:r>
              <a:rPr lang="en-US" sz="2400" b="1" dirty="0"/>
              <a:t>1 mol H</a:t>
            </a:r>
            <a:r>
              <a:rPr lang="en-US" sz="2400" b="1" baseline="-25000" dirty="0"/>
              <a:t>2</a:t>
            </a:r>
          </a:p>
        </p:txBody>
      </p:sp>
      <p:sp>
        <p:nvSpPr>
          <p:cNvPr id="74" name="TextBox 73">
            <a:extLst>
              <a:ext uri="{FF2B5EF4-FFF2-40B4-BE49-F238E27FC236}">
                <a16:creationId xmlns:a16="http://schemas.microsoft.com/office/drawing/2014/main" id="{49652AEB-6911-086D-CC11-44828AF19740}"/>
              </a:ext>
            </a:extLst>
          </p:cNvPr>
          <p:cNvSpPr txBox="1"/>
          <p:nvPr/>
        </p:nvSpPr>
        <p:spPr>
          <a:xfrm>
            <a:off x="6638368" y="6062325"/>
            <a:ext cx="435491" cy="584775"/>
          </a:xfrm>
          <a:prstGeom prst="rect">
            <a:avLst/>
          </a:prstGeom>
          <a:noFill/>
        </p:spPr>
        <p:txBody>
          <a:bodyPr wrap="square" rtlCol="0">
            <a:spAutoFit/>
          </a:bodyPr>
          <a:lstStyle/>
          <a:p>
            <a:r>
              <a:rPr lang="en-US" sz="3200" b="1" dirty="0">
                <a:solidFill>
                  <a:srgbClr val="FF0000"/>
                </a:solidFill>
              </a:rPr>
              <a:t>X</a:t>
            </a:r>
          </a:p>
        </p:txBody>
      </p:sp>
      <p:sp>
        <p:nvSpPr>
          <p:cNvPr id="75" name="TextBox 74">
            <a:extLst>
              <a:ext uri="{FF2B5EF4-FFF2-40B4-BE49-F238E27FC236}">
                <a16:creationId xmlns:a16="http://schemas.microsoft.com/office/drawing/2014/main" id="{35A58E44-5EF8-E538-252D-856692E42966}"/>
              </a:ext>
            </a:extLst>
          </p:cNvPr>
          <p:cNvSpPr txBox="1"/>
          <p:nvPr/>
        </p:nvSpPr>
        <p:spPr>
          <a:xfrm>
            <a:off x="5457581" y="5960097"/>
            <a:ext cx="1422715" cy="461665"/>
          </a:xfrm>
          <a:prstGeom prst="rect">
            <a:avLst/>
          </a:prstGeom>
          <a:noFill/>
        </p:spPr>
        <p:txBody>
          <a:bodyPr wrap="square" rtlCol="0">
            <a:spAutoFit/>
          </a:bodyPr>
          <a:lstStyle/>
          <a:p>
            <a:r>
              <a:rPr lang="en-US" sz="2400" b="1" dirty="0"/>
              <a:t>6 mol HI</a:t>
            </a:r>
          </a:p>
        </p:txBody>
      </p:sp>
      <p:sp>
        <p:nvSpPr>
          <p:cNvPr id="76" name="TextBox 75">
            <a:extLst>
              <a:ext uri="{FF2B5EF4-FFF2-40B4-BE49-F238E27FC236}">
                <a16:creationId xmlns:a16="http://schemas.microsoft.com/office/drawing/2014/main" id="{CDB44673-11EC-1A27-5BD4-998505CB6E18}"/>
              </a:ext>
            </a:extLst>
          </p:cNvPr>
          <p:cNvSpPr txBox="1"/>
          <p:nvPr/>
        </p:nvSpPr>
        <p:spPr>
          <a:xfrm>
            <a:off x="7551400" y="6396335"/>
            <a:ext cx="1605588" cy="461665"/>
          </a:xfrm>
          <a:prstGeom prst="rect">
            <a:avLst/>
          </a:prstGeom>
          <a:noFill/>
        </p:spPr>
        <p:txBody>
          <a:bodyPr wrap="square" rtlCol="0">
            <a:spAutoFit/>
          </a:bodyPr>
          <a:lstStyle/>
          <a:p>
            <a:r>
              <a:rPr lang="en-US" sz="2400" b="1" dirty="0"/>
              <a:t>1 mol CO</a:t>
            </a:r>
            <a:r>
              <a:rPr lang="en-US" sz="2400" b="1" baseline="-25000" dirty="0"/>
              <a:t>2</a:t>
            </a:r>
          </a:p>
        </p:txBody>
      </p:sp>
      <p:cxnSp>
        <p:nvCxnSpPr>
          <p:cNvPr id="77" name="Straight Connector 76">
            <a:extLst>
              <a:ext uri="{FF2B5EF4-FFF2-40B4-BE49-F238E27FC236}">
                <a16:creationId xmlns:a16="http://schemas.microsoft.com/office/drawing/2014/main" id="{F8D6DC65-CA0D-023D-D277-5EAA3CA6CD1F}"/>
              </a:ext>
            </a:extLst>
          </p:cNvPr>
          <p:cNvCxnSpPr>
            <a:cxnSpLocks/>
          </p:cNvCxnSpPr>
          <p:nvPr/>
        </p:nvCxnSpPr>
        <p:spPr>
          <a:xfrm flipV="1">
            <a:off x="7199596" y="6383240"/>
            <a:ext cx="2148571" cy="203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235855C3-9533-EB7B-BD69-03B3C10009AC}"/>
              </a:ext>
            </a:extLst>
          </p:cNvPr>
          <p:cNvSpPr/>
          <p:nvPr/>
        </p:nvSpPr>
        <p:spPr>
          <a:xfrm>
            <a:off x="1775312" y="5685605"/>
            <a:ext cx="7765923" cy="1150584"/>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09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childTnLst>
                                </p:cTn>
                              </p:par>
                              <p:par>
                                <p:cTn id="84" presetID="1" presetClass="entr" presetSubtype="0" fill="hold" grpId="1" nodeType="withEffect">
                                  <p:stCondLst>
                                    <p:cond delay="0"/>
                                  </p:stCondLst>
                                  <p:childTnLst>
                                    <p:set>
                                      <p:cBhvr>
                                        <p:cTn id="85" dur="1" fill="hold">
                                          <p:stCondLst>
                                            <p:cond delay="0"/>
                                          </p:stCondLst>
                                        </p:cTn>
                                        <p:tgtEl>
                                          <p:spTgt spid="3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P spid="13" grpId="1"/>
      <p:bldP spid="16" grpId="0"/>
      <p:bldP spid="17" grpId="0"/>
      <p:bldP spid="17" grpId="1"/>
      <p:bldP spid="19" grpId="0"/>
      <p:bldP spid="19" grpId="1"/>
      <p:bldP spid="20" grpId="0"/>
      <p:bldP spid="21" grpId="0"/>
      <p:bldP spid="22" grpId="0"/>
      <p:bldP spid="25" grpId="0"/>
      <p:bldP spid="26" grpId="0"/>
      <p:bldP spid="26" grpId="1"/>
      <p:bldP spid="28" grpId="0"/>
      <p:bldP spid="29" grpId="0"/>
      <p:bldP spid="31" grpId="0"/>
      <p:bldP spid="32" grpId="0"/>
      <p:bldP spid="32" grpId="1"/>
      <p:bldP spid="33" grpId="0"/>
      <p:bldP spid="33" grpId="1"/>
      <p:bldP spid="34" grpId="0"/>
      <p:bldP spid="35" grpId="0"/>
      <p:bldP spid="36" grpId="0" animBg="1"/>
      <p:bldP spid="65" grpId="0"/>
      <p:bldP spid="66" grpId="0"/>
      <p:bldP spid="67" grpId="0"/>
      <p:bldP spid="69" grpId="0"/>
      <p:bldP spid="70" grpId="0"/>
      <p:bldP spid="72" grpId="0"/>
      <p:bldP spid="73" grpId="0"/>
      <p:bldP spid="74" grpId="0"/>
      <p:bldP spid="75" grpId="0"/>
      <p:bldP spid="76" grpId="0"/>
      <p:bldP spid="7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830997"/>
          </a:xfrm>
          <a:prstGeom prst="rect">
            <a:avLst/>
          </a:prstGeom>
          <a:noFill/>
        </p:spPr>
        <p:txBody>
          <a:bodyPr wrap="square" rtlCol="0">
            <a:spAutoFit/>
          </a:bodyPr>
          <a:lstStyle/>
          <a:p>
            <a:r>
              <a:rPr lang="en-CA" sz="2400" i="1" dirty="0"/>
              <a:t>If 209 g of methanol (CH</a:t>
            </a:r>
            <a:r>
              <a:rPr lang="en-CA" sz="2400" i="1" baseline="-25000" dirty="0"/>
              <a:t>3</a:t>
            </a:r>
            <a:r>
              <a:rPr lang="en-CA" sz="2400" i="1" dirty="0"/>
              <a:t>OH)are used up in a combustion process, what is the mass of H</a:t>
            </a:r>
            <a:r>
              <a:rPr lang="en-CA" sz="2400" i="1" baseline="-25000" dirty="0"/>
              <a:t>2</a:t>
            </a:r>
            <a:r>
              <a:rPr lang="en-CA" sz="2400" i="1" dirty="0"/>
              <a:t>O produced?</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3.13</a:t>
            </a:r>
          </a:p>
        </p:txBody>
      </p:sp>
      <p:sp>
        <p:nvSpPr>
          <p:cNvPr id="2" name="TextBox 1">
            <a:extLst>
              <a:ext uri="{FF2B5EF4-FFF2-40B4-BE49-F238E27FC236}">
                <a16:creationId xmlns:a16="http://schemas.microsoft.com/office/drawing/2014/main" id="{5A7969C4-356E-3591-F28E-BE504CB4992D}"/>
              </a:ext>
            </a:extLst>
          </p:cNvPr>
          <p:cNvSpPr txBox="1"/>
          <p:nvPr/>
        </p:nvSpPr>
        <p:spPr>
          <a:xfrm>
            <a:off x="1153510" y="2099793"/>
            <a:ext cx="9884979" cy="923330"/>
          </a:xfrm>
          <a:prstGeom prst="rect">
            <a:avLst/>
          </a:prstGeom>
          <a:noFill/>
          <a:ln w="38100">
            <a:solidFill>
              <a:srgbClr val="FF0000"/>
            </a:solidFill>
          </a:ln>
        </p:spPr>
        <p:txBody>
          <a:bodyPr wrap="square" rtlCol="0">
            <a:spAutoFit/>
          </a:bodyPr>
          <a:lstStyle/>
          <a:p>
            <a:r>
              <a:rPr lang="en-US" sz="5400" b="1" u="sng" dirty="0"/>
              <a:t>2</a:t>
            </a:r>
            <a:r>
              <a:rPr lang="en-US" sz="5400" dirty="0"/>
              <a:t> CH</a:t>
            </a:r>
            <a:r>
              <a:rPr lang="en-US" sz="5400" baseline="-25000" dirty="0"/>
              <a:t>3</a:t>
            </a:r>
            <a:r>
              <a:rPr lang="en-US" sz="5400" dirty="0"/>
              <a:t>OH + </a:t>
            </a:r>
            <a:r>
              <a:rPr lang="en-US" sz="5400" b="1" u="sng" dirty="0"/>
              <a:t>3</a:t>
            </a:r>
            <a:r>
              <a:rPr lang="en-US" sz="5400" dirty="0"/>
              <a:t> O</a:t>
            </a:r>
            <a:r>
              <a:rPr lang="en-US" sz="5400" baseline="-25000" dirty="0"/>
              <a:t>2</a:t>
            </a:r>
            <a:r>
              <a:rPr lang="en-US" sz="5400" dirty="0"/>
              <a:t>   </a:t>
            </a:r>
            <a:r>
              <a:rPr lang="en-US" sz="5400" dirty="0">
                <a:sym typeface="Wingdings" pitchFamily="2" charset="2"/>
              </a:rPr>
              <a:t>  </a:t>
            </a:r>
            <a:r>
              <a:rPr lang="en-US" sz="5400" b="1" u="sng" dirty="0">
                <a:sym typeface="Wingdings" pitchFamily="2" charset="2"/>
              </a:rPr>
              <a:t>2</a:t>
            </a:r>
            <a:r>
              <a:rPr lang="en-US" sz="5400" dirty="0">
                <a:sym typeface="Wingdings" pitchFamily="2" charset="2"/>
              </a:rPr>
              <a:t>  CO</a:t>
            </a:r>
            <a:r>
              <a:rPr lang="en-US" sz="5400" baseline="-25000" dirty="0">
                <a:sym typeface="Wingdings" pitchFamily="2" charset="2"/>
              </a:rPr>
              <a:t>2</a:t>
            </a:r>
            <a:r>
              <a:rPr lang="en-US" sz="5400" dirty="0">
                <a:sym typeface="Wingdings" pitchFamily="2" charset="2"/>
              </a:rPr>
              <a:t> + </a:t>
            </a:r>
            <a:r>
              <a:rPr lang="en-US" sz="5400" b="1" u="sng" dirty="0">
                <a:sym typeface="Wingdings" pitchFamily="2" charset="2"/>
              </a:rPr>
              <a:t>4</a:t>
            </a:r>
            <a:r>
              <a:rPr lang="en-US" sz="5400" dirty="0">
                <a:sym typeface="Wingdings" pitchFamily="2" charset="2"/>
              </a:rPr>
              <a:t> H</a:t>
            </a:r>
            <a:r>
              <a:rPr lang="en-US" sz="5400" baseline="-25000" dirty="0">
                <a:sym typeface="Wingdings" pitchFamily="2" charset="2"/>
              </a:rPr>
              <a:t>2</a:t>
            </a:r>
            <a:r>
              <a:rPr lang="en-US" sz="5400" dirty="0">
                <a:sym typeface="Wingdings" pitchFamily="2" charset="2"/>
              </a:rPr>
              <a:t>O</a:t>
            </a:r>
            <a:endParaRPr lang="en-US" sz="5400" dirty="0"/>
          </a:p>
        </p:txBody>
      </p:sp>
    </p:spTree>
    <p:extLst>
      <p:ext uri="{BB962C8B-B14F-4D97-AF65-F5344CB8AC3E}">
        <p14:creationId xmlns:p14="http://schemas.microsoft.com/office/powerpoint/2010/main" val="578133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25976"/>
          </a:xfrm>
        </p:spPr>
        <p:txBody>
          <a:bodyPr>
            <a:normAutofit fontScale="90000"/>
          </a:bodyPr>
          <a:lstStyle/>
          <a:p>
            <a:r>
              <a:rPr lang="en-US" b="1" i="1" dirty="0">
                <a:solidFill>
                  <a:srgbClr val="FF0000"/>
                </a:solidFill>
              </a:rPr>
              <a:t>Example 3.14</a:t>
            </a:r>
          </a:p>
        </p:txBody>
      </p:sp>
      <p:sp>
        <p:nvSpPr>
          <p:cNvPr id="4" name="TextBox 3">
            <a:extLst>
              <a:ext uri="{FF2B5EF4-FFF2-40B4-BE49-F238E27FC236}">
                <a16:creationId xmlns:a16="http://schemas.microsoft.com/office/drawing/2014/main" id="{AEC2F31A-46AF-26E7-DD6C-A95BD3842776}"/>
              </a:ext>
            </a:extLst>
          </p:cNvPr>
          <p:cNvSpPr txBox="1"/>
          <p:nvPr/>
        </p:nvSpPr>
        <p:spPr>
          <a:xfrm>
            <a:off x="0" y="586351"/>
            <a:ext cx="12192000" cy="830997"/>
          </a:xfrm>
          <a:prstGeom prst="rect">
            <a:avLst/>
          </a:prstGeom>
          <a:noFill/>
        </p:spPr>
        <p:txBody>
          <a:bodyPr wrap="square" rtlCol="0">
            <a:spAutoFit/>
          </a:bodyPr>
          <a:lstStyle/>
          <a:p>
            <a:r>
              <a:rPr lang="en-CA" sz="2400" i="1" dirty="0"/>
              <a:t>All Alkali metals react with water to produce hydrogen gas and the corresponding alkali metal hydroxide. A typical reaction is that between lithium and water. </a:t>
            </a:r>
          </a:p>
        </p:txBody>
      </p:sp>
      <p:sp>
        <p:nvSpPr>
          <p:cNvPr id="5" name="TextBox 4">
            <a:extLst>
              <a:ext uri="{FF2B5EF4-FFF2-40B4-BE49-F238E27FC236}">
                <a16:creationId xmlns:a16="http://schemas.microsoft.com/office/drawing/2014/main" id="{DCDBF25B-2251-92A4-5AF1-8F9AC9ACC7C0}"/>
              </a:ext>
            </a:extLst>
          </p:cNvPr>
          <p:cNvSpPr txBox="1"/>
          <p:nvPr/>
        </p:nvSpPr>
        <p:spPr>
          <a:xfrm>
            <a:off x="964504" y="2099793"/>
            <a:ext cx="10471759" cy="923330"/>
          </a:xfrm>
          <a:prstGeom prst="rect">
            <a:avLst/>
          </a:prstGeom>
          <a:noFill/>
          <a:ln w="38100">
            <a:solidFill>
              <a:srgbClr val="FF0000"/>
            </a:solidFill>
          </a:ln>
        </p:spPr>
        <p:txBody>
          <a:bodyPr wrap="square" rtlCol="0">
            <a:spAutoFit/>
          </a:bodyPr>
          <a:lstStyle/>
          <a:p>
            <a:r>
              <a:rPr lang="en-US" sz="5400" b="1" u="sng" dirty="0"/>
              <a:t>2</a:t>
            </a:r>
            <a:r>
              <a:rPr lang="en-US" sz="5400" dirty="0"/>
              <a:t> Li</a:t>
            </a:r>
            <a:r>
              <a:rPr lang="en-US" sz="5400" baseline="-25000" dirty="0"/>
              <a:t>(s) </a:t>
            </a:r>
            <a:r>
              <a:rPr lang="en-US" sz="5400" dirty="0"/>
              <a:t>+ </a:t>
            </a:r>
            <a:r>
              <a:rPr lang="en-US" sz="5400" b="1" u="sng" dirty="0"/>
              <a:t>2</a:t>
            </a:r>
            <a:r>
              <a:rPr lang="en-US" sz="5400" dirty="0"/>
              <a:t> H</a:t>
            </a:r>
            <a:r>
              <a:rPr lang="en-US" sz="5400" baseline="-25000" dirty="0"/>
              <a:t>2</a:t>
            </a:r>
            <a:r>
              <a:rPr lang="en-US" sz="5400" dirty="0"/>
              <a:t>O</a:t>
            </a:r>
            <a:r>
              <a:rPr lang="en-US" sz="5400" baseline="-25000" dirty="0"/>
              <a:t>(l)   </a:t>
            </a:r>
            <a:r>
              <a:rPr lang="en-US" sz="5400" dirty="0">
                <a:sym typeface="Wingdings" pitchFamily="2" charset="2"/>
              </a:rPr>
              <a:t>  </a:t>
            </a:r>
            <a:r>
              <a:rPr lang="en-US" sz="5400" b="1" u="sng" dirty="0">
                <a:sym typeface="Wingdings" pitchFamily="2" charset="2"/>
              </a:rPr>
              <a:t>2</a:t>
            </a:r>
            <a:r>
              <a:rPr lang="en-US" sz="5400" dirty="0">
                <a:sym typeface="Wingdings" pitchFamily="2" charset="2"/>
              </a:rPr>
              <a:t>  </a:t>
            </a:r>
            <a:r>
              <a:rPr lang="en-US" sz="5400" dirty="0" err="1">
                <a:sym typeface="Wingdings" pitchFamily="2" charset="2"/>
              </a:rPr>
              <a:t>LiOH</a:t>
            </a:r>
            <a:r>
              <a:rPr lang="en-US" sz="5400" dirty="0">
                <a:sym typeface="Wingdings" pitchFamily="2" charset="2"/>
              </a:rPr>
              <a:t>	</a:t>
            </a:r>
            <a:r>
              <a:rPr lang="en-US" sz="5400" baseline="-25000" dirty="0">
                <a:sym typeface="Wingdings" pitchFamily="2" charset="2"/>
              </a:rPr>
              <a:t>(</a:t>
            </a:r>
            <a:r>
              <a:rPr lang="en-US" sz="5400" baseline="-25000" dirty="0" err="1">
                <a:sym typeface="Wingdings" pitchFamily="2" charset="2"/>
              </a:rPr>
              <a:t>aq</a:t>
            </a:r>
            <a:r>
              <a:rPr lang="en-US" sz="5400" baseline="-25000" dirty="0">
                <a:sym typeface="Wingdings" pitchFamily="2" charset="2"/>
              </a:rPr>
              <a:t>) </a:t>
            </a:r>
            <a:r>
              <a:rPr lang="en-US" sz="5400" dirty="0">
                <a:sym typeface="Wingdings" pitchFamily="2" charset="2"/>
              </a:rPr>
              <a:t>+    H</a:t>
            </a:r>
            <a:r>
              <a:rPr lang="en-US" sz="5400" baseline="-25000" dirty="0">
                <a:sym typeface="Wingdings" pitchFamily="2" charset="2"/>
              </a:rPr>
              <a:t>2(g)</a:t>
            </a:r>
            <a:endParaRPr lang="en-US" sz="5400" baseline="-25000" dirty="0"/>
          </a:p>
        </p:txBody>
      </p:sp>
      <p:sp>
        <p:nvSpPr>
          <p:cNvPr id="6" name="TextBox 5">
            <a:extLst>
              <a:ext uri="{FF2B5EF4-FFF2-40B4-BE49-F238E27FC236}">
                <a16:creationId xmlns:a16="http://schemas.microsoft.com/office/drawing/2014/main" id="{73E325E5-38F8-4DFB-54B8-D56B5849BC68}"/>
              </a:ext>
            </a:extLst>
          </p:cNvPr>
          <p:cNvSpPr txBox="1"/>
          <p:nvPr/>
        </p:nvSpPr>
        <p:spPr>
          <a:xfrm>
            <a:off x="104383" y="4246039"/>
            <a:ext cx="12192000" cy="461665"/>
          </a:xfrm>
          <a:prstGeom prst="rect">
            <a:avLst/>
          </a:prstGeom>
          <a:noFill/>
        </p:spPr>
        <p:txBody>
          <a:bodyPr wrap="square" rtlCol="0">
            <a:spAutoFit/>
          </a:bodyPr>
          <a:lstStyle/>
          <a:p>
            <a:r>
              <a:rPr lang="en-CA" sz="2400" i="1" dirty="0"/>
              <a:t>How many grams of Li are needed to produce 9.89 g of H</a:t>
            </a:r>
            <a:r>
              <a:rPr lang="en-CA" sz="2400" i="1" baseline="-25000" dirty="0"/>
              <a:t>2</a:t>
            </a:r>
            <a:r>
              <a:rPr lang="en-CA" sz="2400" i="1" dirty="0"/>
              <a:t>?</a:t>
            </a:r>
          </a:p>
        </p:txBody>
      </p:sp>
    </p:spTree>
    <p:extLst>
      <p:ext uri="{BB962C8B-B14F-4D97-AF65-F5344CB8AC3E}">
        <p14:creationId xmlns:p14="http://schemas.microsoft.com/office/powerpoint/2010/main" val="6831450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25976"/>
          </a:xfrm>
        </p:spPr>
        <p:txBody>
          <a:bodyPr>
            <a:normAutofit fontScale="90000"/>
          </a:bodyPr>
          <a:lstStyle/>
          <a:p>
            <a:r>
              <a:rPr lang="en-US" b="1" i="1" dirty="0">
                <a:solidFill>
                  <a:srgbClr val="FF0000"/>
                </a:solidFill>
              </a:rPr>
              <a:t>Example 3.14</a:t>
            </a:r>
          </a:p>
        </p:txBody>
      </p:sp>
      <p:sp>
        <p:nvSpPr>
          <p:cNvPr id="5" name="TextBox 4">
            <a:extLst>
              <a:ext uri="{FF2B5EF4-FFF2-40B4-BE49-F238E27FC236}">
                <a16:creationId xmlns:a16="http://schemas.microsoft.com/office/drawing/2014/main" id="{DCDBF25B-2251-92A4-5AF1-8F9AC9ACC7C0}"/>
              </a:ext>
            </a:extLst>
          </p:cNvPr>
          <p:cNvSpPr txBox="1"/>
          <p:nvPr/>
        </p:nvSpPr>
        <p:spPr>
          <a:xfrm>
            <a:off x="964504" y="1816005"/>
            <a:ext cx="10471759" cy="923330"/>
          </a:xfrm>
          <a:prstGeom prst="rect">
            <a:avLst/>
          </a:prstGeom>
          <a:noFill/>
          <a:ln w="38100">
            <a:solidFill>
              <a:srgbClr val="FF0000"/>
            </a:solidFill>
          </a:ln>
        </p:spPr>
        <p:txBody>
          <a:bodyPr wrap="square" rtlCol="0">
            <a:spAutoFit/>
          </a:bodyPr>
          <a:lstStyle/>
          <a:p>
            <a:r>
              <a:rPr lang="en-US" sz="5400" b="1" u="sng" dirty="0"/>
              <a:t>2</a:t>
            </a:r>
            <a:r>
              <a:rPr lang="en-US" sz="5400" dirty="0"/>
              <a:t> Li</a:t>
            </a:r>
            <a:r>
              <a:rPr lang="en-US" sz="5400" baseline="-25000" dirty="0"/>
              <a:t>(s) </a:t>
            </a:r>
            <a:r>
              <a:rPr lang="en-US" sz="5400" dirty="0"/>
              <a:t>+ </a:t>
            </a:r>
            <a:r>
              <a:rPr lang="en-US" sz="5400" b="1" u="sng" dirty="0"/>
              <a:t>2</a:t>
            </a:r>
            <a:r>
              <a:rPr lang="en-US" sz="5400" dirty="0"/>
              <a:t> H</a:t>
            </a:r>
            <a:r>
              <a:rPr lang="en-US" sz="5400" baseline="-25000" dirty="0"/>
              <a:t>2</a:t>
            </a:r>
            <a:r>
              <a:rPr lang="en-US" sz="5400" dirty="0"/>
              <a:t>O</a:t>
            </a:r>
            <a:r>
              <a:rPr lang="en-US" sz="5400" baseline="-25000" dirty="0"/>
              <a:t>(l)   </a:t>
            </a:r>
            <a:r>
              <a:rPr lang="en-US" sz="5400" dirty="0">
                <a:sym typeface="Wingdings" pitchFamily="2" charset="2"/>
              </a:rPr>
              <a:t>  </a:t>
            </a:r>
            <a:r>
              <a:rPr lang="en-US" sz="5400" b="1" u="sng" dirty="0">
                <a:sym typeface="Wingdings" pitchFamily="2" charset="2"/>
              </a:rPr>
              <a:t>2</a:t>
            </a:r>
            <a:r>
              <a:rPr lang="en-US" sz="5400" dirty="0">
                <a:sym typeface="Wingdings" pitchFamily="2" charset="2"/>
              </a:rPr>
              <a:t>  </a:t>
            </a:r>
            <a:r>
              <a:rPr lang="en-US" sz="5400" dirty="0" err="1">
                <a:sym typeface="Wingdings" pitchFamily="2" charset="2"/>
              </a:rPr>
              <a:t>LiOH</a:t>
            </a:r>
            <a:r>
              <a:rPr lang="en-US" sz="5400" dirty="0">
                <a:sym typeface="Wingdings" pitchFamily="2" charset="2"/>
              </a:rPr>
              <a:t>	</a:t>
            </a:r>
            <a:r>
              <a:rPr lang="en-US" sz="5400" baseline="-25000" dirty="0">
                <a:sym typeface="Wingdings" pitchFamily="2" charset="2"/>
              </a:rPr>
              <a:t>(</a:t>
            </a:r>
            <a:r>
              <a:rPr lang="en-US" sz="5400" baseline="-25000" dirty="0" err="1">
                <a:sym typeface="Wingdings" pitchFamily="2" charset="2"/>
              </a:rPr>
              <a:t>aq</a:t>
            </a:r>
            <a:r>
              <a:rPr lang="en-US" sz="5400" baseline="-25000" dirty="0">
                <a:sym typeface="Wingdings" pitchFamily="2" charset="2"/>
              </a:rPr>
              <a:t>) </a:t>
            </a:r>
            <a:r>
              <a:rPr lang="en-US" sz="5400" dirty="0">
                <a:sym typeface="Wingdings" pitchFamily="2" charset="2"/>
              </a:rPr>
              <a:t>+    H</a:t>
            </a:r>
            <a:r>
              <a:rPr lang="en-US" sz="5400" baseline="-25000" dirty="0">
                <a:sym typeface="Wingdings" pitchFamily="2" charset="2"/>
              </a:rPr>
              <a:t>2(g)</a:t>
            </a:r>
            <a:endParaRPr lang="en-US" sz="5400" baseline="-25000" dirty="0"/>
          </a:p>
        </p:txBody>
      </p:sp>
      <p:sp>
        <p:nvSpPr>
          <p:cNvPr id="6" name="TextBox 5">
            <a:extLst>
              <a:ext uri="{FF2B5EF4-FFF2-40B4-BE49-F238E27FC236}">
                <a16:creationId xmlns:a16="http://schemas.microsoft.com/office/drawing/2014/main" id="{73E325E5-38F8-4DFB-54B8-D56B5849BC68}"/>
              </a:ext>
            </a:extLst>
          </p:cNvPr>
          <p:cNvSpPr txBox="1"/>
          <p:nvPr/>
        </p:nvSpPr>
        <p:spPr>
          <a:xfrm>
            <a:off x="104383" y="670387"/>
            <a:ext cx="12192000" cy="461665"/>
          </a:xfrm>
          <a:prstGeom prst="rect">
            <a:avLst/>
          </a:prstGeom>
          <a:noFill/>
        </p:spPr>
        <p:txBody>
          <a:bodyPr wrap="square" rtlCol="0">
            <a:spAutoFit/>
          </a:bodyPr>
          <a:lstStyle/>
          <a:p>
            <a:r>
              <a:rPr lang="en-CA" sz="2400" i="1" dirty="0"/>
              <a:t>How many grams of Li are needed to produce 9.89 g of H</a:t>
            </a:r>
            <a:r>
              <a:rPr lang="en-CA" sz="2400" i="1" baseline="-25000" dirty="0"/>
              <a:t>2</a:t>
            </a:r>
            <a:r>
              <a:rPr lang="en-CA" sz="2400" i="1" dirty="0"/>
              <a:t>?</a:t>
            </a:r>
          </a:p>
        </p:txBody>
      </p:sp>
      <p:cxnSp>
        <p:nvCxnSpPr>
          <p:cNvPr id="3" name="Straight Connector 2">
            <a:extLst>
              <a:ext uri="{FF2B5EF4-FFF2-40B4-BE49-F238E27FC236}">
                <a16:creationId xmlns:a16="http://schemas.microsoft.com/office/drawing/2014/main" id="{E333545A-66DD-0C33-4746-F77CFAA95EEE}"/>
              </a:ext>
            </a:extLst>
          </p:cNvPr>
          <p:cNvCxnSpPr/>
          <p:nvPr/>
        </p:nvCxnSpPr>
        <p:spPr>
          <a:xfrm>
            <a:off x="217046" y="1111189"/>
            <a:ext cx="2680138"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6F457CF-AB49-9D58-743D-DEF99E0E40D7}"/>
              </a:ext>
            </a:extLst>
          </p:cNvPr>
          <p:cNvSpPr txBox="1"/>
          <p:nvPr/>
        </p:nvSpPr>
        <p:spPr>
          <a:xfrm>
            <a:off x="964504" y="2739335"/>
            <a:ext cx="1789387" cy="461665"/>
          </a:xfrm>
          <a:prstGeom prst="rect">
            <a:avLst/>
          </a:prstGeom>
          <a:noFill/>
        </p:spPr>
        <p:txBody>
          <a:bodyPr wrap="square" rtlCol="0">
            <a:spAutoFit/>
          </a:bodyPr>
          <a:lstStyle/>
          <a:p>
            <a:r>
              <a:rPr lang="en-US" sz="2400" b="1" dirty="0"/>
              <a:t>m = </a:t>
            </a:r>
            <a:r>
              <a:rPr lang="en-US" sz="2400" b="1" dirty="0">
                <a:solidFill>
                  <a:srgbClr val="FF0000"/>
                </a:solidFill>
              </a:rPr>
              <a:t>??? g</a:t>
            </a:r>
            <a:endParaRPr lang="en-US" sz="2400" b="1" dirty="0"/>
          </a:p>
        </p:txBody>
      </p:sp>
      <p:sp>
        <p:nvSpPr>
          <p:cNvPr id="8" name="TextBox 7">
            <a:extLst>
              <a:ext uri="{FF2B5EF4-FFF2-40B4-BE49-F238E27FC236}">
                <a16:creationId xmlns:a16="http://schemas.microsoft.com/office/drawing/2014/main" id="{CE36519E-E3DE-D644-71B4-BBC27AC13CE2}"/>
              </a:ext>
            </a:extLst>
          </p:cNvPr>
          <p:cNvSpPr txBox="1"/>
          <p:nvPr/>
        </p:nvSpPr>
        <p:spPr>
          <a:xfrm>
            <a:off x="964504" y="1035543"/>
            <a:ext cx="795722" cy="923330"/>
          </a:xfrm>
          <a:prstGeom prst="rect">
            <a:avLst/>
          </a:prstGeom>
          <a:noFill/>
        </p:spPr>
        <p:txBody>
          <a:bodyPr wrap="square" rtlCol="0">
            <a:spAutoFit/>
          </a:bodyPr>
          <a:lstStyle/>
          <a:p>
            <a:r>
              <a:rPr lang="en-US" sz="5400" b="1" dirty="0">
                <a:solidFill>
                  <a:srgbClr val="FF0000"/>
                </a:solidFill>
              </a:rPr>
              <a:t>N</a:t>
            </a:r>
            <a:endParaRPr lang="en-US" sz="5400" b="1" dirty="0"/>
          </a:p>
        </p:txBody>
      </p:sp>
      <p:sp>
        <p:nvSpPr>
          <p:cNvPr id="9" name="Rectangle 8">
            <a:extLst>
              <a:ext uri="{FF2B5EF4-FFF2-40B4-BE49-F238E27FC236}">
                <a16:creationId xmlns:a16="http://schemas.microsoft.com/office/drawing/2014/main" id="{D78F36A2-1C2E-A8CE-0D1D-7E1146C17001}"/>
              </a:ext>
            </a:extLst>
          </p:cNvPr>
          <p:cNvSpPr/>
          <p:nvPr/>
        </p:nvSpPr>
        <p:spPr>
          <a:xfrm>
            <a:off x="5817475" y="695691"/>
            <a:ext cx="1749973" cy="415498"/>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5A126C3-9DF4-14F7-4F7C-F4A3BB08C344}"/>
              </a:ext>
            </a:extLst>
          </p:cNvPr>
          <p:cNvSpPr txBox="1"/>
          <p:nvPr/>
        </p:nvSpPr>
        <p:spPr>
          <a:xfrm>
            <a:off x="10046574" y="2739335"/>
            <a:ext cx="1789387" cy="461665"/>
          </a:xfrm>
          <a:prstGeom prst="rect">
            <a:avLst/>
          </a:prstGeom>
          <a:noFill/>
        </p:spPr>
        <p:txBody>
          <a:bodyPr wrap="square" rtlCol="0">
            <a:spAutoFit/>
          </a:bodyPr>
          <a:lstStyle/>
          <a:p>
            <a:r>
              <a:rPr lang="en-US" sz="2400" b="1" dirty="0"/>
              <a:t>m = </a:t>
            </a:r>
            <a:r>
              <a:rPr lang="en-US" sz="2400" b="1" dirty="0">
                <a:solidFill>
                  <a:srgbClr val="FF0000"/>
                </a:solidFill>
              </a:rPr>
              <a:t>9.89 g</a:t>
            </a:r>
            <a:r>
              <a:rPr lang="en-US" sz="2400" b="1" dirty="0"/>
              <a:t> </a:t>
            </a:r>
          </a:p>
        </p:txBody>
      </p:sp>
      <p:sp>
        <p:nvSpPr>
          <p:cNvPr id="11" name="TextBox 10">
            <a:extLst>
              <a:ext uri="{FF2B5EF4-FFF2-40B4-BE49-F238E27FC236}">
                <a16:creationId xmlns:a16="http://schemas.microsoft.com/office/drawing/2014/main" id="{47ECC372-67B3-32A6-FE9E-FBEBDB8603A8}"/>
              </a:ext>
            </a:extLst>
          </p:cNvPr>
          <p:cNvSpPr txBox="1"/>
          <p:nvPr/>
        </p:nvSpPr>
        <p:spPr>
          <a:xfrm>
            <a:off x="10072593" y="1035543"/>
            <a:ext cx="739111" cy="923330"/>
          </a:xfrm>
          <a:prstGeom prst="rect">
            <a:avLst/>
          </a:prstGeom>
          <a:noFill/>
        </p:spPr>
        <p:txBody>
          <a:bodyPr wrap="square" rtlCol="0">
            <a:spAutoFit/>
          </a:bodyPr>
          <a:lstStyle/>
          <a:p>
            <a:r>
              <a:rPr lang="en-US" sz="5400" b="1" dirty="0">
                <a:solidFill>
                  <a:srgbClr val="FF0000"/>
                </a:solidFill>
              </a:rPr>
              <a:t>G</a:t>
            </a:r>
            <a:endParaRPr lang="en-US" sz="5400" b="1" dirty="0"/>
          </a:p>
        </p:txBody>
      </p:sp>
      <p:cxnSp>
        <p:nvCxnSpPr>
          <p:cNvPr id="12" name="Straight Arrow Connector 11">
            <a:extLst>
              <a:ext uri="{FF2B5EF4-FFF2-40B4-BE49-F238E27FC236}">
                <a16:creationId xmlns:a16="http://schemas.microsoft.com/office/drawing/2014/main" id="{0A36C500-DE9B-8044-EF0A-6CB9347D71AD}"/>
              </a:ext>
            </a:extLst>
          </p:cNvPr>
          <p:cNvCxnSpPr>
            <a:cxnSpLocks/>
          </p:cNvCxnSpPr>
          <p:nvPr/>
        </p:nvCxnSpPr>
        <p:spPr>
          <a:xfrm>
            <a:off x="10265256" y="3201000"/>
            <a:ext cx="0" cy="149711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86A271D-288E-85F4-15A0-75EBB4729CC1}"/>
              </a:ext>
            </a:extLst>
          </p:cNvPr>
          <p:cNvSpPr txBox="1"/>
          <p:nvPr/>
        </p:nvSpPr>
        <p:spPr>
          <a:xfrm>
            <a:off x="8033070" y="3226202"/>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14" name="TextBox 13">
            <a:extLst>
              <a:ext uri="{FF2B5EF4-FFF2-40B4-BE49-F238E27FC236}">
                <a16:creationId xmlns:a16="http://schemas.microsoft.com/office/drawing/2014/main" id="{7037CE02-AC1B-D5AC-13BB-6E22E7D6F21E}"/>
              </a:ext>
            </a:extLst>
          </p:cNvPr>
          <p:cNvSpPr txBox="1"/>
          <p:nvPr/>
        </p:nvSpPr>
        <p:spPr>
          <a:xfrm>
            <a:off x="9213262" y="3458750"/>
            <a:ext cx="1459990" cy="523220"/>
          </a:xfrm>
          <a:prstGeom prst="rect">
            <a:avLst/>
          </a:prstGeom>
          <a:noFill/>
        </p:spPr>
        <p:txBody>
          <a:bodyPr wrap="square" rtlCol="0">
            <a:spAutoFit/>
          </a:bodyPr>
          <a:lstStyle/>
          <a:p>
            <a:r>
              <a:rPr lang="en-US" sz="2800" b="1" dirty="0">
                <a:solidFill>
                  <a:srgbClr val="FF0000"/>
                </a:solidFill>
              </a:rPr>
              <a:t>9.89g </a:t>
            </a:r>
            <a:endParaRPr lang="en-US" sz="1400" baseline="-25000" dirty="0"/>
          </a:p>
        </p:txBody>
      </p:sp>
      <p:cxnSp>
        <p:nvCxnSpPr>
          <p:cNvPr id="15" name="Straight Connector 14">
            <a:extLst>
              <a:ext uri="{FF2B5EF4-FFF2-40B4-BE49-F238E27FC236}">
                <a16:creationId xmlns:a16="http://schemas.microsoft.com/office/drawing/2014/main" id="{643B62C4-53BC-DDD3-0EA9-DDC0A23F9BCA}"/>
              </a:ext>
            </a:extLst>
          </p:cNvPr>
          <p:cNvCxnSpPr>
            <a:cxnSpLocks/>
          </p:cNvCxnSpPr>
          <p:nvPr/>
        </p:nvCxnSpPr>
        <p:spPr>
          <a:xfrm>
            <a:off x="9217634" y="3989586"/>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431F7E3-16FA-0451-AF2D-5D6F47FDED07}"/>
              </a:ext>
            </a:extLst>
          </p:cNvPr>
          <p:cNvSpPr txBox="1"/>
          <p:nvPr/>
        </p:nvSpPr>
        <p:spPr>
          <a:xfrm>
            <a:off x="8928831" y="3648463"/>
            <a:ext cx="1614853" cy="923330"/>
          </a:xfrm>
          <a:prstGeom prst="rect">
            <a:avLst/>
          </a:prstGeom>
          <a:noFill/>
        </p:spPr>
        <p:txBody>
          <a:bodyPr wrap="square" rtlCol="0">
            <a:spAutoFit/>
          </a:bodyPr>
          <a:lstStyle/>
          <a:p>
            <a:r>
              <a:rPr lang="en-US" sz="2800" b="1" dirty="0">
                <a:solidFill>
                  <a:srgbClr val="FF0000"/>
                </a:solidFill>
              </a:rPr>
              <a:t>2.0g/mol</a:t>
            </a:r>
            <a:r>
              <a:rPr lang="en-US" sz="5400" b="1" dirty="0">
                <a:solidFill>
                  <a:srgbClr val="FF0000"/>
                </a:solidFill>
              </a:rPr>
              <a:t> </a:t>
            </a:r>
            <a:endParaRPr lang="en-US" sz="3200" baseline="-25000" dirty="0"/>
          </a:p>
        </p:txBody>
      </p:sp>
      <p:sp>
        <p:nvSpPr>
          <p:cNvPr id="17" name="TextBox 16">
            <a:extLst>
              <a:ext uri="{FF2B5EF4-FFF2-40B4-BE49-F238E27FC236}">
                <a16:creationId xmlns:a16="http://schemas.microsoft.com/office/drawing/2014/main" id="{7FC276BB-AC96-A3A7-7974-F4BBE2CE2A00}"/>
              </a:ext>
            </a:extLst>
          </p:cNvPr>
          <p:cNvSpPr txBox="1"/>
          <p:nvPr/>
        </p:nvSpPr>
        <p:spPr>
          <a:xfrm>
            <a:off x="10075338" y="4808283"/>
            <a:ext cx="1902952" cy="461665"/>
          </a:xfrm>
          <a:prstGeom prst="rect">
            <a:avLst/>
          </a:prstGeom>
          <a:noFill/>
        </p:spPr>
        <p:txBody>
          <a:bodyPr wrap="square" rtlCol="0">
            <a:spAutoFit/>
          </a:bodyPr>
          <a:lstStyle/>
          <a:p>
            <a:r>
              <a:rPr lang="en-US" sz="2400" b="1" dirty="0"/>
              <a:t>n = </a:t>
            </a:r>
            <a:r>
              <a:rPr lang="en-US" sz="2400" b="1" dirty="0">
                <a:solidFill>
                  <a:srgbClr val="FF0000"/>
                </a:solidFill>
              </a:rPr>
              <a:t>4.95 mol </a:t>
            </a:r>
            <a:r>
              <a:rPr lang="en-US" sz="2400" b="1" dirty="0"/>
              <a:t> </a:t>
            </a:r>
          </a:p>
        </p:txBody>
      </p:sp>
      <p:cxnSp>
        <p:nvCxnSpPr>
          <p:cNvPr id="18" name="Straight Arrow Connector 17">
            <a:extLst>
              <a:ext uri="{FF2B5EF4-FFF2-40B4-BE49-F238E27FC236}">
                <a16:creationId xmlns:a16="http://schemas.microsoft.com/office/drawing/2014/main" id="{3AEF59A2-52E9-DDB2-082A-DB6E2AC291CB}"/>
              </a:ext>
            </a:extLst>
          </p:cNvPr>
          <p:cNvCxnSpPr>
            <a:cxnSpLocks/>
          </p:cNvCxnSpPr>
          <p:nvPr/>
        </p:nvCxnSpPr>
        <p:spPr>
          <a:xfrm flipH="1">
            <a:off x="2753891" y="5048053"/>
            <a:ext cx="7126716"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6EF893-8B74-4D42-4B89-935EE1034759}"/>
              </a:ext>
            </a:extLst>
          </p:cNvPr>
          <p:cNvSpPr txBox="1"/>
          <p:nvPr/>
        </p:nvSpPr>
        <p:spPr>
          <a:xfrm>
            <a:off x="5257800" y="4577450"/>
            <a:ext cx="1305641" cy="923330"/>
          </a:xfrm>
          <a:prstGeom prst="rect">
            <a:avLst/>
          </a:prstGeom>
          <a:noFill/>
        </p:spPr>
        <p:txBody>
          <a:bodyPr wrap="square" rtlCol="0">
            <a:spAutoFit/>
          </a:bodyPr>
          <a:lstStyle/>
          <a:p>
            <a:r>
              <a:rPr lang="en-US" sz="5400" b="1" dirty="0">
                <a:solidFill>
                  <a:srgbClr val="FF0000"/>
                </a:solidFill>
              </a:rPr>
              <a:t>(    )</a:t>
            </a:r>
          </a:p>
        </p:txBody>
      </p:sp>
      <p:sp>
        <p:nvSpPr>
          <p:cNvPr id="22" name="TextBox 21">
            <a:extLst>
              <a:ext uri="{FF2B5EF4-FFF2-40B4-BE49-F238E27FC236}">
                <a16:creationId xmlns:a16="http://schemas.microsoft.com/office/drawing/2014/main" id="{E0E1EAB6-1F21-9B52-27F9-B428FF48AEB5}"/>
              </a:ext>
            </a:extLst>
          </p:cNvPr>
          <p:cNvSpPr txBox="1"/>
          <p:nvPr/>
        </p:nvSpPr>
        <p:spPr>
          <a:xfrm>
            <a:off x="5611076" y="4447888"/>
            <a:ext cx="362606" cy="1200329"/>
          </a:xfrm>
          <a:prstGeom prst="rect">
            <a:avLst/>
          </a:prstGeom>
          <a:noFill/>
        </p:spPr>
        <p:txBody>
          <a:bodyPr wrap="square" rtlCol="0">
            <a:spAutoFit/>
          </a:bodyPr>
          <a:lstStyle/>
          <a:p>
            <a:r>
              <a:rPr lang="en-US" sz="3600" b="1" dirty="0">
                <a:solidFill>
                  <a:srgbClr val="FF0000"/>
                </a:solidFill>
              </a:rPr>
              <a:t>2</a:t>
            </a:r>
          </a:p>
          <a:p>
            <a:r>
              <a:rPr lang="en-US" sz="3600" b="1" dirty="0">
                <a:solidFill>
                  <a:srgbClr val="FF0000"/>
                </a:solidFill>
              </a:rPr>
              <a:t>1</a:t>
            </a:r>
          </a:p>
        </p:txBody>
      </p:sp>
      <p:sp>
        <p:nvSpPr>
          <p:cNvPr id="23" name="TextBox 22">
            <a:extLst>
              <a:ext uri="{FF2B5EF4-FFF2-40B4-BE49-F238E27FC236}">
                <a16:creationId xmlns:a16="http://schemas.microsoft.com/office/drawing/2014/main" id="{F0DCA3FA-355B-28F3-93B1-E860C7C20FA6}"/>
              </a:ext>
            </a:extLst>
          </p:cNvPr>
          <p:cNvSpPr txBox="1"/>
          <p:nvPr/>
        </p:nvSpPr>
        <p:spPr>
          <a:xfrm>
            <a:off x="964504" y="4762940"/>
            <a:ext cx="1902952" cy="461665"/>
          </a:xfrm>
          <a:prstGeom prst="rect">
            <a:avLst/>
          </a:prstGeom>
          <a:noFill/>
        </p:spPr>
        <p:txBody>
          <a:bodyPr wrap="square" rtlCol="0">
            <a:spAutoFit/>
          </a:bodyPr>
          <a:lstStyle/>
          <a:p>
            <a:r>
              <a:rPr lang="en-US" sz="2400" b="1" dirty="0"/>
              <a:t>n = </a:t>
            </a:r>
            <a:r>
              <a:rPr lang="en-US" sz="2400" b="1" dirty="0">
                <a:solidFill>
                  <a:srgbClr val="FF0000"/>
                </a:solidFill>
              </a:rPr>
              <a:t>9.89 mol </a:t>
            </a:r>
            <a:r>
              <a:rPr lang="en-US" sz="2400" b="1" dirty="0"/>
              <a:t> </a:t>
            </a:r>
          </a:p>
        </p:txBody>
      </p:sp>
      <p:cxnSp>
        <p:nvCxnSpPr>
          <p:cNvPr id="24" name="Straight Arrow Connector 23">
            <a:extLst>
              <a:ext uri="{FF2B5EF4-FFF2-40B4-BE49-F238E27FC236}">
                <a16:creationId xmlns:a16="http://schemas.microsoft.com/office/drawing/2014/main" id="{02FDF500-FB21-4B0D-F735-4907FA7ACD48}"/>
              </a:ext>
            </a:extLst>
          </p:cNvPr>
          <p:cNvCxnSpPr>
            <a:cxnSpLocks/>
          </p:cNvCxnSpPr>
          <p:nvPr/>
        </p:nvCxnSpPr>
        <p:spPr>
          <a:xfrm flipV="1">
            <a:off x="1180668" y="3401935"/>
            <a:ext cx="0" cy="116007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AF70334-2EBD-75A0-32BF-F3FF944863D4}"/>
              </a:ext>
            </a:extLst>
          </p:cNvPr>
          <p:cNvSpPr txBox="1"/>
          <p:nvPr/>
        </p:nvSpPr>
        <p:spPr>
          <a:xfrm>
            <a:off x="1376868" y="3589339"/>
            <a:ext cx="4416564" cy="923330"/>
          </a:xfrm>
          <a:prstGeom prst="rect">
            <a:avLst/>
          </a:prstGeom>
          <a:noFill/>
        </p:spPr>
        <p:txBody>
          <a:bodyPr wrap="square" rtlCol="0">
            <a:spAutoFit/>
          </a:bodyPr>
          <a:lstStyle/>
          <a:p>
            <a:r>
              <a:rPr lang="en-US" sz="5400" b="1" dirty="0">
                <a:solidFill>
                  <a:srgbClr val="FF0000"/>
                </a:solidFill>
              </a:rPr>
              <a:t>m </a:t>
            </a:r>
            <a:r>
              <a:rPr lang="en-US" sz="5400" b="1" dirty="0"/>
              <a:t>=</a:t>
            </a:r>
            <a:r>
              <a:rPr lang="en-US" sz="2800" b="1" dirty="0"/>
              <a:t>(9.89 mol)(6.9 g/mol)</a:t>
            </a:r>
            <a:endParaRPr lang="en-US" sz="3200" baseline="-25000" dirty="0"/>
          </a:p>
        </p:txBody>
      </p:sp>
      <p:sp>
        <p:nvSpPr>
          <p:cNvPr id="26" name="TextBox 25">
            <a:extLst>
              <a:ext uri="{FF2B5EF4-FFF2-40B4-BE49-F238E27FC236}">
                <a16:creationId xmlns:a16="http://schemas.microsoft.com/office/drawing/2014/main" id="{E5F5B75D-D700-CC11-AC02-684E1F9FC324}"/>
              </a:ext>
            </a:extLst>
          </p:cNvPr>
          <p:cNvSpPr txBox="1"/>
          <p:nvPr/>
        </p:nvSpPr>
        <p:spPr>
          <a:xfrm>
            <a:off x="964504" y="2752786"/>
            <a:ext cx="1789387" cy="461665"/>
          </a:xfrm>
          <a:prstGeom prst="rect">
            <a:avLst/>
          </a:prstGeom>
          <a:noFill/>
        </p:spPr>
        <p:txBody>
          <a:bodyPr wrap="square" rtlCol="0">
            <a:spAutoFit/>
          </a:bodyPr>
          <a:lstStyle/>
          <a:p>
            <a:r>
              <a:rPr lang="en-US" sz="2400" b="1" dirty="0"/>
              <a:t>m = </a:t>
            </a:r>
            <a:r>
              <a:rPr lang="en-US" sz="2400" b="1" dirty="0">
                <a:solidFill>
                  <a:srgbClr val="FF0000"/>
                </a:solidFill>
              </a:rPr>
              <a:t>68.241 g</a:t>
            </a:r>
            <a:endParaRPr lang="en-US" sz="2400" b="1" dirty="0"/>
          </a:p>
        </p:txBody>
      </p:sp>
      <p:sp>
        <p:nvSpPr>
          <p:cNvPr id="27" name="TextBox 26">
            <a:extLst>
              <a:ext uri="{FF2B5EF4-FFF2-40B4-BE49-F238E27FC236}">
                <a16:creationId xmlns:a16="http://schemas.microsoft.com/office/drawing/2014/main" id="{29E1AB13-2CBD-A88B-E147-4CA4613980B5}"/>
              </a:ext>
            </a:extLst>
          </p:cNvPr>
          <p:cNvSpPr txBox="1"/>
          <p:nvPr/>
        </p:nvSpPr>
        <p:spPr>
          <a:xfrm>
            <a:off x="7778357" y="421864"/>
            <a:ext cx="1842511" cy="584775"/>
          </a:xfrm>
          <a:prstGeom prst="rect">
            <a:avLst/>
          </a:prstGeom>
          <a:noFill/>
        </p:spPr>
        <p:txBody>
          <a:bodyPr wrap="square" rtlCol="0">
            <a:spAutoFit/>
          </a:bodyPr>
          <a:lstStyle/>
          <a:p>
            <a:r>
              <a:rPr lang="en-US" sz="3200" b="1" dirty="0">
                <a:solidFill>
                  <a:srgbClr val="FF0000"/>
                </a:solidFill>
              </a:rPr>
              <a:t>3 Sig Figs</a:t>
            </a:r>
          </a:p>
        </p:txBody>
      </p:sp>
      <p:sp>
        <p:nvSpPr>
          <p:cNvPr id="28" name="TextBox 27">
            <a:extLst>
              <a:ext uri="{FF2B5EF4-FFF2-40B4-BE49-F238E27FC236}">
                <a16:creationId xmlns:a16="http://schemas.microsoft.com/office/drawing/2014/main" id="{56989229-2477-FEA4-6FBB-F1774BA9E60F}"/>
              </a:ext>
            </a:extLst>
          </p:cNvPr>
          <p:cNvSpPr txBox="1"/>
          <p:nvPr/>
        </p:nvSpPr>
        <p:spPr>
          <a:xfrm>
            <a:off x="3241824" y="2802997"/>
            <a:ext cx="1834213" cy="461665"/>
          </a:xfrm>
          <a:prstGeom prst="rect">
            <a:avLst/>
          </a:prstGeom>
          <a:noFill/>
          <a:ln w="50800">
            <a:solidFill>
              <a:srgbClr val="FF0000"/>
            </a:solidFill>
          </a:ln>
        </p:spPr>
        <p:txBody>
          <a:bodyPr wrap="square" rtlCol="0">
            <a:spAutoFit/>
          </a:bodyPr>
          <a:lstStyle/>
          <a:p>
            <a:r>
              <a:rPr lang="en-US" sz="2400" b="1" dirty="0"/>
              <a:t>~</a:t>
            </a:r>
            <a:r>
              <a:rPr lang="en-US" sz="2400" b="1" dirty="0">
                <a:solidFill>
                  <a:srgbClr val="FF0000"/>
                </a:solidFill>
              </a:rPr>
              <a:t>6.82 x 10</a:t>
            </a:r>
            <a:r>
              <a:rPr lang="en-US" sz="2400" b="1" baseline="30000" dirty="0">
                <a:solidFill>
                  <a:srgbClr val="FF0000"/>
                </a:solidFill>
              </a:rPr>
              <a:t>1</a:t>
            </a:r>
            <a:r>
              <a:rPr lang="en-US" sz="2400" b="1" dirty="0">
                <a:solidFill>
                  <a:srgbClr val="FF0000"/>
                </a:solidFill>
              </a:rPr>
              <a:t> g</a:t>
            </a:r>
            <a:endParaRPr lang="en-US" sz="2400" b="1" dirty="0"/>
          </a:p>
        </p:txBody>
      </p:sp>
      <p:sp>
        <p:nvSpPr>
          <p:cNvPr id="29" name="TextBox 28">
            <a:extLst>
              <a:ext uri="{FF2B5EF4-FFF2-40B4-BE49-F238E27FC236}">
                <a16:creationId xmlns:a16="http://schemas.microsoft.com/office/drawing/2014/main" id="{280E285A-55CD-A1A9-1AA5-79C5DAFA013A}"/>
              </a:ext>
            </a:extLst>
          </p:cNvPr>
          <p:cNvSpPr txBox="1"/>
          <p:nvPr/>
        </p:nvSpPr>
        <p:spPr>
          <a:xfrm>
            <a:off x="5102620" y="2802997"/>
            <a:ext cx="2574717" cy="830997"/>
          </a:xfrm>
          <a:prstGeom prst="rect">
            <a:avLst/>
          </a:prstGeom>
          <a:noFill/>
          <a:ln w="50800">
            <a:solidFill>
              <a:srgbClr val="FF0000"/>
            </a:solidFill>
          </a:ln>
        </p:spPr>
        <p:txBody>
          <a:bodyPr wrap="square" rtlCol="0">
            <a:spAutoFit/>
          </a:bodyPr>
          <a:lstStyle/>
          <a:p>
            <a:r>
              <a:rPr lang="en-US" sz="2400" b="1" dirty="0"/>
              <a:t>No need to put a “</a:t>
            </a:r>
            <a:r>
              <a:rPr lang="en-US" sz="2400" b="1" baseline="30000" dirty="0"/>
              <a:t>1</a:t>
            </a:r>
            <a:r>
              <a:rPr lang="en-US" sz="2400" b="1" dirty="0"/>
              <a:t>”….just x 10</a:t>
            </a:r>
          </a:p>
        </p:txBody>
      </p:sp>
      <p:sp>
        <p:nvSpPr>
          <p:cNvPr id="30" name="TextBox 29">
            <a:extLst>
              <a:ext uri="{FF2B5EF4-FFF2-40B4-BE49-F238E27FC236}">
                <a16:creationId xmlns:a16="http://schemas.microsoft.com/office/drawing/2014/main" id="{8BB164C3-29A9-86AE-E301-D45A4C00A665}"/>
              </a:ext>
            </a:extLst>
          </p:cNvPr>
          <p:cNvSpPr txBox="1"/>
          <p:nvPr/>
        </p:nvSpPr>
        <p:spPr>
          <a:xfrm>
            <a:off x="2065466" y="6046889"/>
            <a:ext cx="1180918" cy="461665"/>
          </a:xfrm>
          <a:prstGeom prst="rect">
            <a:avLst/>
          </a:prstGeom>
          <a:noFill/>
        </p:spPr>
        <p:txBody>
          <a:bodyPr wrap="square" rtlCol="0">
            <a:spAutoFit/>
          </a:bodyPr>
          <a:lstStyle/>
          <a:p>
            <a:r>
              <a:rPr lang="en-US" sz="2400" b="1" dirty="0"/>
              <a:t>9.89 g</a:t>
            </a:r>
            <a:r>
              <a:rPr lang="en-US" sz="2400" b="1" baseline="-25000" dirty="0"/>
              <a:t>H2</a:t>
            </a:r>
            <a:endParaRPr lang="en-US" sz="2400" b="1" dirty="0"/>
          </a:p>
        </p:txBody>
      </p:sp>
      <p:sp>
        <p:nvSpPr>
          <p:cNvPr id="31" name="TextBox 30">
            <a:extLst>
              <a:ext uri="{FF2B5EF4-FFF2-40B4-BE49-F238E27FC236}">
                <a16:creationId xmlns:a16="http://schemas.microsoft.com/office/drawing/2014/main" id="{32EAADCD-2AD1-8474-3EE6-65908EFC2D68}"/>
              </a:ext>
            </a:extLst>
          </p:cNvPr>
          <p:cNvSpPr txBox="1"/>
          <p:nvPr/>
        </p:nvSpPr>
        <p:spPr>
          <a:xfrm>
            <a:off x="3292406" y="6090853"/>
            <a:ext cx="435491" cy="584775"/>
          </a:xfrm>
          <a:prstGeom prst="rect">
            <a:avLst/>
          </a:prstGeom>
          <a:noFill/>
        </p:spPr>
        <p:txBody>
          <a:bodyPr wrap="square" rtlCol="0">
            <a:spAutoFit/>
          </a:bodyPr>
          <a:lstStyle/>
          <a:p>
            <a:r>
              <a:rPr lang="en-US" sz="3200" b="1" dirty="0">
                <a:solidFill>
                  <a:srgbClr val="FF0000"/>
                </a:solidFill>
              </a:rPr>
              <a:t>X</a:t>
            </a:r>
          </a:p>
        </p:txBody>
      </p:sp>
      <p:sp>
        <p:nvSpPr>
          <p:cNvPr id="32" name="TextBox 31">
            <a:extLst>
              <a:ext uri="{FF2B5EF4-FFF2-40B4-BE49-F238E27FC236}">
                <a16:creationId xmlns:a16="http://schemas.microsoft.com/office/drawing/2014/main" id="{539ED79A-C3DC-5302-1128-557867D03584}"/>
              </a:ext>
            </a:extLst>
          </p:cNvPr>
          <p:cNvSpPr txBox="1"/>
          <p:nvPr/>
        </p:nvSpPr>
        <p:spPr>
          <a:xfrm>
            <a:off x="3714320" y="5971383"/>
            <a:ext cx="1774366" cy="461665"/>
          </a:xfrm>
          <a:prstGeom prst="rect">
            <a:avLst/>
          </a:prstGeom>
          <a:noFill/>
        </p:spPr>
        <p:txBody>
          <a:bodyPr wrap="square" rtlCol="0">
            <a:spAutoFit/>
          </a:bodyPr>
          <a:lstStyle/>
          <a:p>
            <a:r>
              <a:rPr lang="en-US" sz="2400" b="1" dirty="0"/>
              <a:t>1 mol </a:t>
            </a:r>
            <a:r>
              <a:rPr lang="en-US" sz="2400" b="1" baseline="-25000" dirty="0"/>
              <a:t>H2</a:t>
            </a:r>
          </a:p>
        </p:txBody>
      </p:sp>
      <p:cxnSp>
        <p:nvCxnSpPr>
          <p:cNvPr id="33" name="Straight Connector 32">
            <a:extLst>
              <a:ext uri="{FF2B5EF4-FFF2-40B4-BE49-F238E27FC236}">
                <a16:creationId xmlns:a16="http://schemas.microsoft.com/office/drawing/2014/main" id="{9FA6A8A4-E275-76E4-BC49-D20DE40A545A}"/>
              </a:ext>
            </a:extLst>
          </p:cNvPr>
          <p:cNvCxnSpPr/>
          <p:nvPr/>
        </p:nvCxnSpPr>
        <p:spPr>
          <a:xfrm>
            <a:off x="3743663" y="6362925"/>
            <a:ext cx="11688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F728F02-D56E-542A-B96E-9805EEEAE036}"/>
              </a:ext>
            </a:extLst>
          </p:cNvPr>
          <p:cNvSpPr txBox="1"/>
          <p:nvPr/>
        </p:nvSpPr>
        <p:spPr>
          <a:xfrm>
            <a:off x="3564882" y="6403556"/>
            <a:ext cx="1825753" cy="461665"/>
          </a:xfrm>
          <a:prstGeom prst="rect">
            <a:avLst/>
          </a:prstGeom>
          <a:noFill/>
        </p:spPr>
        <p:txBody>
          <a:bodyPr wrap="square" rtlCol="0">
            <a:spAutoFit/>
          </a:bodyPr>
          <a:lstStyle/>
          <a:p>
            <a:r>
              <a:rPr lang="en-US" sz="2400" b="1" dirty="0"/>
              <a:t>2.0 g/mol</a:t>
            </a:r>
          </a:p>
        </p:txBody>
      </p:sp>
      <p:sp>
        <p:nvSpPr>
          <p:cNvPr id="35" name="TextBox 34">
            <a:extLst>
              <a:ext uri="{FF2B5EF4-FFF2-40B4-BE49-F238E27FC236}">
                <a16:creationId xmlns:a16="http://schemas.microsoft.com/office/drawing/2014/main" id="{62612CD5-8CEE-1B33-C040-42A33E6FF0C6}"/>
              </a:ext>
            </a:extLst>
          </p:cNvPr>
          <p:cNvSpPr txBox="1"/>
          <p:nvPr/>
        </p:nvSpPr>
        <p:spPr>
          <a:xfrm>
            <a:off x="4960147" y="6070537"/>
            <a:ext cx="435491" cy="584775"/>
          </a:xfrm>
          <a:prstGeom prst="rect">
            <a:avLst/>
          </a:prstGeom>
          <a:noFill/>
        </p:spPr>
        <p:txBody>
          <a:bodyPr wrap="square" rtlCol="0">
            <a:spAutoFit/>
          </a:bodyPr>
          <a:lstStyle/>
          <a:p>
            <a:r>
              <a:rPr lang="en-US" sz="3200" b="1" dirty="0">
                <a:solidFill>
                  <a:srgbClr val="FF0000"/>
                </a:solidFill>
              </a:rPr>
              <a:t>X</a:t>
            </a:r>
          </a:p>
        </p:txBody>
      </p:sp>
      <p:cxnSp>
        <p:nvCxnSpPr>
          <p:cNvPr id="36" name="Straight Connector 35">
            <a:extLst>
              <a:ext uri="{FF2B5EF4-FFF2-40B4-BE49-F238E27FC236}">
                <a16:creationId xmlns:a16="http://schemas.microsoft.com/office/drawing/2014/main" id="{F7D22A8D-609F-F1C2-2A02-FEF497AA1D23}"/>
              </a:ext>
            </a:extLst>
          </p:cNvPr>
          <p:cNvCxnSpPr/>
          <p:nvPr/>
        </p:nvCxnSpPr>
        <p:spPr>
          <a:xfrm>
            <a:off x="5407581" y="6351325"/>
            <a:ext cx="11688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7DD4A0A-095B-A41E-63EF-A69B5A3C25A5}"/>
              </a:ext>
            </a:extLst>
          </p:cNvPr>
          <p:cNvSpPr txBox="1"/>
          <p:nvPr/>
        </p:nvSpPr>
        <p:spPr>
          <a:xfrm>
            <a:off x="7336241" y="6026079"/>
            <a:ext cx="2228289" cy="461665"/>
          </a:xfrm>
          <a:prstGeom prst="rect">
            <a:avLst/>
          </a:prstGeom>
          <a:noFill/>
        </p:spPr>
        <p:txBody>
          <a:bodyPr wrap="square" rtlCol="0">
            <a:spAutoFit/>
          </a:bodyPr>
          <a:lstStyle/>
          <a:p>
            <a:r>
              <a:rPr lang="en-US" sz="2400" b="1" dirty="0"/>
              <a:t>6.9 g/ mol Li</a:t>
            </a:r>
            <a:endParaRPr lang="en-US" sz="2400" b="1" baseline="-25000" dirty="0"/>
          </a:p>
        </p:txBody>
      </p:sp>
      <p:sp>
        <p:nvSpPr>
          <p:cNvPr id="38" name="TextBox 37">
            <a:extLst>
              <a:ext uri="{FF2B5EF4-FFF2-40B4-BE49-F238E27FC236}">
                <a16:creationId xmlns:a16="http://schemas.microsoft.com/office/drawing/2014/main" id="{10C9680C-3258-12A1-AB0D-3D6BC3941016}"/>
              </a:ext>
            </a:extLst>
          </p:cNvPr>
          <p:cNvSpPr txBox="1"/>
          <p:nvPr/>
        </p:nvSpPr>
        <p:spPr>
          <a:xfrm>
            <a:off x="5395638" y="6374524"/>
            <a:ext cx="1422715" cy="461665"/>
          </a:xfrm>
          <a:prstGeom prst="rect">
            <a:avLst/>
          </a:prstGeom>
          <a:noFill/>
        </p:spPr>
        <p:txBody>
          <a:bodyPr wrap="square" rtlCol="0">
            <a:spAutoFit/>
          </a:bodyPr>
          <a:lstStyle/>
          <a:p>
            <a:r>
              <a:rPr lang="en-US" sz="2400" b="1" dirty="0"/>
              <a:t>1 mol H</a:t>
            </a:r>
            <a:r>
              <a:rPr lang="en-US" sz="2400" b="1" baseline="-25000" dirty="0"/>
              <a:t>2</a:t>
            </a:r>
          </a:p>
        </p:txBody>
      </p:sp>
      <p:sp>
        <p:nvSpPr>
          <p:cNvPr id="39" name="TextBox 38">
            <a:extLst>
              <a:ext uri="{FF2B5EF4-FFF2-40B4-BE49-F238E27FC236}">
                <a16:creationId xmlns:a16="http://schemas.microsoft.com/office/drawing/2014/main" id="{6F5BF211-7208-FA4D-D3BC-E8B0CCD19580}"/>
              </a:ext>
            </a:extLst>
          </p:cNvPr>
          <p:cNvSpPr txBox="1"/>
          <p:nvPr/>
        </p:nvSpPr>
        <p:spPr>
          <a:xfrm>
            <a:off x="6638368" y="6062325"/>
            <a:ext cx="435491" cy="584775"/>
          </a:xfrm>
          <a:prstGeom prst="rect">
            <a:avLst/>
          </a:prstGeom>
          <a:noFill/>
        </p:spPr>
        <p:txBody>
          <a:bodyPr wrap="square" rtlCol="0">
            <a:spAutoFit/>
          </a:bodyPr>
          <a:lstStyle/>
          <a:p>
            <a:r>
              <a:rPr lang="en-US" sz="3200" b="1" dirty="0">
                <a:solidFill>
                  <a:srgbClr val="FF0000"/>
                </a:solidFill>
              </a:rPr>
              <a:t>X</a:t>
            </a:r>
          </a:p>
        </p:txBody>
      </p:sp>
      <p:sp>
        <p:nvSpPr>
          <p:cNvPr id="40" name="TextBox 39">
            <a:extLst>
              <a:ext uri="{FF2B5EF4-FFF2-40B4-BE49-F238E27FC236}">
                <a16:creationId xmlns:a16="http://schemas.microsoft.com/office/drawing/2014/main" id="{8363773B-0BE8-2AB9-E4D8-C39BEE1EC581}"/>
              </a:ext>
            </a:extLst>
          </p:cNvPr>
          <p:cNvSpPr txBox="1"/>
          <p:nvPr/>
        </p:nvSpPr>
        <p:spPr>
          <a:xfrm>
            <a:off x="5426609" y="5960416"/>
            <a:ext cx="1422715" cy="461665"/>
          </a:xfrm>
          <a:prstGeom prst="rect">
            <a:avLst/>
          </a:prstGeom>
          <a:noFill/>
        </p:spPr>
        <p:txBody>
          <a:bodyPr wrap="square" rtlCol="0">
            <a:spAutoFit/>
          </a:bodyPr>
          <a:lstStyle/>
          <a:p>
            <a:r>
              <a:rPr lang="en-US" sz="2400" b="1" dirty="0"/>
              <a:t>2 mol Li</a:t>
            </a:r>
          </a:p>
        </p:txBody>
      </p:sp>
      <p:sp>
        <p:nvSpPr>
          <p:cNvPr id="41" name="TextBox 40">
            <a:extLst>
              <a:ext uri="{FF2B5EF4-FFF2-40B4-BE49-F238E27FC236}">
                <a16:creationId xmlns:a16="http://schemas.microsoft.com/office/drawing/2014/main" id="{DB8E75FF-E4EC-4125-CB86-1D08E515BAE4}"/>
              </a:ext>
            </a:extLst>
          </p:cNvPr>
          <p:cNvSpPr txBox="1"/>
          <p:nvPr/>
        </p:nvSpPr>
        <p:spPr>
          <a:xfrm>
            <a:off x="7677337" y="6396335"/>
            <a:ext cx="1605588" cy="461665"/>
          </a:xfrm>
          <a:prstGeom prst="rect">
            <a:avLst/>
          </a:prstGeom>
          <a:noFill/>
        </p:spPr>
        <p:txBody>
          <a:bodyPr wrap="square" rtlCol="0">
            <a:spAutoFit/>
          </a:bodyPr>
          <a:lstStyle/>
          <a:p>
            <a:r>
              <a:rPr lang="en-US" sz="2400" b="1" dirty="0"/>
              <a:t>1 mol Li</a:t>
            </a:r>
            <a:endParaRPr lang="en-US" sz="2400" b="1" baseline="-25000" dirty="0"/>
          </a:p>
        </p:txBody>
      </p:sp>
      <p:cxnSp>
        <p:nvCxnSpPr>
          <p:cNvPr id="42" name="Straight Connector 41">
            <a:extLst>
              <a:ext uri="{FF2B5EF4-FFF2-40B4-BE49-F238E27FC236}">
                <a16:creationId xmlns:a16="http://schemas.microsoft.com/office/drawing/2014/main" id="{E6501D27-79A1-5CC5-3978-519DA4130A4D}"/>
              </a:ext>
            </a:extLst>
          </p:cNvPr>
          <p:cNvCxnSpPr>
            <a:cxnSpLocks/>
          </p:cNvCxnSpPr>
          <p:nvPr/>
        </p:nvCxnSpPr>
        <p:spPr>
          <a:xfrm flipV="1">
            <a:off x="7199596" y="6383240"/>
            <a:ext cx="2148571" cy="203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A8C58DF-07E5-0E0F-323C-C8F3599C886E}"/>
              </a:ext>
            </a:extLst>
          </p:cNvPr>
          <p:cNvSpPr/>
          <p:nvPr/>
        </p:nvSpPr>
        <p:spPr>
          <a:xfrm>
            <a:off x="1775312" y="5685605"/>
            <a:ext cx="7765923" cy="1150584"/>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4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1" presetClass="entr" presetSubtype="0" fill="hold" grpId="0" nodeType="withEffect">
                                  <p:stCondLst>
                                    <p:cond delay="1000"/>
                                  </p:stCondLst>
                                  <p:childTnLst>
                                    <p:set>
                                      <p:cBhvr>
                                        <p:cTn id="81" dur="1" fill="hold">
                                          <p:stCondLst>
                                            <p:cond delay="0"/>
                                          </p:stCondLst>
                                        </p:cTn>
                                        <p:tgtEl>
                                          <p:spTgt spid="2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animBg="1"/>
      <p:bldP spid="10" grpId="0"/>
      <p:bldP spid="11" grpId="0"/>
      <p:bldP spid="13" grpId="0"/>
      <p:bldP spid="14" grpId="0"/>
      <p:bldP spid="16" grpId="0"/>
      <p:bldP spid="17" grpId="0"/>
      <p:bldP spid="21" grpId="0"/>
      <p:bldP spid="22" grpId="0"/>
      <p:bldP spid="23" grpId="0"/>
      <p:bldP spid="25" grpId="0"/>
      <p:bldP spid="26" grpId="0"/>
      <p:bldP spid="27" grpId="0"/>
      <p:bldP spid="28" grpId="0" animBg="1"/>
      <p:bldP spid="29" grpId="0" animBg="1"/>
      <p:bldP spid="30" grpId="0"/>
      <p:bldP spid="31" grpId="0"/>
      <p:bldP spid="32" grpId="0"/>
      <p:bldP spid="34" grpId="0"/>
      <p:bldP spid="35" grpId="0"/>
      <p:bldP spid="37" grpId="0"/>
      <p:bldP spid="38" grpId="0"/>
      <p:bldP spid="39" grpId="0"/>
      <p:bldP spid="40" grpId="0"/>
      <p:bldP spid="41" grpId="0"/>
      <p:bldP spid="4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586351"/>
            <a:ext cx="12192000" cy="830997"/>
          </a:xfrm>
          <a:prstGeom prst="rect">
            <a:avLst/>
          </a:prstGeom>
          <a:noFill/>
        </p:spPr>
        <p:txBody>
          <a:bodyPr wrap="square" rtlCol="0">
            <a:spAutoFit/>
          </a:bodyPr>
          <a:lstStyle/>
          <a:p>
            <a:r>
              <a:rPr lang="en-CA" sz="2400" i="1" dirty="0"/>
              <a:t>The reaction between nitric oxide (NO) and oxygen (O</a:t>
            </a:r>
            <a:r>
              <a:rPr lang="en-CA" sz="2400" i="1" baseline="-25000" dirty="0"/>
              <a:t>2</a:t>
            </a:r>
            <a:r>
              <a:rPr lang="en-CA" sz="2400" i="1" dirty="0"/>
              <a:t>) x to form nitrogen dioxide (NO</a:t>
            </a:r>
            <a:r>
              <a:rPr lang="en-CA" sz="2400" i="1" baseline="-25000" dirty="0"/>
              <a:t>2</a:t>
            </a:r>
            <a:r>
              <a:rPr lang="en-CA" sz="2400" i="1" dirty="0"/>
              <a:t>) is a key step in photochemical fog formation: </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3.14</a:t>
            </a:r>
          </a:p>
        </p:txBody>
      </p:sp>
      <p:sp>
        <p:nvSpPr>
          <p:cNvPr id="2" name="TextBox 1">
            <a:extLst>
              <a:ext uri="{FF2B5EF4-FFF2-40B4-BE49-F238E27FC236}">
                <a16:creationId xmlns:a16="http://schemas.microsoft.com/office/drawing/2014/main" id="{5A7969C4-356E-3591-F28E-BE504CB4992D}"/>
              </a:ext>
            </a:extLst>
          </p:cNvPr>
          <p:cNvSpPr txBox="1"/>
          <p:nvPr/>
        </p:nvSpPr>
        <p:spPr>
          <a:xfrm>
            <a:off x="1862958" y="1894842"/>
            <a:ext cx="7864366" cy="923330"/>
          </a:xfrm>
          <a:prstGeom prst="rect">
            <a:avLst/>
          </a:prstGeom>
          <a:noFill/>
          <a:ln w="38100">
            <a:solidFill>
              <a:srgbClr val="FF0000"/>
            </a:solidFill>
          </a:ln>
        </p:spPr>
        <p:txBody>
          <a:bodyPr wrap="square" rtlCol="0">
            <a:spAutoFit/>
          </a:bodyPr>
          <a:lstStyle/>
          <a:p>
            <a:r>
              <a:rPr lang="en-US" sz="5400" b="1" u="sng" dirty="0"/>
              <a:t>2</a:t>
            </a:r>
            <a:r>
              <a:rPr lang="en-US" sz="5400" dirty="0"/>
              <a:t> NO</a:t>
            </a:r>
            <a:r>
              <a:rPr lang="en-US" sz="5400" baseline="-25000" dirty="0"/>
              <a:t>(g)</a:t>
            </a:r>
            <a:r>
              <a:rPr lang="en-US" sz="5400" dirty="0"/>
              <a:t> +  O</a:t>
            </a:r>
            <a:r>
              <a:rPr lang="en-US" sz="5400" baseline="-25000" dirty="0"/>
              <a:t>2(g)</a:t>
            </a:r>
            <a:r>
              <a:rPr lang="en-US" sz="5400" dirty="0"/>
              <a:t>   </a:t>
            </a:r>
            <a:r>
              <a:rPr lang="en-US" sz="5400" dirty="0">
                <a:sym typeface="Wingdings" pitchFamily="2" charset="2"/>
              </a:rPr>
              <a:t>  </a:t>
            </a:r>
            <a:r>
              <a:rPr lang="en-US" sz="5400" b="1" u="sng" dirty="0">
                <a:sym typeface="Wingdings" pitchFamily="2" charset="2"/>
              </a:rPr>
              <a:t>2</a:t>
            </a:r>
            <a:r>
              <a:rPr lang="en-US" sz="5400" dirty="0">
                <a:sym typeface="Wingdings" pitchFamily="2" charset="2"/>
              </a:rPr>
              <a:t>  NO</a:t>
            </a:r>
            <a:r>
              <a:rPr lang="en-US" sz="5400" baseline="-25000" dirty="0">
                <a:sym typeface="Wingdings" pitchFamily="2" charset="2"/>
              </a:rPr>
              <a:t>2(g)</a:t>
            </a:r>
            <a:r>
              <a:rPr lang="en-US" sz="5400" dirty="0">
                <a:sym typeface="Wingdings" pitchFamily="2" charset="2"/>
              </a:rPr>
              <a:t> </a:t>
            </a:r>
            <a:endParaRPr lang="en-US" sz="5400" dirty="0"/>
          </a:p>
        </p:txBody>
      </p:sp>
    </p:spTree>
    <p:extLst>
      <p:ext uri="{BB962C8B-B14F-4D97-AF65-F5344CB8AC3E}">
        <p14:creationId xmlns:p14="http://schemas.microsoft.com/office/powerpoint/2010/main" val="19315563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3.9: Limiting Reagents</a:t>
            </a:r>
          </a:p>
        </p:txBody>
      </p:sp>
      <p:sp>
        <p:nvSpPr>
          <p:cNvPr id="3" name="TextBox 2">
            <a:extLst>
              <a:ext uri="{FF2B5EF4-FFF2-40B4-BE49-F238E27FC236}">
                <a16:creationId xmlns:a16="http://schemas.microsoft.com/office/drawing/2014/main" id="{7654E25D-0769-899D-3F22-F67DF00FDBD1}"/>
              </a:ext>
            </a:extLst>
          </p:cNvPr>
          <p:cNvSpPr txBox="1"/>
          <p:nvPr/>
        </p:nvSpPr>
        <p:spPr>
          <a:xfrm>
            <a:off x="202504" y="1314630"/>
            <a:ext cx="11786992" cy="1077218"/>
          </a:xfrm>
          <a:prstGeom prst="rect">
            <a:avLst/>
          </a:prstGeom>
          <a:noFill/>
        </p:spPr>
        <p:txBody>
          <a:bodyPr wrap="square" rtlCol="0">
            <a:spAutoFit/>
          </a:bodyPr>
          <a:lstStyle/>
          <a:p>
            <a:r>
              <a:rPr lang="en-US" sz="3200" b="1" dirty="0"/>
              <a:t>When a reaction occurs there are limitations to how much of the product you make.</a:t>
            </a:r>
            <a:endParaRPr lang="en-US" sz="3200" b="1" dirty="0">
              <a:solidFill>
                <a:srgbClr val="FF0000"/>
              </a:solidFill>
            </a:endParaRPr>
          </a:p>
        </p:txBody>
      </p:sp>
      <p:sp>
        <p:nvSpPr>
          <p:cNvPr id="4" name="TextBox 3">
            <a:extLst>
              <a:ext uri="{FF2B5EF4-FFF2-40B4-BE49-F238E27FC236}">
                <a16:creationId xmlns:a16="http://schemas.microsoft.com/office/drawing/2014/main" id="{01CAFACA-4201-D390-C785-CE1AFC6A1258}"/>
              </a:ext>
            </a:extLst>
          </p:cNvPr>
          <p:cNvSpPr txBox="1"/>
          <p:nvPr/>
        </p:nvSpPr>
        <p:spPr>
          <a:xfrm>
            <a:off x="202504" y="2664781"/>
            <a:ext cx="11786992" cy="584775"/>
          </a:xfrm>
          <a:prstGeom prst="rect">
            <a:avLst/>
          </a:prstGeom>
          <a:noFill/>
        </p:spPr>
        <p:txBody>
          <a:bodyPr wrap="square" rtlCol="0">
            <a:spAutoFit/>
          </a:bodyPr>
          <a:lstStyle/>
          <a:p>
            <a:r>
              <a:rPr lang="en-US" sz="3200" b="1" dirty="0"/>
              <a:t>Similar to the Oreo or Sandwich analogies earlier. </a:t>
            </a:r>
            <a:endParaRPr lang="en-US" sz="3200" b="1" dirty="0">
              <a:solidFill>
                <a:srgbClr val="FF0000"/>
              </a:solidFill>
            </a:endParaRPr>
          </a:p>
        </p:txBody>
      </p:sp>
      <p:sp>
        <p:nvSpPr>
          <p:cNvPr id="5" name="TextBox 4">
            <a:extLst>
              <a:ext uri="{FF2B5EF4-FFF2-40B4-BE49-F238E27FC236}">
                <a16:creationId xmlns:a16="http://schemas.microsoft.com/office/drawing/2014/main" id="{3CF6E977-32BC-0843-B280-524BCFC4253B}"/>
              </a:ext>
            </a:extLst>
          </p:cNvPr>
          <p:cNvSpPr txBox="1"/>
          <p:nvPr/>
        </p:nvSpPr>
        <p:spPr>
          <a:xfrm>
            <a:off x="838200" y="3346668"/>
            <a:ext cx="11151296" cy="1077218"/>
          </a:xfrm>
          <a:prstGeom prst="rect">
            <a:avLst/>
          </a:prstGeom>
          <a:noFill/>
        </p:spPr>
        <p:txBody>
          <a:bodyPr wrap="square" rtlCol="0">
            <a:spAutoFit/>
          </a:bodyPr>
          <a:lstStyle/>
          <a:p>
            <a:r>
              <a:rPr lang="en-US" sz="3200" b="1" dirty="0"/>
              <a:t>One of the ingredients will run out and thus you CANT make any product (Oreos/Sandwiches).</a:t>
            </a:r>
            <a:endParaRPr lang="en-US" sz="3200" b="1" dirty="0">
              <a:solidFill>
                <a:srgbClr val="FF0000"/>
              </a:solidFill>
            </a:endParaRPr>
          </a:p>
        </p:txBody>
      </p:sp>
      <p:sp>
        <p:nvSpPr>
          <p:cNvPr id="6" name="TextBox 5">
            <a:extLst>
              <a:ext uri="{FF2B5EF4-FFF2-40B4-BE49-F238E27FC236}">
                <a16:creationId xmlns:a16="http://schemas.microsoft.com/office/drawing/2014/main" id="{9864742E-6EF6-6CFA-D617-E40D287D09D3}"/>
              </a:ext>
            </a:extLst>
          </p:cNvPr>
          <p:cNvSpPr txBox="1"/>
          <p:nvPr/>
        </p:nvSpPr>
        <p:spPr>
          <a:xfrm>
            <a:off x="202504" y="4801774"/>
            <a:ext cx="11151296" cy="584775"/>
          </a:xfrm>
          <a:prstGeom prst="rect">
            <a:avLst/>
          </a:prstGeom>
          <a:noFill/>
        </p:spPr>
        <p:txBody>
          <a:bodyPr wrap="square" rtlCol="0">
            <a:spAutoFit/>
          </a:bodyPr>
          <a:lstStyle/>
          <a:p>
            <a:r>
              <a:rPr lang="en-US" sz="3200" b="1" dirty="0"/>
              <a:t>The </a:t>
            </a:r>
            <a:r>
              <a:rPr lang="en-US" sz="3200" b="1" dirty="0">
                <a:solidFill>
                  <a:srgbClr val="FF0000"/>
                </a:solidFill>
              </a:rPr>
              <a:t>ingredient that runs </a:t>
            </a:r>
            <a:r>
              <a:rPr lang="en-US" sz="3200" b="1" dirty="0"/>
              <a:t>out is </a:t>
            </a:r>
            <a:r>
              <a:rPr lang="en-US" sz="3200" b="1" dirty="0">
                <a:solidFill>
                  <a:srgbClr val="FF0000"/>
                </a:solidFill>
              </a:rPr>
              <a:t>called the LIMITING REAGENT</a:t>
            </a:r>
            <a:r>
              <a:rPr lang="en-US" sz="3200" b="1" dirty="0"/>
              <a:t>.</a:t>
            </a:r>
            <a:endParaRPr lang="en-US" sz="3200" b="1" dirty="0">
              <a:solidFill>
                <a:srgbClr val="FF0000"/>
              </a:solidFill>
            </a:endParaRPr>
          </a:p>
        </p:txBody>
      </p:sp>
      <p:sp>
        <p:nvSpPr>
          <p:cNvPr id="7" name="TextBox 6">
            <a:extLst>
              <a:ext uri="{FF2B5EF4-FFF2-40B4-BE49-F238E27FC236}">
                <a16:creationId xmlns:a16="http://schemas.microsoft.com/office/drawing/2014/main" id="{F4B49087-2C5B-A68C-9B20-71762485AB5B}"/>
              </a:ext>
            </a:extLst>
          </p:cNvPr>
          <p:cNvSpPr txBox="1"/>
          <p:nvPr/>
        </p:nvSpPr>
        <p:spPr>
          <a:xfrm>
            <a:off x="292274" y="5764437"/>
            <a:ext cx="11151296" cy="1077218"/>
          </a:xfrm>
          <a:prstGeom prst="rect">
            <a:avLst/>
          </a:prstGeom>
          <a:noFill/>
        </p:spPr>
        <p:txBody>
          <a:bodyPr wrap="square" rtlCol="0">
            <a:spAutoFit/>
          </a:bodyPr>
          <a:lstStyle/>
          <a:p>
            <a:r>
              <a:rPr lang="en-US" sz="3200" b="1" dirty="0"/>
              <a:t>The </a:t>
            </a:r>
            <a:r>
              <a:rPr lang="en-US" sz="3200" b="1" dirty="0">
                <a:solidFill>
                  <a:srgbClr val="FF0000"/>
                </a:solidFill>
              </a:rPr>
              <a:t>ingredient you have lots of</a:t>
            </a:r>
            <a:r>
              <a:rPr lang="en-US" sz="3200" b="1" dirty="0"/>
              <a:t> and have left over is </a:t>
            </a:r>
            <a:r>
              <a:rPr lang="en-US" sz="3200" b="1" dirty="0">
                <a:solidFill>
                  <a:srgbClr val="FF0000"/>
                </a:solidFill>
              </a:rPr>
              <a:t>called the EXCESS (Extra) REAGENT</a:t>
            </a:r>
            <a:r>
              <a:rPr lang="en-US" sz="3200" b="1" dirty="0"/>
              <a:t>.</a:t>
            </a:r>
            <a:endParaRPr lang="en-US" sz="3200" b="1" dirty="0">
              <a:solidFill>
                <a:srgbClr val="FF0000"/>
              </a:solidFill>
            </a:endParaRPr>
          </a:p>
        </p:txBody>
      </p:sp>
    </p:spTree>
    <p:extLst>
      <p:ext uri="{BB962C8B-B14F-4D97-AF65-F5344CB8AC3E}">
        <p14:creationId xmlns:p14="http://schemas.microsoft.com/office/powerpoint/2010/main" val="249131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86D4-7D50-08AE-44B5-E2872714F7BA}"/>
              </a:ext>
            </a:extLst>
          </p:cNvPr>
          <p:cNvSpPr>
            <a:spLocks noGrp="1"/>
          </p:cNvSpPr>
          <p:nvPr>
            <p:ph type="title"/>
          </p:nvPr>
        </p:nvSpPr>
        <p:spPr>
          <a:xfrm>
            <a:off x="0" y="-75708"/>
            <a:ext cx="10515600" cy="1009651"/>
          </a:xfrm>
        </p:spPr>
        <p:txBody>
          <a:bodyPr>
            <a:normAutofit/>
          </a:bodyPr>
          <a:lstStyle/>
          <a:p>
            <a:r>
              <a:rPr lang="en-US" sz="6000" b="1" dirty="0"/>
              <a:t>Example:</a:t>
            </a:r>
          </a:p>
        </p:txBody>
      </p:sp>
      <p:pic>
        <p:nvPicPr>
          <p:cNvPr id="5" name="Picture 4" descr="A picture containing text&#10;&#10;Description automatically generated">
            <a:extLst>
              <a:ext uri="{FF2B5EF4-FFF2-40B4-BE49-F238E27FC236}">
                <a16:creationId xmlns:a16="http://schemas.microsoft.com/office/drawing/2014/main" id="{64EF6B19-850E-961B-0C52-5D3AC55549D1}"/>
              </a:ext>
            </a:extLst>
          </p:cNvPr>
          <p:cNvPicPr>
            <a:picLocks noChangeAspect="1"/>
          </p:cNvPicPr>
          <p:nvPr/>
        </p:nvPicPr>
        <p:blipFill>
          <a:blip r:embed="rId2"/>
          <a:stretch>
            <a:fillRect/>
          </a:stretch>
        </p:blipFill>
        <p:spPr>
          <a:xfrm>
            <a:off x="784831" y="1166975"/>
            <a:ext cx="10275496" cy="1353866"/>
          </a:xfrm>
          <a:prstGeom prst="rect">
            <a:avLst/>
          </a:prstGeom>
          <a:ln w="41275">
            <a:solidFill>
              <a:srgbClr val="FF0000"/>
            </a:solidFill>
          </a:ln>
        </p:spPr>
      </p:pic>
      <p:sp>
        <p:nvSpPr>
          <p:cNvPr id="6" name="TextBox 5">
            <a:extLst>
              <a:ext uri="{FF2B5EF4-FFF2-40B4-BE49-F238E27FC236}">
                <a16:creationId xmlns:a16="http://schemas.microsoft.com/office/drawing/2014/main" id="{0CCA050E-5159-A910-F26E-B58B98CE9A9F}"/>
              </a:ext>
            </a:extLst>
          </p:cNvPr>
          <p:cNvSpPr txBox="1"/>
          <p:nvPr/>
        </p:nvSpPr>
        <p:spPr>
          <a:xfrm>
            <a:off x="784831" y="4542222"/>
            <a:ext cx="1902952" cy="461665"/>
          </a:xfrm>
          <a:prstGeom prst="rect">
            <a:avLst/>
          </a:prstGeom>
          <a:noFill/>
        </p:spPr>
        <p:txBody>
          <a:bodyPr wrap="square" rtlCol="0">
            <a:spAutoFit/>
          </a:bodyPr>
          <a:lstStyle/>
          <a:p>
            <a:r>
              <a:rPr lang="en-US" sz="2400" b="1" dirty="0"/>
              <a:t>n = </a:t>
            </a:r>
            <a:r>
              <a:rPr lang="en-US" sz="2400" b="1" dirty="0">
                <a:solidFill>
                  <a:srgbClr val="FF0000"/>
                </a:solidFill>
              </a:rPr>
              <a:t>8.0 mol </a:t>
            </a:r>
            <a:r>
              <a:rPr lang="en-US" sz="2400" b="1" dirty="0"/>
              <a:t> </a:t>
            </a:r>
          </a:p>
        </p:txBody>
      </p:sp>
      <p:sp>
        <p:nvSpPr>
          <p:cNvPr id="7" name="TextBox 6">
            <a:extLst>
              <a:ext uri="{FF2B5EF4-FFF2-40B4-BE49-F238E27FC236}">
                <a16:creationId xmlns:a16="http://schemas.microsoft.com/office/drawing/2014/main" id="{8DC1861F-494E-71F6-A269-E00576F6F44F}"/>
              </a:ext>
            </a:extLst>
          </p:cNvPr>
          <p:cNvSpPr txBox="1"/>
          <p:nvPr/>
        </p:nvSpPr>
        <p:spPr>
          <a:xfrm>
            <a:off x="4306324" y="4542222"/>
            <a:ext cx="1902952" cy="461665"/>
          </a:xfrm>
          <a:prstGeom prst="rect">
            <a:avLst/>
          </a:prstGeom>
          <a:noFill/>
        </p:spPr>
        <p:txBody>
          <a:bodyPr wrap="square" rtlCol="0">
            <a:spAutoFit/>
          </a:bodyPr>
          <a:lstStyle/>
          <a:p>
            <a:r>
              <a:rPr lang="en-US" sz="2400" b="1" dirty="0"/>
              <a:t>n = </a:t>
            </a:r>
            <a:r>
              <a:rPr lang="en-US" sz="2400" b="1" dirty="0">
                <a:solidFill>
                  <a:srgbClr val="FF0000"/>
                </a:solidFill>
              </a:rPr>
              <a:t>7.0 mol </a:t>
            </a:r>
            <a:r>
              <a:rPr lang="en-US" sz="2400" b="1" dirty="0"/>
              <a:t> </a:t>
            </a:r>
          </a:p>
        </p:txBody>
      </p:sp>
      <p:sp>
        <p:nvSpPr>
          <p:cNvPr id="8" name="TextBox 7">
            <a:extLst>
              <a:ext uri="{FF2B5EF4-FFF2-40B4-BE49-F238E27FC236}">
                <a16:creationId xmlns:a16="http://schemas.microsoft.com/office/drawing/2014/main" id="{C4012ED2-2770-B678-43DC-8DA049556C08}"/>
              </a:ext>
            </a:extLst>
          </p:cNvPr>
          <p:cNvSpPr txBox="1"/>
          <p:nvPr/>
        </p:nvSpPr>
        <p:spPr>
          <a:xfrm>
            <a:off x="641366" y="5959039"/>
            <a:ext cx="10909268" cy="584775"/>
          </a:xfrm>
          <a:prstGeom prst="rect">
            <a:avLst/>
          </a:prstGeom>
          <a:noFill/>
          <a:ln w="53975">
            <a:solidFill>
              <a:srgbClr val="FF0000"/>
            </a:solidFill>
          </a:ln>
        </p:spPr>
        <p:txBody>
          <a:bodyPr wrap="square" rtlCol="0">
            <a:spAutoFit/>
          </a:bodyPr>
          <a:lstStyle/>
          <a:p>
            <a:r>
              <a:rPr lang="en-US" sz="3200" b="1" dirty="0"/>
              <a:t>Which one would run out first? Nitrogen monoxide or Oxygen? </a:t>
            </a:r>
            <a:endParaRPr lang="en-US" sz="3200" b="1" dirty="0">
              <a:solidFill>
                <a:srgbClr val="FF0000"/>
              </a:solidFill>
            </a:endParaRPr>
          </a:p>
        </p:txBody>
      </p:sp>
    </p:spTree>
    <p:extLst>
      <p:ext uri="{BB962C8B-B14F-4D97-AF65-F5344CB8AC3E}">
        <p14:creationId xmlns:p14="http://schemas.microsoft.com/office/powerpoint/2010/main" val="8105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86D4-7D50-08AE-44B5-E2872714F7BA}"/>
              </a:ext>
            </a:extLst>
          </p:cNvPr>
          <p:cNvSpPr>
            <a:spLocks noGrp="1"/>
          </p:cNvSpPr>
          <p:nvPr>
            <p:ph type="title"/>
          </p:nvPr>
        </p:nvSpPr>
        <p:spPr>
          <a:xfrm>
            <a:off x="0" y="-75708"/>
            <a:ext cx="10515600" cy="1009651"/>
          </a:xfrm>
        </p:spPr>
        <p:txBody>
          <a:bodyPr>
            <a:normAutofit/>
          </a:bodyPr>
          <a:lstStyle/>
          <a:p>
            <a:r>
              <a:rPr lang="en-US" sz="6000" b="1" dirty="0"/>
              <a:t>Example:</a:t>
            </a:r>
          </a:p>
        </p:txBody>
      </p:sp>
      <p:pic>
        <p:nvPicPr>
          <p:cNvPr id="5" name="Picture 4" descr="A picture containing text&#10;&#10;Description automatically generated">
            <a:extLst>
              <a:ext uri="{FF2B5EF4-FFF2-40B4-BE49-F238E27FC236}">
                <a16:creationId xmlns:a16="http://schemas.microsoft.com/office/drawing/2014/main" id="{64EF6B19-850E-961B-0C52-5D3AC55549D1}"/>
              </a:ext>
            </a:extLst>
          </p:cNvPr>
          <p:cNvPicPr>
            <a:picLocks noChangeAspect="1"/>
          </p:cNvPicPr>
          <p:nvPr/>
        </p:nvPicPr>
        <p:blipFill>
          <a:blip r:embed="rId2"/>
          <a:stretch>
            <a:fillRect/>
          </a:stretch>
        </p:blipFill>
        <p:spPr>
          <a:xfrm>
            <a:off x="784831" y="1166975"/>
            <a:ext cx="10275496" cy="1353866"/>
          </a:xfrm>
          <a:prstGeom prst="rect">
            <a:avLst/>
          </a:prstGeom>
          <a:ln w="41275">
            <a:solidFill>
              <a:srgbClr val="FF0000"/>
            </a:solidFill>
          </a:ln>
        </p:spPr>
      </p:pic>
      <p:sp>
        <p:nvSpPr>
          <p:cNvPr id="6" name="TextBox 5">
            <a:extLst>
              <a:ext uri="{FF2B5EF4-FFF2-40B4-BE49-F238E27FC236}">
                <a16:creationId xmlns:a16="http://schemas.microsoft.com/office/drawing/2014/main" id="{0CCA050E-5159-A910-F26E-B58B98CE9A9F}"/>
              </a:ext>
            </a:extLst>
          </p:cNvPr>
          <p:cNvSpPr txBox="1"/>
          <p:nvPr/>
        </p:nvSpPr>
        <p:spPr>
          <a:xfrm>
            <a:off x="784831" y="6081015"/>
            <a:ext cx="1902952" cy="461665"/>
          </a:xfrm>
          <a:prstGeom prst="rect">
            <a:avLst/>
          </a:prstGeom>
          <a:noFill/>
        </p:spPr>
        <p:txBody>
          <a:bodyPr wrap="square" rtlCol="0">
            <a:spAutoFit/>
          </a:bodyPr>
          <a:lstStyle/>
          <a:p>
            <a:r>
              <a:rPr lang="en-US" sz="2400" b="1" dirty="0"/>
              <a:t>n = </a:t>
            </a:r>
            <a:r>
              <a:rPr lang="en-US" sz="2400" b="1" dirty="0">
                <a:solidFill>
                  <a:srgbClr val="FF0000"/>
                </a:solidFill>
              </a:rPr>
              <a:t>8.0 mol </a:t>
            </a:r>
            <a:r>
              <a:rPr lang="en-US" sz="2400" b="1" dirty="0"/>
              <a:t> </a:t>
            </a:r>
          </a:p>
        </p:txBody>
      </p:sp>
      <p:sp>
        <p:nvSpPr>
          <p:cNvPr id="7" name="TextBox 6">
            <a:extLst>
              <a:ext uri="{FF2B5EF4-FFF2-40B4-BE49-F238E27FC236}">
                <a16:creationId xmlns:a16="http://schemas.microsoft.com/office/drawing/2014/main" id="{8DC1861F-494E-71F6-A269-E00576F6F44F}"/>
              </a:ext>
            </a:extLst>
          </p:cNvPr>
          <p:cNvSpPr txBox="1"/>
          <p:nvPr/>
        </p:nvSpPr>
        <p:spPr>
          <a:xfrm>
            <a:off x="4306324" y="6081015"/>
            <a:ext cx="1902952" cy="461665"/>
          </a:xfrm>
          <a:prstGeom prst="rect">
            <a:avLst/>
          </a:prstGeom>
          <a:noFill/>
        </p:spPr>
        <p:txBody>
          <a:bodyPr wrap="square" rtlCol="0">
            <a:spAutoFit/>
          </a:bodyPr>
          <a:lstStyle/>
          <a:p>
            <a:r>
              <a:rPr lang="en-US" sz="2400" b="1" dirty="0"/>
              <a:t>n = </a:t>
            </a:r>
            <a:r>
              <a:rPr lang="en-US" sz="2400" b="1" dirty="0">
                <a:solidFill>
                  <a:srgbClr val="FF0000"/>
                </a:solidFill>
              </a:rPr>
              <a:t>7.0 mol </a:t>
            </a:r>
            <a:r>
              <a:rPr lang="en-US" sz="2400" b="1" dirty="0"/>
              <a:t> </a:t>
            </a:r>
          </a:p>
        </p:txBody>
      </p:sp>
      <p:sp>
        <p:nvSpPr>
          <p:cNvPr id="3" name="Freeform 2">
            <a:extLst>
              <a:ext uri="{FF2B5EF4-FFF2-40B4-BE49-F238E27FC236}">
                <a16:creationId xmlns:a16="http://schemas.microsoft.com/office/drawing/2014/main" id="{F674865C-6AF4-3F46-4700-F20EF583C4DF}"/>
              </a:ext>
            </a:extLst>
          </p:cNvPr>
          <p:cNvSpPr/>
          <p:nvPr/>
        </p:nvSpPr>
        <p:spPr>
          <a:xfrm>
            <a:off x="1749972" y="5044966"/>
            <a:ext cx="6306207" cy="1056287"/>
          </a:xfrm>
          <a:custGeom>
            <a:avLst/>
            <a:gdLst>
              <a:gd name="connsiteX0" fmla="*/ 0 w 6306207"/>
              <a:gd name="connsiteY0" fmla="*/ 1340068 h 1340068"/>
              <a:gd name="connsiteX1" fmla="*/ 0 w 6306207"/>
              <a:gd name="connsiteY1" fmla="*/ 110358 h 1340068"/>
              <a:gd name="connsiteX2" fmla="*/ 6306207 w 6306207"/>
              <a:gd name="connsiteY2" fmla="*/ 110358 h 1340068"/>
              <a:gd name="connsiteX3" fmla="*/ 6195849 w 6306207"/>
              <a:gd name="connsiteY3" fmla="*/ 252248 h 1340068"/>
              <a:gd name="connsiteX4" fmla="*/ 6290442 w 6306207"/>
              <a:gd name="connsiteY4" fmla="*/ 126124 h 1340068"/>
              <a:gd name="connsiteX5" fmla="*/ 6164318 w 6306207"/>
              <a:gd name="connsiteY5" fmla="*/ 0 h 1340068"/>
              <a:gd name="connsiteX6" fmla="*/ 6164318 w 6306207"/>
              <a:gd name="connsiteY6" fmla="*/ 0 h 134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6207" h="1340068">
                <a:moveTo>
                  <a:pt x="0" y="1340068"/>
                </a:moveTo>
                <a:lnTo>
                  <a:pt x="0" y="110358"/>
                </a:lnTo>
                <a:lnTo>
                  <a:pt x="6306207" y="110358"/>
                </a:lnTo>
                <a:lnTo>
                  <a:pt x="6195849" y="252248"/>
                </a:lnTo>
                <a:lnTo>
                  <a:pt x="6290442" y="126124"/>
                </a:lnTo>
                <a:lnTo>
                  <a:pt x="6164318" y="0"/>
                </a:lnTo>
                <a:lnTo>
                  <a:pt x="6164318" y="0"/>
                </a:ln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5D2A236-13A5-36D0-7BD2-AE18C37542BE}"/>
              </a:ext>
            </a:extLst>
          </p:cNvPr>
          <p:cNvSpPr txBox="1"/>
          <p:nvPr/>
        </p:nvSpPr>
        <p:spPr>
          <a:xfrm>
            <a:off x="4250254" y="4583301"/>
            <a:ext cx="1305641" cy="923330"/>
          </a:xfrm>
          <a:prstGeom prst="rect">
            <a:avLst/>
          </a:prstGeom>
          <a:noFill/>
        </p:spPr>
        <p:txBody>
          <a:bodyPr wrap="square" rtlCol="0">
            <a:spAutoFit/>
          </a:bodyPr>
          <a:lstStyle/>
          <a:p>
            <a:r>
              <a:rPr lang="en-US" sz="5400" b="1" dirty="0">
                <a:solidFill>
                  <a:srgbClr val="FF0000"/>
                </a:solidFill>
              </a:rPr>
              <a:t>(    )</a:t>
            </a:r>
          </a:p>
        </p:txBody>
      </p:sp>
      <p:sp>
        <p:nvSpPr>
          <p:cNvPr id="9" name="TextBox 8">
            <a:extLst>
              <a:ext uri="{FF2B5EF4-FFF2-40B4-BE49-F238E27FC236}">
                <a16:creationId xmlns:a16="http://schemas.microsoft.com/office/drawing/2014/main" id="{E38ADDDC-7D0F-BE9A-EE3B-1795A2D196EF}"/>
              </a:ext>
            </a:extLst>
          </p:cNvPr>
          <p:cNvSpPr txBox="1"/>
          <p:nvPr/>
        </p:nvSpPr>
        <p:spPr>
          <a:xfrm>
            <a:off x="4721771" y="4545381"/>
            <a:ext cx="362606" cy="1200329"/>
          </a:xfrm>
          <a:prstGeom prst="rect">
            <a:avLst/>
          </a:prstGeom>
          <a:noFill/>
        </p:spPr>
        <p:txBody>
          <a:bodyPr wrap="square" rtlCol="0">
            <a:spAutoFit/>
          </a:bodyPr>
          <a:lstStyle/>
          <a:p>
            <a:r>
              <a:rPr lang="en-US" sz="3600" b="1" dirty="0">
                <a:solidFill>
                  <a:srgbClr val="FF0000"/>
                </a:solidFill>
              </a:rPr>
              <a:t>2</a:t>
            </a:r>
          </a:p>
          <a:p>
            <a:r>
              <a:rPr lang="en-US" sz="3600" b="1" dirty="0">
                <a:solidFill>
                  <a:srgbClr val="FF0000"/>
                </a:solidFill>
              </a:rPr>
              <a:t>2</a:t>
            </a:r>
          </a:p>
        </p:txBody>
      </p:sp>
      <p:sp>
        <p:nvSpPr>
          <p:cNvPr id="10" name="TextBox 9">
            <a:extLst>
              <a:ext uri="{FF2B5EF4-FFF2-40B4-BE49-F238E27FC236}">
                <a16:creationId xmlns:a16="http://schemas.microsoft.com/office/drawing/2014/main" id="{F827BA59-2C2C-5EED-7A69-B07127CFB203}"/>
              </a:ext>
            </a:extLst>
          </p:cNvPr>
          <p:cNvSpPr txBox="1"/>
          <p:nvPr/>
        </p:nvSpPr>
        <p:spPr>
          <a:xfrm>
            <a:off x="8095352" y="4914712"/>
            <a:ext cx="1902952" cy="461665"/>
          </a:xfrm>
          <a:prstGeom prst="rect">
            <a:avLst/>
          </a:prstGeom>
          <a:noFill/>
        </p:spPr>
        <p:txBody>
          <a:bodyPr wrap="square" rtlCol="0">
            <a:spAutoFit/>
          </a:bodyPr>
          <a:lstStyle/>
          <a:p>
            <a:r>
              <a:rPr lang="en-US" sz="2400" b="1" dirty="0"/>
              <a:t>n = </a:t>
            </a:r>
            <a:r>
              <a:rPr lang="en-US" sz="2400" b="1" dirty="0">
                <a:solidFill>
                  <a:srgbClr val="FF0000"/>
                </a:solidFill>
              </a:rPr>
              <a:t>8.0 mol </a:t>
            </a:r>
            <a:r>
              <a:rPr lang="en-US" sz="2400" b="1" dirty="0"/>
              <a:t> </a:t>
            </a:r>
          </a:p>
        </p:txBody>
      </p:sp>
      <p:cxnSp>
        <p:nvCxnSpPr>
          <p:cNvPr id="12" name="Straight Arrow Connector 11">
            <a:extLst>
              <a:ext uri="{FF2B5EF4-FFF2-40B4-BE49-F238E27FC236}">
                <a16:creationId xmlns:a16="http://schemas.microsoft.com/office/drawing/2014/main" id="{C6F415FF-B2F6-3797-594A-C3FD489F4C4C}"/>
              </a:ext>
            </a:extLst>
          </p:cNvPr>
          <p:cNvCxnSpPr>
            <a:cxnSpLocks/>
          </p:cNvCxnSpPr>
          <p:nvPr/>
        </p:nvCxnSpPr>
        <p:spPr>
          <a:xfrm>
            <a:off x="6096000" y="6343383"/>
            <a:ext cx="1731817"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D3758A-4FDC-769C-84BD-CFA9F2C014DA}"/>
              </a:ext>
            </a:extLst>
          </p:cNvPr>
          <p:cNvSpPr txBox="1"/>
          <p:nvPr/>
        </p:nvSpPr>
        <p:spPr>
          <a:xfrm>
            <a:off x="6209276" y="5786894"/>
            <a:ext cx="1305641" cy="923330"/>
          </a:xfrm>
          <a:prstGeom prst="rect">
            <a:avLst/>
          </a:prstGeom>
          <a:noFill/>
        </p:spPr>
        <p:txBody>
          <a:bodyPr wrap="square" rtlCol="0">
            <a:spAutoFit/>
          </a:bodyPr>
          <a:lstStyle/>
          <a:p>
            <a:r>
              <a:rPr lang="en-US" sz="5400" b="1" dirty="0">
                <a:solidFill>
                  <a:srgbClr val="FF0000"/>
                </a:solidFill>
              </a:rPr>
              <a:t>(    )</a:t>
            </a:r>
          </a:p>
        </p:txBody>
      </p:sp>
      <p:sp>
        <p:nvSpPr>
          <p:cNvPr id="16" name="TextBox 15">
            <a:extLst>
              <a:ext uri="{FF2B5EF4-FFF2-40B4-BE49-F238E27FC236}">
                <a16:creationId xmlns:a16="http://schemas.microsoft.com/office/drawing/2014/main" id="{8024CF6B-CFC6-BF1B-6055-D85FA8335D44}"/>
              </a:ext>
            </a:extLst>
          </p:cNvPr>
          <p:cNvSpPr txBox="1"/>
          <p:nvPr/>
        </p:nvSpPr>
        <p:spPr>
          <a:xfrm>
            <a:off x="6624723" y="5721802"/>
            <a:ext cx="362606" cy="1200329"/>
          </a:xfrm>
          <a:prstGeom prst="rect">
            <a:avLst/>
          </a:prstGeom>
          <a:noFill/>
        </p:spPr>
        <p:txBody>
          <a:bodyPr wrap="square" rtlCol="0">
            <a:spAutoFit/>
          </a:bodyPr>
          <a:lstStyle/>
          <a:p>
            <a:r>
              <a:rPr lang="en-US" sz="3600" b="1" dirty="0">
                <a:solidFill>
                  <a:srgbClr val="FF0000"/>
                </a:solidFill>
              </a:rPr>
              <a:t>2</a:t>
            </a:r>
          </a:p>
          <a:p>
            <a:r>
              <a:rPr lang="en-US" sz="3600" b="1" dirty="0">
                <a:solidFill>
                  <a:srgbClr val="FF0000"/>
                </a:solidFill>
              </a:rPr>
              <a:t>1</a:t>
            </a:r>
          </a:p>
        </p:txBody>
      </p:sp>
      <p:sp>
        <p:nvSpPr>
          <p:cNvPr id="17" name="TextBox 16">
            <a:extLst>
              <a:ext uri="{FF2B5EF4-FFF2-40B4-BE49-F238E27FC236}">
                <a16:creationId xmlns:a16="http://schemas.microsoft.com/office/drawing/2014/main" id="{9B0DC0F4-8850-F56B-BF91-0C89318AAAC8}"/>
              </a:ext>
            </a:extLst>
          </p:cNvPr>
          <p:cNvSpPr txBox="1"/>
          <p:nvPr/>
        </p:nvSpPr>
        <p:spPr>
          <a:xfrm>
            <a:off x="8056179" y="6017726"/>
            <a:ext cx="1902952" cy="461665"/>
          </a:xfrm>
          <a:prstGeom prst="rect">
            <a:avLst/>
          </a:prstGeom>
          <a:noFill/>
        </p:spPr>
        <p:txBody>
          <a:bodyPr wrap="square" rtlCol="0">
            <a:spAutoFit/>
          </a:bodyPr>
          <a:lstStyle/>
          <a:p>
            <a:r>
              <a:rPr lang="en-US" sz="2400" b="1" dirty="0"/>
              <a:t>n = </a:t>
            </a:r>
            <a:r>
              <a:rPr lang="en-US" sz="2400" b="1" dirty="0">
                <a:solidFill>
                  <a:srgbClr val="FF0000"/>
                </a:solidFill>
              </a:rPr>
              <a:t>14.0 mol </a:t>
            </a:r>
            <a:r>
              <a:rPr lang="en-US" sz="2400" b="1" dirty="0"/>
              <a:t> </a:t>
            </a:r>
          </a:p>
        </p:txBody>
      </p:sp>
      <p:sp>
        <p:nvSpPr>
          <p:cNvPr id="18" name="TextBox 17">
            <a:extLst>
              <a:ext uri="{FF2B5EF4-FFF2-40B4-BE49-F238E27FC236}">
                <a16:creationId xmlns:a16="http://schemas.microsoft.com/office/drawing/2014/main" id="{80072D0C-C765-7682-EDBE-379E3B190A60}"/>
              </a:ext>
            </a:extLst>
          </p:cNvPr>
          <p:cNvSpPr txBox="1"/>
          <p:nvPr/>
        </p:nvSpPr>
        <p:spPr>
          <a:xfrm>
            <a:off x="5975139" y="3670839"/>
            <a:ext cx="6117770" cy="954107"/>
          </a:xfrm>
          <a:prstGeom prst="rect">
            <a:avLst/>
          </a:prstGeom>
          <a:noFill/>
          <a:ln w="63500">
            <a:solidFill>
              <a:srgbClr val="FF0000"/>
            </a:solidFill>
          </a:ln>
        </p:spPr>
        <p:txBody>
          <a:bodyPr wrap="square" rtlCol="0">
            <a:spAutoFit/>
          </a:bodyPr>
          <a:lstStyle/>
          <a:p>
            <a:r>
              <a:rPr lang="en-US" sz="2800" b="1" dirty="0"/>
              <a:t>Because of NO would make less product than the NO it’s the </a:t>
            </a:r>
            <a:r>
              <a:rPr lang="en-US" sz="2800" b="1" dirty="0">
                <a:solidFill>
                  <a:srgbClr val="FF0000"/>
                </a:solidFill>
              </a:rPr>
              <a:t>LIMITING REAGENT</a:t>
            </a:r>
            <a:endParaRPr lang="en-US" sz="2800" b="1" baseline="-25000" dirty="0">
              <a:solidFill>
                <a:srgbClr val="FF0000"/>
              </a:solidFill>
            </a:endParaRPr>
          </a:p>
        </p:txBody>
      </p:sp>
      <p:sp>
        <p:nvSpPr>
          <p:cNvPr id="19" name="Rectangle 18">
            <a:extLst>
              <a:ext uri="{FF2B5EF4-FFF2-40B4-BE49-F238E27FC236}">
                <a16:creationId xmlns:a16="http://schemas.microsoft.com/office/drawing/2014/main" id="{E3B01FBF-4087-15AD-75A8-90B439FD92DA}"/>
              </a:ext>
            </a:extLst>
          </p:cNvPr>
          <p:cNvSpPr/>
          <p:nvPr/>
        </p:nvSpPr>
        <p:spPr>
          <a:xfrm>
            <a:off x="8056179" y="6017726"/>
            <a:ext cx="1731817" cy="46166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7DC616-3CA9-D7EE-160F-608E5E948C84}"/>
              </a:ext>
            </a:extLst>
          </p:cNvPr>
          <p:cNvSpPr txBox="1"/>
          <p:nvPr/>
        </p:nvSpPr>
        <p:spPr>
          <a:xfrm>
            <a:off x="1736307" y="2505670"/>
            <a:ext cx="795722" cy="923330"/>
          </a:xfrm>
          <a:prstGeom prst="rect">
            <a:avLst/>
          </a:prstGeom>
          <a:noFill/>
        </p:spPr>
        <p:txBody>
          <a:bodyPr wrap="square" rtlCol="0">
            <a:spAutoFit/>
          </a:bodyPr>
          <a:lstStyle/>
          <a:p>
            <a:r>
              <a:rPr lang="en-US" sz="5400" b="1" dirty="0">
                <a:solidFill>
                  <a:srgbClr val="FF0000"/>
                </a:solidFill>
              </a:rPr>
              <a:t>L</a:t>
            </a:r>
            <a:endParaRPr lang="en-US" sz="5400" b="1" dirty="0"/>
          </a:p>
        </p:txBody>
      </p:sp>
      <p:sp>
        <p:nvSpPr>
          <p:cNvPr id="21" name="TextBox 20">
            <a:extLst>
              <a:ext uri="{FF2B5EF4-FFF2-40B4-BE49-F238E27FC236}">
                <a16:creationId xmlns:a16="http://schemas.microsoft.com/office/drawing/2014/main" id="{7CCA51B0-68B7-184C-9E8B-681950D21057}"/>
              </a:ext>
            </a:extLst>
          </p:cNvPr>
          <p:cNvSpPr txBox="1"/>
          <p:nvPr/>
        </p:nvSpPr>
        <p:spPr>
          <a:xfrm>
            <a:off x="4767818" y="2437681"/>
            <a:ext cx="795722" cy="923330"/>
          </a:xfrm>
          <a:prstGeom prst="rect">
            <a:avLst/>
          </a:prstGeom>
          <a:noFill/>
        </p:spPr>
        <p:txBody>
          <a:bodyPr wrap="square" rtlCol="0">
            <a:spAutoFit/>
          </a:bodyPr>
          <a:lstStyle/>
          <a:p>
            <a:r>
              <a:rPr lang="en-US" sz="5400" b="1" dirty="0">
                <a:solidFill>
                  <a:srgbClr val="FF0000"/>
                </a:solidFill>
              </a:rPr>
              <a:t>E</a:t>
            </a:r>
            <a:endParaRPr lang="en-US" sz="5400" b="1" dirty="0"/>
          </a:p>
        </p:txBody>
      </p:sp>
      <p:sp>
        <p:nvSpPr>
          <p:cNvPr id="22" name="TextBox 21">
            <a:extLst>
              <a:ext uri="{FF2B5EF4-FFF2-40B4-BE49-F238E27FC236}">
                <a16:creationId xmlns:a16="http://schemas.microsoft.com/office/drawing/2014/main" id="{60003814-313D-CF7D-208A-A40ECFBEE250}"/>
              </a:ext>
            </a:extLst>
          </p:cNvPr>
          <p:cNvSpPr txBox="1"/>
          <p:nvPr/>
        </p:nvSpPr>
        <p:spPr>
          <a:xfrm>
            <a:off x="91505" y="3672189"/>
            <a:ext cx="5647143" cy="954107"/>
          </a:xfrm>
          <a:prstGeom prst="rect">
            <a:avLst/>
          </a:prstGeom>
          <a:noFill/>
          <a:ln w="63500">
            <a:solidFill>
              <a:srgbClr val="FF0000"/>
            </a:solidFill>
          </a:ln>
        </p:spPr>
        <p:txBody>
          <a:bodyPr wrap="square" rtlCol="0">
            <a:spAutoFit/>
          </a:bodyPr>
          <a:lstStyle/>
          <a:p>
            <a:r>
              <a:rPr lang="en-US" sz="2800" b="1" dirty="0">
                <a:solidFill>
                  <a:srgbClr val="FF0000"/>
                </a:solidFill>
              </a:rPr>
              <a:t>BE CAREFUL!  </a:t>
            </a:r>
            <a:r>
              <a:rPr lang="en-US" sz="2800" b="1" dirty="0"/>
              <a:t>You might get mass (g) which requires an extra step.</a:t>
            </a:r>
            <a:endParaRPr lang="en-US" sz="2800" b="1" baseline="-25000" dirty="0">
              <a:solidFill>
                <a:srgbClr val="FF0000"/>
              </a:solidFill>
            </a:endParaRPr>
          </a:p>
        </p:txBody>
      </p:sp>
    </p:spTree>
    <p:extLst>
      <p:ext uri="{BB962C8B-B14F-4D97-AF65-F5344CB8AC3E}">
        <p14:creationId xmlns:p14="http://schemas.microsoft.com/office/powerpoint/2010/main" val="380344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200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0" grpId="0"/>
      <p:bldP spid="15" grpId="0"/>
      <p:bldP spid="16" grpId="0"/>
      <p:bldP spid="17" grpId="0"/>
      <p:bldP spid="18" grpId="0" animBg="1"/>
      <p:bldP spid="19" grpId="0" animBg="1"/>
      <p:bldP spid="20" grpId="0"/>
      <p:bldP spid="21" grpId="0"/>
      <p:bldP spid="2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28991"/>
          </a:xfrm>
        </p:spPr>
        <p:txBody>
          <a:bodyPr/>
          <a:lstStyle/>
          <a:p>
            <a:r>
              <a:rPr lang="en-US" b="1" i="1" dirty="0">
                <a:solidFill>
                  <a:srgbClr val="FF0000"/>
                </a:solidFill>
              </a:rPr>
              <a:t>Example 3.15</a:t>
            </a:r>
          </a:p>
        </p:txBody>
      </p:sp>
      <p:sp>
        <p:nvSpPr>
          <p:cNvPr id="4" name="TextBox 3">
            <a:extLst>
              <a:ext uri="{FF2B5EF4-FFF2-40B4-BE49-F238E27FC236}">
                <a16:creationId xmlns:a16="http://schemas.microsoft.com/office/drawing/2014/main" id="{E21FCB90-80C6-B0ED-710C-825C595D0A22}"/>
              </a:ext>
            </a:extLst>
          </p:cNvPr>
          <p:cNvSpPr txBox="1"/>
          <p:nvPr/>
        </p:nvSpPr>
        <p:spPr>
          <a:xfrm>
            <a:off x="0" y="586351"/>
            <a:ext cx="12192000" cy="461665"/>
          </a:xfrm>
          <a:prstGeom prst="rect">
            <a:avLst/>
          </a:prstGeom>
          <a:noFill/>
        </p:spPr>
        <p:txBody>
          <a:bodyPr wrap="square" rtlCol="0">
            <a:spAutoFit/>
          </a:bodyPr>
          <a:lstStyle/>
          <a:p>
            <a:r>
              <a:rPr lang="en-CA" sz="2400" i="1" dirty="0"/>
              <a:t>Urea [(NH</a:t>
            </a:r>
            <a:r>
              <a:rPr lang="en-CA" sz="2400" i="1" baseline="-25000" dirty="0"/>
              <a:t>2</a:t>
            </a:r>
            <a:r>
              <a:rPr lang="en-CA" sz="2400" i="1" dirty="0"/>
              <a:t>)</a:t>
            </a:r>
            <a:r>
              <a:rPr lang="en-CA" sz="2400" i="1" baseline="-25000" dirty="0"/>
              <a:t>2</a:t>
            </a:r>
            <a:r>
              <a:rPr lang="en-CA" sz="2400" i="1" dirty="0"/>
              <a:t>CO] is prepared by reacting ammonia with carbon dioxide.</a:t>
            </a:r>
          </a:p>
        </p:txBody>
      </p:sp>
      <p:sp>
        <p:nvSpPr>
          <p:cNvPr id="5" name="TextBox 4">
            <a:extLst>
              <a:ext uri="{FF2B5EF4-FFF2-40B4-BE49-F238E27FC236}">
                <a16:creationId xmlns:a16="http://schemas.microsoft.com/office/drawing/2014/main" id="{8B06A43C-6CBF-60E7-AB9A-983DEF4874DD}"/>
              </a:ext>
            </a:extLst>
          </p:cNvPr>
          <p:cNvSpPr txBox="1"/>
          <p:nvPr/>
        </p:nvSpPr>
        <p:spPr>
          <a:xfrm>
            <a:off x="141890" y="1172702"/>
            <a:ext cx="11934496" cy="923330"/>
          </a:xfrm>
          <a:prstGeom prst="rect">
            <a:avLst/>
          </a:prstGeom>
          <a:noFill/>
          <a:ln w="38100">
            <a:solidFill>
              <a:srgbClr val="FF0000"/>
            </a:solidFill>
          </a:ln>
        </p:spPr>
        <p:txBody>
          <a:bodyPr wrap="square" rtlCol="0">
            <a:spAutoFit/>
          </a:bodyPr>
          <a:lstStyle/>
          <a:p>
            <a:r>
              <a:rPr lang="en-US" sz="5400" b="1" u="sng" dirty="0"/>
              <a:t>2</a:t>
            </a:r>
            <a:r>
              <a:rPr lang="en-US" sz="5400" dirty="0"/>
              <a:t> NH</a:t>
            </a:r>
            <a:r>
              <a:rPr lang="en-US" sz="5400" baseline="-25000" dirty="0"/>
              <a:t>3(g)</a:t>
            </a:r>
            <a:r>
              <a:rPr lang="en-US" sz="5400" dirty="0"/>
              <a:t> + CO</a:t>
            </a:r>
            <a:r>
              <a:rPr lang="en-US" sz="5400" baseline="-25000" dirty="0"/>
              <a:t>2(g)</a:t>
            </a:r>
            <a:r>
              <a:rPr lang="en-US" sz="5400" dirty="0"/>
              <a:t>   </a:t>
            </a:r>
            <a:r>
              <a:rPr lang="en-US" sz="5400" dirty="0">
                <a:sym typeface="Wingdings" pitchFamily="2" charset="2"/>
              </a:rPr>
              <a:t>    (NH</a:t>
            </a:r>
            <a:r>
              <a:rPr lang="en-US" sz="5400" baseline="-25000" dirty="0">
                <a:sym typeface="Wingdings" pitchFamily="2" charset="2"/>
              </a:rPr>
              <a:t>2</a:t>
            </a:r>
            <a:r>
              <a:rPr lang="en-US" sz="5400" dirty="0">
                <a:sym typeface="Wingdings" pitchFamily="2" charset="2"/>
              </a:rPr>
              <a:t>)</a:t>
            </a:r>
            <a:r>
              <a:rPr lang="en-US" sz="5400" baseline="-25000" dirty="0">
                <a:sym typeface="Wingdings" pitchFamily="2" charset="2"/>
              </a:rPr>
              <a:t>2</a:t>
            </a:r>
            <a:r>
              <a:rPr lang="en-US" sz="5400" dirty="0">
                <a:sym typeface="Wingdings" pitchFamily="2" charset="2"/>
              </a:rPr>
              <a:t>CO</a:t>
            </a:r>
            <a:r>
              <a:rPr lang="en-US" sz="5400" baseline="-25000" dirty="0">
                <a:sym typeface="Wingdings" pitchFamily="2" charset="2"/>
              </a:rPr>
              <a:t>(</a:t>
            </a:r>
            <a:r>
              <a:rPr lang="en-US" sz="5400" baseline="-25000" dirty="0" err="1">
                <a:sym typeface="Wingdings" pitchFamily="2" charset="2"/>
              </a:rPr>
              <a:t>aq</a:t>
            </a:r>
            <a:r>
              <a:rPr lang="en-US" sz="5400" baseline="-25000" dirty="0">
                <a:sym typeface="Wingdings" pitchFamily="2" charset="2"/>
              </a:rPr>
              <a:t>)</a:t>
            </a:r>
            <a:r>
              <a:rPr lang="en-US" sz="5400" dirty="0">
                <a:sym typeface="Wingdings" pitchFamily="2" charset="2"/>
              </a:rPr>
              <a:t> +  H</a:t>
            </a:r>
            <a:r>
              <a:rPr lang="en-US" sz="5400" baseline="-25000" dirty="0">
                <a:sym typeface="Wingdings" pitchFamily="2" charset="2"/>
              </a:rPr>
              <a:t>2</a:t>
            </a:r>
            <a:r>
              <a:rPr lang="en-US" sz="5400" dirty="0">
                <a:sym typeface="Wingdings" pitchFamily="2" charset="2"/>
              </a:rPr>
              <a:t>O</a:t>
            </a:r>
            <a:r>
              <a:rPr lang="en-US" sz="5400" baseline="-25000" dirty="0">
                <a:sym typeface="Wingdings" pitchFamily="2" charset="2"/>
              </a:rPr>
              <a:t>(l)</a:t>
            </a:r>
            <a:endParaRPr lang="en-US" sz="5400" baseline="-25000" dirty="0"/>
          </a:p>
        </p:txBody>
      </p:sp>
      <p:sp>
        <p:nvSpPr>
          <p:cNvPr id="7" name="TextBox 6">
            <a:extLst>
              <a:ext uri="{FF2B5EF4-FFF2-40B4-BE49-F238E27FC236}">
                <a16:creationId xmlns:a16="http://schemas.microsoft.com/office/drawing/2014/main" id="{E578A95A-95F9-C6E5-F873-3268228111C8}"/>
              </a:ext>
            </a:extLst>
          </p:cNvPr>
          <p:cNvSpPr txBox="1"/>
          <p:nvPr/>
        </p:nvSpPr>
        <p:spPr>
          <a:xfrm>
            <a:off x="13138" y="2425662"/>
            <a:ext cx="12192000" cy="1200329"/>
          </a:xfrm>
          <a:prstGeom prst="rect">
            <a:avLst/>
          </a:prstGeom>
          <a:noFill/>
        </p:spPr>
        <p:txBody>
          <a:bodyPr wrap="square" rtlCol="0">
            <a:spAutoFit/>
          </a:bodyPr>
          <a:lstStyle/>
          <a:p>
            <a:r>
              <a:rPr lang="en-CA" sz="2400" i="1" dirty="0"/>
              <a:t>In one process, 637.2 g NH</a:t>
            </a:r>
            <a:r>
              <a:rPr lang="en-CA" sz="2400" i="1" baseline="-25000" dirty="0"/>
              <a:t>3</a:t>
            </a:r>
            <a:r>
              <a:rPr lang="en-CA" sz="2400" i="1" dirty="0"/>
              <a:t> are treated with 1142 g CO</a:t>
            </a:r>
            <a:r>
              <a:rPr lang="en-CA" sz="2400" i="1" baseline="-25000" dirty="0"/>
              <a:t>2</a:t>
            </a:r>
            <a:r>
              <a:rPr lang="en-CA" sz="2400" i="1" dirty="0"/>
              <a:t>. (a) Which of the two reactants is the limiting reagent? (b) Calculate the mass of (NH</a:t>
            </a:r>
            <a:r>
              <a:rPr lang="en-CA" sz="2400" i="1" baseline="-25000" dirty="0"/>
              <a:t>2</a:t>
            </a:r>
            <a:r>
              <a:rPr lang="en-CA" sz="2400" i="1" dirty="0"/>
              <a:t>)</a:t>
            </a:r>
            <a:r>
              <a:rPr lang="en-CA" sz="2400" i="1" baseline="-25000" dirty="0"/>
              <a:t>2</a:t>
            </a:r>
            <a:r>
              <a:rPr lang="en-CA" sz="2400" i="1" dirty="0"/>
              <a:t>CO formed. (c) How much excess reagent </a:t>
            </a:r>
          </a:p>
          <a:p>
            <a:r>
              <a:rPr lang="en-CA" sz="2400" i="1" dirty="0"/>
              <a:t>(in grams) is left at the end of the reaction?</a:t>
            </a:r>
          </a:p>
        </p:txBody>
      </p:sp>
    </p:spTree>
    <p:extLst>
      <p:ext uri="{BB962C8B-B14F-4D97-AF65-F5344CB8AC3E}">
        <p14:creationId xmlns:p14="http://schemas.microsoft.com/office/powerpoint/2010/main" val="206799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red sign with white letters&#10;&#10;Description automatically generated with low confidence">
            <a:extLst>
              <a:ext uri="{FF2B5EF4-FFF2-40B4-BE49-F238E27FC236}">
                <a16:creationId xmlns:a16="http://schemas.microsoft.com/office/drawing/2014/main" id="{08D2FA00-9939-C997-8DAC-B029315B1733}"/>
              </a:ext>
            </a:extLst>
          </p:cNvPr>
          <p:cNvPicPr>
            <a:picLocks noChangeAspect="1"/>
          </p:cNvPicPr>
          <p:nvPr/>
        </p:nvPicPr>
        <p:blipFill>
          <a:blip r:embed="rId2"/>
          <a:stretch>
            <a:fillRect/>
          </a:stretch>
        </p:blipFill>
        <p:spPr>
          <a:xfrm>
            <a:off x="7255654" y="3413991"/>
            <a:ext cx="1333500" cy="1282700"/>
          </a:xfrm>
          <a:prstGeom prst="rect">
            <a:avLst/>
          </a:prstGeom>
        </p:spPr>
      </p:pic>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3.2: Avogadro’s Number and the Molar Mass of an Element</a:t>
            </a:r>
          </a:p>
        </p:txBody>
      </p:sp>
      <p:sp>
        <p:nvSpPr>
          <p:cNvPr id="3" name="TextBox 2">
            <a:extLst>
              <a:ext uri="{FF2B5EF4-FFF2-40B4-BE49-F238E27FC236}">
                <a16:creationId xmlns:a16="http://schemas.microsoft.com/office/drawing/2014/main" id="{90B3C190-14D5-08D1-4A26-996723414F1E}"/>
              </a:ext>
            </a:extLst>
          </p:cNvPr>
          <p:cNvSpPr txBox="1"/>
          <p:nvPr/>
        </p:nvSpPr>
        <p:spPr>
          <a:xfrm>
            <a:off x="208367" y="1690688"/>
            <a:ext cx="11599902" cy="954107"/>
          </a:xfrm>
          <a:prstGeom prst="rect">
            <a:avLst/>
          </a:prstGeom>
          <a:noFill/>
        </p:spPr>
        <p:txBody>
          <a:bodyPr wrap="square" rtlCol="0">
            <a:spAutoFit/>
          </a:bodyPr>
          <a:lstStyle/>
          <a:p>
            <a:r>
              <a:rPr lang="en-US" sz="2800" b="1" dirty="0">
                <a:solidFill>
                  <a:srgbClr val="FF0000"/>
                </a:solidFill>
              </a:rPr>
              <a:t>In Chemistry </a:t>
            </a:r>
            <a:r>
              <a:rPr lang="en-US" sz="2800" b="1" dirty="0"/>
              <a:t>because elements and </a:t>
            </a:r>
            <a:r>
              <a:rPr lang="en-US" sz="2800" b="1" dirty="0">
                <a:solidFill>
                  <a:srgbClr val="FF0000"/>
                </a:solidFill>
              </a:rPr>
              <a:t>compounds are reacting </a:t>
            </a:r>
            <a:r>
              <a:rPr lang="en-US" sz="2800" b="1" dirty="0"/>
              <a:t>with each other </a:t>
            </a:r>
            <a:r>
              <a:rPr lang="en-US" sz="2800" b="1" dirty="0">
                <a:solidFill>
                  <a:srgbClr val="FF0000"/>
                </a:solidFill>
              </a:rPr>
              <a:t>at the Atomic Level</a:t>
            </a:r>
            <a:r>
              <a:rPr lang="en-US" sz="2800" b="1" dirty="0"/>
              <a:t>, measuring in grams and pounds doesn’t help.</a:t>
            </a:r>
          </a:p>
        </p:txBody>
      </p:sp>
      <p:pic>
        <p:nvPicPr>
          <p:cNvPr id="1026" name="Picture 2" descr="Fast Start Projects2 - The Faraday Institution">
            <a:extLst>
              <a:ext uri="{FF2B5EF4-FFF2-40B4-BE49-F238E27FC236}">
                <a16:creationId xmlns:a16="http://schemas.microsoft.com/office/drawing/2014/main" id="{B01CC644-2FF4-5AA3-69E5-095DC52A1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980" y="2705120"/>
            <a:ext cx="1199747" cy="1199747"/>
          </a:xfrm>
          <a:prstGeom prst="rect">
            <a:avLst/>
          </a:prstGeom>
          <a:solidFill>
            <a:schemeClr val="bg1"/>
          </a:solidFill>
        </p:spPr>
      </p:pic>
      <p:pic>
        <p:nvPicPr>
          <p:cNvPr id="6" name="Picture 5" descr="Icon&#10;&#10;Description automatically generated">
            <a:extLst>
              <a:ext uri="{FF2B5EF4-FFF2-40B4-BE49-F238E27FC236}">
                <a16:creationId xmlns:a16="http://schemas.microsoft.com/office/drawing/2014/main" id="{D097D0F5-F105-1E37-007F-FB59129AACB1}"/>
              </a:ext>
            </a:extLst>
          </p:cNvPr>
          <p:cNvPicPr>
            <a:picLocks noChangeAspect="1"/>
          </p:cNvPicPr>
          <p:nvPr/>
        </p:nvPicPr>
        <p:blipFill>
          <a:blip r:embed="rId4"/>
          <a:stretch>
            <a:fillRect/>
          </a:stretch>
        </p:blipFill>
        <p:spPr>
          <a:xfrm>
            <a:off x="1411027" y="5473700"/>
            <a:ext cx="1409700" cy="1384300"/>
          </a:xfrm>
          <a:prstGeom prst="rect">
            <a:avLst/>
          </a:prstGeom>
        </p:spPr>
      </p:pic>
      <p:cxnSp>
        <p:nvCxnSpPr>
          <p:cNvPr id="9" name="Straight Arrow Connector 8">
            <a:extLst>
              <a:ext uri="{FF2B5EF4-FFF2-40B4-BE49-F238E27FC236}">
                <a16:creationId xmlns:a16="http://schemas.microsoft.com/office/drawing/2014/main" id="{32DDC2C2-5308-9E62-4F94-458DF6D4FAC6}"/>
              </a:ext>
            </a:extLst>
          </p:cNvPr>
          <p:cNvCxnSpPr/>
          <p:nvPr/>
        </p:nvCxnSpPr>
        <p:spPr>
          <a:xfrm>
            <a:off x="4613565" y="4765964"/>
            <a:ext cx="2216727" cy="0"/>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Icon&#10;&#10;Description automatically generated">
            <a:extLst>
              <a:ext uri="{FF2B5EF4-FFF2-40B4-BE49-F238E27FC236}">
                <a16:creationId xmlns:a16="http://schemas.microsoft.com/office/drawing/2014/main" id="{8FA3ED67-7FF4-3C8A-030C-E6BD50746F90}"/>
              </a:ext>
            </a:extLst>
          </p:cNvPr>
          <p:cNvPicPr>
            <a:picLocks noChangeAspect="1"/>
          </p:cNvPicPr>
          <p:nvPr/>
        </p:nvPicPr>
        <p:blipFill>
          <a:blip r:embed="rId5"/>
          <a:stretch>
            <a:fillRect/>
          </a:stretch>
        </p:blipFill>
        <p:spPr>
          <a:xfrm>
            <a:off x="8460337" y="4292023"/>
            <a:ext cx="1295400" cy="1231900"/>
          </a:xfrm>
          <a:prstGeom prst="rect">
            <a:avLst/>
          </a:prstGeom>
        </p:spPr>
      </p:pic>
      <p:cxnSp>
        <p:nvCxnSpPr>
          <p:cNvPr id="20" name="Straight Connector 19">
            <a:extLst>
              <a:ext uri="{FF2B5EF4-FFF2-40B4-BE49-F238E27FC236}">
                <a16:creationId xmlns:a16="http://schemas.microsoft.com/office/drawing/2014/main" id="{1EB234C1-A67A-3070-8C8A-83D33E3DC5A4}"/>
              </a:ext>
            </a:extLst>
          </p:cNvPr>
          <p:cNvCxnSpPr/>
          <p:nvPr/>
        </p:nvCxnSpPr>
        <p:spPr>
          <a:xfrm>
            <a:off x="8446482" y="4378036"/>
            <a:ext cx="226463"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F5F91A9-BD13-5DEF-24A8-E97C8F387B0E}"/>
              </a:ext>
            </a:extLst>
          </p:cNvPr>
          <p:cNvSpPr txBox="1"/>
          <p:nvPr/>
        </p:nvSpPr>
        <p:spPr>
          <a:xfrm>
            <a:off x="3106102" y="5878735"/>
            <a:ext cx="8587133" cy="523220"/>
          </a:xfrm>
          <a:prstGeom prst="rect">
            <a:avLst/>
          </a:prstGeom>
          <a:noFill/>
          <a:ln w="47625">
            <a:solidFill>
              <a:srgbClr val="FF0000"/>
            </a:solidFill>
          </a:ln>
        </p:spPr>
        <p:txBody>
          <a:bodyPr wrap="square" rtlCol="0">
            <a:spAutoFit/>
          </a:bodyPr>
          <a:lstStyle/>
          <a:p>
            <a:r>
              <a:rPr lang="en-US" sz="2800" b="1" dirty="0">
                <a:solidFill>
                  <a:srgbClr val="FF0000"/>
                </a:solidFill>
              </a:rPr>
              <a:t>1 Atom of Na </a:t>
            </a:r>
            <a:r>
              <a:rPr lang="en-US" sz="2800" b="1" dirty="0"/>
              <a:t>joins with </a:t>
            </a:r>
            <a:r>
              <a:rPr lang="en-US" sz="2800" b="1" dirty="0">
                <a:solidFill>
                  <a:srgbClr val="00B050"/>
                </a:solidFill>
              </a:rPr>
              <a:t>1 atom of Cl </a:t>
            </a:r>
            <a:r>
              <a:rPr lang="en-US" sz="2800" b="1" dirty="0"/>
              <a:t>to form NaCl (Salt).</a:t>
            </a:r>
          </a:p>
        </p:txBody>
      </p:sp>
    </p:spTree>
    <p:extLst>
      <p:ext uri="{BB962C8B-B14F-4D97-AF65-F5344CB8AC3E}">
        <p14:creationId xmlns:p14="http://schemas.microsoft.com/office/powerpoint/2010/main" val="17226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00873 0.00093 L 0.18945 0.21297 " pathEditMode="relative" rAng="0" ptsTypes="AA">
                                      <p:cBhvr>
                                        <p:cTn id="12" dur="2000" fill="hold"/>
                                        <p:tgtEl>
                                          <p:spTgt spid="1026"/>
                                        </p:tgtEl>
                                        <p:attrNameLst>
                                          <p:attrName>ppt_x</p:attrName>
                                          <p:attrName>ppt_y</p:attrName>
                                        </p:attrNameLst>
                                      </p:cBhvr>
                                      <p:rCtr x="9036" y="10602"/>
                                    </p:animMotion>
                                  </p:childTnLst>
                                </p:cTn>
                              </p:par>
                              <p:par>
                                <p:cTn id="13" presetID="10" presetClass="exit" presetSubtype="0" fill="hold" nodeType="withEffect">
                                  <p:stCondLst>
                                    <p:cond delay="150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42" presetClass="path" presetSubtype="0" accel="50000" decel="50000" fill="hold" nodeType="withEffect">
                                  <p:stCondLst>
                                    <p:cond delay="0"/>
                                  </p:stCondLst>
                                  <p:childTnLst>
                                    <p:animMotion origin="layout" path="M 2.29167E-6 -4.07407E-6 L 0.19687 -0.20185 " pathEditMode="relative" rAng="0" ptsTypes="AA">
                                      <p:cBhvr>
                                        <p:cTn id="19" dur="2000" fill="hold"/>
                                        <p:tgtEl>
                                          <p:spTgt spid="6"/>
                                        </p:tgtEl>
                                        <p:attrNameLst>
                                          <p:attrName>ppt_x</p:attrName>
                                          <p:attrName>ppt_y</p:attrName>
                                        </p:attrNameLst>
                                      </p:cBhvr>
                                      <p:rCtr x="9844" y="-10093"/>
                                    </p:animMotion>
                                  </p:childTnLst>
                                </p:cTn>
                              </p:par>
                              <p:par>
                                <p:cTn id="20" presetID="10" presetClass="exit" presetSubtype="0" fill="hold" nodeType="withEffect">
                                  <p:stCondLst>
                                    <p:cond delay="200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 presetClass="entr" presetSubtype="0" fill="hold" nodeType="withEffect">
                                  <p:stCondLst>
                                    <p:cond delay="200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200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200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200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200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28991"/>
          </a:xfrm>
        </p:spPr>
        <p:txBody>
          <a:bodyPr/>
          <a:lstStyle/>
          <a:p>
            <a:r>
              <a:rPr lang="en-US" b="1" i="1" dirty="0">
                <a:solidFill>
                  <a:srgbClr val="FF0000"/>
                </a:solidFill>
              </a:rPr>
              <a:t>Example 3.15</a:t>
            </a:r>
          </a:p>
        </p:txBody>
      </p:sp>
      <p:sp>
        <p:nvSpPr>
          <p:cNvPr id="5" name="TextBox 4">
            <a:extLst>
              <a:ext uri="{FF2B5EF4-FFF2-40B4-BE49-F238E27FC236}">
                <a16:creationId xmlns:a16="http://schemas.microsoft.com/office/drawing/2014/main" id="{8B06A43C-6CBF-60E7-AB9A-983DEF4874DD}"/>
              </a:ext>
            </a:extLst>
          </p:cNvPr>
          <p:cNvSpPr txBox="1"/>
          <p:nvPr/>
        </p:nvSpPr>
        <p:spPr>
          <a:xfrm>
            <a:off x="257504" y="1711672"/>
            <a:ext cx="11934496" cy="923330"/>
          </a:xfrm>
          <a:prstGeom prst="rect">
            <a:avLst/>
          </a:prstGeom>
          <a:noFill/>
          <a:ln w="38100">
            <a:solidFill>
              <a:srgbClr val="FF0000"/>
            </a:solidFill>
          </a:ln>
        </p:spPr>
        <p:txBody>
          <a:bodyPr wrap="square" rtlCol="0">
            <a:spAutoFit/>
          </a:bodyPr>
          <a:lstStyle/>
          <a:p>
            <a:r>
              <a:rPr lang="en-US" sz="5400" b="1" u="sng" dirty="0"/>
              <a:t>2</a:t>
            </a:r>
            <a:r>
              <a:rPr lang="en-US" sz="5400" dirty="0"/>
              <a:t> NH</a:t>
            </a:r>
            <a:r>
              <a:rPr lang="en-US" sz="5400" baseline="-25000" dirty="0"/>
              <a:t>3(g)</a:t>
            </a:r>
            <a:r>
              <a:rPr lang="en-US" sz="5400" dirty="0"/>
              <a:t> + CO</a:t>
            </a:r>
            <a:r>
              <a:rPr lang="en-US" sz="5400" baseline="-25000" dirty="0"/>
              <a:t>2(g)</a:t>
            </a:r>
            <a:r>
              <a:rPr lang="en-US" sz="5400" dirty="0"/>
              <a:t>   </a:t>
            </a:r>
            <a:r>
              <a:rPr lang="en-US" sz="5400" dirty="0">
                <a:sym typeface="Wingdings" pitchFamily="2" charset="2"/>
              </a:rPr>
              <a:t>    (NH</a:t>
            </a:r>
            <a:r>
              <a:rPr lang="en-US" sz="5400" baseline="-25000" dirty="0">
                <a:sym typeface="Wingdings" pitchFamily="2" charset="2"/>
              </a:rPr>
              <a:t>2</a:t>
            </a:r>
            <a:r>
              <a:rPr lang="en-US" sz="5400" dirty="0">
                <a:sym typeface="Wingdings" pitchFamily="2" charset="2"/>
              </a:rPr>
              <a:t>)</a:t>
            </a:r>
            <a:r>
              <a:rPr lang="en-US" sz="5400" baseline="-25000" dirty="0">
                <a:sym typeface="Wingdings" pitchFamily="2" charset="2"/>
              </a:rPr>
              <a:t>2</a:t>
            </a:r>
            <a:r>
              <a:rPr lang="en-US" sz="5400" dirty="0">
                <a:sym typeface="Wingdings" pitchFamily="2" charset="2"/>
              </a:rPr>
              <a:t>CO</a:t>
            </a:r>
            <a:r>
              <a:rPr lang="en-US" sz="5400" baseline="-25000" dirty="0">
                <a:sym typeface="Wingdings" pitchFamily="2" charset="2"/>
              </a:rPr>
              <a:t>(</a:t>
            </a:r>
            <a:r>
              <a:rPr lang="en-US" sz="5400" baseline="-25000" dirty="0" err="1">
                <a:sym typeface="Wingdings" pitchFamily="2" charset="2"/>
              </a:rPr>
              <a:t>aq</a:t>
            </a:r>
            <a:r>
              <a:rPr lang="en-US" sz="5400" baseline="-25000" dirty="0">
                <a:sym typeface="Wingdings" pitchFamily="2" charset="2"/>
              </a:rPr>
              <a:t>)</a:t>
            </a:r>
            <a:r>
              <a:rPr lang="en-US" sz="5400" dirty="0">
                <a:sym typeface="Wingdings" pitchFamily="2" charset="2"/>
              </a:rPr>
              <a:t> +  H</a:t>
            </a:r>
            <a:r>
              <a:rPr lang="en-US" sz="5400" baseline="-25000" dirty="0">
                <a:sym typeface="Wingdings" pitchFamily="2" charset="2"/>
              </a:rPr>
              <a:t>2</a:t>
            </a:r>
            <a:r>
              <a:rPr lang="en-US" sz="5400" dirty="0">
                <a:sym typeface="Wingdings" pitchFamily="2" charset="2"/>
              </a:rPr>
              <a:t>O</a:t>
            </a:r>
            <a:r>
              <a:rPr lang="en-US" sz="5400" baseline="-25000" dirty="0">
                <a:sym typeface="Wingdings" pitchFamily="2" charset="2"/>
              </a:rPr>
              <a:t>(l)</a:t>
            </a:r>
            <a:endParaRPr lang="en-US" sz="5400" baseline="-25000" dirty="0"/>
          </a:p>
        </p:txBody>
      </p:sp>
      <p:sp>
        <p:nvSpPr>
          <p:cNvPr id="7" name="TextBox 6">
            <a:extLst>
              <a:ext uri="{FF2B5EF4-FFF2-40B4-BE49-F238E27FC236}">
                <a16:creationId xmlns:a16="http://schemas.microsoft.com/office/drawing/2014/main" id="{E578A95A-95F9-C6E5-F873-3268228111C8}"/>
              </a:ext>
            </a:extLst>
          </p:cNvPr>
          <p:cNvSpPr txBox="1"/>
          <p:nvPr/>
        </p:nvSpPr>
        <p:spPr>
          <a:xfrm>
            <a:off x="0" y="486504"/>
            <a:ext cx="12192000" cy="1200329"/>
          </a:xfrm>
          <a:prstGeom prst="rect">
            <a:avLst/>
          </a:prstGeom>
          <a:noFill/>
        </p:spPr>
        <p:txBody>
          <a:bodyPr wrap="square" rtlCol="0">
            <a:spAutoFit/>
          </a:bodyPr>
          <a:lstStyle/>
          <a:p>
            <a:r>
              <a:rPr lang="en-CA" sz="2400" i="1" dirty="0"/>
              <a:t>In one process, 637.2 g NH</a:t>
            </a:r>
            <a:r>
              <a:rPr lang="en-CA" sz="2400" i="1" baseline="-25000" dirty="0"/>
              <a:t>3</a:t>
            </a:r>
            <a:r>
              <a:rPr lang="en-CA" sz="2400" i="1" dirty="0"/>
              <a:t> are treated with 1142 g CO</a:t>
            </a:r>
            <a:r>
              <a:rPr lang="en-CA" sz="2400" i="1" baseline="-25000" dirty="0"/>
              <a:t>2</a:t>
            </a:r>
            <a:r>
              <a:rPr lang="en-CA" sz="2400" i="1" dirty="0"/>
              <a:t>. (a) Which of the two reactants is the limiting reagent? (b) Calculate the mass of (NH</a:t>
            </a:r>
            <a:r>
              <a:rPr lang="en-CA" sz="2400" i="1" baseline="-25000" dirty="0"/>
              <a:t>2</a:t>
            </a:r>
            <a:r>
              <a:rPr lang="en-CA" sz="2400" i="1" dirty="0"/>
              <a:t>)</a:t>
            </a:r>
            <a:r>
              <a:rPr lang="en-CA" sz="2400" i="1" baseline="-25000" dirty="0"/>
              <a:t>2</a:t>
            </a:r>
            <a:r>
              <a:rPr lang="en-CA" sz="2400" i="1" dirty="0"/>
              <a:t>CO formed. (c) How much excess reagent </a:t>
            </a:r>
          </a:p>
          <a:p>
            <a:r>
              <a:rPr lang="en-CA" sz="2400" i="1" dirty="0"/>
              <a:t>(in grams) is left at the end of the reaction?</a:t>
            </a:r>
          </a:p>
        </p:txBody>
      </p:sp>
      <p:cxnSp>
        <p:nvCxnSpPr>
          <p:cNvPr id="6" name="Straight Connector 5">
            <a:extLst>
              <a:ext uri="{FF2B5EF4-FFF2-40B4-BE49-F238E27FC236}">
                <a16:creationId xmlns:a16="http://schemas.microsoft.com/office/drawing/2014/main" id="{F4044564-73E2-1B01-4287-622928E5E27A}"/>
              </a:ext>
            </a:extLst>
          </p:cNvPr>
          <p:cNvCxnSpPr/>
          <p:nvPr/>
        </p:nvCxnSpPr>
        <p:spPr>
          <a:xfrm>
            <a:off x="7472855" y="882869"/>
            <a:ext cx="4130566"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FF1850E-02E3-08AD-140A-56ECBD237F4B}"/>
              </a:ext>
            </a:extLst>
          </p:cNvPr>
          <p:cNvCxnSpPr>
            <a:cxnSpLocks/>
          </p:cNvCxnSpPr>
          <p:nvPr/>
        </p:nvCxnSpPr>
        <p:spPr>
          <a:xfrm>
            <a:off x="0" y="1271751"/>
            <a:ext cx="2238703"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5F92621-9A0C-B5DA-F3B7-F58E061F3882}"/>
              </a:ext>
            </a:extLst>
          </p:cNvPr>
          <p:cNvSpPr/>
          <p:nvPr/>
        </p:nvSpPr>
        <p:spPr>
          <a:xfrm>
            <a:off x="1907628" y="524035"/>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7B9494-06CA-2B27-3EF6-BF7773C954EC}"/>
              </a:ext>
            </a:extLst>
          </p:cNvPr>
          <p:cNvSpPr txBox="1"/>
          <p:nvPr/>
        </p:nvSpPr>
        <p:spPr>
          <a:xfrm>
            <a:off x="352097" y="2635002"/>
            <a:ext cx="1789387" cy="461665"/>
          </a:xfrm>
          <a:prstGeom prst="rect">
            <a:avLst/>
          </a:prstGeom>
          <a:noFill/>
        </p:spPr>
        <p:txBody>
          <a:bodyPr wrap="square" rtlCol="0">
            <a:spAutoFit/>
          </a:bodyPr>
          <a:lstStyle/>
          <a:p>
            <a:r>
              <a:rPr lang="en-US" sz="2400" b="1" dirty="0"/>
              <a:t>m = </a:t>
            </a:r>
            <a:r>
              <a:rPr lang="en-US" sz="2400" b="1" dirty="0">
                <a:solidFill>
                  <a:srgbClr val="FF0000"/>
                </a:solidFill>
              </a:rPr>
              <a:t>637.2 g</a:t>
            </a:r>
            <a:r>
              <a:rPr lang="en-US" sz="2400" b="1" dirty="0"/>
              <a:t> </a:t>
            </a:r>
          </a:p>
        </p:txBody>
      </p:sp>
      <p:sp>
        <p:nvSpPr>
          <p:cNvPr id="12" name="Oval 11">
            <a:extLst>
              <a:ext uri="{FF2B5EF4-FFF2-40B4-BE49-F238E27FC236}">
                <a16:creationId xmlns:a16="http://schemas.microsoft.com/office/drawing/2014/main" id="{0851925B-C19F-2F9C-2622-88A41C08701D}"/>
              </a:ext>
            </a:extLst>
          </p:cNvPr>
          <p:cNvSpPr/>
          <p:nvPr/>
        </p:nvSpPr>
        <p:spPr>
          <a:xfrm>
            <a:off x="5470633" y="521766"/>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3E5D96-510E-E7C3-8987-28A8CBF5C1DE}"/>
              </a:ext>
            </a:extLst>
          </p:cNvPr>
          <p:cNvSpPr txBox="1"/>
          <p:nvPr/>
        </p:nvSpPr>
        <p:spPr>
          <a:xfrm>
            <a:off x="2735316" y="2635001"/>
            <a:ext cx="1789387" cy="461665"/>
          </a:xfrm>
          <a:prstGeom prst="rect">
            <a:avLst/>
          </a:prstGeom>
          <a:noFill/>
        </p:spPr>
        <p:txBody>
          <a:bodyPr wrap="square" rtlCol="0">
            <a:spAutoFit/>
          </a:bodyPr>
          <a:lstStyle/>
          <a:p>
            <a:r>
              <a:rPr lang="en-US" sz="2400" b="1" dirty="0"/>
              <a:t>m = </a:t>
            </a:r>
            <a:r>
              <a:rPr lang="en-US" sz="2400" b="1" dirty="0">
                <a:solidFill>
                  <a:srgbClr val="FF0000"/>
                </a:solidFill>
              </a:rPr>
              <a:t>1142 g</a:t>
            </a:r>
            <a:r>
              <a:rPr lang="en-US" sz="2400" b="1" dirty="0"/>
              <a:t> </a:t>
            </a:r>
          </a:p>
        </p:txBody>
      </p:sp>
      <p:cxnSp>
        <p:nvCxnSpPr>
          <p:cNvPr id="15" name="Straight Arrow Connector 14">
            <a:extLst>
              <a:ext uri="{FF2B5EF4-FFF2-40B4-BE49-F238E27FC236}">
                <a16:creationId xmlns:a16="http://schemas.microsoft.com/office/drawing/2014/main" id="{5AFEF253-0422-2F03-CA09-FF73F77876D5}"/>
              </a:ext>
            </a:extLst>
          </p:cNvPr>
          <p:cNvCxnSpPr>
            <a:cxnSpLocks/>
          </p:cNvCxnSpPr>
          <p:nvPr/>
        </p:nvCxnSpPr>
        <p:spPr>
          <a:xfrm>
            <a:off x="1119351" y="3096666"/>
            <a:ext cx="0" cy="27838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61A5BDE-1BA7-E402-1DE8-286B5C314C09}"/>
              </a:ext>
            </a:extLst>
          </p:cNvPr>
          <p:cNvCxnSpPr>
            <a:cxnSpLocks/>
          </p:cNvCxnSpPr>
          <p:nvPr/>
        </p:nvCxnSpPr>
        <p:spPr>
          <a:xfrm>
            <a:off x="3037489" y="3081585"/>
            <a:ext cx="0" cy="19003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119F623-4CC9-EFFF-2DB8-48C0F70568E5}"/>
              </a:ext>
            </a:extLst>
          </p:cNvPr>
          <p:cNvSpPr txBox="1"/>
          <p:nvPr/>
        </p:nvSpPr>
        <p:spPr>
          <a:xfrm>
            <a:off x="997966" y="3558331"/>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20" name="TextBox 19">
            <a:extLst>
              <a:ext uri="{FF2B5EF4-FFF2-40B4-BE49-F238E27FC236}">
                <a16:creationId xmlns:a16="http://schemas.microsoft.com/office/drawing/2014/main" id="{5D286E3A-EACB-537E-9206-1DB41F860CFC}"/>
              </a:ext>
            </a:extLst>
          </p:cNvPr>
          <p:cNvSpPr txBox="1"/>
          <p:nvPr/>
        </p:nvSpPr>
        <p:spPr>
          <a:xfrm>
            <a:off x="2210238" y="3398385"/>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21" name="Straight Connector 20">
            <a:extLst>
              <a:ext uri="{FF2B5EF4-FFF2-40B4-BE49-F238E27FC236}">
                <a16:creationId xmlns:a16="http://schemas.microsoft.com/office/drawing/2014/main" id="{C363D7B8-93DA-3432-72BC-D928A2083B0C}"/>
              </a:ext>
            </a:extLst>
          </p:cNvPr>
          <p:cNvCxnSpPr>
            <a:cxnSpLocks/>
          </p:cNvCxnSpPr>
          <p:nvPr/>
        </p:nvCxnSpPr>
        <p:spPr>
          <a:xfrm>
            <a:off x="2182530" y="4321715"/>
            <a:ext cx="80646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58E68A0-FD17-90D1-06B2-C21F12B917A6}"/>
              </a:ext>
            </a:extLst>
          </p:cNvPr>
          <p:cNvSpPr txBox="1"/>
          <p:nvPr/>
        </p:nvSpPr>
        <p:spPr>
          <a:xfrm>
            <a:off x="2161747" y="4217082"/>
            <a:ext cx="827251"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3" name="TextBox 22">
            <a:extLst>
              <a:ext uri="{FF2B5EF4-FFF2-40B4-BE49-F238E27FC236}">
                <a16:creationId xmlns:a16="http://schemas.microsoft.com/office/drawing/2014/main" id="{86F33B2C-0889-A9A5-15CD-366825EAF905}"/>
              </a:ext>
            </a:extLst>
          </p:cNvPr>
          <p:cNvSpPr txBox="1"/>
          <p:nvPr/>
        </p:nvSpPr>
        <p:spPr>
          <a:xfrm>
            <a:off x="258794" y="5959109"/>
            <a:ext cx="3304203" cy="461665"/>
          </a:xfrm>
          <a:prstGeom prst="rect">
            <a:avLst/>
          </a:prstGeom>
          <a:noFill/>
        </p:spPr>
        <p:txBody>
          <a:bodyPr wrap="square" rtlCol="0">
            <a:spAutoFit/>
          </a:bodyPr>
          <a:lstStyle/>
          <a:p>
            <a:r>
              <a:rPr lang="en-US" sz="2400" b="1" dirty="0"/>
              <a:t>n = </a:t>
            </a:r>
            <a:r>
              <a:rPr lang="en-US" sz="2400" b="1" dirty="0">
                <a:solidFill>
                  <a:srgbClr val="FF0000"/>
                </a:solidFill>
              </a:rPr>
              <a:t>37.4823529412 mol </a:t>
            </a:r>
            <a:r>
              <a:rPr lang="en-US" sz="2400" b="1" dirty="0"/>
              <a:t> </a:t>
            </a:r>
          </a:p>
        </p:txBody>
      </p:sp>
      <p:sp>
        <p:nvSpPr>
          <p:cNvPr id="24" name="TextBox 23">
            <a:extLst>
              <a:ext uri="{FF2B5EF4-FFF2-40B4-BE49-F238E27FC236}">
                <a16:creationId xmlns:a16="http://schemas.microsoft.com/office/drawing/2014/main" id="{1CC7708A-A4DD-BE71-0010-220B8608C22C}"/>
              </a:ext>
            </a:extLst>
          </p:cNvPr>
          <p:cNvSpPr txBox="1"/>
          <p:nvPr/>
        </p:nvSpPr>
        <p:spPr>
          <a:xfrm>
            <a:off x="2735316" y="5229237"/>
            <a:ext cx="3304203" cy="461665"/>
          </a:xfrm>
          <a:prstGeom prst="rect">
            <a:avLst/>
          </a:prstGeom>
          <a:noFill/>
        </p:spPr>
        <p:txBody>
          <a:bodyPr wrap="square" rtlCol="0">
            <a:spAutoFit/>
          </a:bodyPr>
          <a:lstStyle/>
          <a:p>
            <a:r>
              <a:rPr lang="en-US" sz="2400" b="1" dirty="0"/>
              <a:t>n = </a:t>
            </a:r>
            <a:r>
              <a:rPr lang="en-US" sz="2400" b="1" dirty="0">
                <a:solidFill>
                  <a:srgbClr val="FF0000"/>
                </a:solidFill>
              </a:rPr>
              <a:t>25.9545454545 mol </a:t>
            </a:r>
            <a:r>
              <a:rPr lang="en-US" sz="2400" b="1" dirty="0"/>
              <a:t> </a:t>
            </a:r>
          </a:p>
        </p:txBody>
      </p:sp>
      <p:cxnSp>
        <p:nvCxnSpPr>
          <p:cNvPr id="25" name="Straight Arrow Connector 24">
            <a:extLst>
              <a:ext uri="{FF2B5EF4-FFF2-40B4-BE49-F238E27FC236}">
                <a16:creationId xmlns:a16="http://schemas.microsoft.com/office/drawing/2014/main" id="{D05A24D8-8951-DC22-6472-A68CCEA32C14}"/>
              </a:ext>
            </a:extLst>
          </p:cNvPr>
          <p:cNvCxnSpPr>
            <a:cxnSpLocks/>
          </p:cNvCxnSpPr>
          <p:nvPr/>
        </p:nvCxnSpPr>
        <p:spPr>
          <a:xfrm>
            <a:off x="5854261" y="5421337"/>
            <a:ext cx="12717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C1E09E0-8192-F02D-52DD-8443A09BC177}"/>
              </a:ext>
            </a:extLst>
          </p:cNvPr>
          <p:cNvCxnSpPr>
            <a:cxnSpLocks/>
          </p:cNvCxnSpPr>
          <p:nvPr/>
        </p:nvCxnSpPr>
        <p:spPr>
          <a:xfrm>
            <a:off x="3389585" y="6189941"/>
            <a:ext cx="37364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9D7C946-F38B-721A-C0AD-C7E676ABC933}"/>
              </a:ext>
            </a:extLst>
          </p:cNvPr>
          <p:cNvSpPr txBox="1"/>
          <p:nvPr/>
        </p:nvSpPr>
        <p:spPr>
          <a:xfrm>
            <a:off x="5807729" y="4882310"/>
            <a:ext cx="1305641" cy="923330"/>
          </a:xfrm>
          <a:prstGeom prst="rect">
            <a:avLst/>
          </a:prstGeom>
          <a:noFill/>
        </p:spPr>
        <p:txBody>
          <a:bodyPr wrap="square" rtlCol="0">
            <a:spAutoFit/>
          </a:bodyPr>
          <a:lstStyle/>
          <a:p>
            <a:r>
              <a:rPr lang="en-US" sz="5400" b="1" dirty="0">
                <a:solidFill>
                  <a:srgbClr val="FF0000"/>
                </a:solidFill>
              </a:rPr>
              <a:t>(    )</a:t>
            </a:r>
          </a:p>
        </p:txBody>
      </p:sp>
      <p:sp>
        <p:nvSpPr>
          <p:cNvPr id="30" name="TextBox 29">
            <a:extLst>
              <a:ext uri="{FF2B5EF4-FFF2-40B4-BE49-F238E27FC236}">
                <a16:creationId xmlns:a16="http://schemas.microsoft.com/office/drawing/2014/main" id="{C0B0038A-1167-C5B3-CC6C-2D69E22CFD27}"/>
              </a:ext>
            </a:extLst>
          </p:cNvPr>
          <p:cNvSpPr txBox="1"/>
          <p:nvPr/>
        </p:nvSpPr>
        <p:spPr>
          <a:xfrm>
            <a:off x="4816355" y="5589776"/>
            <a:ext cx="362606" cy="1200329"/>
          </a:xfrm>
          <a:prstGeom prst="rect">
            <a:avLst/>
          </a:prstGeom>
          <a:noFill/>
        </p:spPr>
        <p:txBody>
          <a:bodyPr wrap="square" rtlCol="0">
            <a:spAutoFit/>
          </a:bodyPr>
          <a:lstStyle/>
          <a:p>
            <a:r>
              <a:rPr lang="en-US" sz="3600" b="1" dirty="0">
                <a:solidFill>
                  <a:srgbClr val="FF0000"/>
                </a:solidFill>
              </a:rPr>
              <a:t>1</a:t>
            </a:r>
          </a:p>
          <a:p>
            <a:r>
              <a:rPr lang="en-US" sz="3600" b="1" dirty="0">
                <a:solidFill>
                  <a:srgbClr val="FF0000"/>
                </a:solidFill>
              </a:rPr>
              <a:t>2</a:t>
            </a:r>
          </a:p>
        </p:txBody>
      </p:sp>
      <p:sp>
        <p:nvSpPr>
          <p:cNvPr id="31" name="TextBox 30">
            <a:extLst>
              <a:ext uri="{FF2B5EF4-FFF2-40B4-BE49-F238E27FC236}">
                <a16:creationId xmlns:a16="http://schemas.microsoft.com/office/drawing/2014/main" id="{3F9E8671-37DD-86AF-D0B3-BC6B958BF26E}"/>
              </a:ext>
            </a:extLst>
          </p:cNvPr>
          <p:cNvSpPr txBox="1"/>
          <p:nvPr/>
        </p:nvSpPr>
        <p:spPr>
          <a:xfrm>
            <a:off x="4395324" y="5659328"/>
            <a:ext cx="1305641" cy="923330"/>
          </a:xfrm>
          <a:prstGeom prst="rect">
            <a:avLst/>
          </a:prstGeom>
          <a:noFill/>
        </p:spPr>
        <p:txBody>
          <a:bodyPr wrap="square" rtlCol="0">
            <a:spAutoFit/>
          </a:bodyPr>
          <a:lstStyle/>
          <a:p>
            <a:r>
              <a:rPr lang="en-US" sz="5400" b="1" dirty="0">
                <a:solidFill>
                  <a:srgbClr val="FF0000"/>
                </a:solidFill>
              </a:rPr>
              <a:t>(    )</a:t>
            </a:r>
          </a:p>
        </p:txBody>
      </p:sp>
      <p:sp>
        <p:nvSpPr>
          <p:cNvPr id="32" name="TextBox 31">
            <a:extLst>
              <a:ext uri="{FF2B5EF4-FFF2-40B4-BE49-F238E27FC236}">
                <a16:creationId xmlns:a16="http://schemas.microsoft.com/office/drawing/2014/main" id="{F04F9357-283A-B691-5F86-7D09E3075D36}"/>
              </a:ext>
            </a:extLst>
          </p:cNvPr>
          <p:cNvSpPr txBox="1"/>
          <p:nvPr/>
        </p:nvSpPr>
        <p:spPr>
          <a:xfrm>
            <a:off x="6224304" y="4797461"/>
            <a:ext cx="362606" cy="1200329"/>
          </a:xfrm>
          <a:prstGeom prst="rect">
            <a:avLst/>
          </a:prstGeom>
          <a:noFill/>
        </p:spPr>
        <p:txBody>
          <a:bodyPr wrap="square" rtlCol="0">
            <a:spAutoFit/>
          </a:bodyPr>
          <a:lstStyle/>
          <a:p>
            <a:r>
              <a:rPr lang="en-US" sz="3600" b="1" dirty="0">
                <a:solidFill>
                  <a:srgbClr val="FF0000"/>
                </a:solidFill>
              </a:rPr>
              <a:t>1</a:t>
            </a:r>
          </a:p>
          <a:p>
            <a:r>
              <a:rPr lang="en-US" sz="3600" b="1" dirty="0">
                <a:solidFill>
                  <a:srgbClr val="FF0000"/>
                </a:solidFill>
              </a:rPr>
              <a:t>1</a:t>
            </a:r>
          </a:p>
        </p:txBody>
      </p:sp>
      <p:sp>
        <p:nvSpPr>
          <p:cNvPr id="33" name="TextBox 32">
            <a:extLst>
              <a:ext uri="{FF2B5EF4-FFF2-40B4-BE49-F238E27FC236}">
                <a16:creationId xmlns:a16="http://schemas.microsoft.com/office/drawing/2014/main" id="{8EF34361-27EE-E09D-2100-3DC06CB9B6BA}"/>
              </a:ext>
            </a:extLst>
          </p:cNvPr>
          <p:cNvSpPr txBox="1"/>
          <p:nvPr/>
        </p:nvSpPr>
        <p:spPr>
          <a:xfrm>
            <a:off x="7472855" y="5909831"/>
            <a:ext cx="3304203" cy="461665"/>
          </a:xfrm>
          <a:prstGeom prst="rect">
            <a:avLst/>
          </a:prstGeom>
          <a:noFill/>
        </p:spPr>
        <p:txBody>
          <a:bodyPr wrap="square" rtlCol="0">
            <a:spAutoFit/>
          </a:bodyPr>
          <a:lstStyle/>
          <a:p>
            <a:r>
              <a:rPr lang="en-US" sz="2400" b="1" dirty="0"/>
              <a:t>n = </a:t>
            </a:r>
            <a:r>
              <a:rPr lang="en-US" sz="2400" b="1" dirty="0">
                <a:solidFill>
                  <a:srgbClr val="FF0000"/>
                </a:solidFill>
              </a:rPr>
              <a:t>18.7411764706 mol </a:t>
            </a:r>
            <a:r>
              <a:rPr lang="en-US" sz="2400" b="1" dirty="0"/>
              <a:t> </a:t>
            </a:r>
          </a:p>
        </p:txBody>
      </p:sp>
      <p:sp>
        <p:nvSpPr>
          <p:cNvPr id="34" name="TextBox 33">
            <a:extLst>
              <a:ext uri="{FF2B5EF4-FFF2-40B4-BE49-F238E27FC236}">
                <a16:creationId xmlns:a16="http://schemas.microsoft.com/office/drawing/2014/main" id="{212181C8-F6C5-B6F7-6EA1-3D23B763C5F7}"/>
              </a:ext>
            </a:extLst>
          </p:cNvPr>
          <p:cNvSpPr txBox="1"/>
          <p:nvPr/>
        </p:nvSpPr>
        <p:spPr>
          <a:xfrm>
            <a:off x="7423693" y="5113142"/>
            <a:ext cx="3304203" cy="461665"/>
          </a:xfrm>
          <a:prstGeom prst="rect">
            <a:avLst/>
          </a:prstGeom>
          <a:noFill/>
        </p:spPr>
        <p:txBody>
          <a:bodyPr wrap="square" rtlCol="0">
            <a:spAutoFit/>
          </a:bodyPr>
          <a:lstStyle/>
          <a:p>
            <a:r>
              <a:rPr lang="en-US" sz="2400" b="1" dirty="0"/>
              <a:t>n = </a:t>
            </a:r>
            <a:r>
              <a:rPr lang="en-US" sz="2400" b="1" dirty="0">
                <a:solidFill>
                  <a:srgbClr val="FF0000"/>
                </a:solidFill>
              </a:rPr>
              <a:t>25.9545454545  mol </a:t>
            </a:r>
            <a:r>
              <a:rPr lang="en-US" sz="2400" b="1" dirty="0"/>
              <a:t> </a:t>
            </a:r>
          </a:p>
        </p:txBody>
      </p:sp>
      <p:sp>
        <p:nvSpPr>
          <p:cNvPr id="35" name="Rectangle 34">
            <a:extLst>
              <a:ext uri="{FF2B5EF4-FFF2-40B4-BE49-F238E27FC236}">
                <a16:creationId xmlns:a16="http://schemas.microsoft.com/office/drawing/2014/main" id="{BA36F4B5-6060-0FA5-1730-C381D07E353A}"/>
              </a:ext>
            </a:extLst>
          </p:cNvPr>
          <p:cNvSpPr/>
          <p:nvPr/>
        </p:nvSpPr>
        <p:spPr>
          <a:xfrm>
            <a:off x="7472855" y="5880538"/>
            <a:ext cx="3255041" cy="49095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EACE161-E0CA-55DD-D54D-46998809AF9F}"/>
              </a:ext>
            </a:extLst>
          </p:cNvPr>
          <p:cNvSpPr txBox="1"/>
          <p:nvPr/>
        </p:nvSpPr>
        <p:spPr>
          <a:xfrm>
            <a:off x="794526" y="1210722"/>
            <a:ext cx="795722" cy="923330"/>
          </a:xfrm>
          <a:prstGeom prst="rect">
            <a:avLst/>
          </a:prstGeom>
          <a:noFill/>
        </p:spPr>
        <p:txBody>
          <a:bodyPr wrap="square" rtlCol="0">
            <a:spAutoFit/>
          </a:bodyPr>
          <a:lstStyle/>
          <a:p>
            <a:r>
              <a:rPr lang="en-US" sz="5400" b="1" dirty="0">
                <a:solidFill>
                  <a:srgbClr val="FF0000"/>
                </a:solidFill>
              </a:rPr>
              <a:t>L</a:t>
            </a:r>
            <a:endParaRPr lang="en-US" sz="5400" b="1" dirty="0"/>
          </a:p>
        </p:txBody>
      </p:sp>
      <p:sp>
        <p:nvSpPr>
          <p:cNvPr id="37" name="TextBox 36">
            <a:extLst>
              <a:ext uri="{FF2B5EF4-FFF2-40B4-BE49-F238E27FC236}">
                <a16:creationId xmlns:a16="http://schemas.microsoft.com/office/drawing/2014/main" id="{7C6DEC25-E476-A85D-618C-9FA6A1CFACEC}"/>
              </a:ext>
            </a:extLst>
          </p:cNvPr>
          <p:cNvSpPr txBox="1"/>
          <p:nvPr/>
        </p:nvSpPr>
        <p:spPr>
          <a:xfrm>
            <a:off x="3165136" y="1225168"/>
            <a:ext cx="795722" cy="923330"/>
          </a:xfrm>
          <a:prstGeom prst="rect">
            <a:avLst/>
          </a:prstGeom>
          <a:noFill/>
        </p:spPr>
        <p:txBody>
          <a:bodyPr wrap="square" rtlCol="0">
            <a:spAutoFit/>
          </a:bodyPr>
          <a:lstStyle/>
          <a:p>
            <a:r>
              <a:rPr lang="en-US" sz="5400" b="1" dirty="0">
                <a:solidFill>
                  <a:srgbClr val="FF0000"/>
                </a:solidFill>
              </a:rPr>
              <a:t>E</a:t>
            </a:r>
            <a:endParaRPr lang="en-US" sz="5400" b="1" dirty="0"/>
          </a:p>
        </p:txBody>
      </p:sp>
      <p:sp>
        <p:nvSpPr>
          <p:cNvPr id="3" name="TextBox 2">
            <a:extLst>
              <a:ext uri="{FF2B5EF4-FFF2-40B4-BE49-F238E27FC236}">
                <a16:creationId xmlns:a16="http://schemas.microsoft.com/office/drawing/2014/main" id="{72179833-9A11-06CF-81B4-2FCA49C6814A}"/>
              </a:ext>
            </a:extLst>
          </p:cNvPr>
          <p:cNvSpPr txBox="1"/>
          <p:nvPr/>
        </p:nvSpPr>
        <p:spPr>
          <a:xfrm>
            <a:off x="7472855" y="6369410"/>
            <a:ext cx="1952500" cy="461665"/>
          </a:xfrm>
          <a:prstGeom prst="rect">
            <a:avLst/>
          </a:prstGeom>
          <a:noFill/>
          <a:ln w="57150">
            <a:solidFill>
              <a:srgbClr val="FF0000"/>
            </a:solidFill>
          </a:ln>
        </p:spPr>
        <p:txBody>
          <a:bodyPr wrap="square" rtlCol="0">
            <a:spAutoFit/>
          </a:bodyPr>
          <a:lstStyle/>
          <a:p>
            <a:r>
              <a:rPr lang="en-US" sz="2400" b="1" dirty="0"/>
              <a:t>n ~ </a:t>
            </a:r>
            <a:r>
              <a:rPr lang="en-US" sz="2400" b="1" dirty="0">
                <a:solidFill>
                  <a:srgbClr val="FF0000"/>
                </a:solidFill>
              </a:rPr>
              <a:t>18.74 mol </a:t>
            </a:r>
            <a:r>
              <a:rPr lang="en-US" sz="2400" b="1" dirty="0"/>
              <a:t> </a:t>
            </a:r>
          </a:p>
        </p:txBody>
      </p:sp>
      <p:sp>
        <p:nvSpPr>
          <p:cNvPr id="4" name="TextBox 3">
            <a:extLst>
              <a:ext uri="{FF2B5EF4-FFF2-40B4-BE49-F238E27FC236}">
                <a16:creationId xmlns:a16="http://schemas.microsoft.com/office/drawing/2014/main" id="{AD30AA0C-2CEC-81E7-42DD-90305B3EFB71}"/>
              </a:ext>
            </a:extLst>
          </p:cNvPr>
          <p:cNvSpPr txBox="1"/>
          <p:nvPr/>
        </p:nvSpPr>
        <p:spPr>
          <a:xfrm>
            <a:off x="3628122" y="15594"/>
            <a:ext cx="1842511" cy="584775"/>
          </a:xfrm>
          <a:prstGeom prst="rect">
            <a:avLst/>
          </a:prstGeom>
          <a:noFill/>
        </p:spPr>
        <p:txBody>
          <a:bodyPr wrap="square" rtlCol="0">
            <a:spAutoFit/>
          </a:bodyPr>
          <a:lstStyle/>
          <a:p>
            <a:r>
              <a:rPr lang="en-US" sz="3200" b="1" dirty="0">
                <a:solidFill>
                  <a:srgbClr val="FF0000"/>
                </a:solidFill>
              </a:rPr>
              <a:t>4 Sig Figs</a:t>
            </a:r>
          </a:p>
        </p:txBody>
      </p:sp>
    </p:spTree>
    <p:extLst>
      <p:ext uri="{BB962C8B-B14F-4D97-AF65-F5344CB8AC3E}">
        <p14:creationId xmlns:p14="http://schemas.microsoft.com/office/powerpoint/2010/main" val="291402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150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150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grpId="0" nodeType="withEffect">
                                  <p:stCondLst>
                                    <p:cond delay="200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P spid="22" grpId="0"/>
      <p:bldP spid="23" grpId="0"/>
      <p:bldP spid="24" grpId="0"/>
      <p:bldP spid="29" grpId="0"/>
      <p:bldP spid="30" grpId="0"/>
      <p:bldP spid="31" grpId="0"/>
      <p:bldP spid="32" grpId="0"/>
      <p:bldP spid="33" grpId="0"/>
      <p:bldP spid="34" grpId="0"/>
      <p:bldP spid="35" grpId="0" animBg="1"/>
      <p:bldP spid="36" grpId="0"/>
      <p:bldP spid="37" grpId="0"/>
      <p:bldP spid="3" grpId="0" animBg="1"/>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28991"/>
          </a:xfrm>
        </p:spPr>
        <p:txBody>
          <a:bodyPr/>
          <a:lstStyle/>
          <a:p>
            <a:r>
              <a:rPr lang="en-US" b="1" i="1" dirty="0">
                <a:solidFill>
                  <a:srgbClr val="FF0000"/>
                </a:solidFill>
              </a:rPr>
              <a:t>Example 3.15</a:t>
            </a:r>
          </a:p>
        </p:txBody>
      </p:sp>
      <p:sp>
        <p:nvSpPr>
          <p:cNvPr id="5" name="TextBox 4">
            <a:extLst>
              <a:ext uri="{FF2B5EF4-FFF2-40B4-BE49-F238E27FC236}">
                <a16:creationId xmlns:a16="http://schemas.microsoft.com/office/drawing/2014/main" id="{8B06A43C-6CBF-60E7-AB9A-983DEF4874DD}"/>
              </a:ext>
            </a:extLst>
          </p:cNvPr>
          <p:cNvSpPr txBox="1"/>
          <p:nvPr/>
        </p:nvSpPr>
        <p:spPr>
          <a:xfrm>
            <a:off x="257504" y="1711672"/>
            <a:ext cx="11934496" cy="923330"/>
          </a:xfrm>
          <a:prstGeom prst="rect">
            <a:avLst/>
          </a:prstGeom>
          <a:noFill/>
          <a:ln w="38100">
            <a:solidFill>
              <a:srgbClr val="FF0000"/>
            </a:solidFill>
          </a:ln>
        </p:spPr>
        <p:txBody>
          <a:bodyPr wrap="square" rtlCol="0">
            <a:spAutoFit/>
          </a:bodyPr>
          <a:lstStyle/>
          <a:p>
            <a:r>
              <a:rPr lang="en-US" sz="5400" b="1" u="sng" dirty="0"/>
              <a:t>2</a:t>
            </a:r>
            <a:r>
              <a:rPr lang="en-US" sz="5400" dirty="0"/>
              <a:t> NH</a:t>
            </a:r>
            <a:r>
              <a:rPr lang="en-US" sz="5400" baseline="-25000" dirty="0"/>
              <a:t>3(g)</a:t>
            </a:r>
            <a:r>
              <a:rPr lang="en-US" sz="5400" dirty="0"/>
              <a:t> + CO</a:t>
            </a:r>
            <a:r>
              <a:rPr lang="en-US" sz="5400" baseline="-25000" dirty="0"/>
              <a:t>2(g)</a:t>
            </a:r>
            <a:r>
              <a:rPr lang="en-US" sz="5400" dirty="0"/>
              <a:t>   </a:t>
            </a:r>
            <a:r>
              <a:rPr lang="en-US" sz="5400" dirty="0">
                <a:sym typeface="Wingdings" pitchFamily="2" charset="2"/>
              </a:rPr>
              <a:t>    (NH</a:t>
            </a:r>
            <a:r>
              <a:rPr lang="en-US" sz="5400" baseline="-25000" dirty="0">
                <a:sym typeface="Wingdings" pitchFamily="2" charset="2"/>
              </a:rPr>
              <a:t>2</a:t>
            </a:r>
            <a:r>
              <a:rPr lang="en-US" sz="5400" dirty="0">
                <a:sym typeface="Wingdings" pitchFamily="2" charset="2"/>
              </a:rPr>
              <a:t>)</a:t>
            </a:r>
            <a:r>
              <a:rPr lang="en-US" sz="5400" baseline="-25000" dirty="0">
                <a:sym typeface="Wingdings" pitchFamily="2" charset="2"/>
              </a:rPr>
              <a:t>2</a:t>
            </a:r>
            <a:r>
              <a:rPr lang="en-US" sz="5400" dirty="0">
                <a:sym typeface="Wingdings" pitchFamily="2" charset="2"/>
              </a:rPr>
              <a:t>CO</a:t>
            </a:r>
            <a:r>
              <a:rPr lang="en-US" sz="5400" baseline="-25000" dirty="0">
                <a:sym typeface="Wingdings" pitchFamily="2" charset="2"/>
              </a:rPr>
              <a:t>(</a:t>
            </a:r>
            <a:r>
              <a:rPr lang="en-US" sz="5400" baseline="-25000" dirty="0" err="1">
                <a:sym typeface="Wingdings" pitchFamily="2" charset="2"/>
              </a:rPr>
              <a:t>aq</a:t>
            </a:r>
            <a:r>
              <a:rPr lang="en-US" sz="5400" baseline="-25000" dirty="0">
                <a:sym typeface="Wingdings" pitchFamily="2" charset="2"/>
              </a:rPr>
              <a:t>)</a:t>
            </a:r>
            <a:r>
              <a:rPr lang="en-US" sz="5400" dirty="0">
                <a:sym typeface="Wingdings" pitchFamily="2" charset="2"/>
              </a:rPr>
              <a:t> +  H</a:t>
            </a:r>
            <a:r>
              <a:rPr lang="en-US" sz="5400" baseline="-25000" dirty="0">
                <a:sym typeface="Wingdings" pitchFamily="2" charset="2"/>
              </a:rPr>
              <a:t>2</a:t>
            </a:r>
            <a:r>
              <a:rPr lang="en-US" sz="5400" dirty="0">
                <a:sym typeface="Wingdings" pitchFamily="2" charset="2"/>
              </a:rPr>
              <a:t>O</a:t>
            </a:r>
            <a:r>
              <a:rPr lang="en-US" sz="5400" baseline="-25000" dirty="0">
                <a:sym typeface="Wingdings" pitchFamily="2" charset="2"/>
              </a:rPr>
              <a:t>(l)</a:t>
            </a:r>
            <a:endParaRPr lang="en-US" sz="5400" baseline="-25000" dirty="0"/>
          </a:p>
        </p:txBody>
      </p:sp>
      <p:sp>
        <p:nvSpPr>
          <p:cNvPr id="7" name="TextBox 6">
            <a:extLst>
              <a:ext uri="{FF2B5EF4-FFF2-40B4-BE49-F238E27FC236}">
                <a16:creationId xmlns:a16="http://schemas.microsoft.com/office/drawing/2014/main" id="{E578A95A-95F9-C6E5-F873-3268228111C8}"/>
              </a:ext>
            </a:extLst>
          </p:cNvPr>
          <p:cNvSpPr txBox="1"/>
          <p:nvPr/>
        </p:nvSpPr>
        <p:spPr>
          <a:xfrm>
            <a:off x="0" y="486504"/>
            <a:ext cx="12192000" cy="1200329"/>
          </a:xfrm>
          <a:prstGeom prst="rect">
            <a:avLst/>
          </a:prstGeom>
          <a:noFill/>
        </p:spPr>
        <p:txBody>
          <a:bodyPr wrap="square" rtlCol="0">
            <a:spAutoFit/>
          </a:bodyPr>
          <a:lstStyle/>
          <a:p>
            <a:r>
              <a:rPr lang="en-CA" sz="2400" i="1" dirty="0"/>
              <a:t>In one process, 637.2 g NH</a:t>
            </a:r>
            <a:r>
              <a:rPr lang="en-CA" sz="2400" i="1" baseline="-25000" dirty="0"/>
              <a:t>3</a:t>
            </a:r>
            <a:r>
              <a:rPr lang="en-CA" sz="2400" i="1" dirty="0"/>
              <a:t> are treated with 1142 g CO</a:t>
            </a:r>
            <a:r>
              <a:rPr lang="en-CA" sz="2400" i="1" baseline="-25000" dirty="0"/>
              <a:t>2</a:t>
            </a:r>
            <a:r>
              <a:rPr lang="en-CA" sz="2400" i="1" dirty="0"/>
              <a:t>. (a) Which of the two reactants is the limiting reagent? (b) Calculate the mass of (NH</a:t>
            </a:r>
            <a:r>
              <a:rPr lang="en-CA" sz="2400" i="1" baseline="-25000" dirty="0"/>
              <a:t>2</a:t>
            </a:r>
            <a:r>
              <a:rPr lang="en-CA" sz="2400" i="1" dirty="0"/>
              <a:t>)</a:t>
            </a:r>
            <a:r>
              <a:rPr lang="en-CA" sz="2400" i="1" baseline="-25000" dirty="0"/>
              <a:t>2</a:t>
            </a:r>
            <a:r>
              <a:rPr lang="en-CA" sz="2400" i="1" dirty="0"/>
              <a:t>CO formed. (c) How much excess reagent </a:t>
            </a:r>
          </a:p>
          <a:p>
            <a:r>
              <a:rPr lang="en-CA" sz="2400" i="1" dirty="0"/>
              <a:t>(in grams) is left at the end of the reaction?</a:t>
            </a:r>
          </a:p>
        </p:txBody>
      </p:sp>
      <p:cxnSp>
        <p:nvCxnSpPr>
          <p:cNvPr id="6" name="Straight Connector 5">
            <a:extLst>
              <a:ext uri="{FF2B5EF4-FFF2-40B4-BE49-F238E27FC236}">
                <a16:creationId xmlns:a16="http://schemas.microsoft.com/office/drawing/2014/main" id="{F4044564-73E2-1B01-4287-622928E5E27A}"/>
              </a:ext>
            </a:extLst>
          </p:cNvPr>
          <p:cNvCxnSpPr>
            <a:cxnSpLocks/>
          </p:cNvCxnSpPr>
          <p:nvPr/>
        </p:nvCxnSpPr>
        <p:spPr>
          <a:xfrm>
            <a:off x="2601311" y="1271751"/>
            <a:ext cx="501343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5F92621-9A0C-B5DA-F3B7-F58E061F3882}"/>
              </a:ext>
            </a:extLst>
          </p:cNvPr>
          <p:cNvSpPr/>
          <p:nvPr/>
        </p:nvSpPr>
        <p:spPr>
          <a:xfrm>
            <a:off x="1907628" y="524035"/>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7B9494-06CA-2B27-3EF6-BF7773C954EC}"/>
              </a:ext>
            </a:extLst>
          </p:cNvPr>
          <p:cNvSpPr txBox="1"/>
          <p:nvPr/>
        </p:nvSpPr>
        <p:spPr>
          <a:xfrm>
            <a:off x="352097" y="2635002"/>
            <a:ext cx="1789387" cy="461665"/>
          </a:xfrm>
          <a:prstGeom prst="rect">
            <a:avLst/>
          </a:prstGeom>
          <a:noFill/>
        </p:spPr>
        <p:txBody>
          <a:bodyPr wrap="square" rtlCol="0">
            <a:spAutoFit/>
          </a:bodyPr>
          <a:lstStyle/>
          <a:p>
            <a:r>
              <a:rPr lang="en-US" sz="2400" b="1" dirty="0"/>
              <a:t>m = </a:t>
            </a:r>
            <a:r>
              <a:rPr lang="en-US" sz="2400" b="1" dirty="0">
                <a:solidFill>
                  <a:srgbClr val="FF0000"/>
                </a:solidFill>
              </a:rPr>
              <a:t>637.2 g</a:t>
            </a:r>
            <a:r>
              <a:rPr lang="en-US" sz="2400" b="1" dirty="0"/>
              <a:t> </a:t>
            </a:r>
          </a:p>
        </p:txBody>
      </p:sp>
      <p:sp>
        <p:nvSpPr>
          <p:cNvPr id="12" name="Oval 11">
            <a:extLst>
              <a:ext uri="{FF2B5EF4-FFF2-40B4-BE49-F238E27FC236}">
                <a16:creationId xmlns:a16="http://schemas.microsoft.com/office/drawing/2014/main" id="{0851925B-C19F-2F9C-2622-88A41C08701D}"/>
              </a:ext>
            </a:extLst>
          </p:cNvPr>
          <p:cNvSpPr/>
          <p:nvPr/>
        </p:nvSpPr>
        <p:spPr>
          <a:xfrm>
            <a:off x="5470633" y="521766"/>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3E5D96-510E-E7C3-8987-28A8CBF5C1DE}"/>
              </a:ext>
            </a:extLst>
          </p:cNvPr>
          <p:cNvSpPr txBox="1"/>
          <p:nvPr/>
        </p:nvSpPr>
        <p:spPr>
          <a:xfrm>
            <a:off x="2735316" y="2635001"/>
            <a:ext cx="1789387" cy="461665"/>
          </a:xfrm>
          <a:prstGeom prst="rect">
            <a:avLst/>
          </a:prstGeom>
          <a:noFill/>
        </p:spPr>
        <p:txBody>
          <a:bodyPr wrap="square" rtlCol="0">
            <a:spAutoFit/>
          </a:bodyPr>
          <a:lstStyle/>
          <a:p>
            <a:r>
              <a:rPr lang="en-US" sz="2400" b="1" dirty="0"/>
              <a:t>m = </a:t>
            </a:r>
            <a:r>
              <a:rPr lang="en-US" sz="2400" b="1" dirty="0">
                <a:solidFill>
                  <a:srgbClr val="FF0000"/>
                </a:solidFill>
              </a:rPr>
              <a:t>1142 g</a:t>
            </a:r>
            <a:r>
              <a:rPr lang="en-US" sz="2400" b="1" dirty="0"/>
              <a:t> </a:t>
            </a:r>
          </a:p>
        </p:txBody>
      </p:sp>
      <p:cxnSp>
        <p:nvCxnSpPr>
          <p:cNvPr id="15" name="Straight Arrow Connector 14">
            <a:extLst>
              <a:ext uri="{FF2B5EF4-FFF2-40B4-BE49-F238E27FC236}">
                <a16:creationId xmlns:a16="http://schemas.microsoft.com/office/drawing/2014/main" id="{5AFEF253-0422-2F03-CA09-FF73F77876D5}"/>
              </a:ext>
            </a:extLst>
          </p:cNvPr>
          <p:cNvCxnSpPr>
            <a:cxnSpLocks/>
          </p:cNvCxnSpPr>
          <p:nvPr/>
        </p:nvCxnSpPr>
        <p:spPr>
          <a:xfrm>
            <a:off x="1119351" y="3096666"/>
            <a:ext cx="0" cy="27838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61A5BDE-1BA7-E402-1DE8-286B5C314C09}"/>
              </a:ext>
            </a:extLst>
          </p:cNvPr>
          <p:cNvCxnSpPr>
            <a:cxnSpLocks/>
          </p:cNvCxnSpPr>
          <p:nvPr/>
        </p:nvCxnSpPr>
        <p:spPr>
          <a:xfrm>
            <a:off x="3037489" y="3081585"/>
            <a:ext cx="0" cy="19003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6F33B2C-0889-A9A5-15CD-366825EAF905}"/>
              </a:ext>
            </a:extLst>
          </p:cNvPr>
          <p:cNvSpPr txBox="1"/>
          <p:nvPr/>
        </p:nvSpPr>
        <p:spPr>
          <a:xfrm>
            <a:off x="258794" y="5959109"/>
            <a:ext cx="3304203" cy="461665"/>
          </a:xfrm>
          <a:prstGeom prst="rect">
            <a:avLst/>
          </a:prstGeom>
          <a:noFill/>
        </p:spPr>
        <p:txBody>
          <a:bodyPr wrap="square" rtlCol="0">
            <a:spAutoFit/>
          </a:bodyPr>
          <a:lstStyle/>
          <a:p>
            <a:r>
              <a:rPr lang="en-US" sz="2400" b="1" dirty="0"/>
              <a:t>n = </a:t>
            </a:r>
            <a:r>
              <a:rPr lang="en-US" sz="2400" b="1" dirty="0">
                <a:solidFill>
                  <a:srgbClr val="FF0000"/>
                </a:solidFill>
              </a:rPr>
              <a:t>37.4823529412 mol </a:t>
            </a:r>
            <a:r>
              <a:rPr lang="en-US" sz="2400" b="1" dirty="0"/>
              <a:t> </a:t>
            </a:r>
          </a:p>
        </p:txBody>
      </p:sp>
      <p:sp>
        <p:nvSpPr>
          <p:cNvPr id="24" name="TextBox 23">
            <a:extLst>
              <a:ext uri="{FF2B5EF4-FFF2-40B4-BE49-F238E27FC236}">
                <a16:creationId xmlns:a16="http://schemas.microsoft.com/office/drawing/2014/main" id="{1CC7708A-A4DD-BE71-0010-220B8608C22C}"/>
              </a:ext>
            </a:extLst>
          </p:cNvPr>
          <p:cNvSpPr txBox="1"/>
          <p:nvPr/>
        </p:nvSpPr>
        <p:spPr>
          <a:xfrm>
            <a:off x="2735316" y="5229237"/>
            <a:ext cx="3304203" cy="461665"/>
          </a:xfrm>
          <a:prstGeom prst="rect">
            <a:avLst/>
          </a:prstGeom>
          <a:noFill/>
        </p:spPr>
        <p:txBody>
          <a:bodyPr wrap="square" rtlCol="0">
            <a:spAutoFit/>
          </a:bodyPr>
          <a:lstStyle/>
          <a:p>
            <a:r>
              <a:rPr lang="en-US" sz="2400" b="1" dirty="0"/>
              <a:t>n = </a:t>
            </a:r>
            <a:r>
              <a:rPr lang="en-US" sz="2400" b="1" dirty="0">
                <a:solidFill>
                  <a:srgbClr val="FF0000"/>
                </a:solidFill>
              </a:rPr>
              <a:t>25.9545454545 mol </a:t>
            </a:r>
            <a:r>
              <a:rPr lang="en-US" sz="2400" b="1" dirty="0"/>
              <a:t> </a:t>
            </a:r>
          </a:p>
        </p:txBody>
      </p:sp>
      <p:cxnSp>
        <p:nvCxnSpPr>
          <p:cNvPr id="25" name="Straight Arrow Connector 24">
            <a:extLst>
              <a:ext uri="{FF2B5EF4-FFF2-40B4-BE49-F238E27FC236}">
                <a16:creationId xmlns:a16="http://schemas.microsoft.com/office/drawing/2014/main" id="{D05A24D8-8951-DC22-6472-A68CCEA32C14}"/>
              </a:ext>
            </a:extLst>
          </p:cNvPr>
          <p:cNvCxnSpPr>
            <a:cxnSpLocks/>
          </p:cNvCxnSpPr>
          <p:nvPr/>
        </p:nvCxnSpPr>
        <p:spPr>
          <a:xfrm>
            <a:off x="5854261" y="5421337"/>
            <a:ext cx="12717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C1E09E0-8192-F02D-52DD-8443A09BC177}"/>
              </a:ext>
            </a:extLst>
          </p:cNvPr>
          <p:cNvCxnSpPr>
            <a:cxnSpLocks/>
          </p:cNvCxnSpPr>
          <p:nvPr/>
        </p:nvCxnSpPr>
        <p:spPr>
          <a:xfrm>
            <a:off x="3389585" y="6189941"/>
            <a:ext cx="37364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9D7C946-F38B-721A-C0AD-C7E676ABC933}"/>
              </a:ext>
            </a:extLst>
          </p:cNvPr>
          <p:cNvSpPr txBox="1"/>
          <p:nvPr/>
        </p:nvSpPr>
        <p:spPr>
          <a:xfrm>
            <a:off x="5807729" y="4882310"/>
            <a:ext cx="1305641" cy="923330"/>
          </a:xfrm>
          <a:prstGeom prst="rect">
            <a:avLst/>
          </a:prstGeom>
          <a:noFill/>
        </p:spPr>
        <p:txBody>
          <a:bodyPr wrap="square" rtlCol="0">
            <a:spAutoFit/>
          </a:bodyPr>
          <a:lstStyle/>
          <a:p>
            <a:r>
              <a:rPr lang="en-US" sz="5400" b="1" dirty="0">
                <a:solidFill>
                  <a:srgbClr val="FF0000"/>
                </a:solidFill>
              </a:rPr>
              <a:t>(    )</a:t>
            </a:r>
          </a:p>
        </p:txBody>
      </p:sp>
      <p:sp>
        <p:nvSpPr>
          <p:cNvPr id="30" name="TextBox 29">
            <a:extLst>
              <a:ext uri="{FF2B5EF4-FFF2-40B4-BE49-F238E27FC236}">
                <a16:creationId xmlns:a16="http://schemas.microsoft.com/office/drawing/2014/main" id="{C0B0038A-1167-C5B3-CC6C-2D69E22CFD27}"/>
              </a:ext>
            </a:extLst>
          </p:cNvPr>
          <p:cNvSpPr txBox="1"/>
          <p:nvPr/>
        </p:nvSpPr>
        <p:spPr>
          <a:xfrm>
            <a:off x="4816355" y="5589776"/>
            <a:ext cx="362606" cy="1200329"/>
          </a:xfrm>
          <a:prstGeom prst="rect">
            <a:avLst/>
          </a:prstGeom>
          <a:noFill/>
        </p:spPr>
        <p:txBody>
          <a:bodyPr wrap="square" rtlCol="0">
            <a:spAutoFit/>
          </a:bodyPr>
          <a:lstStyle/>
          <a:p>
            <a:r>
              <a:rPr lang="en-US" sz="3600" b="1" dirty="0">
                <a:solidFill>
                  <a:srgbClr val="FF0000"/>
                </a:solidFill>
              </a:rPr>
              <a:t>1</a:t>
            </a:r>
          </a:p>
          <a:p>
            <a:r>
              <a:rPr lang="en-US" sz="3600" b="1" dirty="0">
                <a:solidFill>
                  <a:srgbClr val="FF0000"/>
                </a:solidFill>
              </a:rPr>
              <a:t>2</a:t>
            </a:r>
          </a:p>
        </p:txBody>
      </p:sp>
      <p:sp>
        <p:nvSpPr>
          <p:cNvPr id="31" name="TextBox 30">
            <a:extLst>
              <a:ext uri="{FF2B5EF4-FFF2-40B4-BE49-F238E27FC236}">
                <a16:creationId xmlns:a16="http://schemas.microsoft.com/office/drawing/2014/main" id="{3F9E8671-37DD-86AF-D0B3-BC6B958BF26E}"/>
              </a:ext>
            </a:extLst>
          </p:cNvPr>
          <p:cNvSpPr txBox="1"/>
          <p:nvPr/>
        </p:nvSpPr>
        <p:spPr>
          <a:xfrm>
            <a:off x="4395324" y="5659328"/>
            <a:ext cx="1305641" cy="923330"/>
          </a:xfrm>
          <a:prstGeom prst="rect">
            <a:avLst/>
          </a:prstGeom>
          <a:noFill/>
        </p:spPr>
        <p:txBody>
          <a:bodyPr wrap="square" rtlCol="0">
            <a:spAutoFit/>
          </a:bodyPr>
          <a:lstStyle/>
          <a:p>
            <a:r>
              <a:rPr lang="en-US" sz="5400" b="1" dirty="0">
                <a:solidFill>
                  <a:srgbClr val="FF0000"/>
                </a:solidFill>
              </a:rPr>
              <a:t>(    )</a:t>
            </a:r>
          </a:p>
        </p:txBody>
      </p:sp>
      <p:sp>
        <p:nvSpPr>
          <p:cNvPr id="32" name="TextBox 31">
            <a:extLst>
              <a:ext uri="{FF2B5EF4-FFF2-40B4-BE49-F238E27FC236}">
                <a16:creationId xmlns:a16="http://schemas.microsoft.com/office/drawing/2014/main" id="{F04F9357-283A-B691-5F86-7D09E3075D36}"/>
              </a:ext>
            </a:extLst>
          </p:cNvPr>
          <p:cNvSpPr txBox="1"/>
          <p:nvPr/>
        </p:nvSpPr>
        <p:spPr>
          <a:xfrm>
            <a:off x="6224304" y="4797461"/>
            <a:ext cx="362606" cy="1200329"/>
          </a:xfrm>
          <a:prstGeom prst="rect">
            <a:avLst/>
          </a:prstGeom>
          <a:noFill/>
        </p:spPr>
        <p:txBody>
          <a:bodyPr wrap="square" rtlCol="0">
            <a:spAutoFit/>
          </a:bodyPr>
          <a:lstStyle/>
          <a:p>
            <a:r>
              <a:rPr lang="en-US" sz="3600" b="1" dirty="0">
                <a:solidFill>
                  <a:srgbClr val="FF0000"/>
                </a:solidFill>
              </a:rPr>
              <a:t>1</a:t>
            </a:r>
          </a:p>
          <a:p>
            <a:r>
              <a:rPr lang="en-US" sz="3600" b="1" dirty="0">
                <a:solidFill>
                  <a:srgbClr val="FF0000"/>
                </a:solidFill>
              </a:rPr>
              <a:t>1</a:t>
            </a:r>
          </a:p>
        </p:txBody>
      </p:sp>
      <p:sp>
        <p:nvSpPr>
          <p:cNvPr id="33" name="TextBox 32">
            <a:extLst>
              <a:ext uri="{FF2B5EF4-FFF2-40B4-BE49-F238E27FC236}">
                <a16:creationId xmlns:a16="http://schemas.microsoft.com/office/drawing/2014/main" id="{8EF34361-27EE-E09D-2100-3DC06CB9B6BA}"/>
              </a:ext>
            </a:extLst>
          </p:cNvPr>
          <p:cNvSpPr txBox="1"/>
          <p:nvPr/>
        </p:nvSpPr>
        <p:spPr>
          <a:xfrm>
            <a:off x="7472855" y="5909831"/>
            <a:ext cx="3304203" cy="461665"/>
          </a:xfrm>
          <a:prstGeom prst="rect">
            <a:avLst/>
          </a:prstGeom>
          <a:noFill/>
        </p:spPr>
        <p:txBody>
          <a:bodyPr wrap="square" rtlCol="0">
            <a:spAutoFit/>
          </a:bodyPr>
          <a:lstStyle/>
          <a:p>
            <a:r>
              <a:rPr lang="en-US" sz="2400" b="1" dirty="0"/>
              <a:t>n = </a:t>
            </a:r>
            <a:r>
              <a:rPr lang="en-US" sz="2400" b="1" dirty="0">
                <a:solidFill>
                  <a:srgbClr val="FF0000"/>
                </a:solidFill>
              </a:rPr>
              <a:t>18.7411764706 mol </a:t>
            </a:r>
            <a:r>
              <a:rPr lang="en-US" sz="2400" b="1" dirty="0"/>
              <a:t> </a:t>
            </a:r>
          </a:p>
        </p:txBody>
      </p:sp>
      <p:sp>
        <p:nvSpPr>
          <p:cNvPr id="34" name="TextBox 33">
            <a:extLst>
              <a:ext uri="{FF2B5EF4-FFF2-40B4-BE49-F238E27FC236}">
                <a16:creationId xmlns:a16="http://schemas.microsoft.com/office/drawing/2014/main" id="{212181C8-F6C5-B6F7-6EA1-3D23B763C5F7}"/>
              </a:ext>
            </a:extLst>
          </p:cNvPr>
          <p:cNvSpPr txBox="1"/>
          <p:nvPr/>
        </p:nvSpPr>
        <p:spPr>
          <a:xfrm>
            <a:off x="7423693" y="5113142"/>
            <a:ext cx="3304203" cy="461665"/>
          </a:xfrm>
          <a:prstGeom prst="rect">
            <a:avLst/>
          </a:prstGeom>
          <a:noFill/>
        </p:spPr>
        <p:txBody>
          <a:bodyPr wrap="square" rtlCol="0">
            <a:spAutoFit/>
          </a:bodyPr>
          <a:lstStyle/>
          <a:p>
            <a:r>
              <a:rPr lang="en-US" sz="2400" b="1" dirty="0"/>
              <a:t>n = </a:t>
            </a:r>
            <a:r>
              <a:rPr lang="en-US" sz="2400" b="1" dirty="0">
                <a:solidFill>
                  <a:srgbClr val="FF0000"/>
                </a:solidFill>
              </a:rPr>
              <a:t>25.9545454545  mol </a:t>
            </a:r>
            <a:r>
              <a:rPr lang="en-US" sz="2400" b="1" dirty="0"/>
              <a:t> </a:t>
            </a:r>
          </a:p>
        </p:txBody>
      </p:sp>
      <p:sp>
        <p:nvSpPr>
          <p:cNvPr id="35" name="Rectangle 34">
            <a:extLst>
              <a:ext uri="{FF2B5EF4-FFF2-40B4-BE49-F238E27FC236}">
                <a16:creationId xmlns:a16="http://schemas.microsoft.com/office/drawing/2014/main" id="{BA36F4B5-6060-0FA5-1730-C381D07E353A}"/>
              </a:ext>
            </a:extLst>
          </p:cNvPr>
          <p:cNvSpPr/>
          <p:nvPr/>
        </p:nvSpPr>
        <p:spPr>
          <a:xfrm>
            <a:off x="7472855" y="5880538"/>
            <a:ext cx="3255041" cy="49095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EACE161-E0CA-55DD-D54D-46998809AF9F}"/>
              </a:ext>
            </a:extLst>
          </p:cNvPr>
          <p:cNvSpPr txBox="1"/>
          <p:nvPr/>
        </p:nvSpPr>
        <p:spPr>
          <a:xfrm>
            <a:off x="794526" y="1210722"/>
            <a:ext cx="795722" cy="923330"/>
          </a:xfrm>
          <a:prstGeom prst="rect">
            <a:avLst/>
          </a:prstGeom>
          <a:noFill/>
        </p:spPr>
        <p:txBody>
          <a:bodyPr wrap="square" rtlCol="0">
            <a:spAutoFit/>
          </a:bodyPr>
          <a:lstStyle/>
          <a:p>
            <a:r>
              <a:rPr lang="en-US" sz="5400" b="1" dirty="0">
                <a:solidFill>
                  <a:srgbClr val="FF0000"/>
                </a:solidFill>
              </a:rPr>
              <a:t>L</a:t>
            </a:r>
            <a:endParaRPr lang="en-US" sz="5400" b="1" dirty="0"/>
          </a:p>
        </p:txBody>
      </p:sp>
      <p:sp>
        <p:nvSpPr>
          <p:cNvPr id="37" name="TextBox 36">
            <a:extLst>
              <a:ext uri="{FF2B5EF4-FFF2-40B4-BE49-F238E27FC236}">
                <a16:creationId xmlns:a16="http://schemas.microsoft.com/office/drawing/2014/main" id="{7C6DEC25-E476-A85D-618C-9FA6A1CFACEC}"/>
              </a:ext>
            </a:extLst>
          </p:cNvPr>
          <p:cNvSpPr txBox="1"/>
          <p:nvPr/>
        </p:nvSpPr>
        <p:spPr>
          <a:xfrm>
            <a:off x="3165136" y="1225168"/>
            <a:ext cx="795722" cy="923330"/>
          </a:xfrm>
          <a:prstGeom prst="rect">
            <a:avLst/>
          </a:prstGeom>
          <a:noFill/>
        </p:spPr>
        <p:txBody>
          <a:bodyPr wrap="square" rtlCol="0">
            <a:spAutoFit/>
          </a:bodyPr>
          <a:lstStyle/>
          <a:p>
            <a:r>
              <a:rPr lang="en-US" sz="5400" b="1" dirty="0">
                <a:solidFill>
                  <a:srgbClr val="FF0000"/>
                </a:solidFill>
              </a:rPr>
              <a:t>E</a:t>
            </a:r>
            <a:endParaRPr lang="en-US" sz="5400" b="1" dirty="0"/>
          </a:p>
        </p:txBody>
      </p:sp>
      <p:sp>
        <p:nvSpPr>
          <p:cNvPr id="3" name="TextBox 2">
            <a:extLst>
              <a:ext uri="{FF2B5EF4-FFF2-40B4-BE49-F238E27FC236}">
                <a16:creationId xmlns:a16="http://schemas.microsoft.com/office/drawing/2014/main" id="{42DBDAA4-0BBD-E7A9-9505-577CA713B789}"/>
              </a:ext>
            </a:extLst>
          </p:cNvPr>
          <p:cNvSpPr txBox="1"/>
          <p:nvPr/>
        </p:nvSpPr>
        <p:spPr>
          <a:xfrm>
            <a:off x="4768308" y="3074751"/>
            <a:ext cx="5671669" cy="1384995"/>
          </a:xfrm>
          <a:prstGeom prst="rect">
            <a:avLst/>
          </a:prstGeom>
          <a:noFill/>
          <a:ln w="63500">
            <a:solidFill>
              <a:srgbClr val="FF0000"/>
            </a:solidFill>
          </a:ln>
        </p:spPr>
        <p:txBody>
          <a:bodyPr wrap="square" rtlCol="0">
            <a:spAutoFit/>
          </a:bodyPr>
          <a:lstStyle/>
          <a:p>
            <a:r>
              <a:rPr lang="en-US" sz="2800" b="1" dirty="0">
                <a:solidFill>
                  <a:srgbClr val="FF0000"/>
                </a:solidFill>
              </a:rPr>
              <a:t>You only make this many mols </a:t>
            </a:r>
            <a:r>
              <a:rPr lang="en-US" sz="2800" b="1" dirty="0"/>
              <a:t>and then you run out of an ingredient and </a:t>
            </a:r>
            <a:r>
              <a:rPr lang="en-US" sz="2800" b="1" dirty="0">
                <a:solidFill>
                  <a:srgbClr val="FF0000"/>
                </a:solidFill>
              </a:rPr>
              <a:t>CANT make anymore </a:t>
            </a:r>
            <a:r>
              <a:rPr lang="en-US" sz="2800" b="1" dirty="0"/>
              <a:t>(NH</a:t>
            </a:r>
            <a:r>
              <a:rPr lang="en-US" sz="2800" b="1" baseline="-25000" dirty="0"/>
              <a:t>2</a:t>
            </a:r>
            <a:r>
              <a:rPr lang="en-US" sz="2800" b="1" dirty="0"/>
              <a:t>)</a:t>
            </a:r>
            <a:r>
              <a:rPr lang="en-US" sz="2800" b="1" baseline="-25000" dirty="0"/>
              <a:t>2</a:t>
            </a:r>
            <a:r>
              <a:rPr lang="en-US" sz="2800" b="1" dirty="0"/>
              <a:t>CO</a:t>
            </a:r>
          </a:p>
        </p:txBody>
      </p:sp>
      <p:sp>
        <p:nvSpPr>
          <p:cNvPr id="9" name="Down Arrow 8">
            <a:extLst>
              <a:ext uri="{FF2B5EF4-FFF2-40B4-BE49-F238E27FC236}">
                <a16:creationId xmlns:a16="http://schemas.microsoft.com/office/drawing/2014/main" id="{9A72C78B-93F7-0EAA-C530-FC6182697911}"/>
              </a:ext>
            </a:extLst>
          </p:cNvPr>
          <p:cNvSpPr/>
          <p:nvPr/>
        </p:nvSpPr>
        <p:spPr>
          <a:xfrm>
            <a:off x="7575974" y="4488602"/>
            <a:ext cx="544575" cy="1317038"/>
          </a:xfrm>
          <a:prstGeom prst="downArrow">
            <a:avLst/>
          </a:prstGeom>
          <a:solidFill>
            <a:srgbClr val="FF0000"/>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23CB631-914D-1ACA-E6B7-4BFC819B02DE}"/>
              </a:ext>
            </a:extLst>
          </p:cNvPr>
          <p:cNvSpPr txBox="1"/>
          <p:nvPr/>
        </p:nvSpPr>
        <p:spPr>
          <a:xfrm>
            <a:off x="6195961" y="2636775"/>
            <a:ext cx="2180572" cy="461665"/>
          </a:xfrm>
          <a:prstGeom prst="rect">
            <a:avLst/>
          </a:prstGeom>
          <a:noFill/>
        </p:spPr>
        <p:txBody>
          <a:bodyPr wrap="square" rtlCol="0">
            <a:spAutoFit/>
          </a:bodyPr>
          <a:lstStyle/>
          <a:p>
            <a:r>
              <a:rPr lang="en-US" sz="2400" b="1" dirty="0"/>
              <a:t>m = </a:t>
            </a:r>
            <a:r>
              <a:rPr lang="en-US" sz="2400" b="1" dirty="0">
                <a:solidFill>
                  <a:srgbClr val="FF0000"/>
                </a:solidFill>
              </a:rPr>
              <a:t>???</a:t>
            </a:r>
            <a:r>
              <a:rPr lang="en-US" sz="2400" b="1" dirty="0"/>
              <a:t> (g)</a:t>
            </a:r>
          </a:p>
        </p:txBody>
      </p:sp>
    </p:spTree>
    <p:extLst>
      <p:ext uri="{BB962C8B-B14F-4D97-AF65-F5344CB8AC3E}">
        <p14:creationId xmlns:p14="http://schemas.microsoft.com/office/powerpoint/2010/main" val="29954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28991"/>
          </a:xfrm>
        </p:spPr>
        <p:txBody>
          <a:bodyPr/>
          <a:lstStyle/>
          <a:p>
            <a:r>
              <a:rPr lang="en-US" b="1" i="1" dirty="0">
                <a:solidFill>
                  <a:srgbClr val="FF0000"/>
                </a:solidFill>
              </a:rPr>
              <a:t>Example 3.15</a:t>
            </a:r>
          </a:p>
        </p:txBody>
      </p:sp>
      <p:sp>
        <p:nvSpPr>
          <p:cNvPr id="5" name="TextBox 4">
            <a:extLst>
              <a:ext uri="{FF2B5EF4-FFF2-40B4-BE49-F238E27FC236}">
                <a16:creationId xmlns:a16="http://schemas.microsoft.com/office/drawing/2014/main" id="{8B06A43C-6CBF-60E7-AB9A-983DEF4874DD}"/>
              </a:ext>
            </a:extLst>
          </p:cNvPr>
          <p:cNvSpPr txBox="1"/>
          <p:nvPr/>
        </p:nvSpPr>
        <p:spPr>
          <a:xfrm>
            <a:off x="257504" y="1711672"/>
            <a:ext cx="11934496" cy="923330"/>
          </a:xfrm>
          <a:prstGeom prst="rect">
            <a:avLst/>
          </a:prstGeom>
          <a:noFill/>
          <a:ln w="38100">
            <a:solidFill>
              <a:srgbClr val="FF0000"/>
            </a:solidFill>
          </a:ln>
        </p:spPr>
        <p:txBody>
          <a:bodyPr wrap="square" rtlCol="0">
            <a:spAutoFit/>
          </a:bodyPr>
          <a:lstStyle/>
          <a:p>
            <a:r>
              <a:rPr lang="en-US" sz="5400" b="1" u="sng" dirty="0"/>
              <a:t>2</a:t>
            </a:r>
            <a:r>
              <a:rPr lang="en-US" sz="5400" dirty="0"/>
              <a:t> NH</a:t>
            </a:r>
            <a:r>
              <a:rPr lang="en-US" sz="5400" baseline="-25000" dirty="0"/>
              <a:t>3(g)</a:t>
            </a:r>
            <a:r>
              <a:rPr lang="en-US" sz="5400" dirty="0"/>
              <a:t> + CO</a:t>
            </a:r>
            <a:r>
              <a:rPr lang="en-US" sz="5400" baseline="-25000" dirty="0"/>
              <a:t>2(g)</a:t>
            </a:r>
            <a:r>
              <a:rPr lang="en-US" sz="5400" dirty="0"/>
              <a:t>   </a:t>
            </a:r>
            <a:r>
              <a:rPr lang="en-US" sz="5400" dirty="0">
                <a:sym typeface="Wingdings" pitchFamily="2" charset="2"/>
              </a:rPr>
              <a:t>    (NH</a:t>
            </a:r>
            <a:r>
              <a:rPr lang="en-US" sz="5400" baseline="-25000" dirty="0">
                <a:sym typeface="Wingdings" pitchFamily="2" charset="2"/>
              </a:rPr>
              <a:t>2</a:t>
            </a:r>
            <a:r>
              <a:rPr lang="en-US" sz="5400" dirty="0">
                <a:sym typeface="Wingdings" pitchFamily="2" charset="2"/>
              </a:rPr>
              <a:t>)</a:t>
            </a:r>
            <a:r>
              <a:rPr lang="en-US" sz="5400" baseline="-25000" dirty="0">
                <a:sym typeface="Wingdings" pitchFamily="2" charset="2"/>
              </a:rPr>
              <a:t>2</a:t>
            </a:r>
            <a:r>
              <a:rPr lang="en-US" sz="5400" dirty="0">
                <a:sym typeface="Wingdings" pitchFamily="2" charset="2"/>
              </a:rPr>
              <a:t>CO</a:t>
            </a:r>
            <a:r>
              <a:rPr lang="en-US" sz="5400" baseline="-25000" dirty="0">
                <a:sym typeface="Wingdings" pitchFamily="2" charset="2"/>
              </a:rPr>
              <a:t>(</a:t>
            </a:r>
            <a:r>
              <a:rPr lang="en-US" sz="5400" baseline="-25000" dirty="0" err="1">
                <a:sym typeface="Wingdings" pitchFamily="2" charset="2"/>
              </a:rPr>
              <a:t>aq</a:t>
            </a:r>
            <a:r>
              <a:rPr lang="en-US" sz="5400" baseline="-25000" dirty="0">
                <a:sym typeface="Wingdings" pitchFamily="2" charset="2"/>
              </a:rPr>
              <a:t>)</a:t>
            </a:r>
            <a:r>
              <a:rPr lang="en-US" sz="5400" dirty="0">
                <a:sym typeface="Wingdings" pitchFamily="2" charset="2"/>
              </a:rPr>
              <a:t> +  H</a:t>
            </a:r>
            <a:r>
              <a:rPr lang="en-US" sz="5400" baseline="-25000" dirty="0">
                <a:sym typeface="Wingdings" pitchFamily="2" charset="2"/>
              </a:rPr>
              <a:t>2</a:t>
            </a:r>
            <a:r>
              <a:rPr lang="en-US" sz="5400" dirty="0">
                <a:sym typeface="Wingdings" pitchFamily="2" charset="2"/>
              </a:rPr>
              <a:t>O</a:t>
            </a:r>
            <a:r>
              <a:rPr lang="en-US" sz="5400" baseline="-25000" dirty="0">
                <a:sym typeface="Wingdings" pitchFamily="2" charset="2"/>
              </a:rPr>
              <a:t>(l)</a:t>
            </a:r>
            <a:endParaRPr lang="en-US" sz="5400" baseline="-25000" dirty="0"/>
          </a:p>
        </p:txBody>
      </p:sp>
      <p:sp>
        <p:nvSpPr>
          <p:cNvPr id="7" name="TextBox 6">
            <a:extLst>
              <a:ext uri="{FF2B5EF4-FFF2-40B4-BE49-F238E27FC236}">
                <a16:creationId xmlns:a16="http://schemas.microsoft.com/office/drawing/2014/main" id="{E578A95A-95F9-C6E5-F873-3268228111C8}"/>
              </a:ext>
            </a:extLst>
          </p:cNvPr>
          <p:cNvSpPr txBox="1"/>
          <p:nvPr/>
        </p:nvSpPr>
        <p:spPr>
          <a:xfrm>
            <a:off x="0" y="486504"/>
            <a:ext cx="12192000" cy="1200329"/>
          </a:xfrm>
          <a:prstGeom prst="rect">
            <a:avLst/>
          </a:prstGeom>
          <a:noFill/>
        </p:spPr>
        <p:txBody>
          <a:bodyPr wrap="square" rtlCol="0">
            <a:spAutoFit/>
          </a:bodyPr>
          <a:lstStyle/>
          <a:p>
            <a:r>
              <a:rPr lang="en-CA" sz="2400" i="1" dirty="0"/>
              <a:t>In one process, 637.2 g NH</a:t>
            </a:r>
            <a:r>
              <a:rPr lang="en-CA" sz="2400" i="1" baseline="-25000" dirty="0"/>
              <a:t>3</a:t>
            </a:r>
            <a:r>
              <a:rPr lang="en-CA" sz="2400" i="1" dirty="0"/>
              <a:t> are treated with 1142 g CO</a:t>
            </a:r>
            <a:r>
              <a:rPr lang="en-CA" sz="2400" i="1" baseline="-25000" dirty="0"/>
              <a:t>2</a:t>
            </a:r>
            <a:r>
              <a:rPr lang="en-CA" sz="2400" i="1" dirty="0"/>
              <a:t>. (a) Which of the two reactants is the limiting reagent? (b) Calculate the mass of (NH</a:t>
            </a:r>
            <a:r>
              <a:rPr lang="en-CA" sz="2400" i="1" baseline="-25000" dirty="0"/>
              <a:t>2</a:t>
            </a:r>
            <a:r>
              <a:rPr lang="en-CA" sz="2400" i="1" dirty="0"/>
              <a:t>)</a:t>
            </a:r>
            <a:r>
              <a:rPr lang="en-CA" sz="2400" i="1" baseline="-25000" dirty="0"/>
              <a:t>2</a:t>
            </a:r>
            <a:r>
              <a:rPr lang="en-CA" sz="2400" i="1" dirty="0"/>
              <a:t>CO formed. (c) How much excess reagent </a:t>
            </a:r>
          </a:p>
          <a:p>
            <a:r>
              <a:rPr lang="en-CA" sz="2400" i="1" dirty="0"/>
              <a:t>(in grams) is left at the end of the reaction?</a:t>
            </a:r>
          </a:p>
        </p:txBody>
      </p:sp>
      <p:cxnSp>
        <p:nvCxnSpPr>
          <p:cNvPr id="6" name="Straight Connector 5">
            <a:extLst>
              <a:ext uri="{FF2B5EF4-FFF2-40B4-BE49-F238E27FC236}">
                <a16:creationId xmlns:a16="http://schemas.microsoft.com/office/drawing/2014/main" id="{F4044564-73E2-1B01-4287-622928E5E27A}"/>
              </a:ext>
            </a:extLst>
          </p:cNvPr>
          <p:cNvCxnSpPr>
            <a:cxnSpLocks/>
          </p:cNvCxnSpPr>
          <p:nvPr/>
        </p:nvCxnSpPr>
        <p:spPr>
          <a:xfrm>
            <a:off x="2601311" y="1271751"/>
            <a:ext cx="501343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5F92621-9A0C-B5DA-F3B7-F58E061F3882}"/>
              </a:ext>
            </a:extLst>
          </p:cNvPr>
          <p:cNvSpPr/>
          <p:nvPr/>
        </p:nvSpPr>
        <p:spPr>
          <a:xfrm>
            <a:off x="1907628" y="524035"/>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7B9494-06CA-2B27-3EF6-BF7773C954EC}"/>
              </a:ext>
            </a:extLst>
          </p:cNvPr>
          <p:cNvSpPr txBox="1"/>
          <p:nvPr/>
        </p:nvSpPr>
        <p:spPr>
          <a:xfrm>
            <a:off x="352097" y="2635002"/>
            <a:ext cx="1789387" cy="461665"/>
          </a:xfrm>
          <a:prstGeom prst="rect">
            <a:avLst/>
          </a:prstGeom>
          <a:noFill/>
        </p:spPr>
        <p:txBody>
          <a:bodyPr wrap="square" rtlCol="0">
            <a:spAutoFit/>
          </a:bodyPr>
          <a:lstStyle/>
          <a:p>
            <a:r>
              <a:rPr lang="en-US" sz="2400" b="1" dirty="0"/>
              <a:t>m = </a:t>
            </a:r>
            <a:r>
              <a:rPr lang="en-US" sz="2400" b="1" dirty="0">
                <a:solidFill>
                  <a:srgbClr val="FF0000"/>
                </a:solidFill>
              </a:rPr>
              <a:t>637.2 g</a:t>
            </a:r>
            <a:r>
              <a:rPr lang="en-US" sz="2400" b="1" dirty="0"/>
              <a:t> </a:t>
            </a:r>
          </a:p>
        </p:txBody>
      </p:sp>
      <p:sp>
        <p:nvSpPr>
          <p:cNvPr id="12" name="Oval 11">
            <a:extLst>
              <a:ext uri="{FF2B5EF4-FFF2-40B4-BE49-F238E27FC236}">
                <a16:creationId xmlns:a16="http://schemas.microsoft.com/office/drawing/2014/main" id="{0851925B-C19F-2F9C-2622-88A41C08701D}"/>
              </a:ext>
            </a:extLst>
          </p:cNvPr>
          <p:cNvSpPr/>
          <p:nvPr/>
        </p:nvSpPr>
        <p:spPr>
          <a:xfrm>
            <a:off x="5470633" y="521766"/>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3E5D96-510E-E7C3-8987-28A8CBF5C1DE}"/>
              </a:ext>
            </a:extLst>
          </p:cNvPr>
          <p:cNvSpPr txBox="1"/>
          <p:nvPr/>
        </p:nvSpPr>
        <p:spPr>
          <a:xfrm>
            <a:off x="2735316" y="2635001"/>
            <a:ext cx="1789387" cy="461665"/>
          </a:xfrm>
          <a:prstGeom prst="rect">
            <a:avLst/>
          </a:prstGeom>
          <a:noFill/>
        </p:spPr>
        <p:txBody>
          <a:bodyPr wrap="square" rtlCol="0">
            <a:spAutoFit/>
          </a:bodyPr>
          <a:lstStyle/>
          <a:p>
            <a:r>
              <a:rPr lang="en-US" sz="2400" b="1" dirty="0"/>
              <a:t>m = </a:t>
            </a:r>
            <a:r>
              <a:rPr lang="en-US" sz="2400" b="1" dirty="0">
                <a:solidFill>
                  <a:srgbClr val="FF0000"/>
                </a:solidFill>
              </a:rPr>
              <a:t>1142 g</a:t>
            </a:r>
            <a:r>
              <a:rPr lang="en-US" sz="2400" b="1" dirty="0"/>
              <a:t> </a:t>
            </a:r>
          </a:p>
        </p:txBody>
      </p:sp>
      <p:sp>
        <p:nvSpPr>
          <p:cNvPr id="33" name="TextBox 32">
            <a:extLst>
              <a:ext uri="{FF2B5EF4-FFF2-40B4-BE49-F238E27FC236}">
                <a16:creationId xmlns:a16="http://schemas.microsoft.com/office/drawing/2014/main" id="{8EF34361-27EE-E09D-2100-3DC06CB9B6BA}"/>
              </a:ext>
            </a:extLst>
          </p:cNvPr>
          <p:cNvSpPr txBox="1"/>
          <p:nvPr/>
        </p:nvSpPr>
        <p:spPr>
          <a:xfrm>
            <a:off x="7472855" y="5909831"/>
            <a:ext cx="3304203" cy="461665"/>
          </a:xfrm>
          <a:prstGeom prst="rect">
            <a:avLst/>
          </a:prstGeom>
          <a:noFill/>
        </p:spPr>
        <p:txBody>
          <a:bodyPr wrap="square" rtlCol="0">
            <a:spAutoFit/>
          </a:bodyPr>
          <a:lstStyle/>
          <a:p>
            <a:r>
              <a:rPr lang="en-US" sz="2400" b="1" dirty="0"/>
              <a:t>n = </a:t>
            </a:r>
            <a:r>
              <a:rPr lang="en-US" sz="2400" b="1" dirty="0">
                <a:solidFill>
                  <a:srgbClr val="FF0000"/>
                </a:solidFill>
              </a:rPr>
              <a:t>18.7411764706 mol </a:t>
            </a:r>
            <a:r>
              <a:rPr lang="en-US" sz="2400" b="1" dirty="0"/>
              <a:t> </a:t>
            </a:r>
          </a:p>
        </p:txBody>
      </p:sp>
      <p:sp>
        <p:nvSpPr>
          <p:cNvPr id="35" name="Rectangle 34">
            <a:extLst>
              <a:ext uri="{FF2B5EF4-FFF2-40B4-BE49-F238E27FC236}">
                <a16:creationId xmlns:a16="http://schemas.microsoft.com/office/drawing/2014/main" id="{BA36F4B5-6060-0FA5-1730-C381D07E353A}"/>
              </a:ext>
            </a:extLst>
          </p:cNvPr>
          <p:cNvSpPr/>
          <p:nvPr/>
        </p:nvSpPr>
        <p:spPr>
          <a:xfrm>
            <a:off x="7472855" y="5880538"/>
            <a:ext cx="3255041" cy="49095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EACE161-E0CA-55DD-D54D-46998809AF9F}"/>
              </a:ext>
            </a:extLst>
          </p:cNvPr>
          <p:cNvSpPr txBox="1"/>
          <p:nvPr/>
        </p:nvSpPr>
        <p:spPr>
          <a:xfrm>
            <a:off x="794526" y="1210722"/>
            <a:ext cx="795722" cy="923330"/>
          </a:xfrm>
          <a:prstGeom prst="rect">
            <a:avLst/>
          </a:prstGeom>
          <a:noFill/>
        </p:spPr>
        <p:txBody>
          <a:bodyPr wrap="square" rtlCol="0">
            <a:spAutoFit/>
          </a:bodyPr>
          <a:lstStyle/>
          <a:p>
            <a:r>
              <a:rPr lang="en-US" sz="5400" b="1" dirty="0">
                <a:solidFill>
                  <a:srgbClr val="FF0000"/>
                </a:solidFill>
              </a:rPr>
              <a:t>L</a:t>
            </a:r>
            <a:endParaRPr lang="en-US" sz="5400" b="1" dirty="0"/>
          </a:p>
        </p:txBody>
      </p:sp>
      <p:sp>
        <p:nvSpPr>
          <p:cNvPr id="37" name="TextBox 36">
            <a:extLst>
              <a:ext uri="{FF2B5EF4-FFF2-40B4-BE49-F238E27FC236}">
                <a16:creationId xmlns:a16="http://schemas.microsoft.com/office/drawing/2014/main" id="{7C6DEC25-E476-A85D-618C-9FA6A1CFACEC}"/>
              </a:ext>
            </a:extLst>
          </p:cNvPr>
          <p:cNvSpPr txBox="1"/>
          <p:nvPr/>
        </p:nvSpPr>
        <p:spPr>
          <a:xfrm>
            <a:off x="3165136" y="1225168"/>
            <a:ext cx="795722" cy="923330"/>
          </a:xfrm>
          <a:prstGeom prst="rect">
            <a:avLst/>
          </a:prstGeom>
          <a:noFill/>
        </p:spPr>
        <p:txBody>
          <a:bodyPr wrap="square" rtlCol="0">
            <a:spAutoFit/>
          </a:bodyPr>
          <a:lstStyle/>
          <a:p>
            <a:r>
              <a:rPr lang="en-US" sz="5400" b="1" dirty="0">
                <a:solidFill>
                  <a:srgbClr val="FF0000"/>
                </a:solidFill>
              </a:rPr>
              <a:t>E</a:t>
            </a:r>
            <a:endParaRPr lang="en-US" sz="5400" b="1" dirty="0"/>
          </a:p>
        </p:txBody>
      </p:sp>
      <p:sp>
        <p:nvSpPr>
          <p:cNvPr id="3" name="TextBox 2">
            <a:extLst>
              <a:ext uri="{FF2B5EF4-FFF2-40B4-BE49-F238E27FC236}">
                <a16:creationId xmlns:a16="http://schemas.microsoft.com/office/drawing/2014/main" id="{42DBDAA4-0BBD-E7A9-9505-577CA713B789}"/>
              </a:ext>
            </a:extLst>
          </p:cNvPr>
          <p:cNvSpPr txBox="1"/>
          <p:nvPr/>
        </p:nvSpPr>
        <p:spPr>
          <a:xfrm>
            <a:off x="4768308" y="3074751"/>
            <a:ext cx="5671669" cy="1384995"/>
          </a:xfrm>
          <a:prstGeom prst="rect">
            <a:avLst/>
          </a:prstGeom>
          <a:noFill/>
          <a:ln w="63500">
            <a:solidFill>
              <a:srgbClr val="FF0000"/>
            </a:solidFill>
          </a:ln>
        </p:spPr>
        <p:txBody>
          <a:bodyPr wrap="square" rtlCol="0">
            <a:spAutoFit/>
          </a:bodyPr>
          <a:lstStyle/>
          <a:p>
            <a:r>
              <a:rPr lang="en-US" sz="2800" b="1" dirty="0">
                <a:solidFill>
                  <a:srgbClr val="FF0000"/>
                </a:solidFill>
              </a:rPr>
              <a:t>You only make this many mols </a:t>
            </a:r>
            <a:r>
              <a:rPr lang="en-US" sz="2800" b="1" dirty="0"/>
              <a:t>and then you run out of an ingredient and </a:t>
            </a:r>
            <a:r>
              <a:rPr lang="en-US" sz="2800" b="1" dirty="0">
                <a:solidFill>
                  <a:srgbClr val="FF0000"/>
                </a:solidFill>
              </a:rPr>
              <a:t>CANT make anymore </a:t>
            </a:r>
            <a:r>
              <a:rPr lang="en-US" sz="2800" b="1" dirty="0"/>
              <a:t>(NH</a:t>
            </a:r>
            <a:r>
              <a:rPr lang="en-US" sz="2800" b="1" baseline="-25000" dirty="0"/>
              <a:t>2</a:t>
            </a:r>
            <a:r>
              <a:rPr lang="en-US" sz="2800" b="1" dirty="0"/>
              <a:t>)</a:t>
            </a:r>
            <a:r>
              <a:rPr lang="en-US" sz="2800" b="1" baseline="-25000" dirty="0"/>
              <a:t>2</a:t>
            </a:r>
            <a:r>
              <a:rPr lang="en-US" sz="2800" b="1" dirty="0"/>
              <a:t>CO</a:t>
            </a:r>
          </a:p>
        </p:txBody>
      </p:sp>
      <p:sp>
        <p:nvSpPr>
          <p:cNvPr id="9" name="Down Arrow 8">
            <a:extLst>
              <a:ext uri="{FF2B5EF4-FFF2-40B4-BE49-F238E27FC236}">
                <a16:creationId xmlns:a16="http://schemas.microsoft.com/office/drawing/2014/main" id="{9A72C78B-93F7-0EAA-C530-FC6182697911}"/>
              </a:ext>
            </a:extLst>
          </p:cNvPr>
          <p:cNvSpPr/>
          <p:nvPr/>
        </p:nvSpPr>
        <p:spPr>
          <a:xfrm>
            <a:off x="7575974" y="4488602"/>
            <a:ext cx="544575" cy="1317038"/>
          </a:xfrm>
          <a:prstGeom prst="downArrow">
            <a:avLst/>
          </a:prstGeom>
          <a:solidFill>
            <a:srgbClr val="FF0000"/>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EFD32E1-B647-30C1-7D3B-D015AB46239C}"/>
              </a:ext>
            </a:extLst>
          </p:cNvPr>
          <p:cNvSpPr txBox="1"/>
          <p:nvPr/>
        </p:nvSpPr>
        <p:spPr>
          <a:xfrm>
            <a:off x="6195961" y="2636775"/>
            <a:ext cx="2180572" cy="461665"/>
          </a:xfrm>
          <a:prstGeom prst="rect">
            <a:avLst/>
          </a:prstGeom>
          <a:noFill/>
        </p:spPr>
        <p:txBody>
          <a:bodyPr wrap="square" rtlCol="0">
            <a:spAutoFit/>
          </a:bodyPr>
          <a:lstStyle/>
          <a:p>
            <a:r>
              <a:rPr lang="en-US" sz="2400" b="1" dirty="0"/>
              <a:t>m = </a:t>
            </a:r>
            <a:r>
              <a:rPr lang="en-US" sz="2400" b="1" dirty="0">
                <a:solidFill>
                  <a:srgbClr val="FF0000"/>
                </a:solidFill>
              </a:rPr>
              <a:t>???</a:t>
            </a:r>
            <a:r>
              <a:rPr lang="en-US" sz="2400" b="1" dirty="0"/>
              <a:t> (g)</a:t>
            </a:r>
          </a:p>
        </p:txBody>
      </p:sp>
    </p:spTree>
    <p:extLst>
      <p:ext uri="{BB962C8B-B14F-4D97-AF65-F5344CB8AC3E}">
        <p14:creationId xmlns:p14="http://schemas.microsoft.com/office/powerpoint/2010/main" val="209968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28991"/>
          </a:xfrm>
        </p:spPr>
        <p:txBody>
          <a:bodyPr/>
          <a:lstStyle/>
          <a:p>
            <a:r>
              <a:rPr lang="en-US" b="1" i="1" dirty="0">
                <a:solidFill>
                  <a:srgbClr val="FF0000"/>
                </a:solidFill>
              </a:rPr>
              <a:t>Example 3.15</a:t>
            </a:r>
          </a:p>
        </p:txBody>
      </p:sp>
      <p:sp>
        <p:nvSpPr>
          <p:cNvPr id="5" name="TextBox 4">
            <a:extLst>
              <a:ext uri="{FF2B5EF4-FFF2-40B4-BE49-F238E27FC236}">
                <a16:creationId xmlns:a16="http://schemas.microsoft.com/office/drawing/2014/main" id="{8B06A43C-6CBF-60E7-AB9A-983DEF4874DD}"/>
              </a:ext>
            </a:extLst>
          </p:cNvPr>
          <p:cNvSpPr txBox="1"/>
          <p:nvPr/>
        </p:nvSpPr>
        <p:spPr>
          <a:xfrm>
            <a:off x="257504" y="1711672"/>
            <a:ext cx="11934496" cy="923330"/>
          </a:xfrm>
          <a:prstGeom prst="rect">
            <a:avLst/>
          </a:prstGeom>
          <a:noFill/>
          <a:ln w="38100">
            <a:solidFill>
              <a:srgbClr val="FF0000"/>
            </a:solidFill>
          </a:ln>
        </p:spPr>
        <p:txBody>
          <a:bodyPr wrap="square" rtlCol="0">
            <a:spAutoFit/>
          </a:bodyPr>
          <a:lstStyle/>
          <a:p>
            <a:r>
              <a:rPr lang="en-US" sz="5400" b="1" u="sng" dirty="0"/>
              <a:t>2</a:t>
            </a:r>
            <a:r>
              <a:rPr lang="en-US" sz="5400" dirty="0"/>
              <a:t> NH</a:t>
            </a:r>
            <a:r>
              <a:rPr lang="en-US" sz="5400" baseline="-25000" dirty="0"/>
              <a:t>3(g)</a:t>
            </a:r>
            <a:r>
              <a:rPr lang="en-US" sz="5400" dirty="0"/>
              <a:t> + CO</a:t>
            </a:r>
            <a:r>
              <a:rPr lang="en-US" sz="5400" baseline="-25000" dirty="0"/>
              <a:t>2(g)</a:t>
            </a:r>
            <a:r>
              <a:rPr lang="en-US" sz="5400" dirty="0"/>
              <a:t>   </a:t>
            </a:r>
            <a:r>
              <a:rPr lang="en-US" sz="5400" dirty="0">
                <a:sym typeface="Wingdings" pitchFamily="2" charset="2"/>
              </a:rPr>
              <a:t>    (NH</a:t>
            </a:r>
            <a:r>
              <a:rPr lang="en-US" sz="5400" baseline="-25000" dirty="0">
                <a:sym typeface="Wingdings" pitchFamily="2" charset="2"/>
              </a:rPr>
              <a:t>2</a:t>
            </a:r>
            <a:r>
              <a:rPr lang="en-US" sz="5400" dirty="0">
                <a:sym typeface="Wingdings" pitchFamily="2" charset="2"/>
              </a:rPr>
              <a:t>)</a:t>
            </a:r>
            <a:r>
              <a:rPr lang="en-US" sz="5400" baseline="-25000" dirty="0">
                <a:sym typeface="Wingdings" pitchFamily="2" charset="2"/>
              </a:rPr>
              <a:t>2</a:t>
            </a:r>
            <a:r>
              <a:rPr lang="en-US" sz="5400" dirty="0">
                <a:sym typeface="Wingdings" pitchFamily="2" charset="2"/>
              </a:rPr>
              <a:t>CO</a:t>
            </a:r>
            <a:r>
              <a:rPr lang="en-US" sz="5400" baseline="-25000" dirty="0">
                <a:sym typeface="Wingdings" pitchFamily="2" charset="2"/>
              </a:rPr>
              <a:t>(</a:t>
            </a:r>
            <a:r>
              <a:rPr lang="en-US" sz="5400" baseline="-25000" dirty="0" err="1">
                <a:sym typeface="Wingdings" pitchFamily="2" charset="2"/>
              </a:rPr>
              <a:t>aq</a:t>
            </a:r>
            <a:r>
              <a:rPr lang="en-US" sz="5400" baseline="-25000" dirty="0">
                <a:sym typeface="Wingdings" pitchFamily="2" charset="2"/>
              </a:rPr>
              <a:t>)</a:t>
            </a:r>
            <a:r>
              <a:rPr lang="en-US" sz="5400" dirty="0">
                <a:sym typeface="Wingdings" pitchFamily="2" charset="2"/>
              </a:rPr>
              <a:t> +  H</a:t>
            </a:r>
            <a:r>
              <a:rPr lang="en-US" sz="5400" baseline="-25000" dirty="0">
                <a:sym typeface="Wingdings" pitchFamily="2" charset="2"/>
              </a:rPr>
              <a:t>2</a:t>
            </a:r>
            <a:r>
              <a:rPr lang="en-US" sz="5400" dirty="0">
                <a:sym typeface="Wingdings" pitchFamily="2" charset="2"/>
              </a:rPr>
              <a:t>O</a:t>
            </a:r>
            <a:r>
              <a:rPr lang="en-US" sz="5400" baseline="-25000" dirty="0">
                <a:sym typeface="Wingdings" pitchFamily="2" charset="2"/>
              </a:rPr>
              <a:t>(l)</a:t>
            </a:r>
            <a:endParaRPr lang="en-US" sz="5400" baseline="-25000" dirty="0"/>
          </a:p>
        </p:txBody>
      </p:sp>
      <p:sp>
        <p:nvSpPr>
          <p:cNvPr id="7" name="TextBox 6">
            <a:extLst>
              <a:ext uri="{FF2B5EF4-FFF2-40B4-BE49-F238E27FC236}">
                <a16:creationId xmlns:a16="http://schemas.microsoft.com/office/drawing/2014/main" id="{E578A95A-95F9-C6E5-F873-3268228111C8}"/>
              </a:ext>
            </a:extLst>
          </p:cNvPr>
          <p:cNvSpPr txBox="1"/>
          <p:nvPr/>
        </p:nvSpPr>
        <p:spPr>
          <a:xfrm>
            <a:off x="0" y="486504"/>
            <a:ext cx="12192000" cy="1200329"/>
          </a:xfrm>
          <a:prstGeom prst="rect">
            <a:avLst/>
          </a:prstGeom>
          <a:noFill/>
        </p:spPr>
        <p:txBody>
          <a:bodyPr wrap="square" rtlCol="0">
            <a:spAutoFit/>
          </a:bodyPr>
          <a:lstStyle/>
          <a:p>
            <a:r>
              <a:rPr lang="en-CA" sz="2400" i="1" dirty="0"/>
              <a:t>In one process, 637.2 g NH</a:t>
            </a:r>
            <a:r>
              <a:rPr lang="en-CA" sz="2400" i="1" baseline="-25000" dirty="0"/>
              <a:t>3</a:t>
            </a:r>
            <a:r>
              <a:rPr lang="en-CA" sz="2400" i="1" dirty="0"/>
              <a:t> are treated with 1142 g CO</a:t>
            </a:r>
            <a:r>
              <a:rPr lang="en-CA" sz="2400" i="1" baseline="-25000" dirty="0"/>
              <a:t>2</a:t>
            </a:r>
            <a:r>
              <a:rPr lang="en-CA" sz="2400" i="1" dirty="0"/>
              <a:t>. (a) Which of the two reactants is the limiting reagent? (b) Calculate the mass of (NH</a:t>
            </a:r>
            <a:r>
              <a:rPr lang="en-CA" sz="2400" i="1" baseline="-25000" dirty="0"/>
              <a:t>2</a:t>
            </a:r>
            <a:r>
              <a:rPr lang="en-CA" sz="2400" i="1" dirty="0"/>
              <a:t>)</a:t>
            </a:r>
            <a:r>
              <a:rPr lang="en-CA" sz="2400" i="1" baseline="-25000" dirty="0"/>
              <a:t>2</a:t>
            </a:r>
            <a:r>
              <a:rPr lang="en-CA" sz="2400" i="1" dirty="0"/>
              <a:t>CO formed. (c) How much excess reagent </a:t>
            </a:r>
          </a:p>
          <a:p>
            <a:r>
              <a:rPr lang="en-CA" sz="2400" i="1" dirty="0"/>
              <a:t>(in grams) is left at the end of the reaction?</a:t>
            </a:r>
          </a:p>
        </p:txBody>
      </p:sp>
      <p:cxnSp>
        <p:nvCxnSpPr>
          <p:cNvPr id="6" name="Straight Connector 5">
            <a:extLst>
              <a:ext uri="{FF2B5EF4-FFF2-40B4-BE49-F238E27FC236}">
                <a16:creationId xmlns:a16="http://schemas.microsoft.com/office/drawing/2014/main" id="{F4044564-73E2-1B01-4287-622928E5E27A}"/>
              </a:ext>
            </a:extLst>
          </p:cNvPr>
          <p:cNvCxnSpPr>
            <a:cxnSpLocks/>
          </p:cNvCxnSpPr>
          <p:nvPr/>
        </p:nvCxnSpPr>
        <p:spPr>
          <a:xfrm>
            <a:off x="2601311" y="1271751"/>
            <a:ext cx="501343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5F92621-9A0C-B5DA-F3B7-F58E061F3882}"/>
              </a:ext>
            </a:extLst>
          </p:cNvPr>
          <p:cNvSpPr/>
          <p:nvPr/>
        </p:nvSpPr>
        <p:spPr>
          <a:xfrm>
            <a:off x="1907628" y="524035"/>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7B9494-06CA-2B27-3EF6-BF7773C954EC}"/>
              </a:ext>
            </a:extLst>
          </p:cNvPr>
          <p:cNvSpPr txBox="1"/>
          <p:nvPr/>
        </p:nvSpPr>
        <p:spPr>
          <a:xfrm>
            <a:off x="352097" y="2635002"/>
            <a:ext cx="1789387" cy="461665"/>
          </a:xfrm>
          <a:prstGeom prst="rect">
            <a:avLst/>
          </a:prstGeom>
          <a:noFill/>
        </p:spPr>
        <p:txBody>
          <a:bodyPr wrap="square" rtlCol="0">
            <a:spAutoFit/>
          </a:bodyPr>
          <a:lstStyle/>
          <a:p>
            <a:r>
              <a:rPr lang="en-US" sz="2400" b="1" dirty="0"/>
              <a:t>m = </a:t>
            </a:r>
            <a:r>
              <a:rPr lang="en-US" sz="2400" b="1" dirty="0">
                <a:solidFill>
                  <a:srgbClr val="FF0000"/>
                </a:solidFill>
              </a:rPr>
              <a:t>637.2 g</a:t>
            </a:r>
            <a:r>
              <a:rPr lang="en-US" sz="2400" b="1" dirty="0"/>
              <a:t> </a:t>
            </a:r>
          </a:p>
        </p:txBody>
      </p:sp>
      <p:sp>
        <p:nvSpPr>
          <p:cNvPr id="12" name="Oval 11">
            <a:extLst>
              <a:ext uri="{FF2B5EF4-FFF2-40B4-BE49-F238E27FC236}">
                <a16:creationId xmlns:a16="http://schemas.microsoft.com/office/drawing/2014/main" id="{0851925B-C19F-2F9C-2622-88A41C08701D}"/>
              </a:ext>
            </a:extLst>
          </p:cNvPr>
          <p:cNvSpPr/>
          <p:nvPr/>
        </p:nvSpPr>
        <p:spPr>
          <a:xfrm>
            <a:off x="5470633" y="521766"/>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3E5D96-510E-E7C3-8987-28A8CBF5C1DE}"/>
              </a:ext>
            </a:extLst>
          </p:cNvPr>
          <p:cNvSpPr txBox="1"/>
          <p:nvPr/>
        </p:nvSpPr>
        <p:spPr>
          <a:xfrm>
            <a:off x="2735316" y="2635001"/>
            <a:ext cx="1789387" cy="461665"/>
          </a:xfrm>
          <a:prstGeom prst="rect">
            <a:avLst/>
          </a:prstGeom>
          <a:noFill/>
        </p:spPr>
        <p:txBody>
          <a:bodyPr wrap="square" rtlCol="0">
            <a:spAutoFit/>
          </a:bodyPr>
          <a:lstStyle/>
          <a:p>
            <a:r>
              <a:rPr lang="en-US" sz="2400" b="1" dirty="0"/>
              <a:t>m = </a:t>
            </a:r>
            <a:r>
              <a:rPr lang="en-US" sz="2400" b="1" dirty="0">
                <a:solidFill>
                  <a:srgbClr val="FF0000"/>
                </a:solidFill>
              </a:rPr>
              <a:t>1142 g</a:t>
            </a:r>
            <a:r>
              <a:rPr lang="en-US" sz="2400" b="1" dirty="0"/>
              <a:t> </a:t>
            </a:r>
          </a:p>
        </p:txBody>
      </p:sp>
      <p:sp>
        <p:nvSpPr>
          <p:cNvPr id="33" name="TextBox 32">
            <a:extLst>
              <a:ext uri="{FF2B5EF4-FFF2-40B4-BE49-F238E27FC236}">
                <a16:creationId xmlns:a16="http://schemas.microsoft.com/office/drawing/2014/main" id="{8EF34361-27EE-E09D-2100-3DC06CB9B6BA}"/>
              </a:ext>
            </a:extLst>
          </p:cNvPr>
          <p:cNvSpPr txBox="1"/>
          <p:nvPr/>
        </p:nvSpPr>
        <p:spPr>
          <a:xfrm>
            <a:off x="6358503" y="6094092"/>
            <a:ext cx="3304203" cy="461665"/>
          </a:xfrm>
          <a:prstGeom prst="rect">
            <a:avLst/>
          </a:prstGeom>
          <a:noFill/>
        </p:spPr>
        <p:txBody>
          <a:bodyPr wrap="square" rtlCol="0">
            <a:spAutoFit/>
          </a:bodyPr>
          <a:lstStyle/>
          <a:p>
            <a:r>
              <a:rPr lang="en-US" sz="2400" b="1" dirty="0"/>
              <a:t>n = </a:t>
            </a:r>
            <a:r>
              <a:rPr lang="en-US" sz="2400" b="1" dirty="0">
                <a:solidFill>
                  <a:srgbClr val="FF0000"/>
                </a:solidFill>
              </a:rPr>
              <a:t>18.7411764706 mol </a:t>
            </a:r>
            <a:r>
              <a:rPr lang="en-US" sz="2400" b="1" dirty="0"/>
              <a:t> </a:t>
            </a:r>
          </a:p>
        </p:txBody>
      </p:sp>
      <p:sp>
        <p:nvSpPr>
          <p:cNvPr id="35" name="Rectangle 34">
            <a:extLst>
              <a:ext uri="{FF2B5EF4-FFF2-40B4-BE49-F238E27FC236}">
                <a16:creationId xmlns:a16="http://schemas.microsoft.com/office/drawing/2014/main" id="{BA36F4B5-6060-0FA5-1730-C381D07E353A}"/>
              </a:ext>
            </a:extLst>
          </p:cNvPr>
          <p:cNvSpPr/>
          <p:nvPr/>
        </p:nvSpPr>
        <p:spPr>
          <a:xfrm>
            <a:off x="6345555" y="6079445"/>
            <a:ext cx="3255041" cy="49095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EACE161-E0CA-55DD-D54D-46998809AF9F}"/>
              </a:ext>
            </a:extLst>
          </p:cNvPr>
          <p:cNvSpPr txBox="1"/>
          <p:nvPr/>
        </p:nvSpPr>
        <p:spPr>
          <a:xfrm>
            <a:off x="794526" y="1210722"/>
            <a:ext cx="795722" cy="923330"/>
          </a:xfrm>
          <a:prstGeom prst="rect">
            <a:avLst/>
          </a:prstGeom>
          <a:noFill/>
        </p:spPr>
        <p:txBody>
          <a:bodyPr wrap="square" rtlCol="0">
            <a:spAutoFit/>
          </a:bodyPr>
          <a:lstStyle/>
          <a:p>
            <a:r>
              <a:rPr lang="en-US" sz="5400" b="1" dirty="0">
                <a:solidFill>
                  <a:srgbClr val="FF0000"/>
                </a:solidFill>
              </a:rPr>
              <a:t>L</a:t>
            </a:r>
            <a:endParaRPr lang="en-US" sz="5400" b="1" dirty="0"/>
          </a:p>
        </p:txBody>
      </p:sp>
      <p:sp>
        <p:nvSpPr>
          <p:cNvPr id="37" name="TextBox 36">
            <a:extLst>
              <a:ext uri="{FF2B5EF4-FFF2-40B4-BE49-F238E27FC236}">
                <a16:creationId xmlns:a16="http://schemas.microsoft.com/office/drawing/2014/main" id="{7C6DEC25-E476-A85D-618C-9FA6A1CFACEC}"/>
              </a:ext>
            </a:extLst>
          </p:cNvPr>
          <p:cNvSpPr txBox="1"/>
          <p:nvPr/>
        </p:nvSpPr>
        <p:spPr>
          <a:xfrm>
            <a:off x="3165136" y="1225168"/>
            <a:ext cx="795722" cy="923330"/>
          </a:xfrm>
          <a:prstGeom prst="rect">
            <a:avLst/>
          </a:prstGeom>
          <a:noFill/>
        </p:spPr>
        <p:txBody>
          <a:bodyPr wrap="square" rtlCol="0">
            <a:spAutoFit/>
          </a:bodyPr>
          <a:lstStyle/>
          <a:p>
            <a:r>
              <a:rPr lang="en-US" sz="5400" b="1" dirty="0">
                <a:solidFill>
                  <a:srgbClr val="FF0000"/>
                </a:solidFill>
              </a:rPr>
              <a:t>E</a:t>
            </a:r>
            <a:endParaRPr lang="en-US" sz="5400" b="1" dirty="0"/>
          </a:p>
        </p:txBody>
      </p:sp>
      <p:cxnSp>
        <p:nvCxnSpPr>
          <p:cNvPr id="4" name="Straight Arrow Connector 3">
            <a:extLst>
              <a:ext uri="{FF2B5EF4-FFF2-40B4-BE49-F238E27FC236}">
                <a16:creationId xmlns:a16="http://schemas.microsoft.com/office/drawing/2014/main" id="{47F11D1E-9117-A92E-07D6-D7BD01D39877}"/>
              </a:ext>
            </a:extLst>
          </p:cNvPr>
          <p:cNvCxnSpPr>
            <a:cxnSpLocks/>
          </p:cNvCxnSpPr>
          <p:nvPr/>
        </p:nvCxnSpPr>
        <p:spPr>
          <a:xfrm flipV="1">
            <a:off x="6070544" y="3096666"/>
            <a:ext cx="0" cy="277659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D328A06-7DFA-792D-F334-3DA32F869E48}"/>
              </a:ext>
            </a:extLst>
          </p:cNvPr>
          <p:cNvSpPr txBox="1"/>
          <p:nvPr/>
        </p:nvSpPr>
        <p:spPr>
          <a:xfrm>
            <a:off x="6375344" y="3663839"/>
            <a:ext cx="2498438" cy="923330"/>
          </a:xfrm>
          <a:prstGeom prst="rect">
            <a:avLst/>
          </a:prstGeom>
          <a:noFill/>
        </p:spPr>
        <p:txBody>
          <a:bodyPr wrap="square" rtlCol="0">
            <a:spAutoFit/>
          </a:bodyPr>
          <a:lstStyle/>
          <a:p>
            <a:r>
              <a:rPr lang="en-US" sz="5400" b="1" dirty="0">
                <a:solidFill>
                  <a:srgbClr val="FF0000"/>
                </a:solidFill>
              </a:rPr>
              <a:t>m </a:t>
            </a:r>
            <a:r>
              <a:rPr lang="en-US" sz="5400" b="1" dirty="0"/>
              <a:t>= </a:t>
            </a:r>
            <a:r>
              <a:rPr lang="en-US" sz="5400" b="1" dirty="0" err="1">
                <a:solidFill>
                  <a:srgbClr val="FF0000"/>
                </a:solidFill>
              </a:rPr>
              <a:t>nM</a:t>
            </a:r>
            <a:endParaRPr lang="en-US" sz="3200" baseline="-25000" dirty="0">
              <a:solidFill>
                <a:srgbClr val="FF0000"/>
              </a:solidFill>
            </a:endParaRPr>
          </a:p>
        </p:txBody>
      </p:sp>
      <p:sp>
        <p:nvSpPr>
          <p:cNvPr id="14" name="TextBox 13">
            <a:extLst>
              <a:ext uri="{FF2B5EF4-FFF2-40B4-BE49-F238E27FC236}">
                <a16:creationId xmlns:a16="http://schemas.microsoft.com/office/drawing/2014/main" id="{C1BA6CF7-A370-5691-ACC3-0F3BC07C9D20}"/>
              </a:ext>
            </a:extLst>
          </p:cNvPr>
          <p:cNvSpPr txBox="1"/>
          <p:nvPr/>
        </p:nvSpPr>
        <p:spPr>
          <a:xfrm>
            <a:off x="6195961" y="2636775"/>
            <a:ext cx="2180572" cy="461665"/>
          </a:xfrm>
          <a:prstGeom prst="rect">
            <a:avLst/>
          </a:prstGeom>
          <a:noFill/>
        </p:spPr>
        <p:txBody>
          <a:bodyPr wrap="square" rtlCol="0">
            <a:spAutoFit/>
          </a:bodyPr>
          <a:lstStyle/>
          <a:p>
            <a:r>
              <a:rPr lang="en-US" sz="2400" b="1" dirty="0"/>
              <a:t>m = </a:t>
            </a:r>
            <a:r>
              <a:rPr lang="en-US" sz="2400" b="1" dirty="0">
                <a:solidFill>
                  <a:srgbClr val="FF0000"/>
                </a:solidFill>
              </a:rPr>
              <a:t>???</a:t>
            </a:r>
            <a:r>
              <a:rPr lang="en-US" sz="2400" b="1" dirty="0"/>
              <a:t> (g)</a:t>
            </a:r>
          </a:p>
        </p:txBody>
      </p:sp>
      <p:sp>
        <p:nvSpPr>
          <p:cNvPr id="18" name="TextBox 17">
            <a:extLst>
              <a:ext uri="{FF2B5EF4-FFF2-40B4-BE49-F238E27FC236}">
                <a16:creationId xmlns:a16="http://schemas.microsoft.com/office/drawing/2014/main" id="{88D884C6-C8FD-3AAF-1447-34073DA1405E}"/>
              </a:ext>
            </a:extLst>
          </p:cNvPr>
          <p:cNvSpPr txBox="1"/>
          <p:nvPr/>
        </p:nvSpPr>
        <p:spPr>
          <a:xfrm>
            <a:off x="7178765" y="4331451"/>
            <a:ext cx="4919450" cy="584775"/>
          </a:xfrm>
          <a:prstGeom prst="rect">
            <a:avLst/>
          </a:prstGeom>
          <a:noFill/>
        </p:spPr>
        <p:txBody>
          <a:bodyPr wrap="square" rtlCol="0">
            <a:spAutoFit/>
          </a:bodyPr>
          <a:lstStyle/>
          <a:p>
            <a:r>
              <a:rPr lang="en-US" sz="3200" b="1" dirty="0"/>
              <a:t>= </a:t>
            </a:r>
            <a:r>
              <a:rPr lang="en-US" sz="3200" b="1" dirty="0">
                <a:solidFill>
                  <a:srgbClr val="FF0000"/>
                </a:solidFill>
              </a:rPr>
              <a:t>(18.7…mol)(60.0 g/mol)</a:t>
            </a:r>
            <a:endParaRPr lang="en-US" sz="1600" baseline="-25000" dirty="0">
              <a:solidFill>
                <a:srgbClr val="FF0000"/>
              </a:solidFill>
            </a:endParaRPr>
          </a:p>
        </p:txBody>
      </p:sp>
      <p:sp>
        <p:nvSpPr>
          <p:cNvPr id="19" name="TextBox 18">
            <a:extLst>
              <a:ext uri="{FF2B5EF4-FFF2-40B4-BE49-F238E27FC236}">
                <a16:creationId xmlns:a16="http://schemas.microsoft.com/office/drawing/2014/main" id="{205558BE-A82B-C049-FB59-2B6FDC89ABE7}"/>
              </a:ext>
            </a:extLst>
          </p:cNvPr>
          <p:cNvSpPr txBox="1"/>
          <p:nvPr/>
        </p:nvSpPr>
        <p:spPr>
          <a:xfrm>
            <a:off x="7178765" y="4883714"/>
            <a:ext cx="3565434" cy="584775"/>
          </a:xfrm>
          <a:prstGeom prst="rect">
            <a:avLst/>
          </a:prstGeom>
          <a:noFill/>
        </p:spPr>
        <p:txBody>
          <a:bodyPr wrap="square" rtlCol="0">
            <a:spAutoFit/>
          </a:bodyPr>
          <a:lstStyle/>
          <a:p>
            <a:r>
              <a:rPr lang="en-US" sz="3200" b="1" dirty="0"/>
              <a:t>= 1124.47058 g</a:t>
            </a:r>
            <a:endParaRPr lang="en-US" sz="1600" baseline="-25000" dirty="0">
              <a:solidFill>
                <a:srgbClr val="FF0000"/>
              </a:solidFill>
            </a:endParaRPr>
          </a:p>
        </p:txBody>
      </p:sp>
      <p:sp>
        <p:nvSpPr>
          <p:cNvPr id="20" name="TextBox 19">
            <a:extLst>
              <a:ext uri="{FF2B5EF4-FFF2-40B4-BE49-F238E27FC236}">
                <a16:creationId xmlns:a16="http://schemas.microsoft.com/office/drawing/2014/main" id="{A4D7ED7B-C131-B2B9-A6F7-36705DE796F7}"/>
              </a:ext>
            </a:extLst>
          </p:cNvPr>
          <p:cNvSpPr txBox="1"/>
          <p:nvPr/>
        </p:nvSpPr>
        <p:spPr>
          <a:xfrm>
            <a:off x="3628122" y="15594"/>
            <a:ext cx="1842511" cy="584775"/>
          </a:xfrm>
          <a:prstGeom prst="rect">
            <a:avLst/>
          </a:prstGeom>
          <a:noFill/>
        </p:spPr>
        <p:txBody>
          <a:bodyPr wrap="square" rtlCol="0">
            <a:spAutoFit/>
          </a:bodyPr>
          <a:lstStyle/>
          <a:p>
            <a:r>
              <a:rPr lang="en-US" sz="3200" b="1" dirty="0">
                <a:solidFill>
                  <a:srgbClr val="FF0000"/>
                </a:solidFill>
              </a:rPr>
              <a:t>4 Sig Figs</a:t>
            </a:r>
          </a:p>
        </p:txBody>
      </p:sp>
      <p:sp>
        <p:nvSpPr>
          <p:cNvPr id="21" name="TextBox 20">
            <a:extLst>
              <a:ext uri="{FF2B5EF4-FFF2-40B4-BE49-F238E27FC236}">
                <a16:creationId xmlns:a16="http://schemas.microsoft.com/office/drawing/2014/main" id="{E3D5E927-936B-04E2-253D-8DA26393E3B3}"/>
              </a:ext>
            </a:extLst>
          </p:cNvPr>
          <p:cNvSpPr txBox="1"/>
          <p:nvPr/>
        </p:nvSpPr>
        <p:spPr>
          <a:xfrm>
            <a:off x="6195961" y="2635001"/>
            <a:ext cx="2180572" cy="1200329"/>
          </a:xfrm>
          <a:prstGeom prst="rect">
            <a:avLst/>
          </a:prstGeom>
          <a:noFill/>
          <a:ln w="31750">
            <a:solidFill>
              <a:srgbClr val="FF0000"/>
            </a:solidFill>
          </a:ln>
        </p:spPr>
        <p:txBody>
          <a:bodyPr wrap="square" rtlCol="0">
            <a:spAutoFit/>
          </a:bodyPr>
          <a:lstStyle/>
          <a:p>
            <a:r>
              <a:rPr lang="en-US" sz="2400" b="1" dirty="0"/>
              <a:t>m = </a:t>
            </a:r>
            <a:r>
              <a:rPr lang="en-US" sz="2400" b="1" dirty="0">
                <a:solidFill>
                  <a:srgbClr val="FF0000"/>
                </a:solidFill>
              </a:rPr>
              <a:t>1124 </a:t>
            </a:r>
            <a:r>
              <a:rPr lang="en-US" sz="2400" b="1" dirty="0"/>
              <a:t>g</a:t>
            </a:r>
          </a:p>
          <a:p>
            <a:r>
              <a:rPr lang="en-US" sz="2400" b="1" dirty="0"/>
              <a:t>OR</a:t>
            </a:r>
          </a:p>
          <a:p>
            <a:r>
              <a:rPr lang="en-US" sz="2400" b="1" dirty="0"/>
              <a:t>1.124 x 10</a:t>
            </a:r>
            <a:r>
              <a:rPr lang="en-US" sz="2400" b="1" baseline="30000" dirty="0"/>
              <a:t>3</a:t>
            </a:r>
            <a:r>
              <a:rPr lang="en-US" sz="2400" b="1" dirty="0"/>
              <a:t> g</a:t>
            </a:r>
          </a:p>
        </p:txBody>
      </p:sp>
    </p:spTree>
    <p:extLst>
      <p:ext uri="{BB962C8B-B14F-4D97-AF65-F5344CB8AC3E}">
        <p14:creationId xmlns:p14="http://schemas.microsoft.com/office/powerpoint/2010/main" val="387727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p:bldP spid="19" grpId="0"/>
      <p:bldP spid="20" grpId="0"/>
      <p:bldP spid="2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28991"/>
          </a:xfrm>
        </p:spPr>
        <p:txBody>
          <a:bodyPr/>
          <a:lstStyle/>
          <a:p>
            <a:r>
              <a:rPr lang="en-US" b="1" i="1" dirty="0">
                <a:solidFill>
                  <a:srgbClr val="FF0000"/>
                </a:solidFill>
              </a:rPr>
              <a:t>Example 3.15</a:t>
            </a:r>
          </a:p>
        </p:txBody>
      </p:sp>
      <p:sp>
        <p:nvSpPr>
          <p:cNvPr id="5" name="TextBox 4">
            <a:extLst>
              <a:ext uri="{FF2B5EF4-FFF2-40B4-BE49-F238E27FC236}">
                <a16:creationId xmlns:a16="http://schemas.microsoft.com/office/drawing/2014/main" id="{8B06A43C-6CBF-60E7-AB9A-983DEF4874DD}"/>
              </a:ext>
            </a:extLst>
          </p:cNvPr>
          <p:cNvSpPr txBox="1"/>
          <p:nvPr/>
        </p:nvSpPr>
        <p:spPr>
          <a:xfrm>
            <a:off x="257504" y="1711672"/>
            <a:ext cx="11934496" cy="923330"/>
          </a:xfrm>
          <a:prstGeom prst="rect">
            <a:avLst/>
          </a:prstGeom>
          <a:noFill/>
          <a:ln w="38100">
            <a:solidFill>
              <a:srgbClr val="FF0000"/>
            </a:solidFill>
          </a:ln>
        </p:spPr>
        <p:txBody>
          <a:bodyPr wrap="square" rtlCol="0">
            <a:spAutoFit/>
          </a:bodyPr>
          <a:lstStyle/>
          <a:p>
            <a:r>
              <a:rPr lang="en-US" sz="5400" b="1" u="sng" dirty="0"/>
              <a:t>2</a:t>
            </a:r>
            <a:r>
              <a:rPr lang="en-US" sz="5400" dirty="0"/>
              <a:t> NH</a:t>
            </a:r>
            <a:r>
              <a:rPr lang="en-US" sz="5400" baseline="-25000" dirty="0"/>
              <a:t>3(g)</a:t>
            </a:r>
            <a:r>
              <a:rPr lang="en-US" sz="5400" dirty="0"/>
              <a:t> + CO</a:t>
            </a:r>
            <a:r>
              <a:rPr lang="en-US" sz="5400" baseline="-25000" dirty="0"/>
              <a:t>2(g)</a:t>
            </a:r>
            <a:r>
              <a:rPr lang="en-US" sz="5400" dirty="0"/>
              <a:t>   </a:t>
            </a:r>
            <a:r>
              <a:rPr lang="en-US" sz="5400" dirty="0">
                <a:sym typeface="Wingdings" pitchFamily="2" charset="2"/>
              </a:rPr>
              <a:t>    (NH</a:t>
            </a:r>
            <a:r>
              <a:rPr lang="en-US" sz="5400" baseline="-25000" dirty="0">
                <a:sym typeface="Wingdings" pitchFamily="2" charset="2"/>
              </a:rPr>
              <a:t>2</a:t>
            </a:r>
            <a:r>
              <a:rPr lang="en-US" sz="5400" dirty="0">
                <a:sym typeface="Wingdings" pitchFamily="2" charset="2"/>
              </a:rPr>
              <a:t>)</a:t>
            </a:r>
            <a:r>
              <a:rPr lang="en-US" sz="5400" baseline="-25000" dirty="0">
                <a:sym typeface="Wingdings" pitchFamily="2" charset="2"/>
              </a:rPr>
              <a:t>2</a:t>
            </a:r>
            <a:r>
              <a:rPr lang="en-US" sz="5400" dirty="0">
                <a:sym typeface="Wingdings" pitchFamily="2" charset="2"/>
              </a:rPr>
              <a:t>CO</a:t>
            </a:r>
            <a:r>
              <a:rPr lang="en-US" sz="5400" baseline="-25000" dirty="0">
                <a:sym typeface="Wingdings" pitchFamily="2" charset="2"/>
              </a:rPr>
              <a:t>(</a:t>
            </a:r>
            <a:r>
              <a:rPr lang="en-US" sz="5400" baseline="-25000" dirty="0" err="1">
                <a:sym typeface="Wingdings" pitchFamily="2" charset="2"/>
              </a:rPr>
              <a:t>aq</a:t>
            </a:r>
            <a:r>
              <a:rPr lang="en-US" sz="5400" baseline="-25000" dirty="0">
                <a:sym typeface="Wingdings" pitchFamily="2" charset="2"/>
              </a:rPr>
              <a:t>)</a:t>
            </a:r>
            <a:r>
              <a:rPr lang="en-US" sz="5400" dirty="0">
                <a:sym typeface="Wingdings" pitchFamily="2" charset="2"/>
              </a:rPr>
              <a:t> +  H</a:t>
            </a:r>
            <a:r>
              <a:rPr lang="en-US" sz="5400" baseline="-25000" dirty="0">
                <a:sym typeface="Wingdings" pitchFamily="2" charset="2"/>
              </a:rPr>
              <a:t>2</a:t>
            </a:r>
            <a:r>
              <a:rPr lang="en-US" sz="5400" dirty="0">
                <a:sym typeface="Wingdings" pitchFamily="2" charset="2"/>
              </a:rPr>
              <a:t>O</a:t>
            </a:r>
            <a:r>
              <a:rPr lang="en-US" sz="5400" baseline="-25000" dirty="0">
                <a:sym typeface="Wingdings" pitchFamily="2" charset="2"/>
              </a:rPr>
              <a:t>(l)</a:t>
            </a:r>
            <a:endParaRPr lang="en-US" sz="5400" baseline="-25000" dirty="0"/>
          </a:p>
        </p:txBody>
      </p:sp>
      <p:sp>
        <p:nvSpPr>
          <p:cNvPr id="7" name="TextBox 6">
            <a:extLst>
              <a:ext uri="{FF2B5EF4-FFF2-40B4-BE49-F238E27FC236}">
                <a16:creationId xmlns:a16="http://schemas.microsoft.com/office/drawing/2014/main" id="{E578A95A-95F9-C6E5-F873-3268228111C8}"/>
              </a:ext>
            </a:extLst>
          </p:cNvPr>
          <p:cNvSpPr txBox="1"/>
          <p:nvPr/>
        </p:nvSpPr>
        <p:spPr>
          <a:xfrm>
            <a:off x="0" y="486504"/>
            <a:ext cx="12192000" cy="1200329"/>
          </a:xfrm>
          <a:prstGeom prst="rect">
            <a:avLst/>
          </a:prstGeom>
          <a:noFill/>
        </p:spPr>
        <p:txBody>
          <a:bodyPr wrap="square" rtlCol="0">
            <a:spAutoFit/>
          </a:bodyPr>
          <a:lstStyle/>
          <a:p>
            <a:r>
              <a:rPr lang="en-CA" sz="2400" i="1" dirty="0"/>
              <a:t>In one process, 637.2 g NH</a:t>
            </a:r>
            <a:r>
              <a:rPr lang="en-CA" sz="2400" i="1" baseline="-25000" dirty="0"/>
              <a:t>3</a:t>
            </a:r>
            <a:r>
              <a:rPr lang="en-CA" sz="2400" i="1" dirty="0"/>
              <a:t> are treated with 1142 g CO</a:t>
            </a:r>
            <a:r>
              <a:rPr lang="en-CA" sz="2400" i="1" baseline="-25000" dirty="0"/>
              <a:t>2</a:t>
            </a:r>
            <a:r>
              <a:rPr lang="en-CA" sz="2400" i="1" dirty="0"/>
              <a:t>. (a) Which of the two reactants is the limiting reagent? (b) Calculate the mass of (NH</a:t>
            </a:r>
            <a:r>
              <a:rPr lang="en-CA" sz="2400" i="1" baseline="-25000" dirty="0"/>
              <a:t>2</a:t>
            </a:r>
            <a:r>
              <a:rPr lang="en-CA" sz="2400" i="1" dirty="0"/>
              <a:t>)</a:t>
            </a:r>
            <a:r>
              <a:rPr lang="en-CA" sz="2400" i="1" baseline="-25000" dirty="0"/>
              <a:t>2</a:t>
            </a:r>
            <a:r>
              <a:rPr lang="en-CA" sz="2400" i="1" dirty="0"/>
              <a:t>CO formed. (c) How much excess reagent </a:t>
            </a:r>
          </a:p>
          <a:p>
            <a:r>
              <a:rPr lang="en-CA" sz="2400" i="1" dirty="0"/>
              <a:t>(in grams) is left at the end of the reaction?</a:t>
            </a:r>
          </a:p>
        </p:txBody>
      </p:sp>
      <p:cxnSp>
        <p:nvCxnSpPr>
          <p:cNvPr id="6" name="Straight Connector 5">
            <a:extLst>
              <a:ext uri="{FF2B5EF4-FFF2-40B4-BE49-F238E27FC236}">
                <a16:creationId xmlns:a16="http://schemas.microsoft.com/office/drawing/2014/main" id="{F4044564-73E2-1B01-4287-622928E5E27A}"/>
              </a:ext>
            </a:extLst>
          </p:cNvPr>
          <p:cNvCxnSpPr>
            <a:cxnSpLocks/>
          </p:cNvCxnSpPr>
          <p:nvPr/>
        </p:nvCxnSpPr>
        <p:spPr>
          <a:xfrm>
            <a:off x="7950422" y="1225168"/>
            <a:ext cx="3261326"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5F92621-9A0C-B5DA-F3B7-F58E061F3882}"/>
              </a:ext>
            </a:extLst>
          </p:cNvPr>
          <p:cNvSpPr/>
          <p:nvPr/>
        </p:nvSpPr>
        <p:spPr>
          <a:xfrm>
            <a:off x="1907628" y="524035"/>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7B9494-06CA-2B27-3EF6-BF7773C954EC}"/>
              </a:ext>
            </a:extLst>
          </p:cNvPr>
          <p:cNvSpPr txBox="1"/>
          <p:nvPr/>
        </p:nvSpPr>
        <p:spPr>
          <a:xfrm>
            <a:off x="352097" y="2635002"/>
            <a:ext cx="1789387" cy="461665"/>
          </a:xfrm>
          <a:prstGeom prst="rect">
            <a:avLst/>
          </a:prstGeom>
          <a:noFill/>
        </p:spPr>
        <p:txBody>
          <a:bodyPr wrap="square" rtlCol="0">
            <a:spAutoFit/>
          </a:bodyPr>
          <a:lstStyle/>
          <a:p>
            <a:r>
              <a:rPr lang="en-US" sz="2400" b="1" dirty="0"/>
              <a:t>m = </a:t>
            </a:r>
            <a:r>
              <a:rPr lang="en-US" sz="2400" b="1" dirty="0">
                <a:solidFill>
                  <a:srgbClr val="FF0000"/>
                </a:solidFill>
              </a:rPr>
              <a:t>637.2 g</a:t>
            </a:r>
            <a:r>
              <a:rPr lang="en-US" sz="2400" b="1" dirty="0"/>
              <a:t> </a:t>
            </a:r>
          </a:p>
        </p:txBody>
      </p:sp>
      <p:sp>
        <p:nvSpPr>
          <p:cNvPr id="12" name="Oval 11">
            <a:extLst>
              <a:ext uri="{FF2B5EF4-FFF2-40B4-BE49-F238E27FC236}">
                <a16:creationId xmlns:a16="http://schemas.microsoft.com/office/drawing/2014/main" id="{0851925B-C19F-2F9C-2622-88A41C08701D}"/>
              </a:ext>
            </a:extLst>
          </p:cNvPr>
          <p:cNvSpPr/>
          <p:nvPr/>
        </p:nvSpPr>
        <p:spPr>
          <a:xfrm>
            <a:off x="5470633" y="521766"/>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3E5D96-510E-E7C3-8987-28A8CBF5C1DE}"/>
              </a:ext>
            </a:extLst>
          </p:cNvPr>
          <p:cNvSpPr txBox="1"/>
          <p:nvPr/>
        </p:nvSpPr>
        <p:spPr>
          <a:xfrm>
            <a:off x="2735316" y="2635001"/>
            <a:ext cx="1789387" cy="461665"/>
          </a:xfrm>
          <a:prstGeom prst="rect">
            <a:avLst/>
          </a:prstGeom>
          <a:noFill/>
        </p:spPr>
        <p:txBody>
          <a:bodyPr wrap="square" rtlCol="0">
            <a:spAutoFit/>
          </a:bodyPr>
          <a:lstStyle/>
          <a:p>
            <a:r>
              <a:rPr lang="en-US" sz="2400" b="1" dirty="0"/>
              <a:t>m = </a:t>
            </a:r>
            <a:r>
              <a:rPr lang="en-US" sz="2400" b="1" dirty="0">
                <a:solidFill>
                  <a:srgbClr val="FF0000"/>
                </a:solidFill>
              </a:rPr>
              <a:t>1142 g</a:t>
            </a:r>
            <a:r>
              <a:rPr lang="en-US" sz="2400" b="1" dirty="0"/>
              <a:t> </a:t>
            </a:r>
          </a:p>
        </p:txBody>
      </p:sp>
      <p:sp>
        <p:nvSpPr>
          <p:cNvPr id="33" name="TextBox 32">
            <a:extLst>
              <a:ext uri="{FF2B5EF4-FFF2-40B4-BE49-F238E27FC236}">
                <a16:creationId xmlns:a16="http://schemas.microsoft.com/office/drawing/2014/main" id="{8EF34361-27EE-E09D-2100-3DC06CB9B6BA}"/>
              </a:ext>
            </a:extLst>
          </p:cNvPr>
          <p:cNvSpPr txBox="1"/>
          <p:nvPr/>
        </p:nvSpPr>
        <p:spPr>
          <a:xfrm>
            <a:off x="6358503" y="6094092"/>
            <a:ext cx="3699897" cy="461665"/>
          </a:xfrm>
          <a:prstGeom prst="rect">
            <a:avLst/>
          </a:prstGeom>
          <a:noFill/>
        </p:spPr>
        <p:txBody>
          <a:bodyPr wrap="square" rtlCol="0">
            <a:spAutoFit/>
          </a:bodyPr>
          <a:lstStyle/>
          <a:p>
            <a:r>
              <a:rPr lang="en-US" sz="2400" b="1" dirty="0"/>
              <a:t>n = </a:t>
            </a:r>
            <a:r>
              <a:rPr lang="en-US" sz="2400" b="1" dirty="0">
                <a:solidFill>
                  <a:srgbClr val="FF0000"/>
                </a:solidFill>
              </a:rPr>
              <a:t>18.7411764706 mol (LR) </a:t>
            </a:r>
            <a:r>
              <a:rPr lang="en-US" sz="2400" b="1" dirty="0"/>
              <a:t> </a:t>
            </a:r>
          </a:p>
        </p:txBody>
      </p:sp>
      <p:sp>
        <p:nvSpPr>
          <p:cNvPr id="35" name="Rectangle 34">
            <a:extLst>
              <a:ext uri="{FF2B5EF4-FFF2-40B4-BE49-F238E27FC236}">
                <a16:creationId xmlns:a16="http://schemas.microsoft.com/office/drawing/2014/main" id="{BA36F4B5-6060-0FA5-1730-C381D07E353A}"/>
              </a:ext>
            </a:extLst>
          </p:cNvPr>
          <p:cNvSpPr/>
          <p:nvPr/>
        </p:nvSpPr>
        <p:spPr>
          <a:xfrm>
            <a:off x="6345555" y="6079445"/>
            <a:ext cx="3871107" cy="49095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EACE161-E0CA-55DD-D54D-46998809AF9F}"/>
              </a:ext>
            </a:extLst>
          </p:cNvPr>
          <p:cNvSpPr txBox="1"/>
          <p:nvPr/>
        </p:nvSpPr>
        <p:spPr>
          <a:xfrm>
            <a:off x="794526" y="1210722"/>
            <a:ext cx="795722" cy="923330"/>
          </a:xfrm>
          <a:prstGeom prst="rect">
            <a:avLst/>
          </a:prstGeom>
          <a:noFill/>
        </p:spPr>
        <p:txBody>
          <a:bodyPr wrap="square" rtlCol="0">
            <a:spAutoFit/>
          </a:bodyPr>
          <a:lstStyle/>
          <a:p>
            <a:r>
              <a:rPr lang="en-US" sz="5400" b="1" dirty="0">
                <a:solidFill>
                  <a:srgbClr val="FF0000"/>
                </a:solidFill>
              </a:rPr>
              <a:t>L</a:t>
            </a:r>
            <a:endParaRPr lang="en-US" sz="5400" b="1" dirty="0"/>
          </a:p>
        </p:txBody>
      </p:sp>
      <p:sp>
        <p:nvSpPr>
          <p:cNvPr id="37" name="TextBox 36">
            <a:extLst>
              <a:ext uri="{FF2B5EF4-FFF2-40B4-BE49-F238E27FC236}">
                <a16:creationId xmlns:a16="http://schemas.microsoft.com/office/drawing/2014/main" id="{7C6DEC25-E476-A85D-618C-9FA6A1CFACEC}"/>
              </a:ext>
            </a:extLst>
          </p:cNvPr>
          <p:cNvSpPr txBox="1"/>
          <p:nvPr/>
        </p:nvSpPr>
        <p:spPr>
          <a:xfrm>
            <a:off x="3165136" y="1225168"/>
            <a:ext cx="795722" cy="923330"/>
          </a:xfrm>
          <a:prstGeom prst="rect">
            <a:avLst/>
          </a:prstGeom>
          <a:noFill/>
        </p:spPr>
        <p:txBody>
          <a:bodyPr wrap="square" rtlCol="0">
            <a:spAutoFit/>
          </a:bodyPr>
          <a:lstStyle/>
          <a:p>
            <a:r>
              <a:rPr lang="en-US" sz="5400" b="1" dirty="0">
                <a:solidFill>
                  <a:srgbClr val="FF0000"/>
                </a:solidFill>
              </a:rPr>
              <a:t>E</a:t>
            </a:r>
            <a:endParaRPr lang="en-US" sz="5400" b="1" dirty="0"/>
          </a:p>
        </p:txBody>
      </p:sp>
      <p:sp>
        <p:nvSpPr>
          <p:cNvPr id="21" name="TextBox 20">
            <a:extLst>
              <a:ext uri="{FF2B5EF4-FFF2-40B4-BE49-F238E27FC236}">
                <a16:creationId xmlns:a16="http://schemas.microsoft.com/office/drawing/2014/main" id="{E3D5E927-936B-04E2-253D-8DA26393E3B3}"/>
              </a:ext>
            </a:extLst>
          </p:cNvPr>
          <p:cNvSpPr txBox="1"/>
          <p:nvPr/>
        </p:nvSpPr>
        <p:spPr>
          <a:xfrm>
            <a:off x="6524459" y="2659841"/>
            <a:ext cx="2180572" cy="1200329"/>
          </a:xfrm>
          <a:prstGeom prst="rect">
            <a:avLst/>
          </a:prstGeom>
          <a:noFill/>
          <a:ln w="31750">
            <a:solidFill>
              <a:srgbClr val="FF0000"/>
            </a:solidFill>
          </a:ln>
        </p:spPr>
        <p:txBody>
          <a:bodyPr wrap="square" rtlCol="0">
            <a:spAutoFit/>
          </a:bodyPr>
          <a:lstStyle/>
          <a:p>
            <a:r>
              <a:rPr lang="en-US" sz="2400" b="1" dirty="0"/>
              <a:t>m = </a:t>
            </a:r>
            <a:r>
              <a:rPr lang="en-US" sz="2400" b="1" dirty="0">
                <a:solidFill>
                  <a:srgbClr val="FF0000"/>
                </a:solidFill>
              </a:rPr>
              <a:t>1162 </a:t>
            </a:r>
            <a:r>
              <a:rPr lang="en-US" sz="2400" b="1" dirty="0"/>
              <a:t>g</a:t>
            </a:r>
          </a:p>
          <a:p>
            <a:r>
              <a:rPr lang="en-US" sz="2400" b="1" dirty="0"/>
              <a:t>OR</a:t>
            </a:r>
          </a:p>
          <a:p>
            <a:r>
              <a:rPr lang="en-US" sz="2400" b="1" dirty="0"/>
              <a:t>1.162 x 10</a:t>
            </a:r>
            <a:r>
              <a:rPr lang="en-US" sz="2400" b="1" baseline="30000" dirty="0"/>
              <a:t>3</a:t>
            </a:r>
            <a:r>
              <a:rPr lang="en-US" sz="2400" b="1" dirty="0"/>
              <a:t> g</a:t>
            </a:r>
          </a:p>
        </p:txBody>
      </p:sp>
      <p:sp>
        <p:nvSpPr>
          <p:cNvPr id="3" name="TextBox 2">
            <a:extLst>
              <a:ext uri="{FF2B5EF4-FFF2-40B4-BE49-F238E27FC236}">
                <a16:creationId xmlns:a16="http://schemas.microsoft.com/office/drawing/2014/main" id="{6C595994-E6EB-CFC5-084F-1A4AE89FF066}"/>
              </a:ext>
            </a:extLst>
          </p:cNvPr>
          <p:cNvSpPr txBox="1"/>
          <p:nvPr/>
        </p:nvSpPr>
        <p:spPr>
          <a:xfrm>
            <a:off x="6298321" y="5192713"/>
            <a:ext cx="3871107" cy="461665"/>
          </a:xfrm>
          <a:prstGeom prst="rect">
            <a:avLst/>
          </a:prstGeom>
          <a:noFill/>
        </p:spPr>
        <p:txBody>
          <a:bodyPr wrap="square" rtlCol="0">
            <a:spAutoFit/>
          </a:bodyPr>
          <a:lstStyle/>
          <a:p>
            <a:r>
              <a:rPr lang="en-US" sz="2400" b="1" dirty="0"/>
              <a:t>n = </a:t>
            </a:r>
            <a:r>
              <a:rPr lang="en-US" sz="2400" b="1" dirty="0">
                <a:solidFill>
                  <a:srgbClr val="FF0000"/>
                </a:solidFill>
              </a:rPr>
              <a:t>25.9545454545  mol (E.R) </a:t>
            </a:r>
            <a:r>
              <a:rPr lang="en-US" sz="2400" b="1" dirty="0"/>
              <a:t> </a:t>
            </a:r>
          </a:p>
        </p:txBody>
      </p:sp>
      <p:cxnSp>
        <p:nvCxnSpPr>
          <p:cNvPr id="15" name="Straight Arrow Connector 14">
            <a:extLst>
              <a:ext uri="{FF2B5EF4-FFF2-40B4-BE49-F238E27FC236}">
                <a16:creationId xmlns:a16="http://schemas.microsoft.com/office/drawing/2014/main" id="{C379BC65-127C-A727-83E6-92262DDDE338}"/>
              </a:ext>
            </a:extLst>
          </p:cNvPr>
          <p:cNvCxnSpPr/>
          <p:nvPr/>
        </p:nvCxnSpPr>
        <p:spPr>
          <a:xfrm>
            <a:off x="1246790" y="1996907"/>
            <a:ext cx="4849210" cy="43280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7719CD7-F84F-DD9A-F733-8AA7801E8570}"/>
              </a:ext>
            </a:extLst>
          </p:cNvPr>
          <p:cNvCxnSpPr/>
          <p:nvPr/>
        </p:nvCxnSpPr>
        <p:spPr>
          <a:xfrm>
            <a:off x="3562997" y="1996907"/>
            <a:ext cx="2661755" cy="3195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66030E-D091-C8F0-4901-188502FE9C75}"/>
              </a:ext>
            </a:extLst>
          </p:cNvPr>
          <p:cNvCxnSpPr>
            <a:cxnSpLocks/>
          </p:cNvCxnSpPr>
          <p:nvPr/>
        </p:nvCxnSpPr>
        <p:spPr>
          <a:xfrm>
            <a:off x="45737" y="1637217"/>
            <a:ext cx="5212063"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24D4A6C-83E1-4282-3F8F-352FFA8D9DC2}"/>
              </a:ext>
            </a:extLst>
          </p:cNvPr>
          <p:cNvCxnSpPr>
            <a:cxnSpLocks/>
          </p:cNvCxnSpPr>
          <p:nvPr/>
        </p:nvCxnSpPr>
        <p:spPr>
          <a:xfrm flipH="1">
            <a:off x="4385803" y="6359649"/>
            <a:ext cx="1820852"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20AB979-ABCF-8A53-8E65-E4DFA943EA62}"/>
              </a:ext>
            </a:extLst>
          </p:cNvPr>
          <p:cNvSpPr txBox="1"/>
          <p:nvPr/>
        </p:nvSpPr>
        <p:spPr>
          <a:xfrm>
            <a:off x="4604979" y="5846563"/>
            <a:ext cx="1305641" cy="923330"/>
          </a:xfrm>
          <a:prstGeom prst="rect">
            <a:avLst/>
          </a:prstGeom>
          <a:noFill/>
        </p:spPr>
        <p:txBody>
          <a:bodyPr wrap="square" rtlCol="0">
            <a:spAutoFit/>
          </a:bodyPr>
          <a:lstStyle/>
          <a:p>
            <a:r>
              <a:rPr lang="en-US" sz="5400" b="1" dirty="0">
                <a:solidFill>
                  <a:srgbClr val="FF0000"/>
                </a:solidFill>
              </a:rPr>
              <a:t>(    )</a:t>
            </a:r>
          </a:p>
        </p:txBody>
      </p:sp>
      <p:sp>
        <p:nvSpPr>
          <p:cNvPr id="18" name="TextBox 17">
            <a:extLst>
              <a:ext uri="{FF2B5EF4-FFF2-40B4-BE49-F238E27FC236}">
                <a16:creationId xmlns:a16="http://schemas.microsoft.com/office/drawing/2014/main" id="{70954CCA-1B6D-BF75-C0FF-F6BA3B3392DE}"/>
              </a:ext>
            </a:extLst>
          </p:cNvPr>
          <p:cNvSpPr txBox="1"/>
          <p:nvPr/>
        </p:nvSpPr>
        <p:spPr>
          <a:xfrm>
            <a:off x="5021554" y="5761714"/>
            <a:ext cx="362606" cy="1200329"/>
          </a:xfrm>
          <a:prstGeom prst="rect">
            <a:avLst/>
          </a:prstGeom>
          <a:noFill/>
        </p:spPr>
        <p:txBody>
          <a:bodyPr wrap="square" rtlCol="0">
            <a:spAutoFit/>
          </a:bodyPr>
          <a:lstStyle/>
          <a:p>
            <a:r>
              <a:rPr lang="en-US" sz="3600" b="1" dirty="0">
                <a:solidFill>
                  <a:srgbClr val="FF0000"/>
                </a:solidFill>
              </a:rPr>
              <a:t>1</a:t>
            </a:r>
          </a:p>
          <a:p>
            <a:r>
              <a:rPr lang="en-US" sz="3600" b="1" dirty="0">
                <a:solidFill>
                  <a:srgbClr val="FF0000"/>
                </a:solidFill>
              </a:rPr>
              <a:t>1</a:t>
            </a:r>
          </a:p>
        </p:txBody>
      </p:sp>
      <p:sp>
        <p:nvSpPr>
          <p:cNvPr id="19" name="TextBox 18">
            <a:extLst>
              <a:ext uri="{FF2B5EF4-FFF2-40B4-BE49-F238E27FC236}">
                <a16:creationId xmlns:a16="http://schemas.microsoft.com/office/drawing/2014/main" id="{161ECAF2-62DC-4F1D-3070-146F7993261C}"/>
              </a:ext>
            </a:extLst>
          </p:cNvPr>
          <p:cNvSpPr txBox="1"/>
          <p:nvPr/>
        </p:nvSpPr>
        <p:spPr>
          <a:xfrm>
            <a:off x="624284" y="6128816"/>
            <a:ext cx="3871107" cy="461665"/>
          </a:xfrm>
          <a:prstGeom prst="rect">
            <a:avLst/>
          </a:prstGeom>
          <a:noFill/>
        </p:spPr>
        <p:txBody>
          <a:bodyPr wrap="square" rtlCol="0">
            <a:spAutoFit/>
          </a:bodyPr>
          <a:lstStyle/>
          <a:p>
            <a:r>
              <a:rPr lang="en-US" sz="2400" b="1" dirty="0"/>
              <a:t>n = </a:t>
            </a:r>
            <a:r>
              <a:rPr lang="en-US" sz="2400" b="1" dirty="0">
                <a:solidFill>
                  <a:srgbClr val="FF0000"/>
                </a:solidFill>
              </a:rPr>
              <a:t>18.741…  mol (E.R) USED </a:t>
            </a:r>
            <a:r>
              <a:rPr lang="en-US" sz="2400" b="1" dirty="0"/>
              <a:t> </a:t>
            </a:r>
          </a:p>
        </p:txBody>
      </p:sp>
    </p:spTree>
    <p:extLst>
      <p:ext uri="{BB962C8B-B14F-4D97-AF65-F5344CB8AC3E}">
        <p14:creationId xmlns:p14="http://schemas.microsoft.com/office/powerpoint/2010/main" val="170380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6" grpId="0"/>
      <p:bldP spid="1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28991"/>
          </a:xfrm>
        </p:spPr>
        <p:txBody>
          <a:bodyPr/>
          <a:lstStyle/>
          <a:p>
            <a:r>
              <a:rPr lang="en-US" b="1" i="1" dirty="0">
                <a:solidFill>
                  <a:srgbClr val="FF0000"/>
                </a:solidFill>
              </a:rPr>
              <a:t>Example 3.15</a:t>
            </a:r>
          </a:p>
        </p:txBody>
      </p:sp>
      <p:sp>
        <p:nvSpPr>
          <p:cNvPr id="5" name="TextBox 4">
            <a:extLst>
              <a:ext uri="{FF2B5EF4-FFF2-40B4-BE49-F238E27FC236}">
                <a16:creationId xmlns:a16="http://schemas.microsoft.com/office/drawing/2014/main" id="{8B06A43C-6CBF-60E7-AB9A-983DEF4874DD}"/>
              </a:ext>
            </a:extLst>
          </p:cNvPr>
          <p:cNvSpPr txBox="1"/>
          <p:nvPr/>
        </p:nvSpPr>
        <p:spPr>
          <a:xfrm>
            <a:off x="257504" y="1711672"/>
            <a:ext cx="11934496" cy="923330"/>
          </a:xfrm>
          <a:prstGeom prst="rect">
            <a:avLst/>
          </a:prstGeom>
          <a:noFill/>
          <a:ln w="38100">
            <a:solidFill>
              <a:srgbClr val="FF0000"/>
            </a:solidFill>
          </a:ln>
        </p:spPr>
        <p:txBody>
          <a:bodyPr wrap="square" rtlCol="0">
            <a:spAutoFit/>
          </a:bodyPr>
          <a:lstStyle/>
          <a:p>
            <a:r>
              <a:rPr lang="en-US" sz="5400" b="1" u="sng" dirty="0"/>
              <a:t>2</a:t>
            </a:r>
            <a:r>
              <a:rPr lang="en-US" sz="5400" dirty="0"/>
              <a:t> NH</a:t>
            </a:r>
            <a:r>
              <a:rPr lang="en-US" sz="5400" baseline="-25000" dirty="0"/>
              <a:t>3(g)</a:t>
            </a:r>
            <a:r>
              <a:rPr lang="en-US" sz="5400" dirty="0"/>
              <a:t> + CO</a:t>
            </a:r>
            <a:r>
              <a:rPr lang="en-US" sz="5400" baseline="-25000" dirty="0"/>
              <a:t>2(g)</a:t>
            </a:r>
            <a:r>
              <a:rPr lang="en-US" sz="5400" dirty="0"/>
              <a:t>   </a:t>
            </a:r>
            <a:r>
              <a:rPr lang="en-US" sz="5400" dirty="0">
                <a:sym typeface="Wingdings" pitchFamily="2" charset="2"/>
              </a:rPr>
              <a:t>    (NH</a:t>
            </a:r>
            <a:r>
              <a:rPr lang="en-US" sz="5400" baseline="-25000" dirty="0">
                <a:sym typeface="Wingdings" pitchFamily="2" charset="2"/>
              </a:rPr>
              <a:t>2</a:t>
            </a:r>
            <a:r>
              <a:rPr lang="en-US" sz="5400" dirty="0">
                <a:sym typeface="Wingdings" pitchFamily="2" charset="2"/>
              </a:rPr>
              <a:t>)</a:t>
            </a:r>
            <a:r>
              <a:rPr lang="en-US" sz="5400" baseline="-25000" dirty="0">
                <a:sym typeface="Wingdings" pitchFamily="2" charset="2"/>
              </a:rPr>
              <a:t>2</a:t>
            </a:r>
            <a:r>
              <a:rPr lang="en-US" sz="5400" dirty="0">
                <a:sym typeface="Wingdings" pitchFamily="2" charset="2"/>
              </a:rPr>
              <a:t>CO</a:t>
            </a:r>
            <a:r>
              <a:rPr lang="en-US" sz="5400" baseline="-25000" dirty="0">
                <a:sym typeface="Wingdings" pitchFamily="2" charset="2"/>
              </a:rPr>
              <a:t>(</a:t>
            </a:r>
            <a:r>
              <a:rPr lang="en-US" sz="5400" baseline="-25000" dirty="0" err="1">
                <a:sym typeface="Wingdings" pitchFamily="2" charset="2"/>
              </a:rPr>
              <a:t>aq</a:t>
            </a:r>
            <a:r>
              <a:rPr lang="en-US" sz="5400" baseline="-25000" dirty="0">
                <a:sym typeface="Wingdings" pitchFamily="2" charset="2"/>
              </a:rPr>
              <a:t>)</a:t>
            </a:r>
            <a:r>
              <a:rPr lang="en-US" sz="5400" dirty="0">
                <a:sym typeface="Wingdings" pitchFamily="2" charset="2"/>
              </a:rPr>
              <a:t> +  H</a:t>
            </a:r>
            <a:r>
              <a:rPr lang="en-US" sz="5400" baseline="-25000" dirty="0">
                <a:sym typeface="Wingdings" pitchFamily="2" charset="2"/>
              </a:rPr>
              <a:t>2</a:t>
            </a:r>
            <a:r>
              <a:rPr lang="en-US" sz="5400" dirty="0">
                <a:sym typeface="Wingdings" pitchFamily="2" charset="2"/>
              </a:rPr>
              <a:t>O</a:t>
            </a:r>
            <a:r>
              <a:rPr lang="en-US" sz="5400" baseline="-25000" dirty="0">
                <a:sym typeface="Wingdings" pitchFamily="2" charset="2"/>
              </a:rPr>
              <a:t>(l)</a:t>
            </a:r>
            <a:endParaRPr lang="en-US" sz="5400" baseline="-25000" dirty="0"/>
          </a:p>
        </p:txBody>
      </p:sp>
      <p:sp>
        <p:nvSpPr>
          <p:cNvPr id="7" name="TextBox 6">
            <a:extLst>
              <a:ext uri="{FF2B5EF4-FFF2-40B4-BE49-F238E27FC236}">
                <a16:creationId xmlns:a16="http://schemas.microsoft.com/office/drawing/2014/main" id="{E578A95A-95F9-C6E5-F873-3268228111C8}"/>
              </a:ext>
            </a:extLst>
          </p:cNvPr>
          <p:cNvSpPr txBox="1"/>
          <p:nvPr/>
        </p:nvSpPr>
        <p:spPr>
          <a:xfrm>
            <a:off x="0" y="486504"/>
            <a:ext cx="12192000" cy="1200329"/>
          </a:xfrm>
          <a:prstGeom prst="rect">
            <a:avLst/>
          </a:prstGeom>
          <a:noFill/>
        </p:spPr>
        <p:txBody>
          <a:bodyPr wrap="square" rtlCol="0">
            <a:spAutoFit/>
          </a:bodyPr>
          <a:lstStyle/>
          <a:p>
            <a:r>
              <a:rPr lang="en-CA" sz="2400" i="1" dirty="0"/>
              <a:t>In one process, 637.2 g NH</a:t>
            </a:r>
            <a:r>
              <a:rPr lang="en-CA" sz="2400" i="1" baseline="-25000" dirty="0"/>
              <a:t>3</a:t>
            </a:r>
            <a:r>
              <a:rPr lang="en-CA" sz="2400" i="1" dirty="0"/>
              <a:t> are treated with 1142 g CO</a:t>
            </a:r>
            <a:r>
              <a:rPr lang="en-CA" sz="2400" i="1" baseline="-25000" dirty="0"/>
              <a:t>2</a:t>
            </a:r>
            <a:r>
              <a:rPr lang="en-CA" sz="2400" i="1" dirty="0"/>
              <a:t>. (a) Which of the two reactants is the limiting reagent? (b) Calculate the mass of (NH</a:t>
            </a:r>
            <a:r>
              <a:rPr lang="en-CA" sz="2400" i="1" baseline="-25000" dirty="0"/>
              <a:t>2</a:t>
            </a:r>
            <a:r>
              <a:rPr lang="en-CA" sz="2400" i="1" dirty="0"/>
              <a:t>)</a:t>
            </a:r>
            <a:r>
              <a:rPr lang="en-CA" sz="2400" i="1" baseline="-25000" dirty="0"/>
              <a:t>2</a:t>
            </a:r>
            <a:r>
              <a:rPr lang="en-CA" sz="2400" i="1" dirty="0"/>
              <a:t>CO formed. (c) How much excess reagent </a:t>
            </a:r>
          </a:p>
          <a:p>
            <a:r>
              <a:rPr lang="en-CA" sz="2400" i="1" dirty="0"/>
              <a:t>(in grams) is left at the end of the reaction?</a:t>
            </a:r>
          </a:p>
        </p:txBody>
      </p:sp>
      <p:cxnSp>
        <p:nvCxnSpPr>
          <p:cNvPr id="6" name="Straight Connector 5">
            <a:extLst>
              <a:ext uri="{FF2B5EF4-FFF2-40B4-BE49-F238E27FC236}">
                <a16:creationId xmlns:a16="http://schemas.microsoft.com/office/drawing/2014/main" id="{F4044564-73E2-1B01-4287-622928E5E27A}"/>
              </a:ext>
            </a:extLst>
          </p:cNvPr>
          <p:cNvCxnSpPr>
            <a:cxnSpLocks/>
          </p:cNvCxnSpPr>
          <p:nvPr/>
        </p:nvCxnSpPr>
        <p:spPr>
          <a:xfrm>
            <a:off x="7950422" y="1225168"/>
            <a:ext cx="3261326"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5F92621-9A0C-B5DA-F3B7-F58E061F3882}"/>
              </a:ext>
            </a:extLst>
          </p:cNvPr>
          <p:cNvSpPr/>
          <p:nvPr/>
        </p:nvSpPr>
        <p:spPr>
          <a:xfrm>
            <a:off x="1907628" y="524035"/>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7B9494-06CA-2B27-3EF6-BF7773C954EC}"/>
              </a:ext>
            </a:extLst>
          </p:cNvPr>
          <p:cNvSpPr txBox="1"/>
          <p:nvPr/>
        </p:nvSpPr>
        <p:spPr>
          <a:xfrm>
            <a:off x="352097" y="2635002"/>
            <a:ext cx="1789387" cy="461665"/>
          </a:xfrm>
          <a:prstGeom prst="rect">
            <a:avLst/>
          </a:prstGeom>
          <a:noFill/>
        </p:spPr>
        <p:txBody>
          <a:bodyPr wrap="square" rtlCol="0">
            <a:spAutoFit/>
          </a:bodyPr>
          <a:lstStyle/>
          <a:p>
            <a:r>
              <a:rPr lang="en-US" sz="2400" b="1" dirty="0"/>
              <a:t>m = </a:t>
            </a:r>
            <a:r>
              <a:rPr lang="en-US" sz="2400" b="1" dirty="0">
                <a:solidFill>
                  <a:srgbClr val="FF0000"/>
                </a:solidFill>
              </a:rPr>
              <a:t>637.2 g</a:t>
            </a:r>
            <a:r>
              <a:rPr lang="en-US" sz="2400" b="1" dirty="0"/>
              <a:t> </a:t>
            </a:r>
          </a:p>
        </p:txBody>
      </p:sp>
      <p:sp>
        <p:nvSpPr>
          <p:cNvPr id="12" name="Oval 11">
            <a:extLst>
              <a:ext uri="{FF2B5EF4-FFF2-40B4-BE49-F238E27FC236}">
                <a16:creationId xmlns:a16="http://schemas.microsoft.com/office/drawing/2014/main" id="{0851925B-C19F-2F9C-2622-88A41C08701D}"/>
              </a:ext>
            </a:extLst>
          </p:cNvPr>
          <p:cNvSpPr/>
          <p:nvPr/>
        </p:nvSpPr>
        <p:spPr>
          <a:xfrm>
            <a:off x="5470633" y="521766"/>
            <a:ext cx="1655377" cy="437642"/>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3E5D96-510E-E7C3-8987-28A8CBF5C1DE}"/>
              </a:ext>
            </a:extLst>
          </p:cNvPr>
          <p:cNvSpPr txBox="1"/>
          <p:nvPr/>
        </p:nvSpPr>
        <p:spPr>
          <a:xfrm>
            <a:off x="2735316" y="2635001"/>
            <a:ext cx="1789387" cy="461665"/>
          </a:xfrm>
          <a:prstGeom prst="rect">
            <a:avLst/>
          </a:prstGeom>
          <a:noFill/>
        </p:spPr>
        <p:txBody>
          <a:bodyPr wrap="square" rtlCol="0">
            <a:spAutoFit/>
          </a:bodyPr>
          <a:lstStyle/>
          <a:p>
            <a:r>
              <a:rPr lang="en-US" sz="2400" b="1" dirty="0"/>
              <a:t>m = </a:t>
            </a:r>
            <a:r>
              <a:rPr lang="en-US" sz="2400" b="1" dirty="0">
                <a:solidFill>
                  <a:srgbClr val="FF0000"/>
                </a:solidFill>
              </a:rPr>
              <a:t>1142 g</a:t>
            </a:r>
            <a:r>
              <a:rPr lang="en-US" sz="2400" b="1" dirty="0"/>
              <a:t> </a:t>
            </a:r>
          </a:p>
        </p:txBody>
      </p:sp>
      <p:sp>
        <p:nvSpPr>
          <p:cNvPr id="36" name="TextBox 35">
            <a:extLst>
              <a:ext uri="{FF2B5EF4-FFF2-40B4-BE49-F238E27FC236}">
                <a16:creationId xmlns:a16="http://schemas.microsoft.com/office/drawing/2014/main" id="{6EACE161-E0CA-55DD-D54D-46998809AF9F}"/>
              </a:ext>
            </a:extLst>
          </p:cNvPr>
          <p:cNvSpPr txBox="1"/>
          <p:nvPr/>
        </p:nvSpPr>
        <p:spPr>
          <a:xfrm>
            <a:off x="794526" y="1210722"/>
            <a:ext cx="795722" cy="923330"/>
          </a:xfrm>
          <a:prstGeom prst="rect">
            <a:avLst/>
          </a:prstGeom>
          <a:noFill/>
        </p:spPr>
        <p:txBody>
          <a:bodyPr wrap="square" rtlCol="0">
            <a:spAutoFit/>
          </a:bodyPr>
          <a:lstStyle/>
          <a:p>
            <a:r>
              <a:rPr lang="en-US" sz="5400" b="1" dirty="0">
                <a:solidFill>
                  <a:srgbClr val="FF0000"/>
                </a:solidFill>
              </a:rPr>
              <a:t>L</a:t>
            </a:r>
            <a:endParaRPr lang="en-US" sz="5400" b="1" dirty="0"/>
          </a:p>
        </p:txBody>
      </p:sp>
      <p:sp>
        <p:nvSpPr>
          <p:cNvPr id="37" name="TextBox 36">
            <a:extLst>
              <a:ext uri="{FF2B5EF4-FFF2-40B4-BE49-F238E27FC236}">
                <a16:creationId xmlns:a16="http://schemas.microsoft.com/office/drawing/2014/main" id="{7C6DEC25-E476-A85D-618C-9FA6A1CFACEC}"/>
              </a:ext>
            </a:extLst>
          </p:cNvPr>
          <p:cNvSpPr txBox="1"/>
          <p:nvPr/>
        </p:nvSpPr>
        <p:spPr>
          <a:xfrm>
            <a:off x="3165136" y="1225168"/>
            <a:ext cx="795722" cy="923330"/>
          </a:xfrm>
          <a:prstGeom prst="rect">
            <a:avLst/>
          </a:prstGeom>
          <a:noFill/>
        </p:spPr>
        <p:txBody>
          <a:bodyPr wrap="square" rtlCol="0">
            <a:spAutoFit/>
          </a:bodyPr>
          <a:lstStyle/>
          <a:p>
            <a:r>
              <a:rPr lang="en-US" sz="5400" b="1" dirty="0">
                <a:solidFill>
                  <a:srgbClr val="FF0000"/>
                </a:solidFill>
              </a:rPr>
              <a:t>E</a:t>
            </a:r>
            <a:endParaRPr lang="en-US" sz="5400" b="1" dirty="0"/>
          </a:p>
        </p:txBody>
      </p:sp>
      <p:cxnSp>
        <p:nvCxnSpPr>
          <p:cNvPr id="23" name="Straight Connector 22">
            <a:extLst>
              <a:ext uri="{FF2B5EF4-FFF2-40B4-BE49-F238E27FC236}">
                <a16:creationId xmlns:a16="http://schemas.microsoft.com/office/drawing/2014/main" id="{D866030E-D091-C8F0-4901-188502FE9C75}"/>
              </a:ext>
            </a:extLst>
          </p:cNvPr>
          <p:cNvCxnSpPr>
            <a:cxnSpLocks/>
          </p:cNvCxnSpPr>
          <p:nvPr/>
        </p:nvCxnSpPr>
        <p:spPr>
          <a:xfrm>
            <a:off x="45737" y="1637217"/>
            <a:ext cx="5212063"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63A9F8-5186-0368-3CA6-3640A4660C57}"/>
              </a:ext>
            </a:extLst>
          </p:cNvPr>
          <p:cNvSpPr txBox="1"/>
          <p:nvPr/>
        </p:nvSpPr>
        <p:spPr>
          <a:xfrm>
            <a:off x="2651768" y="3683025"/>
            <a:ext cx="3304203" cy="461665"/>
          </a:xfrm>
          <a:prstGeom prst="rect">
            <a:avLst/>
          </a:prstGeom>
          <a:noFill/>
        </p:spPr>
        <p:txBody>
          <a:bodyPr wrap="square" rtlCol="0">
            <a:spAutoFit/>
          </a:bodyPr>
          <a:lstStyle/>
          <a:p>
            <a:r>
              <a:rPr lang="en-US" sz="2400" b="1" dirty="0"/>
              <a:t>n = </a:t>
            </a:r>
            <a:r>
              <a:rPr lang="en-US" sz="2400" b="1" dirty="0">
                <a:solidFill>
                  <a:srgbClr val="FF0000"/>
                </a:solidFill>
              </a:rPr>
              <a:t>25.9545454545 mol </a:t>
            </a:r>
            <a:r>
              <a:rPr lang="en-US" sz="2400" b="1" dirty="0"/>
              <a:t> </a:t>
            </a:r>
          </a:p>
        </p:txBody>
      </p:sp>
      <p:sp>
        <p:nvSpPr>
          <p:cNvPr id="22" name="TextBox 21">
            <a:extLst>
              <a:ext uri="{FF2B5EF4-FFF2-40B4-BE49-F238E27FC236}">
                <a16:creationId xmlns:a16="http://schemas.microsoft.com/office/drawing/2014/main" id="{216B1511-563C-E6BB-55CC-4BB9789ABFE0}"/>
              </a:ext>
            </a:extLst>
          </p:cNvPr>
          <p:cNvSpPr txBox="1"/>
          <p:nvPr/>
        </p:nvSpPr>
        <p:spPr>
          <a:xfrm>
            <a:off x="2591690" y="4187258"/>
            <a:ext cx="4406083" cy="461665"/>
          </a:xfrm>
          <a:prstGeom prst="rect">
            <a:avLst/>
          </a:prstGeom>
          <a:noFill/>
        </p:spPr>
        <p:txBody>
          <a:bodyPr wrap="square" rtlCol="0">
            <a:spAutoFit/>
          </a:bodyPr>
          <a:lstStyle/>
          <a:p>
            <a:r>
              <a:rPr lang="en-US" sz="2400" b="1" dirty="0" err="1"/>
              <a:t>n</a:t>
            </a:r>
            <a:r>
              <a:rPr lang="en-US" sz="2400" b="1" baseline="-25000" dirty="0" err="1"/>
              <a:t>used</a:t>
            </a:r>
            <a:r>
              <a:rPr lang="en-US" sz="2400" b="1" baseline="-25000" dirty="0"/>
              <a:t> up </a:t>
            </a:r>
            <a:r>
              <a:rPr lang="en-US" sz="2400" b="1" dirty="0"/>
              <a:t>= </a:t>
            </a:r>
            <a:r>
              <a:rPr lang="en-US" sz="2400" b="1" dirty="0">
                <a:solidFill>
                  <a:srgbClr val="FF0000"/>
                </a:solidFill>
              </a:rPr>
              <a:t>18.7411764706 mol </a:t>
            </a:r>
            <a:r>
              <a:rPr lang="en-US" sz="2400" b="1" dirty="0"/>
              <a:t> </a:t>
            </a:r>
          </a:p>
        </p:txBody>
      </p:sp>
      <p:sp>
        <p:nvSpPr>
          <p:cNvPr id="24" name="TextBox 23">
            <a:extLst>
              <a:ext uri="{FF2B5EF4-FFF2-40B4-BE49-F238E27FC236}">
                <a16:creationId xmlns:a16="http://schemas.microsoft.com/office/drawing/2014/main" id="{AB017EE0-EDCC-9009-08B6-0B4ABE50674B}"/>
              </a:ext>
            </a:extLst>
          </p:cNvPr>
          <p:cNvSpPr txBox="1"/>
          <p:nvPr/>
        </p:nvSpPr>
        <p:spPr>
          <a:xfrm>
            <a:off x="2219731" y="3591433"/>
            <a:ext cx="371959" cy="1015663"/>
          </a:xfrm>
          <a:prstGeom prst="rect">
            <a:avLst/>
          </a:prstGeom>
          <a:noFill/>
        </p:spPr>
        <p:txBody>
          <a:bodyPr wrap="square" rtlCol="0">
            <a:spAutoFit/>
          </a:bodyPr>
          <a:lstStyle/>
          <a:p>
            <a:r>
              <a:rPr lang="en-US" sz="6000" b="1" dirty="0"/>
              <a:t>-</a:t>
            </a:r>
          </a:p>
        </p:txBody>
      </p:sp>
      <p:sp>
        <p:nvSpPr>
          <p:cNvPr id="25" name="TextBox 24">
            <a:extLst>
              <a:ext uri="{FF2B5EF4-FFF2-40B4-BE49-F238E27FC236}">
                <a16:creationId xmlns:a16="http://schemas.microsoft.com/office/drawing/2014/main" id="{B755BEB5-8378-916D-9CC1-F6297FE0D6AC}"/>
              </a:ext>
            </a:extLst>
          </p:cNvPr>
          <p:cNvSpPr txBox="1"/>
          <p:nvPr/>
        </p:nvSpPr>
        <p:spPr>
          <a:xfrm>
            <a:off x="4303869" y="5388157"/>
            <a:ext cx="3801745" cy="461665"/>
          </a:xfrm>
          <a:prstGeom prst="rect">
            <a:avLst/>
          </a:prstGeom>
          <a:noFill/>
        </p:spPr>
        <p:txBody>
          <a:bodyPr wrap="square" rtlCol="0">
            <a:spAutoFit/>
          </a:bodyPr>
          <a:lstStyle/>
          <a:p>
            <a:r>
              <a:rPr lang="en-US" sz="2400" b="1" dirty="0" err="1"/>
              <a:t>n</a:t>
            </a:r>
            <a:r>
              <a:rPr lang="en-US" sz="2400" b="1" baseline="-25000" dirty="0" err="1"/>
              <a:t>Left</a:t>
            </a:r>
            <a:r>
              <a:rPr lang="en-US" sz="2400" b="1" dirty="0"/>
              <a:t> </a:t>
            </a:r>
            <a:r>
              <a:rPr lang="en-US" sz="2400" b="1" baseline="-25000" dirty="0"/>
              <a:t>Over</a:t>
            </a:r>
            <a:r>
              <a:rPr lang="en-US" sz="2400" b="1" dirty="0"/>
              <a:t>= </a:t>
            </a:r>
            <a:r>
              <a:rPr lang="en-US" sz="2400" b="1" dirty="0">
                <a:solidFill>
                  <a:srgbClr val="FF0000"/>
                </a:solidFill>
              </a:rPr>
              <a:t>7.2133689839 mol </a:t>
            </a:r>
            <a:r>
              <a:rPr lang="en-US" sz="2400" b="1" dirty="0"/>
              <a:t> </a:t>
            </a:r>
          </a:p>
        </p:txBody>
      </p:sp>
      <p:sp>
        <p:nvSpPr>
          <p:cNvPr id="26" name="TextBox 25">
            <a:extLst>
              <a:ext uri="{FF2B5EF4-FFF2-40B4-BE49-F238E27FC236}">
                <a16:creationId xmlns:a16="http://schemas.microsoft.com/office/drawing/2014/main" id="{8F0C9200-BFEC-C84E-7BB3-335A961C0290}"/>
              </a:ext>
            </a:extLst>
          </p:cNvPr>
          <p:cNvSpPr txBox="1"/>
          <p:nvPr/>
        </p:nvSpPr>
        <p:spPr>
          <a:xfrm>
            <a:off x="8085498" y="5249657"/>
            <a:ext cx="2991173" cy="646331"/>
          </a:xfrm>
          <a:prstGeom prst="rect">
            <a:avLst/>
          </a:prstGeom>
          <a:noFill/>
        </p:spPr>
        <p:txBody>
          <a:bodyPr wrap="square" rtlCol="0">
            <a:spAutoFit/>
          </a:bodyPr>
          <a:lstStyle/>
          <a:p>
            <a:r>
              <a:rPr lang="en-US" sz="3600" dirty="0"/>
              <a:t>X 44.0 g/mol</a:t>
            </a:r>
          </a:p>
        </p:txBody>
      </p:sp>
      <p:sp>
        <p:nvSpPr>
          <p:cNvPr id="28" name="TextBox 27">
            <a:extLst>
              <a:ext uri="{FF2B5EF4-FFF2-40B4-BE49-F238E27FC236}">
                <a16:creationId xmlns:a16="http://schemas.microsoft.com/office/drawing/2014/main" id="{4681A163-C455-7CD5-D97D-552A91C2319B}"/>
              </a:ext>
            </a:extLst>
          </p:cNvPr>
          <p:cNvSpPr txBox="1"/>
          <p:nvPr/>
        </p:nvSpPr>
        <p:spPr>
          <a:xfrm>
            <a:off x="2915880" y="3056724"/>
            <a:ext cx="2494810" cy="461665"/>
          </a:xfrm>
          <a:prstGeom prst="rect">
            <a:avLst/>
          </a:prstGeom>
          <a:noFill/>
          <a:ln w="41275">
            <a:solidFill>
              <a:srgbClr val="FF0000"/>
            </a:solidFill>
          </a:ln>
        </p:spPr>
        <p:txBody>
          <a:bodyPr wrap="square" rtlCol="0">
            <a:spAutoFit/>
          </a:bodyPr>
          <a:lstStyle/>
          <a:p>
            <a:r>
              <a:rPr lang="en-US" sz="2400" b="1" dirty="0" err="1"/>
              <a:t>m</a:t>
            </a:r>
            <a:r>
              <a:rPr lang="en-US" sz="2400" b="1" baseline="-25000" dirty="0" err="1"/>
              <a:t>Left</a:t>
            </a:r>
            <a:r>
              <a:rPr lang="en-US" sz="2400" b="1" baseline="-25000" dirty="0"/>
              <a:t> Over </a:t>
            </a:r>
            <a:r>
              <a:rPr lang="en-US" sz="2400" b="1" dirty="0"/>
              <a:t>~ </a:t>
            </a:r>
            <a:r>
              <a:rPr lang="en-US" sz="2400" b="1" dirty="0">
                <a:solidFill>
                  <a:srgbClr val="FF0000"/>
                </a:solidFill>
              </a:rPr>
              <a:t>317.4 g</a:t>
            </a:r>
            <a:r>
              <a:rPr lang="en-US" sz="2400" b="1" dirty="0"/>
              <a:t> </a:t>
            </a:r>
          </a:p>
        </p:txBody>
      </p:sp>
      <p:sp>
        <p:nvSpPr>
          <p:cNvPr id="29" name="TextBox 28">
            <a:extLst>
              <a:ext uri="{FF2B5EF4-FFF2-40B4-BE49-F238E27FC236}">
                <a16:creationId xmlns:a16="http://schemas.microsoft.com/office/drawing/2014/main" id="{9188F3D3-FAE4-BA10-AD73-076F3151C2A9}"/>
              </a:ext>
            </a:extLst>
          </p:cNvPr>
          <p:cNvSpPr txBox="1"/>
          <p:nvPr/>
        </p:nvSpPr>
        <p:spPr>
          <a:xfrm>
            <a:off x="3628122" y="15594"/>
            <a:ext cx="1842511" cy="584775"/>
          </a:xfrm>
          <a:prstGeom prst="rect">
            <a:avLst/>
          </a:prstGeom>
          <a:noFill/>
        </p:spPr>
        <p:txBody>
          <a:bodyPr wrap="square" rtlCol="0">
            <a:spAutoFit/>
          </a:bodyPr>
          <a:lstStyle/>
          <a:p>
            <a:r>
              <a:rPr lang="en-US" sz="3200" b="1" dirty="0">
                <a:solidFill>
                  <a:srgbClr val="FF0000"/>
                </a:solidFill>
              </a:rPr>
              <a:t>4 Sig Figs</a:t>
            </a:r>
          </a:p>
        </p:txBody>
      </p:sp>
      <p:sp>
        <p:nvSpPr>
          <p:cNvPr id="3" name="TextBox 2">
            <a:extLst>
              <a:ext uri="{FF2B5EF4-FFF2-40B4-BE49-F238E27FC236}">
                <a16:creationId xmlns:a16="http://schemas.microsoft.com/office/drawing/2014/main" id="{108C57A7-0C13-3DAD-EE11-AF95F84816AC}"/>
              </a:ext>
            </a:extLst>
          </p:cNvPr>
          <p:cNvSpPr txBox="1"/>
          <p:nvPr/>
        </p:nvSpPr>
        <p:spPr>
          <a:xfrm>
            <a:off x="624284" y="6128816"/>
            <a:ext cx="3871107" cy="461665"/>
          </a:xfrm>
          <a:prstGeom prst="rect">
            <a:avLst/>
          </a:prstGeom>
          <a:noFill/>
        </p:spPr>
        <p:txBody>
          <a:bodyPr wrap="square" rtlCol="0">
            <a:spAutoFit/>
          </a:bodyPr>
          <a:lstStyle/>
          <a:p>
            <a:r>
              <a:rPr lang="en-US" sz="2400" b="1" dirty="0"/>
              <a:t>n = </a:t>
            </a:r>
            <a:r>
              <a:rPr lang="en-US" sz="2400" b="1" dirty="0">
                <a:solidFill>
                  <a:srgbClr val="FF0000"/>
                </a:solidFill>
              </a:rPr>
              <a:t>18.741…  mol (E.R) USED </a:t>
            </a:r>
            <a:r>
              <a:rPr lang="en-US" sz="2400" b="1" dirty="0"/>
              <a:t> </a:t>
            </a:r>
          </a:p>
        </p:txBody>
      </p:sp>
      <p:sp>
        <p:nvSpPr>
          <p:cNvPr id="8" name="TextBox 7">
            <a:extLst>
              <a:ext uri="{FF2B5EF4-FFF2-40B4-BE49-F238E27FC236}">
                <a16:creationId xmlns:a16="http://schemas.microsoft.com/office/drawing/2014/main" id="{68774A95-494D-7FE1-E648-DAC6424D90E1}"/>
              </a:ext>
            </a:extLst>
          </p:cNvPr>
          <p:cNvSpPr txBox="1"/>
          <p:nvPr/>
        </p:nvSpPr>
        <p:spPr>
          <a:xfrm>
            <a:off x="5470632" y="6111479"/>
            <a:ext cx="4816367" cy="584775"/>
          </a:xfrm>
          <a:prstGeom prst="rect">
            <a:avLst/>
          </a:prstGeom>
          <a:noFill/>
        </p:spPr>
        <p:txBody>
          <a:bodyPr wrap="square" rtlCol="0">
            <a:spAutoFit/>
          </a:bodyPr>
          <a:lstStyle/>
          <a:p>
            <a:r>
              <a:rPr lang="en-US" sz="3200" b="1" dirty="0" err="1">
                <a:solidFill>
                  <a:srgbClr val="FF0000"/>
                </a:solidFill>
              </a:rPr>
              <a:t>m</a:t>
            </a:r>
            <a:r>
              <a:rPr lang="en-US" sz="2400" b="1" baseline="-25000" dirty="0" err="1"/>
              <a:t>Left</a:t>
            </a:r>
            <a:r>
              <a:rPr lang="en-US" sz="2400" b="1" baseline="-25000" dirty="0"/>
              <a:t> Over </a:t>
            </a:r>
            <a:r>
              <a:rPr lang="en-US" sz="2400" b="1" dirty="0"/>
              <a:t>= </a:t>
            </a:r>
            <a:r>
              <a:rPr lang="en-US" sz="2400" b="1" dirty="0">
                <a:solidFill>
                  <a:srgbClr val="FF0000"/>
                </a:solidFill>
              </a:rPr>
              <a:t>317.388235292 g</a:t>
            </a:r>
            <a:r>
              <a:rPr lang="en-US" sz="2400" b="1" dirty="0"/>
              <a:t> </a:t>
            </a:r>
          </a:p>
        </p:txBody>
      </p:sp>
      <p:sp>
        <p:nvSpPr>
          <p:cNvPr id="15" name="TextBox 14">
            <a:extLst>
              <a:ext uri="{FF2B5EF4-FFF2-40B4-BE49-F238E27FC236}">
                <a16:creationId xmlns:a16="http://schemas.microsoft.com/office/drawing/2014/main" id="{51554590-6CD4-50A7-2B15-F0E1A6635D34}"/>
              </a:ext>
            </a:extLst>
          </p:cNvPr>
          <p:cNvSpPr txBox="1"/>
          <p:nvPr/>
        </p:nvSpPr>
        <p:spPr>
          <a:xfrm>
            <a:off x="7369732" y="3429000"/>
            <a:ext cx="3374467" cy="1200329"/>
          </a:xfrm>
          <a:prstGeom prst="rect">
            <a:avLst/>
          </a:prstGeom>
          <a:noFill/>
        </p:spPr>
        <p:txBody>
          <a:bodyPr wrap="square" rtlCol="0">
            <a:spAutoFit/>
          </a:bodyPr>
          <a:lstStyle/>
          <a:p>
            <a:r>
              <a:rPr lang="en-US" sz="2400" b="1" dirty="0">
                <a:solidFill>
                  <a:srgbClr val="FF0000"/>
                </a:solidFill>
              </a:rPr>
              <a:t>The books answer of 319 g is WORNG…they rounded at each step..</a:t>
            </a:r>
          </a:p>
        </p:txBody>
      </p:sp>
    </p:spTree>
    <p:extLst>
      <p:ext uri="{BB962C8B-B14F-4D97-AF65-F5344CB8AC3E}">
        <p14:creationId xmlns:p14="http://schemas.microsoft.com/office/powerpoint/2010/main" val="129699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4" grpId="0"/>
      <p:bldP spid="25" grpId="0"/>
      <p:bldP spid="26" grpId="0"/>
      <p:bldP spid="28" grpId="0" animBg="1"/>
      <p:bldP spid="29" grpId="0"/>
      <p:bldP spid="8" grpId="0"/>
      <p:bldP spid="1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B004B-2015-A547-B7E6-CBB735587322}"/>
              </a:ext>
            </a:extLst>
          </p:cNvPr>
          <p:cNvSpPr txBox="1"/>
          <p:nvPr/>
        </p:nvSpPr>
        <p:spPr>
          <a:xfrm>
            <a:off x="0" y="3212682"/>
            <a:ext cx="12192000" cy="830997"/>
          </a:xfrm>
          <a:prstGeom prst="rect">
            <a:avLst/>
          </a:prstGeom>
          <a:noFill/>
        </p:spPr>
        <p:txBody>
          <a:bodyPr wrap="square" rtlCol="0">
            <a:spAutoFit/>
          </a:bodyPr>
          <a:lstStyle/>
          <a:p>
            <a:r>
              <a:rPr lang="en-CA" sz="2400" i="1" dirty="0"/>
              <a:t>In one process, 124 g of Al are reacted with 601 g of Fe</a:t>
            </a:r>
            <a:r>
              <a:rPr lang="en-CA" sz="2400" i="1" baseline="-25000" dirty="0"/>
              <a:t>2</a:t>
            </a:r>
            <a:r>
              <a:rPr lang="en-CA" sz="2400" i="1" dirty="0"/>
              <a:t>O3. (a) Calculate the mass (in grams) of Al</a:t>
            </a:r>
            <a:r>
              <a:rPr lang="en-CA" sz="2400" i="1" baseline="-25000" dirty="0"/>
              <a:t>2</a:t>
            </a:r>
            <a:r>
              <a:rPr lang="en-CA" sz="2400" i="1" dirty="0"/>
              <a:t>O</a:t>
            </a:r>
            <a:r>
              <a:rPr lang="en-CA" sz="2400" i="1" baseline="-25000" dirty="0"/>
              <a:t>3</a:t>
            </a:r>
            <a:r>
              <a:rPr lang="en-CA" sz="2400" i="1" dirty="0"/>
              <a:t>, formed. (b) How much of the excess reagent is left at the end of the reaction?</a:t>
            </a:r>
          </a:p>
        </p:txBody>
      </p:sp>
      <p:sp>
        <p:nvSpPr>
          <p:cNvPr id="3" name="Title 1">
            <a:extLst>
              <a:ext uri="{FF2B5EF4-FFF2-40B4-BE49-F238E27FC236}">
                <a16:creationId xmlns:a16="http://schemas.microsoft.com/office/drawing/2014/main" id="{1D538A35-865D-0CA7-BED7-EA9A70BAEE75}"/>
              </a:ext>
            </a:extLst>
          </p:cNvPr>
          <p:cNvSpPr txBox="1">
            <a:spLocks/>
          </p:cNvSpPr>
          <p:nvPr/>
        </p:nvSpPr>
        <p:spPr>
          <a:xfrm>
            <a:off x="0" y="-13851"/>
            <a:ext cx="10515600" cy="694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FF0000"/>
                </a:solidFill>
              </a:rPr>
              <a:t>Example: Practice Exercise 3.15</a:t>
            </a:r>
          </a:p>
        </p:txBody>
      </p:sp>
      <p:sp>
        <p:nvSpPr>
          <p:cNvPr id="2" name="TextBox 1">
            <a:extLst>
              <a:ext uri="{FF2B5EF4-FFF2-40B4-BE49-F238E27FC236}">
                <a16:creationId xmlns:a16="http://schemas.microsoft.com/office/drawing/2014/main" id="{5A7969C4-356E-3591-F28E-BE504CB4992D}"/>
              </a:ext>
            </a:extLst>
          </p:cNvPr>
          <p:cNvSpPr txBox="1"/>
          <p:nvPr/>
        </p:nvSpPr>
        <p:spPr>
          <a:xfrm>
            <a:off x="1862958" y="1894842"/>
            <a:ext cx="8652642" cy="923330"/>
          </a:xfrm>
          <a:prstGeom prst="rect">
            <a:avLst/>
          </a:prstGeom>
          <a:noFill/>
          <a:ln w="38100">
            <a:solidFill>
              <a:srgbClr val="FF0000"/>
            </a:solidFill>
          </a:ln>
        </p:spPr>
        <p:txBody>
          <a:bodyPr wrap="square" rtlCol="0">
            <a:spAutoFit/>
          </a:bodyPr>
          <a:lstStyle/>
          <a:p>
            <a:r>
              <a:rPr lang="en-US" sz="5400" b="1" u="sng" dirty="0"/>
              <a:t>2</a:t>
            </a:r>
            <a:r>
              <a:rPr lang="en-US" sz="5400" dirty="0"/>
              <a:t> Al +  Fe</a:t>
            </a:r>
            <a:r>
              <a:rPr lang="en-US" sz="5400" baseline="-25000" dirty="0"/>
              <a:t>2</a:t>
            </a:r>
            <a:r>
              <a:rPr lang="en-US" sz="5400" dirty="0"/>
              <a:t>O</a:t>
            </a:r>
            <a:r>
              <a:rPr lang="en-US" sz="5400" baseline="-25000" dirty="0"/>
              <a:t>3</a:t>
            </a:r>
            <a:r>
              <a:rPr lang="en-US" sz="5400" dirty="0"/>
              <a:t>   </a:t>
            </a:r>
            <a:r>
              <a:rPr lang="en-US" sz="5400" dirty="0">
                <a:sym typeface="Wingdings" pitchFamily="2" charset="2"/>
              </a:rPr>
              <a:t>   Al</a:t>
            </a:r>
            <a:r>
              <a:rPr lang="en-US" sz="5400" baseline="-25000" dirty="0">
                <a:sym typeface="Wingdings" pitchFamily="2" charset="2"/>
              </a:rPr>
              <a:t>2</a:t>
            </a:r>
            <a:r>
              <a:rPr lang="en-US" sz="5400" dirty="0">
                <a:sym typeface="Wingdings" pitchFamily="2" charset="2"/>
              </a:rPr>
              <a:t>O</a:t>
            </a:r>
            <a:r>
              <a:rPr lang="en-US" sz="5400" baseline="-25000" dirty="0">
                <a:sym typeface="Wingdings" pitchFamily="2" charset="2"/>
              </a:rPr>
              <a:t>3 </a:t>
            </a:r>
            <a:r>
              <a:rPr lang="en-US" sz="5400" dirty="0">
                <a:sym typeface="Wingdings" pitchFamily="2" charset="2"/>
              </a:rPr>
              <a:t>+</a:t>
            </a:r>
            <a:r>
              <a:rPr lang="en-US" sz="5400" baseline="-25000" dirty="0">
                <a:sym typeface="Wingdings" pitchFamily="2" charset="2"/>
              </a:rPr>
              <a:t>  </a:t>
            </a:r>
            <a:r>
              <a:rPr lang="en-US" sz="5400" b="1" u="sng" dirty="0">
                <a:sym typeface="Wingdings" pitchFamily="2" charset="2"/>
              </a:rPr>
              <a:t>2</a:t>
            </a:r>
            <a:r>
              <a:rPr lang="en-US" sz="5400" dirty="0">
                <a:sym typeface="Wingdings" pitchFamily="2" charset="2"/>
              </a:rPr>
              <a:t>  Fe </a:t>
            </a:r>
            <a:endParaRPr lang="en-US" sz="5400" dirty="0"/>
          </a:p>
        </p:txBody>
      </p:sp>
      <p:sp>
        <p:nvSpPr>
          <p:cNvPr id="5" name="TextBox 4">
            <a:extLst>
              <a:ext uri="{FF2B5EF4-FFF2-40B4-BE49-F238E27FC236}">
                <a16:creationId xmlns:a16="http://schemas.microsoft.com/office/drawing/2014/main" id="{1B307BFB-A415-76A2-60DC-698CA81AE3AE}"/>
              </a:ext>
            </a:extLst>
          </p:cNvPr>
          <p:cNvSpPr txBox="1"/>
          <p:nvPr/>
        </p:nvSpPr>
        <p:spPr>
          <a:xfrm>
            <a:off x="0" y="509026"/>
            <a:ext cx="12192000" cy="830997"/>
          </a:xfrm>
          <a:prstGeom prst="rect">
            <a:avLst/>
          </a:prstGeom>
          <a:noFill/>
        </p:spPr>
        <p:txBody>
          <a:bodyPr wrap="square" rtlCol="0">
            <a:spAutoFit/>
          </a:bodyPr>
          <a:lstStyle/>
          <a:p>
            <a:r>
              <a:rPr lang="en-CA" sz="2400" b="0" i="1" dirty="0"/>
              <a:t>The reaction between aluminium and iron(III) oxide can generate temperatures approaching 3000∘C and is used in welding metals: </a:t>
            </a:r>
            <a:endParaRPr lang="en-CA" sz="2400" i="1" dirty="0"/>
          </a:p>
        </p:txBody>
      </p:sp>
    </p:spTree>
    <p:extLst>
      <p:ext uri="{BB962C8B-B14F-4D97-AF65-F5344CB8AC3E}">
        <p14:creationId xmlns:p14="http://schemas.microsoft.com/office/powerpoint/2010/main" val="263436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3.10: Reaction Yield</a:t>
            </a:r>
          </a:p>
        </p:txBody>
      </p:sp>
      <p:sp>
        <p:nvSpPr>
          <p:cNvPr id="3" name="TextBox 2">
            <a:extLst>
              <a:ext uri="{FF2B5EF4-FFF2-40B4-BE49-F238E27FC236}">
                <a16:creationId xmlns:a16="http://schemas.microsoft.com/office/drawing/2014/main" id="{758D835D-D923-A98F-8390-809D21DA0DBD}"/>
              </a:ext>
            </a:extLst>
          </p:cNvPr>
          <p:cNvSpPr txBox="1"/>
          <p:nvPr/>
        </p:nvSpPr>
        <p:spPr>
          <a:xfrm>
            <a:off x="202504" y="1314630"/>
            <a:ext cx="11786992" cy="1077218"/>
          </a:xfrm>
          <a:prstGeom prst="rect">
            <a:avLst/>
          </a:prstGeom>
          <a:noFill/>
        </p:spPr>
        <p:txBody>
          <a:bodyPr wrap="square" rtlCol="0">
            <a:spAutoFit/>
          </a:bodyPr>
          <a:lstStyle/>
          <a:p>
            <a:r>
              <a:rPr lang="en-US" sz="3200" b="1" dirty="0"/>
              <a:t>When we do </a:t>
            </a:r>
            <a:r>
              <a:rPr lang="en-US" sz="3200" b="1" dirty="0">
                <a:solidFill>
                  <a:srgbClr val="FF0000"/>
                </a:solidFill>
              </a:rPr>
              <a:t>an experiment </a:t>
            </a:r>
            <a:r>
              <a:rPr lang="en-US" sz="3200" b="1" dirty="0"/>
              <a:t>we DO NOT always get as much as </a:t>
            </a:r>
            <a:r>
              <a:rPr lang="en-US" sz="3200" b="1" dirty="0">
                <a:solidFill>
                  <a:srgbClr val="FF0000"/>
                </a:solidFill>
              </a:rPr>
              <a:t>we Calculate</a:t>
            </a:r>
            <a:r>
              <a:rPr lang="en-US" sz="3200" b="1" dirty="0"/>
              <a:t> that we should.</a:t>
            </a:r>
            <a:endParaRPr lang="en-US" sz="3200" b="1" dirty="0">
              <a:solidFill>
                <a:srgbClr val="FF0000"/>
              </a:solidFill>
            </a:endParaRPr>
          </a:p>
        </p:txBody>
      </p:sp>
      <p:sp>
        <p:nvSpPr>
          <p:cNvPr id="4" name="TextBox 3">
            <a:extLst>
              <a:ext uri="{FF2B5EF4-FFF2-40B4-BE49-F238E27FC236}">
                <a16:creationId xmlns:a16="http://schemas.microsoft.com/office/drawing/2014/main" id="{2053D773-0C68-FEE4-4ECA-2704B8CEEC50}"/>
              </a:ext>
            </a:extLst>
          </p:cNvPr>
          <p:cNvSpPr txBox="1"/>
          <p:nvPr/>
        </p:nvSpPr>
        <p:spPr>
          <a:xfrm>
            <a:off x="838200" y="2640193"/>
            <a:ext cx="2074333" cy="584775"/>
          </a:xfrm>
          <a:prstGeom prst="rect">
            <a:avLst/>
          </a:prstGeom>
          <a:noFill/>
        </p:spPr>
        <p:txBody>
          <a:bodyPr wrap="square" rtlCol="0">
            <a:spAutoFit/>
          </a:bodyPr>
          <a:lstStyle/>
          <a:p>
            <a:r>
              <a:rPr lang="en-US" sz="3200" b="1" u="sng" dirty="0"/>
              <a:t>We make:</a:t>
            </a:r>
            <a:endParaRPr lang="en-US" sz="3200" b="1" u="sng" dirty="0">
              <a:solidFill>
                <a:srgbClr val="FF0000"/>
              </a:solidFill>
            </a:endParaRPr>
          </a:p>
        </p:txBody>
      </p:sp>
      <p:sp>
        <p:nvSpPr>
          <p:cNvPr id="5" name="TextBox 4">
            <a:extLst>
              <a:ext uri="{FF2B5EF4-FFF2-40B4-BE49-F238E27FC236}">
                <a16:creationId xmlns:a16="http://schemas.microsoft.com/office/drawing/2014/main" id="{55C239B4-A52C-0153-D230-D667EF3A0F7C}"/>
              </a:ext>
            </a:extLst>
          </p:cNvPr>
          <p:cNvSpPr txBox="1"/>
          <p:nvPr/>
        </p:nvSpPr>
        <p:spPr>
          <a:xfrm>
            <a:off x="1532467" y="3136612"/>
            <a:ext cx="4563533"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FF0000"/>
                </a:solidFill>
              </a:rPr>
              <a:t>Measuring mistakes</a:t>
            </a:r>
          </a:p>
        </p:txBody>
      </p:sp>
      <p:sp>
        <p:nvSpPr>
          <p:cNvPr id="6" name="TextBox 5">
            <a:extLst>
              <a:ext uri="{FF2B5EF4-FFF2-40B4-BE49-F238E27FC236}">
                <a16:creationId xmlns:a16="http://schemas.microsoft.com/office/drawing/2014/main" id="{4CCE4542-CFE4-F77D-9B7A-07CB9CE31514}"/>
              </a:ext>
            </a:extLst>
          </p:cNvPr>
          <p:cNvSpPr txBox="1"/>
          <p:nvPr/>
        </p:nvSpPr>
        <p:spPr>
          <a:xfrm>
            <a:off x="1532468" y="3633031"/>
            <a:ext cx="165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FF0000"/>
                </a:solidFill>
              </a:rPr>
              <a:t>Spills</a:t>
            </a:r>
          </a:p>
        </p:txBody>
      </p:sp>
      <p:sp>
        <p:nvSpPr>
          <p:cNvPr id="7" name="TextBox 6">
            <a:extLst>
              <a:ext uri="{FF2B5EF4-FFF2-40B4-BE49-F238E27FC236}">
                <a16:creationId xmlns:a16="http://schemas.microsoft.com/office/drawing/2014/main" id="{80ED41B1-A3AD-1EFD-72E8-44E99F62A59D}"/>
              </a:ext>
            </a:extLst>
          </p:cNvPr>
          <p:cNvSpPr txBox="1"/>
          <p:nvPr/>
        </p:nvSpPr>
        <p:spPr>
          <a:xfrm>
            <a:off x="1532467" y="4958595"/>
            <a:ext cx="4563533"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FF0000"/>
                </a:solidFill>
              </a:rPr>
              <a:t>Calculation mistakes</a:t>
            </a:r>
          </a:p>
        </p:txBody>
      </p:sp>
      <p:sp>
        <p:nvSpPr>
          <p:cNvPr id="8" name="TextBox 7">
            <a:extLst>
              <a:ext uri="{FF2B5EF4-FFF2-40B4-BE49-F238E27FC236}">
                <a16:creationId xmlns:a16="http://schemas.microsoft.com/office/drawing/2014/main" id="{FB89D6AB-D139-061A-41F6-DECCE136BA66}"/>
              </a:ext>
            </a:extLst>
          </p:cNvPr>
          <p:cNvSpPr txBox="1"/>
          <p:nvPr/>
        </p:nvSpPr>
        <p:spPr>
          <a:xfrm>
            <a:off x="1532467" y="4295813"/>
            <a:ext cx="6866466"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FF0000"/>
                </a:solidFill>
              </a:rPr>
              <a:t>Little drops left in beakers and tubes</a:t>
            </a:r>
          </a:p>
        </p:txBody>
      </p:sp>
      <p:sp>
        <p:nvSpPr>
          <p:cNvPr id="9" name="Right Brace 8">
            <a:extLst>
              <a:ext uri="{FF2B5EF4-FFF2-40B4-BE49-F238E27FC236}">
                <a16:creationId xmlns:a16="http://schemas.microsoft.com/office/drawing/2014/main" id="{BFF12E12-1855-27D7-F296-B63D1838D2DE}"/>
              </a:ext>
            </a:extLst>
          </p:cNvPr>
          <p:cNvSpPr/>
          <p:nvPr/>
        </p:nvSpPr>
        <p:spPr>
          <a:xfrm>
            <a:off x="8077202" y="3136612"/>
            <a:ext cx="643466" cy="2406758"/>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51138A52-42F8-C3BB-3110-9029192246F8}"/>
              </a:ext>
            </a:extLst>
          </p:cNvPr>
          <p:cNvSpPr txBox="1"/>
          <p:nvPr/>
        </p:nvSpPr>
        <p:spPr>
          <a:xfrm>
            <a:off x="8826498" y="3686008"/>
            <a:ext cx="3171464" cy="1384995"/>
          </a:xfrm>
          <a:prstGeom prst="rect">
            <a:avLst/>
          </a:prstGeom>
          <a:noFill/>
          <a:ln w="63500">
            <a:solidFill>
              <a:srgbClr val="FF0000"/>
            </a:solidFill>
          </a:ln>
        </p:spPr>
        <p:txBody>
          <a:bodyPr wrap="square" rtlCol="0">
            <a:spAutoFit/>
          </a:bodyPr>
          <a:lstStyle/>
          <a:p>
            <a:r>
              <a:rPr lang="en-US" sz="2800" b="1" dirty="0"/>
              <a:t>These are called </a:t>
            </a:r>
            <a:r>
              <a:rPr lang="en-US" sz="2800" b="1" dirty="0">
                <a:solidFill>
                  <a:srgbClr val="FF0000"/>
                </a:solidFill>
              </a:rPr>
              <a:t>SOURCES OF ERROR</a:t>
            </a:r>
            <a:r>
              <a:rPr lang="en-US" sz="2800" b="1" dirty="0"/>
              <a:t>.</a:t>
            </a:r>
          </a:p>
        </p:txBody>
      </p:sp>
      <p:sp>
        <p:nvSpPr>
          <p:cNvPr id="12" name="TextBox 11">
            <a:extLst>
              <a:ext uri="{FF2B5EF4-FFF2-40B4-BE49-F238E27FC236}">
                <a16:creationId xmlns:a16="http://schemas.microsoft.com/office/drawing/2014/main" id="{81BF231E-B44C-562C-AEEB-0114F9C959C5}"/>
              </a:ext>
            </a:extLst>
          </p:cNvPr>
          <p:cNvSpPr txBox="1"/>
          <p:nvPr/>
        </p:nvSpPr>
        <p:spPr>
          <a:xfrm>
            <a:off x="1634066" y="6090588"/>
            <a:ext cx="8271933" cy="523220"/>
          </a:xfrm>
          <a:prstGeom prst="rect">
            <a:avLst/>
          </a:prstGeom>
          <a:noFill/>
          <a:ln w="63500">
            <a:solidFill>
              <a:srgbClr val="FF0000"/>
            </a:solidFill>
          </a:ln>
        </p:spPr>
        <p:txBody>
          <a:bodyPr wrap="square" rtlCol="0">
            <a:spAutoFit/>
          </a:bodyPr>
          <a:lstStyle/>
          <a:p>
            <a:r>
              <a:rPr lang="en-US" sz="2800" b="1" dirty="0">
                <a:solidFill>
                  <a:srgbClr val="FF0000"/>
                </a:solidFill>
              </a:rPr>
              <a:t>SOURCES OF ERROR </a:t>
            </a:r>
            <a:r>
              <a:rPr lang="en-US" sz="2800" b="1" dirty="0"/>
              <a:t>all affect the </a:t>
            </a:r>
            <a:r>
              <a:rPr lang="en-US" sz="2800" b="1" dirty="0">
                <a:solidFill>
                  <a:srgbClr val="FF0000"/>
                </a:solidFill>
              </a:rPr>
              <a:t>Reaction Yield (a %)</a:t>
            </a:r>
            <a:r>
              <a:rPr lang="en-US" sz="2800" b="1" dirty="0"/>
              <a:t>.</a:t>
            </a:r>
          </a:p>
        </p:txBody>
      </p:sp>
    </p:spTree>
    <p:extLst>
      <p:ext uri="{BB962C8B-B14F-4D97-AF65-F5344CB8AC3E}">
        <p14:creationId xmlns:p14="http://schemas.microsoft.com/office/powerpoint/2010/main" val="2694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1" grpId="0" animBg="1"/>
      <p:bldP spid="1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3.10: Reaction Yield</a:t>
            </a:r>
          </a:p>
        </p:txBody>
      </p:sp>
      <p:sp>
        <p:nvSpPr>
          <p:cNvPr id="3" name="TextBox 2">
            <a:extLst>
              <a:ext uri="{FF2B5EF4-FFF2-40B4-BE49-F238E27FC236}">
                <a16:creationId xmlns:a16="http://schemas.microsoft.com/office/drawing/2014/main" id="{758D835D-D923-A98F-8390-809D21DA0DBD}"/>
              </a:ext>
            </a:extLst>
          </p:cNvPr>
          <p:cNvSpPr txBox="1"/>
          <p:nvPr/>
        </p:nvSpPr>
        <p:spPr>
          <a:xfrm>
            <a:off x="202504" y="1314630"/>
            <a:ext cx="11786992" cy="1077218"/>
          </a:xfrm>
          <a:prstGeom prst="rect">
            <a:avLst/>
          </a:prstGeom>
          <a:noFill/>
        </p:spPr>
        <p:txBody>
          <a:bodyPr wrap="square" rtlCol="0">
            <a:spAutoFit/>
          </a:bodyPr>
          <a:lstStyle/>
          <a:p>
            <a:r>
              <a:rPr lang="en-US" sz="3200" b="1" dirty="0"/>
              <a:t>The </a:t>
            </a:r>
            <a:r>
              <a:rPr lang="en-US" sz="3200" b="1" dirty="0">
                <a:solidFill>
                  <a:srgbClr val="FF0000"/>
                </a:solidFill>
              </a:rPr>
              <a:t>Reaction Yield is a Percentage </a:t>
            </a:r>
            <a:r>
              <a:rPr lang="en-US" sz="3200" b="1" dirty="0"/>
              <a:t>similar to how to calculate percentage on a test.	</a:t>
            </a:r>
            <a:endParaRPr lang="en-US" sz="3200" b="1" dirty="0">
              <a:solidFill>
                <a:srgbClr val="FF0000"/>
              </a:solidFill>
            </a:endParaRPr>
          </a:p>
        </p:txBody>
      </p:sp>
      <p:sp>
        <p:nvSpPr>
          <p:cNvPr id="10" name="TextBox 9">
            <a:extLst>
              <a:ext uri="{FF2B5EF4-FFF2-40B4-BE49-F238E27FC236}">
                <a16:creationId xmlns:a16="http://schemas.microsoft.com/office/drawing/2014/main" id="{6B834EAD-18D8-8362-DDD8-C867A4071FE4}"/>
              </a:ext>
            </a:extLst>
          </p:cNvPr>
          <p:cNvSpPr txBox="1"/>
          <p:nvPr/>
        </p:nvSpPr>
        <p:spPr>
          <a:xfrm>
            <a:off x="202503" y="3567724"/>
            <a:ext cx="3336563" cy="584775"/>
          </a:xfrm>
          <a:prstGeom prst="rect">
            <a:avLst/>
          </a:prstGeom>
          <a:noFill/>
        </p:spPr>
        <p:txBody>
          <a:bodyPr wrap="square" rtlCol="0">
            <a:spAutoFit/>
          </a:bodyPr>
          <a:lstStyle/>
          <a:p>
            <a:r>
              <a:rPr lang="en-US" sz="3200" b="1" dirty="0">
                <a:solidFill>
                  <a:srgbClr val="FF0000"/>
                </a:solidFill>
              </a:rPr>
              <a:t>Reaction Yield is = </a:t>
            </a:r>
          </a:p>
        </p:txBody>
      </p:sp>
      <p:sp>
        <p:nvSpPr>
          <p:cNvPr id="13" name="TextBox 12">
            <a:extLst>
              <a:ext uri="{FF2B5EF4-FFF2-40B4-BE49-F238E27FC236}">
                <a16:creationId xmlns:a16="http://schemas.microsoft.com/office/drawing/2014/main" id="{E3EDB68E-F00C-6CCD-3340-584EE6D41D7D}"/>
              </a:ext>
            </a:extLst>
          </p:cNvPr>
          <p:cNvSpPr txBox="1"/>
          <p:nvPr/>
        </p:nvSpPr>
        <p:spPr>
          <a:xfrm>
            <a:off x="4148666" y="3341353"/>
            <a:ext cx="2353734" cy="584775"/>
          </a:xfrm>
          <a:prstGeom prst="rect">
            <a:avLst/>
          </a:prstGeom>
          <a:noFill/>
        </p:spPr>
        <p:txBody>
          <a:bodyPr wrap="square" rtlCol="0">
            <a:spAutoFit/>
          </a:bodyPr>
          <a:lstStyle/>
          <a:p>
            <a:r>
              <a:rPr lang="en-US" sz="3200" b="1" dirty="0"/>
              <a:t>Actual Yield </a:t>
            </a:r>
            <a:endParaRPr lang="en-US" sz="3200" b="1" dirty="0">
              <a:solidFill>
                <a:srgbClr val="FF0000"/>
              </a:solidFill>
            </a:endParaRPr>
          </a:p>
        </p:txBody>
      </p:sp>
      <p:sp>
        <p:nvSpPr>
          <p:cNvPr id="14" name="TextBox 13">
            <a:extLst>
              <a:ext uri="{FF2B5EF4-FFF2-40B4-BE49-F238E27FC236}">
                <a16:creationId xmlns:a16="http://schemas.microsoft.com/office/drawing/2014/main" id="{92DAFC4A-14E8-759B-3FBA-48272444BD80}"/>
              </a:ext>
            </a:extLst>
          </p:cNvPr>
          <p:cNvSpPr txBox="1"/>
          <p:nvPr/>
        </p:nvSpPr>
        <p:spPr>
          <a:xfrm>
            <a:off x="5672667" y="1900349"/>
            <a:ext cx="4919829" cy="954107"/>
          </a:xfrm>
          <a:prstGeom prst="rect">
            <a:avLst/>
          </a:prstGeom>
          <a:noFill/>
          <a:ln w="63500">
            <a:solidFill>
              <a:srgbClr val="FF0000"/>
            </a:solidFill>
          </a:ln>
        </p:spPr>
        <p:txBody>
          <a:bodyPr wrap="square" rtlCol="0">
            <a:spAutoFit/>
          </a:bodyPr>
          <a:lstStyle/>
          <a:p>
            <a:r>
              <a:rPr lang="en-US" sz="2800" b="1" dirty="0"/>
              <a:t>Amount you actually got (Usually give to you in question)</a:t>
            </a:r>
          </a:p>
        </p:txBody>
      </p:sp>
      <p:cxnSp>
        <p:nvCxnSpPr>
          <p:cNvPr id="16" name="Straight Arrow Connector 15">
            <a:extLst>
              <a:ext uri="{FF2B5EF4-FFF2-40B4-BE49-F238E27FC236}">
                <a16:creationId xmlns:a16="http://schemas.microsoft.com/office/drawing/2014/main" id="{77A82892-E4B3-F96E-D9BD-1116ECF84A24}"/>
              </a:ext>
            </a:extLst>
          </p:cNvPr>
          <p:cNvCxnSpPr>
            <a:endCxn id="13" idx="0"/>
          </p:cNvCxnSpPr>
          <p:nvPr/>
        </p:nvCxnSpPr>
        <p:spPr>
          <a:xfrm flipH="1">
            <a:off x="5325533" y="2854456"/>
            <a:ext cx="347134" cy="4868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0E54BF-8A51-AC03-5B26-B77D346A6119}"/>
              </a:ext>
            </a:extLst>
          </p:cNvPr>
          <p:cNvCxnSpPr/>
          <p:nvPr/>
        </p:nvCxnSpPr>
        <p:spPr>
          <a:xfrm>
            <a:off x="3793067" y="3926128"/>
            <a:ext cx="318346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35F13EB-76F7-62E6-9DD0-516B4BE74DE4}"/>
              </a:ext>
            </a:extLst>
          </p:cNvPr>
          <p:cNvSpPr txBox="1"/>
          <p:nvPr/>
        </p:nvSpPr>
        <p:spPr>
          <a:xfrm>
            <a:off x="3886197" y="3915307"/>
            <a:ext cx="3183465" cy="584775"/>
          </a:xfrm>
          <a:prstGeom prst="rect">
            <a:avLst/>
          </a:prstGeom>
          <a:noFill/>
        </p:spPr>
        <p:txBody>
          <a:bodyPr wrap="square" rtlCol="0">
            <a:spAutoFit/>
          </a:bodyPr>
          <a:lstStyle/>
          <a:p>
            <a:r>
              <a:rPr lang="en-US" sz="3200" b="1" dirty="0"/>
              <a:t>Theoretical Yield</a:t>
            </a:r>
            <a:endParaRPr lang="en-US" sz="3200" b="1" dirty="0">
              <a:solidFill>
                <a:srgbClr val="FF0000"/>
              </a:solidFill>
            </a:endParaRPr>
          </a:p>
        </p:txBody>
      </p:sp>
      <p:sp>
        <p:nvSpPr>
          <p:cNvPr id="20" name="TextBox 19">
            <a:extLst>
              <a:ext uri="{FF2B5EF4-FFF2-40B4-BE49-F238E27FC236}">
                <a16:creationId xmlns:a16="http://schemas.microsoft.com/office/drawing/2014/main" id="{0D2BF5AF-F86C-9546-1617-18B1F856C9C3}"/>
              </a:ext>
            </a:extLst>
          </p:cNvPr>
          <p:cNvSpPr txBox="1"/>
          <p:nvPr/>
        </p:nvSpPr>
        <p:spPr>
          <a:xfrm>
            <a:off x="6433971" y="5284502"/>
            <a:ext cx="4792829" cy="954107"/>
          </a:xfrm>
          <a:prstGeom prst="rect">
            <a:avLst/>
          </a:prstGeom>
          <a:noFill/>
          <a:ln w="63500">
            <a:solidFill>
              <a:srgbClr val="FF0000"/>
            </a:solidFill>
          </a:ln>
        </p:spPr>
        <p:txBody>
          <a:bodyPr wrap="square" rtlCol="0">
            <a:spAutoFit/>
          </a:bodyPr>
          <a:lstStyle/>
          <a:p>
            <a:r>
              <a:rPr lang="en-US" sz="2800" b="1" dirty="0"/>
              <a:t>Amount you </a:t>
            </a:r>
            <a:r>
              <a:rPr lang="en-US" sz="2800" b="1" dirty="0">
                <a:solidFill>
                  <a:srgbClr val="FF0000"/>
                </a:solidFill>
              </a:rPr>
              <a:t>CALCULATED</a:t>
            </a:r>
            <a:r>
              <a:rPr lang="en-US" sz="2800" b="1" dirty="0"/>
              <a:t> using stoichiometry).</a:t>
            </a:r>
          </a:p>
        </p:txBody>
      </p:sp>
      <p:cxnSp>
        <p:nvCxnSpPr>
          <p:cNvPr id="21" name="Straight Arrow Connector 20">
            <a:extLst>
              <a:ext uri="{FF2B5EF4-FFF2-40B4-BE49-F238E27FC236}">
                <a16:creationId xmlns:a16="http://schemas.microsoft.com/office/drawing/2014/main" id="{551FA91E-0DE5-3432-4930-885CAE77D619}"/>
              </a:ext>
            </a:extLst>
          </p:cNvPr>
          <p:cNvCxnSpPr>
            <a:cxnSpLocks/>
          </p:cNvCxnSpPr>
          <p:nvPr/>
        </p:nvCxnSpPr>
        <p:spPr>
          <a:xfrm flipH="1" flipV="1">
            <a:off x="5325533" y="4447919"/>
            <a:ext cx="1108438" cy="10016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B26731-36DB-85DD-5D6C-7FDD87F4DDC9}"/>
              </a:ext>
            </a:extLst>
          </p:cNvPr>
          <p:cNvSpPr txBox="1"/>
          <p:nvPr/>
        </p:nvSpPr>
        <p:spPr>
          <a:xfrm>
            <a:off x="7332131" y="3541407"/>
            <a:ext cx="1989671" cy="769441"/>
          </a:xfrm>
          <a:prstGeom prst="rect">
            <a:avLst/>
          </a:prstGeom>
          <a:noFill/>
        </p:spPr>
        <p:txBody>
          <a:bodyPr wrap="square" rtlCol="0">
            <a:spAutoFit/>
          </a:bodyPr>
          <a:lstStyle/>
          <a:p>
            <a:r>
              <a:rPr lang="en-US" sz="4400" b="1" dirty="0">
                <a:solidFill>
                  <a:srgbClr val="FF0000"/>
                </a:solidFill>
              </a:rPr>
              <a:t>X 100%</a:t>
            </a:r>
          </a:p>
        </p:txBody>
      </p:sp>
    </p:spTree>
    <p:extLst>
      <p:ext uri="{BB962C8B-B14F-4D97-AF65-F5344CB8AC3E}">
        <p14:creationId xmlns:p14="http://schemas.microsoft.com/office/powerpoint/2010/main" val="225293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4" grpId="0" animBg="1"/>
      <p:bldP spid="19" grpId="0"/>
      <p:bldP spid="20" grpId="0" animBg="1"/>
      <p:bldP spid="2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606955"/>
          </a:xfrm>
        </p:spPr>
        <p:txBody>
          <a:bodyPr>
            <a:normAutofit fontScale="90000"/>
          </a:bodyPr>
          <a:lstStyle/>
          <a:p>
            <a:r>
              <a:rPr lang="en-US" b="1" i="1" dirty="0">
                <a:solidFill>
                  <a:srgbClr val="FF0000"/>
                </a:solidFill>
              </a:rPr>
              <a:t>Example 3.16</a:t>
            </a:r>
          </a:p>
        </p:txBody>
      </p:sp>
      <p:sp>
        <p:nvSpPr>
          <p:cNvPr id="4" name="TextBox 3">
            <a:extLst>
              <a:ext uri="{FF2B5EF4-FFF2-40B4-BE49-F238E27FC236}">
                <a16:creationId xmlns:a16="http://schemas.microsoft.com/office/drawing/2014/main" id="{499D9D93-1306-EF83-7D4A-5578A4372DAE}"/>
              </a:ext>
            </a:extLst>
          </p:cNvPr>
          <p:cNvSpPr txBox="1"/>
          <p:nvPr/>
        </p:nvSpPr>
        <p:spPr>
          <a:xfrm>
            <a:off x="0" y="486504"/>
            <a:ext cx="12192000" cy="1200329"/>
          </a:xfrm>
          <a:prstGeom prst="rect">
            <a:avLst/>
          </a:prstGeom>
          <a:noFill/>
        </p:spPr>
        <p:txBody>
          <a:bodyPr wrap="square" rtlCol="0">
            <a:spAutoFit/>
          </a:bodyPr>
          <a:lstStyle/>
          <a:p>
            <a:r>
              <a:rPr lang="en-CA" sz="2400" i="1" dirty="0"/>
              <a:t>Titanium is a strong, light weight, corrosion-resistant metal that is used in rockets, aircraft, jet engines, and bicycle frames. It is prepared by the reaction of titanium (IV) chloride with molten magnesium between 950∘ C and 1150∘ C :</a:t>
            </a:r>
          </a:p>
        </p:txBody>
      </p:sp>
      <p:pic>
        <p:nvPicPr>
          <p:cNvPr id="6" name="Picture 5">
            <a:extLst>
              <a:ext uri="{FF2B5EF4-FFF2-40B4-BE49-F238E27FC236}">
                <a16:creationId xmlns:a16="http://schemas.microsoft.com/office/drawing/2014/main" id="{7E4D7AA0-E6B8-9648-C86D-0EB3D7374984}"/>
              </a:ext>
            </a:extLst>
          </p:cNvPr>
          <p:cNvPicPr>
            <a:picLocks noChangeAspect="1"/>
          </p:cNvPicPr>
          <p:nvPr/>
        </p:nvPicPr>
        <p:blipFill>
          <a:blip r:embed="rId2"/>
          <a:stretch>
            <a:fillRect/>
          </a:stretch>
        </p:blipFill>
        <p:spPr>
          <a:xfrm>
            <a:off x="641315" y="1745545"/>
            <a:ext cx="10855226" cy="855584"/>
          </a:xfrm>
          <a:prstGeom prst="rect">
            <a:avLst/>
          </a:prstGeom>
          <a:ln w="44450">
            <a:solidFill>
              <a:srgbClr val="FF0000"/>
            </a:solidFill>
          </a:ln>
        </p:spPr>
      </p:pic>
      <p:sp>
        <p:nvSpPr>
          <p:cNvPr id="7" name="TextBox 6">
            <a:extLst>
              <a:ext uri="{FF2B5EF4-FFF2-40B4-BE49-F238E27FC236}">
                <a16:creationId xmlns:a16="http://schemas.microsoft.com/office/drawing/2014/main" id="{731819E6-959D-01F6-AE6E-19958350A65A}"/>
              </a:ext>
            </a:extLst>
          </p:cNvPr>
          <p:cNvSpPr txBox="1"/>
          <p:nvPr/>
        </p:nvSpPr>
        <p:spPr>
          <a:xfrm>
            <a:off x="29305" y="2828835"/>
            <a:ext cx="12192000" cy="1200329"/>
          </a:xfrm>
          <a:prstGeom prst="rect">
            <a:avLst/>
          </a:prstGeom>
          <a:noFill/>
        </p:spPr>
        <p:txBody>
          <a:bodyPr wrap="square" rtlCol="0">
            <a:spAutoFit/>
          </a:bodyPr>
          <a:lstStyle/>
          <a:p>
            <a:r>
              <a:rPr lang="en-CA" sz="2400" i="1" dirty="0"/>
              <a:t>In a certain industrial operation 3.54 x 10</a:t>
            </a:r>
            <a:r>
              <a:rPr lang="en-CA" sz="2400" i="1" baseline="30000" dirty="0"/>
              <a:t>7</a:t>
            </a:r>
            <a:r>
              <a:rPr lang="en-CA" sz="2400" i="1" dirty="0"/>
              <a:t> g of TiCl</a:t>
            </a:r>
            <a:r>
              <a:rPr lang="en-CA" sz="2400" i="1" baseline="-25000" dirty="0"/>
              <a:t>4</a:t>
            </a:r>
            <a:r>
              <a:rPr lang="en-CA" sz="2400" i="1" dirty="0"/>
              <a:t> are reacted with 1.13 x 10</a:t>
            </a:r>
            <a:r>
              <a:rPr lang="en-CA" sz="2400" i="1" baseline="30000" dirty="0"/>
              <a:t>7</a:t>
            </a:r>
            <a:r>
              <a:rPr lang="en-CA" sz="2400" i="1" dirty="0"/>
              <a:t> g of Mg.             (a) Calculate the theoretical yield of </a:t>
            </a:r>
            <a:r>
              <a:rPr lang="en-CA" sz="2400" i="1" dirty="0" err="1"/>
              <a:t>Ti</a:t>
            </a:r>
            <a:r>
              <a:rPr lang="en-CA" sz="2400" i="1" dirty="0"/>
              <a:t> in grams. (b) Calculate the percent yield if 7.91 x 10</a:t>
            </a:r>
            <a:r>
              <a:rPr lang="en-CA" sz="2400" i="1" baseline="30000" dirty="0"/>
              <a:t>6</a:t>
            </a:r>
            <a:r>
              <a:rPr lang="en-CA" sz="2400" i="1" dirty="0"/>
              <a:t> g of </a:t>
            </a:r>
            <a:r>
              <a:rPr lang="en-CA" sz="2400" i="1" dirty="0" err="1"/>
              <a:t>Ti</a:t>
            </a:r>
            <a:r>
              <a:rPr lang="en-CA" sz="2400" i="1" dirty="0"/>
              <a:t> are actually obtained. </a:t>
            </a:r>
            <a:endParaRPr lang="en-CA" sz="2400" i="1" baseline="-25000" dirty="0"/>
          </a:p>
        </p:txBody>
      </p:sp>
    </p:spTree>
    <p:extLst>
      <p:ext uri="{BB962C8B-B14F-4D97-AF65-F5344CB8AC3E}">
        <p14:creationId xmlns:p14="http://schemas.microsoft.com/office/powerpoint/2010/main" val="3827980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19370</TotalTime>
  <Words>8254</Words>
  <Application>Microsoft Macintosh PowerPoint</Application>
  <PresentationFormat>Widescreen</PresentationFormat>
  <Paragraphs>1187</Paragraphs>
  <Slides>104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104</vt:i4>
      </vt:variant>
    </vt:vector>
  </HeadingPairs>
  <TitlesOfParts>
    <vt:vector size="109" baseType="lpstr">
      <vt:lpstr>Arial</vt:lpstr>
      <vt:lpstr>Calibri</vt:lpstr>
      <vt:lpstr>Calibri Light</vt:lpstr>
      <vt:lpstr>Cambria Math</vt:lpstr>
      <vt:lpstr>Office Theme</vt:lpstr>
      <vt:lpstr>Chapter 3</vt:lpstr>
      <vt:lpstr>3.1: Atomic Mass</vt:lpstr>
      <vt:lpstr>3.1: Atomic Mass</vt:lpstr>
      <vt:lpstr>Average Atomic Mass</vt:lpstr>
      <vt:lpstr>PowerPoint Presentation</vt:lpstr>
      <vt:lpstr>Average Atomic Mass</vt:lpstr>
      <vt:lpstr>Example 3.1</vt:lpstr>
      <vt:lpstr>PowerPoint Presentation</vt:lpstr>
      <vt:lpstr>3.2: Avogadro’s Number and the Molar Mass of an Element</vt:lpstr>
      <vt:lpstr>3.2: Avogadro’s Number and the Molar Mass of an Element (The Mole)</vt:lpstr>
      <vt:lpstr>3.2: Avogadro’s Number and the Molar Mass of an Element </vt:lpstr>
      <vt:lpstr>3.2: Avogadro’s Number and the Molar Mass of an Element </vt:lpstr>
      <vt:lpstr>Example 3.2</vt:lpstr>
      <vt:lpstr>Example 3.2</vt:lpstr>
      <vt:lpstr>Example 3.2</vt:lpstr>
      <vt:lpstr>PowerPoint Presentation</vt:lpstr>
      <vt:lpstr>Example 3.3</vt:lpstr>
      <vt:lpstr>PowerPoint Presentation</vt:lpstr>
      <vt:lpstr>Example 3.4</vt:lpstr>
      <vt:lpstr>Example 3.4</vt:lpstr>
      <vt:lpstr>PowerPoint Presentation</vt:lpstr>
      <vt:lpstr>3.3: Molecular Mass</vt:lpstr>
      <vt:lpstr>Example 3.5</vt:lpstr>
      <vt:lpstr>Example 3.5</vt:lpstr>
      <vt:lpstr>PowerPoint Presentation</vt:lpstr>
      <vt:lpstr>Molecular Mass and Molar Mass</vt:lpstr>
      <vt:lpstr>Example 3.6</vt:lpstr>
      <vt:lpstr>PowerPoint Presentation</vt:lpstr>
      <vt:lpstr>Example 3.7</vt:lpstr>
      <vt:lpstr>Example 3.7</vt:lpstr>
      <vt:lpstr>Example 3.7</vt:lpstr>
      <vt:lpstr>PowerPoint Presentation</vt:lpstr>
      <vt:lpstr>3.4: The Mass Spectrometer</vt:lpstr>
      <vt:lpstr>3.5: Percent Composition of Compounds</vt:lpstr>
      <vt:lpstr>3.5: Percent Composition of Compounds</vt:lpstr>
      <vt:lpstr>3.5: Percent Composition of Compounds</vt:lpstr>
      <vt:lpstr>Example 3.8</vt:lpstr>
      <vt:lpstr>PowerPoint Presentation</vt:lpstr>
      <vt:lpstr>3.5: Percent Composition of Compounds (Backwards)</vt:lpstr>
      <vt:lpstr>Example 3.9</vt:lpstr>
      <vt:lpstr>Example 3.9</vt:lpstr>
      <vt:lpstr>Example 3.9</vt:lpstr>
      <vt:lpstr>Example 3.9</vt:lpstr>
      <vt:lpstr>Example 3.9</vt:lpstr>
      <vt:lpstr>Example 3.9</vt:lpstr>
      <vt:lpstr>PowerPoint Presentation</vt:lpstr>
      <vt:lpstr>Example 3.10</vt:lpstr>
      <vt:lpstr>Example 3.10</vt:lpstr>
      <vt:lpstr>PowerPoint Presentation</vt:lpstr>
      <vt:lpstr>3.6: Experimental Determination of Empirical Formulas (Beginning of Stoichiometry)</vt:lpstr>
      <vt:lpstr>3.6: Experimental Determination of Empirical Formulas (Beginning of Stoichiometry)</vt:lpstr>
      <vt:lpstr>3.6: Experimental Determination of Empirical Formulas (Beginning of Stoichiometry)</vt:lpstr>
      <vt:lpstr>3.6: Experimental Determination of Empirical Formulas (Beginning of Stoichiometry)</vt:lpstr>
      <vt:lpstr>3.6: Experimental Determination of Empirical Formulas (Beginning of Stoichiometry)</vt:lpstr>
      <vt:lpstr>3.6: Experimental Determination of Empirical Formulas (Beginning of Stoichiometry)</vt:lpstr>
      <vt:lpstr>Determination of Molecular Formulas</vt:lpstr>
      <vt:lpstr>Determination of Molecular Formulas</vt:lpstr>
      <vt:lpstr>Determination of Molecular Formulas</vt:lpstr>
      <vt:lpstr>Determination of Molecular Formulas</vt:lpstr>
      <vt:lpstr>Example 3.11</vt:lpstr>
      <vt:lpstr>Example 3.11</vt:lpstr>
      <vt:lpstr>PowerPoint Presentation</vt:lpstr>
      <vt:lpstr>PowerPoint Presentation</vt:lpstr>
      <vt:lpstr>3.7: Chemical Reactions and Chemical Equations</vt:lpstr>
      <vt:lpstr>Writing Chemical Equations</vt:lpstr>
      <vt:lpstr>Balancing Chemical Equations</vt:lpstr>
      <vt:lpstr>Example 3.12</vt:lpstr>
      <vt:lpstr>Balancing Chemical Equations (Steps)</vt:lpstr>
      <vt:lpstr>PowerPoint Presentation</vt:lpstr>
      <vt:lpstr>3.8: Amounts of Reactants and Products</vt:lpstr>
      <vt:lpstr>3.8: Amounts of Reactants and Products</vt:lpstr>
      <vt:lpstr>3.8: Amounts of Reactants and Products</vt:lpstr>
      <vt:lpstr>3.8: Amounts of Reactants and Products</vt:lpstr>
      <vt:lpstr>3.8: Amounts of Reactants and Products</vt:lpstr>
      <vt:lpstr>3.8: Amounts of Reactants and Products</vt:lpstr>
      <vt:lpstr>3.8: Amounts of Reactants and Products</vt:lpstr>
      <vt:lpstr>3.8: Amounts of Reactants and Products</vt:lpstr>
      <vt:lpstr>3.8: Amounts of Reactants and Products</vt:lpstr>
      <vt:lpstr>3.8: Amounts of Reactants and Products</vt:lpstr>
      <vt:lpstr>Example 3.13</vt:lpstr>
      <vt:lpstr>Example 3.13</vt:lpstr>
      <vt:lpstr>PowerPoint Presentation</vt:lpstr>
      <vt:lpstr>Example 3.14</vt:lpstr>
      <vt:lpstr>Example 3.14</vt:lpstr>
      <vt:lpstr>PowerPoint Presentation</vt:lpstr>
      <vt:lpstr>3.9: Limiting Reagents</vt:lpstr>
      <vt:lpstr>Example:</vt:lpstr>
      <vt:lpstr>Example:</vt:lpstr>
      <vt:lpstr>Example 3.15</vt:lpstr>
      <vt:lpstr>Example 3.15</vt:lpstr>
      <vt:lpstr>Example 3.15</vt:lpstr>
      <vt:lpstr>Example 3.15</vt:lpstr>
      <vt:lpstr>Example 3.15</vt:lpstr>
      <vt:lpstr>Example 3.15</vt:lpstr>
      <vt:lpstr>Example 3.15</vt:lpstr>
      <vt:lpstr>PowerPoint Presentation</vt:lpstr>
      <vt:lpstr>3.10: Reaction Yield</vt:lpstr>
      <vt:lpstr>3.10: Reaction Yield</vt:lpstr>
      <vt:lpstr>Example 3.16</vt:lpstr>
      <vt:lpstr>Example 3.16</vt:lpstr>
      <vt:lpstr>Example 3.16</vt:lpstr>
      <vt:lpstr>Example 3.16</vt:lpstr>
      <vt:lpstr>PowerPoint Presentation</vt:lpstr>
      <vt:lpstr>Key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Lani Knowles</dc:creator>
  <cp:lastModifiedBy>Lani Knowles</cp:lastModifiedBy>
  <cp:revision>72</cp:revision>
  <dcterms:created xsi:type="dcterms:W3CDTF">2022-05-12T22:47:37Z</dcterms:created>
  <dcterms:modified xsi:type="dcterms:W3CDTF">2023-11-02T14:13:53Z</dcterms:modified>
</cp:coreProperties>
</file>