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00" r:id="rId4"/>
    <p:sldId id="301" r:id="rId5"/>
    <p:sldId id="302" r:id="rId6"/>
    <p:sldId id="273" r:id="rId7"/>
    <p:sldId id="272" r:id="rId8"/>
    <p:sldId id="303" r:id="rId9"/>
    <p:sldId id="274" r:id="rId10"/>
    <p:sldId id="304" r:id="rId11"/>
    <p:sldId id="305" r:id="rId12"/>
    <p:sldId id="275" r:id="rId13"/>
    <p:sldId id="306" r:id="rId14"/>
    <p:sldId id="307" r:id="rId15"/>
    <p:sldId id="308" r:id="rId16"/>
    <p:sldId id="276" r:id="rId17"/>
    <p:sldId id="277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278" r:id="rId27"/>
    <p:sldId id="317" r:id="rId28"/>
    <p:sldId id="319" r:id="rId29"/>
    <p:sldId id="318" r:id="rId30"/>
    <p:sldId id="280" r:id="rId31"/>
    <p:sldId id="279" r:id="rId32"/>
    <p:sldId id="320" r:id="rId33"/>
    <p:sldId id="281" r:id="rId34"/>
    <p:sldId id="321" r:id="rId35"/>
    <p:sldId id="282" r:id="rId36"/>
    <p:sldId id="283" r:id="rId37"/>
    <p:sldId id="322" r:id="rId38"/>
    <p:sldId id="284" r:id="rId39"/>
    <p:sldId id="323" r:id="rId40"/>
    <p:sldId id="260" r:id="rId41"/>
    <p:sldId id="324" r:id="rId42"/>
    <p:sldId id="285" r:id="rId43"/>
    <p:sldId id="325" r:id="rId44"/>
    <p:sldId id="326" r:id="rId45"/>
    <p:sldId id="327" r:id="rId46"/>
    <p:sldId id="286" r:id="rId47"/>
    <p:sldId id="328" r:id="rId48"/>
    <p:sldId id="330" r:id="rId49"/>
    <p:sldId id="329" r:id="rId50"/>
    <p:sldId id="287" r:id="rId51"/>
    <p:sldId id="331" r:id="rId52"/>
    <p:sldId id="288" r:id="rId53"/>
    <p:sldId id="332" r:id="rId54"/>
    <p:sldId id="289" r:id="rId55"/>
    <p:sldId id="333" r:id="rId56"/>
    <p:sldId id="334" r:id="rId57"/>
    <p:sldId id="335" r:id="rId58"/>
    <p:sldId id="290" r:id="rId59"/>
    <p:sldId id="336" r:id="rId60"/>
    <p:sldId id="337" r:id="rId61"/>
    <p:sldId id="338" r:id="rId62"/>
    <p:sldId id="291" r:id="rId63"/>
    <p:sldId id="339" r:id="rId64"/>
    <p:sldId id="340" r:id="rId65"/>
    <p:sldId id="343" r:id="rId66"/>
    <p:sldId id="292" r:id="rId67"/>
    <p:sldId id="341" r:id="rId68"/>
    <p:sldId id="342" r:id="rId69"/>
    <p:sldId id="293" r:id="rId70"/>
    <p:sldId id="344" r:id="rId71"/>
    <p:sldId id="345" r:id="rId72"/>
    <p:sldId id="294" r:id="rId73"/>
    <p:sldId id="346" r:id="rId74"/>
    <p:sldId id="347" r:id="rId75"/>
    <p:sldId id="295" r:id="rId76"/>
    <p:sldId id="348" r:id="rId77"/>
    <p:sldId id="349" r:id="rId78"/>
    <p:sldId id="350" r:id="rId79"/>
    <p:sldId id="351" r:id="rId80"/>
    <p:sldId id="352" r:id="rId81"/>
    <p:sldId id="296" r:id="rId82"/>
    <p:sldId id="353" r:id="rId83"/>
    <p:sldId id="354" r:id="rId84"/>
    <p:sldId id="355" r:id="rId85"/>
    <p:sldId id="356" r:id="rId86"/>
    <p:sldId id="297" r:id="rId87"/>
    <p:sldId id="357" r:id="rId88"/>
    <p:sldId id="299" r:id="rId89"/>
    <p:sldId id="358" r:id="rId90"/>
    <p:sldId id="359" r:id="rId91"/>
    <p:sldId id="270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59"/>
    <p:restoredTop sz="94719"/>
  </p:normalViewPr>
  <p:slideViewPr>
    <p:cSldViewPr snapToGrid="0" snapToObjects="1">
      <p:cViewPr varScale="1">
        <p:scale>
          <a:sx n="152" d="100"/>
          <a:sy n="152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962A-7919-178F-C129-BD4D47889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583B3-626B-B4B2-E46E-0BA80BD7B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4764-93BC-65A2-36C1-B312E92B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247F2-0677-B3C5-AE06-2EC6926A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C0F0-EBDB-37B6-137C-7D46DB2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1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0EAF-711F-3974-99DF-B780DF9E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6068C-72D5-7362-8BD9-6D83D2DF0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4668B-859A-8727-B40A-4B81FA45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473D5-C800-8141-D362-F387A0EA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8E646-3F3A-2A49-D4E7-90FCB17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25223-839A-3599-5844-5BAAA1476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81D7-3CEE-8356-41D6-C9A9C1868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A05C-3843-C0DD-6FE3-EDF3DB54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DABE-FC78-6AD2-58AA-371EFDA7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0953-07EE-C17F-C61C-8C9B6B38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0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28A7-D2AC-0E62-C58B-9034A704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5F6C-EB85-3521-0CA2-6C5D61D1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5941-6555-86F3-1830-D8AF16DC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5C61-5166-A647-EBC9-394740D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854F-4DAB-4C71-C740-075A911D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4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CEA6-8566-AA83-2086-068DE117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0E451-2D9E-8332-DEC1-84F673A0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4700-44E7-B2BF-11AD-F042AEAE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EB08-B828-51F7-F80D-D505FBB1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635E8-ED69-0C01-1C90-CE9B8EE7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F733-D501-A61F-6940-99A7ADE1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B6FC-863A-1078-36D4-307735137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B75C5-FAEA-2007-D3F8-114A5A4DE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F51C4-39D7-E405-9B92-ADF448FC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21D99-2E47-AC3D-A825-C9543590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EE613-A125-1E2A-5314-570D56E9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43EB-463F-E9FE-76BA-A34777BC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0AFF5-47C7-D441-1A3A-40B1C5B2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BFDB5-F99A-DE5A-F9C6-6A29E0B84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6E098-29DD-4119-AB6B-0A89ECED1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18DF9-AC71-23AD-ADCF-ADF20C001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448BB-2F91-B6A3-6579-C74C8823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2A0E0-A1A1-9107-06DD-1FFAE4A9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9F92F-3E0F-DC5E-654C-7D548409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8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BC6B-E752-DD1E-5403-622BCC8C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64ACF-21B2-DA0E-FB94-464D3D51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141EF-84F0-A7B0-B01F-C959EF64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042-455C-E2DF-58D0-EAA1A464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A12F4-6352-BEAE-5552-1ACFB7A4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BE8C5-26E9-5226-3A67-34403C7C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48192-841B-4559-E3A7-5D5D9516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4D77-5930-F935-0FF4-8C83DE09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ED3C0-5107-D88C-1011-8C057F78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8122-9CDB-B3D5-D397-27BCAB877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9ED24-5798-516F-2968-EFC771D2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5B489-38D0-E9C0-9B07-A243A6C8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6C18D-F761-BFD5-9C6F-EFAE59B2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4FB9-5129-9B42-22C7-CED11585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BA836-C01F-5682-0E89-AFC53E956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C726E-9530-394F-AF1E-14BF604D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5DA5D-A94E-E886-53E5-3C3A8562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DBEB-E1BA-684B-CC24-0C64549D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74CB5-D978-6601-67F2-FE7ECFF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E1BB0-FB25-D9AC-98C4-B3BCF4FA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18BA-C182-092B-CD36-B95DA403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B7E3-6CBE-2DFA-89BA-D6F807AB2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B34D-0648-2A4F-A65F-770C4AE1058E}" type="datetimeFigureOut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F313-2F96-1F3A-6BB8-314145CA8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C4B4B-6FC3-98D7-38E6-7E46B5E3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54AF-2C81-FCBF-C7EB-728A3DB4B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7042" y="212650"/>
            <a:ext cx="9144000" cy="1281814"/>
          </a:xfrm>
        </p:spPr>
        <p:txBody>
          <a:bodyPr>
            <a:normAutofit/>
          </a:bodyPr>
          <a:lstStyle/>
          <a:p>
            <a:r>
              <a:rPr lang="en-US" sz="8000" dirty="0"/>
              <a:t>Chapter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DDDC6-5FF3-A7F5-3631-BBC9F206B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1981" y="1349936"/>
            <a:ext cx="9144000" cy="569912"/>
          </a:xfrm>
        </p:spPr>
        <p:txBody>
          <a:bodyPr>
            <a:normAutofit/>
          </a:bodyPr>
          <a:lstStyle/>
          <a:p>
            <a:r>
              <a:rPr lang="en-US" sz="3200" b="1" dirty="0"/>
              <a:t>Atoms, Molecules, and Ions (Ionic Compounds)</a:t>
            </a:r>
          </a:p>
        </p:txBody>
      </p:sp>
      <p:pic>
        <p:nvPicPr>
          <p:cNvPr id="1026" name="Picture 2" descr="Elements, Atoms, Molecules, Ions, Ionic and Molecular Compounds, Cations vs  Anions, Chemistry - YouTube">
            <a:extLst>
              <a:ext uri="{FF2B5EF4-FFF2-40B4-BE49-F238E27FC236}">
                <a16:creationId xmlns:a16="http://schemas.microsoft.com/office/drawing/2014/main" id="{78902084-32B3-B5A1-538E-B171CCF3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06" y="1772255"/>
            <a:ext cx="8765950" cy="493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1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are Radioactive Elements? - Lists of Radioactive Elements">
            <a:extLst>
              <a:ext uri="{FF2B5EF4-FFF2-40B4-BE49-F238E27FC236}">
                <a16:creationId xmlns:a16="http://schemas.microsoft.com/office/drawing/2014/main" id="{DBFE95A7-AEAA-BCF7-8572-6AC88924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85" y="123318"/>
            <a:ext cx="4348579" cy="347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5B92E78-37AC-5C23-51DB-4C5A15A7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36" y="2869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Radioactivity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D5832-4DAD-D215-DBE2-FC089623DEA5}"/>
              </a:ext>
            </a:extLst>
          </p:cNvPr>
          <p:cNvSpPr txBox="1"/>
          <p:nvPr/>
        </p:nvSpPr>
        <p:spPr>
          <a:xfrm>
            <a:off x="348215" y="1224320"/>
            <a:ext cx="689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Through experiments they discovered the CHARGE of the different types of radiation.</a:t>
            </a:r>
          </a:p>
        </p:txBody>
      </p:sp>
      <p:pic>
        <p:nvPicPr>
          <p:cNvPr id="3074" name="Picture 2" descr="alpha decay | Definition, Example, &amp; Facts | Britannica">
            <a:extLst>
              <a:ext uri="{FF2B5EF4-FFF2-40B4-BE49-F238E27FC236}">
                <a16:creationId xmlns:a16="http://schemas.microsoft.com/office/drawing/2014/main" id="{B577E9F4-B293-EA5F-0C65-36B5D0099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2" y="2055316"/>
            <a:ext cx="3265036" cy="3051737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.5: Nuclear Decay - Chemistry LibreTexts">
            <a:extLst>
              <a:ext uri="{FF2B5EF4-FFF2-40B4-BE49-F238E27FC236}">
                <a16:creationId xmlns:a16="http://schemas.microsoft.com/office/drawing/2014/main" id="{BBF159E5-6598-6CCA-0FB5-BBCE69E1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11" y="4368800"/>
            <a:ext cx="3924300" cy="208280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2CD99A-6918-BF85-01CB-2B640BE641AF}"/>
                  </a:ext>
                </a:extLst>
              </p:cNvPr>
              <p:cNvSpPr txBox="1"/>
              <p:nvPr/>
            </p:nvSpPr>
            <p:spPr>
              <a:xfrm>
                <a:off x="623306" y="5125842"/>
                <a:ext cx="2833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/>
                  <a:t>Alpla</a:t>
                </a:r>
                <a:r>
                  <a:rPr lang="en-US" sz="2400" b="1" dirty="0"/>
                  <a:t>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400" b="1" dirty="0"/>
                  <a:t>) Radiation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2CD99A-6918-BF85-01CB-2B640BE64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06" y="5125842"/>
                <a:ext cx="2833878" cy="461665"/>
              </a:xfrm>
              <a:prstGeom prst="rect">
                <a:avLst/>
              </a:prstGeom>
              <a:blipFill>
                <a:blip r:embed="rId5"/>
                <a:stretch>
                  <a:fillRect l="-3111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8238EB-3FB5-EBC8-EBA5-8D964EB0E255}"/>
                  </a:ext>
                </a:extLst>
              </p:cNvPr>
              <p:cNvSpPr txBox="1"/>
              <p:nvPr/>
            </p:nvSpPr>
            <p:spPr>
              <a:xfrm>
                <a:off x="4573422" y="6451600"/>
                <a:ext cx="28338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Beta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sz="2400" b="1" dirty="0"/>
                  <a:t>) Radiation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8238EB-3FB5-EBC8-EBA5-8D964EB0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422" y="6451600"/>
                <a:ext cx="2833878" cy="461665"/>
              </a:xfrm>
              <a:prstGeom prst="rect">
                <a:avLst/>
              </a:prstGeom>
              <a:blipFill>
                <a:blip r:embed="rId6"/>
                <a:stretch>
                  <a:fillRect l="-3571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What Is A Gamma-Ray Burst And What Causes It? » Science ABC">
            <a:extLst>
              <a:ext uri="{FF2B5EF4-FFF2-40B4-BE49-F238E27FC236}">
                <a16:creationId xmlns:a16="http://schemas.microsoft.com/office/drawing/2014/main" id="{0D4A30A7-7788-5CE8-D3A2-6B07128E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782" y="3713923"/>
            <a:ext cx="3899995" cy="1411919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EC3295-DEE1-A34E-9069-A061078D2E78}"/>
                  </a:ext>
                </a:extLst>
              </p:cNvPr>
              <p:cNvSpPr txBox="1"/>
              <p:nvPr/>
            </p:nvSpPr>
            <p:spPr>
              <a:xfrm>
                <a:off x="8671981" y="5179367"/>
                <a:ext cx="294959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Gamma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400" b="1" dirty="0"/>
                  <a:t>) Radiation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EC3295-DEE1-A34E-9069-A061078D2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981" y="5179367"/>
                <a:ext cx="2949596" cy="461665"/>
              </a:xfrm>
              <a:prstGeom prst="rect">
                <a:avLst/>
              </a:prstGeom>
              <a:blipFill>
                <a:blip r:embed="rId8"/>
                <a:stretch>
                  <a:fillRect l="-3448" t="-8108" r="-1724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740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are Radioactive Elements? - Lists of Radioactive Elements">
            <a:extLst>
              <a:ext uri="{FF2B5EF4-FFF2-40B4-BE49-F238E27FC236}">
                <a16:creationId xmlns:a16="http://schemas.microsoft.com/office/drawing/2014/main" id="{DBFE95A7-AEAA-BCF7-8572-6AC88924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85" y="123318"/>
            <a:ext cx="4348579" cy="347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5B92E78-37AC-5C23-51DB-4C5A15A7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36" y="2869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Radioactivity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40CBA-0B35-38E4-6194-64B18525CD79}"/>
              </a:ext>
            </a:extLst>
          </p:cNvPr>
          <p:cNvSpPr txBox="1"/>
          <p:nvPr/>
        </p:nvSpPr>
        <p:spPr>
          <a:xfrm>
            <a:off x="348215" y="1224320"/>
            <a:ext cx="689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Alpha</a:t>
            </a:r>
            <a:r>
              <a:rPr lang="en-US" sz="2400" dirty="0"/>
              <a:t> radiation </a:t>
            </a:r>
            <a:r>
              <a:rPr lang="en-US" sz="2400" dirty="0">
                <a:solidFill>
                  <a:srgbClr val="FF0000"/>
                </a:solidFill>
              </a:rPr>
              <a:t>ejects an </a:t>
            </a:r>
            <a:r>
              <a:rPr lang="en-US" sz="2400" dirty="0"/>
              <a:t>alpha particle </a:t>
            </a:r>
            <a:r>
              <a:rPr lang="en-US" sz="2400" dirty="0">
                <a:solidFill>
                  <a:srgbClr val="FF0000"/>
                </a:solidFill>
              </a:rPr>
              <a:t>(Helium Atom)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9AC815-97DB-B8A2-FE27-BDDEE369DEBD}"/>
              </a:ext>
            </a:extLst>
          </p:cNvPr>
          <p:cNvSpPr txBox="1"/>
          <p:nvPr/>
        </p:nvSpPr>
        <p:spPr>
          <a:xfrm>
            <a:off x="348215" y="2416458"/>
            <a:ext cx="689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Beta</a:t>
            </a:r>
            <a:r>
              <a:rPr lang="en-US" sz="2400" dirty="0"/>
              <a:t> radiation </a:t>
            </a:r>
            <a:r>
              <a:rPr lang="en-US" sz="2400" dirty="0">
                <a:solidFill>
                  <a:srgbClr val="FF0000"/>
                </a:solidFill>
              </a:rPr>
              <a:t>ejects an </a:t>
            </a:r>
            <a:r>
              <a:rPr lang="en-US" sz="2400" dirty="0"/>
              <a:t>beta particle </a:t>
            </a:r>
            <a:r>
              <a:rPr lang="en-US" sz="2400" dirty="0">
                <a:solidFill>
                  <a:srgbClr val="FF0000"/>
                </a:solidFill>
              </a:rPr>
              <a:t>(Electron)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5EAC0-54DB-E2E8-7A85-FE1976E95043}"/>
              </a:ext>
            </a:extLst>
          </p:cNvPr>
          <p:cNvSpPr txBox="1"/>
          <p:nvPr/>
        </p:nvSpPr>
        <p:spPr>
          <a:xfrm>
            <a:off x="348215" y="3429000"/>
            <a:ext cx="689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Gamma </a:t>
            </a:r>
            <a:r>
              <a:rPr lang="en-US" sz="2400" dirty="0"/>
              <a:t>radiation </a:t>
            </a:r>
            <a:r>
              <a:rPr lang="en-US" sz="2400" dirty="0">
                <a:solidFill>
                  <a:srgbClr val="FF0000"/>
                </a:solidFill>
              </a:rPr>
              <a:t>ejects </a:t>
            </a:r>
            <a:r>
              <a:rPr lang="en-US" sz="2400" b="1" i="1" u="sng" dirty="0"/>
              <a:t>PURE ENERGY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9" name="Picture 2" descr="Gamma radiation hi-res stock photography and images - Alamy">
            <a:extLst>
              <a:ext uri="{FF2B5EF4-FFF2-40B4-BE49-F238E27FC236}">
                <a16:creationId xmlns:a16="http://schemas.microsoft.com/office/drawing/2014/main" id="{4AB8FCB5-5E00-22A9-B425-DFB29AB27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5"/>
          <a:stretch/>
        </p:blipFill>
        <p:spPr bwMode="auto">
          <a:xfrm>
            <a:off x="5462580" y="3602181"/>
            <a:ext cx="5694715" cy="31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F8DD44-9B77-DE5F-CADD-24B3C399C1D0}"/>
                  </a:ext>
                </a:extLst>
              </p:cNvPr>
              <p:cNvSpPr txBox="1"/>
              <p:nvPr/>
            </p:nvSpPr>
            <p:spPr>
              <a:xfrm>
                <a:off x="218636" y="4752932"/>
                <a:ext cx="4945559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Out all THREE types of radiation, Gamma (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2400" b="1" dirty="0"/>
                  <a:t>) radiation is the WORST.</a:t>
                </a:r>
              </a:p>
              <a:p>
                <a:endParaRPr lang="en-US" sz="2400" b="1" dirty="0"/>
              </a:p>
              <a:p>
                <a:r>
                  <a:rPr lang="en-US" sz="2400" b="1" dirty="0"/>
                  <a:t>It can goes through a lot….including 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you</a:t>
                </a:r>
                <a:r>
                  <a:rPr lang="en-US" sz="2400" b="1" dirty="0"/>
                  <a:t>!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0F8DD44-9B77-DE5F-CADD-24B3C399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36" y="4752932"/>
                <a:ext cx="4945559" cy="2062103"/>
              </a:xfrm>
              <a:prstGeom prst="rect">
                <a:avLst/>
              </a:prstGeom>
              <a:blipFill>
                <a:blip r:embed="rId4"/>
                <a:stretch>
                  <a:fillRect l="-3077" t="-2454" b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Proton and the Nucleus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33AF-147D-AE18-124E-9279A6674A0F}"/>
              </a:ext>
            </a:extLst>
          </p:cNvPr>
          <p:cNvSpPr txBox="1"/>
          <p:nvPr/>
        </p:nvSpPr>
        <p:spPr>
          <a:xfrm>
            <a:off x="10072255" y="2821565"/>
            <a:ext cx="2119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J. J. Thompson</a:t>
            </a:r>
          </a:p>
          <a:p>
            <a:pPr algn="ctr"/>
            <a:r>
              <a:rPr lang="en-US" i="1" dirty="0"/>
              <a:t>(1856 – 1940)</a:t>
            </a:r>
          </a:p>
        </p:txBody>
      </p:sp>
      <p:pic>
        <p:nvPicPr>
          <p:cNvPr id="4098" name="Picture 2" descr="J. J. Thomson - Wikipedia">
            <a:extLst>
              <a:ext uri="{FF2B5EF4-FFF2-40B4-BE49-F238E27FC236}">
                <a16:creationId xmlns:a16="http://schemas.microsoft.com/office/drawing/2014/main" id="{9762EE04-E3FE-F8F9-EC44-76F157878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090" y="138546"/>
            <a:ext cx="1716635" cy="268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6492A2-82F7-8B12-98DD-EE3DEAE7AB6C}"/>
              </a:ext>
            </a:extLst>
          </p:cNvPr>
          <p:cNvSpPr txBox="1"/>
          <p:nvPr/>
        </p:nvSpPr>
        <p:spPr>
          <a:xfrm>
            <a:off x="292274" y="1533447"/>
            <a:ext cx="689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Early scientist that knew that atoms had </a:t>
            </a:r>
            <a:r>
              <a:rPr lang="en-US" sz="2400" b="1" u="sng" dirty="0">
                <a:solidFill>
                  <a:srgbClr val="FF0000"/>
                </a:solidFill>
              </a:rPr>
              <a:t>electrons</a:t>
            </a:r>
            <a:r>
              <a:rPr lang="en-US" sz="2400" b="1" dirty="0"/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C46D36-3270-3586-CCC2-CDF2755FE9AB}"/>
              </a:ext>
            </a:extLst>
          </p:cNvPr>
          <p:cNvSpPr txBox="1"/>
          <p:nvPr/>
        </p:nvSpPr>
        <p:spPr>
          <a:xfrm>
            <a:off x="3229961" y="2175673"/>
            <a:ext cx="6897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Also knew that atoms were </a:t>
            </a:r>
            <a:r>
              <a:rPr lang="en-US" sz="2400" b="1" u="sng" dirty="0">
                <a:solidFill>
                  <a:srgbClr val="FF0000"/>
                </a:solidFill>
              </a:rPr>
              <a:t>neutral</a:t>
            </a:r>
            <a:r>
              <a:rPr lang="en-US" sz="2400" b="1" dirty="0"/>
              <a:t>….same number of positives and negatives.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0DFCAC-78C2-E67B-BE18-B5BBA98EE7D9}"/>
              </a:ext>
            </a:extLst>
          </p:cNvPr>
          <p:cNvSpPr txBox="1"/>
          <p:nvPr/>
        </p:nvSpPr>
        <p:spPr>
          <a:xfrm>
            <a:off x="1234382" y="3260822"/>
            <a:ext cx="7757217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WE NOW KNOW it as Protons = Electrons in Neutral Atom.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AB966-3B74-FC8F-4A8A-34F2CF2AE219}"/>
              </a:ext>
            </a:extLst>
          </p:cNvPr>
          <p:cNvSpPr txBox="1"/>
          <p:nvPr/>
        </p:nvSpPr>
        <p:spPr>
          <a:xfrm>
            <a:off x="112689" y="3976639"/>
            <a:ext cx="887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Thompson had no idea what the positives were or what to call them.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0784D-58C1-79CA-0835-2C9C08227986}"/>
              </a:ext>
            </a:extLst>
          </p:cNvPr>
          <p:cNvSpPr txBox="1"/>
          <p:nvPr/>
        </p:nvSpPr>
        <p:spPr>
          <a:xfrm>
            <a:off x="201744" y="4938409"/>
            <a:ext cx="5929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just thought the electrons and “positives” were squished together in a ball. (Cookie/Plum Pudding) 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C66CED-8EB0-3C31-548D-41EF8E9253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6"/>
          <a:stretch/>
        </p:blipFill>
        <p:spPr>
          <a:xfrm rot="5400000">
            <a:off x="6183603" y="4386191"/>
            <a:ext cx="2292136" cy="2396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005634-8171-53F7-B1DC-A98604013497}"/>
              </a:ext>
            </a:extLst>
          </p:cNvPr>
          <p:cNvSpPr txBox="1"/>
          <p:nvPr/>
        </p:nvSpPr>
        <p:spPr>
          <a:xfrm>
            <a:off x="8527853" y="4941591"/>
            <a:ext cx="200160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“Positive” Cookie with “Electrons” stuck in it like raisin’s.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3473F-C3C5-FC74-65F5-741D41031BDE}"/>
              </a:ext>
            </a:extLst>
          </p:cNvPr>
          <p:cNvSpPr txBox="1"/>
          <p:nvPr/>
        </p:nvSpPr>
        <p:spPr>
          <a:xfrm>
            <a:off x="1621837" y="4450027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F449DC-6692-48AA-D95C-36B7D7CF24EA}"/>
              </a:ext>
            </a:extLst>
          </p:cNvPr>
          <p:cNvSpPr txBox="1"/>
          <p:nvPr/>
        </p:nvSpPr>
        <p:spPr>
          <a:xfrm>
            <a:off x="471910" y="4582977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540864-7C20-40E9-D346-4173A742D3A3}"/>
              </a:ext>
            </a:extLst>
          </p:cNvPr>
          <p:cNvSpPr txBox="1"/>
          <p:nvPr/>
        </p:nvSpPr>
        <p:spPr>
          <a:xfrm>
            <a:off x="2820018" y="4601681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1262C3-B62C-5000-9F89-C76F302268B4}"/>
              </a:ext>
            </a:extLst>
          </p:cNvPr>
          <p:cNvSpPr txBox="1"/>
          <p:nvPr/>
        </p:nvSpPr>
        <p:spPr>
          <a:xfrm>
            <a:off x="3921691" y="4692456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0B1C9A-217B-00DB-D0B6-A25621BEFE76}"/>
              </a:ext>
            </a:extLst>
          </p:cNvPr>
          <p:cNvSpPr txBox="1"/>
          <p:nvPr/>
        </p:nvSpPr>
        <p:spPr>
          <a:xfrm>
            <a:off x="4957435" y="4323297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B33585-4199-18C7-456F-D0AE776134E2}"/>
              </a:ext>
            </a:extLst>
          </p:cNvPr>
          <p:cNvSpPr txBox="1"/>
          <p:nvPr/>
        </p:nvSpPr>
        <p:spPr>
          <a:xfrm>
            <a:off x="5848717" y="4899969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D0A0FD-71E2-B957-021F-D35639636160}"/>
              </a:ext>
            </a:extLst>
          </p:cNvPr>
          <p:cNvSpPr txBox="1"/>
          <p:nvPr/>
        </p:nvSpPr>
        <p:spPr>
          <a:xfrm>
            <a:off x="6908588" y="4085344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BDA70-CD55-70FF-B0BF-4E65D097A9CE}"/>
              </a:ext>
            </a:extLst>
          </p:cNvPr>
          <p:cNvSpPr txBox="1"/>
          <p:nvPr/>
        </p:nvSpPr>
        <p:spPr>
          <a:xfrm>
            <a:off x="7191360" y="5127727"/>
            <a:ext cx="11499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37DD4DC-E350-414A-24D3-5AE7ABBACFB2}"/>
              </a:ext>
            </a:extLst>
          </p:cNvPr>
          <p:cNvSpPr txBox="1"/>
          <p:nvPr/>
        </p:nvSpPr>
        <p:spPr>
          <a:xfrm>
            <a:off x="8551980" y="4149882"/>
            <a:ext cx="366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Good first 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86CD0F-5386-021A-43D8-517839AA3901}"/>
              </a:ext>
            </a:extLst>
          </p:cNvPr>
          <p:cNvSpPr txBox="1"/>
          <p:nvPr/>
        </p:nvSpPr>
        <p:spPr>
          <a:xfrm>
            <a:off x="8736430" y="6080070"/>
            <a:ext cx="3667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But wrong…</a:t>
            </a:r>
          </a:p>
        </p:txBody>
      </p:sp>
    </p:spTree>
    <p:extLst>
      <p:ext uri="{BB962C8B-B14F-4D97-AF65-F5344CB8AC3E}">
        <p14:creationId xmlns:p14="http://schemas.microsoft.com/office/powerpoint/2010/main" val="13449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Proton and the Nucleus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33AF-147D-AE18-124E-9279A6674A0F}"/>
              </a:ext>
            </a:extLst>
          </p:cNvPr>
          <p:cNvSpPr txBox="1"/>
          <p:nvPr/>
        </p:nvSpPr>
        <p:spPr>
          <a:xfrm>
            <a:off x="9642765" y="2414999"/>
            <a:ext cx="249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Ernest Rutherford</a:t>
            </a:r>
          </a:p>
          <a:p>
            <a:pPr algn="ctr"/>
            <a:r>
              <a:rPr lang="en-US" i="1" dirty="0"/>
              <a:t>(1871 – 1937)</a:t>
            </a:r>
          </a:p>
        </p:txBody>
      </p:sp>
      <p:pic>
        <p:nvPicPr>
          <p:cNvPr id="6146" name="Picture 2" descr="Ernest Rutherford - Model, Discoveries &amp; Experiment - Biography">
            <a:extLst>
              <a:ext uri="{FF2B5EF4-FFF2-40B4-BE49-F238E27FC236}">
                <a16:creationId xmlns:a16="http://schemas.microsoft.com/office/drawing/2014/main" id="{A6C03DAC-31D6-C6FD-D121-7BBB3924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3" y="133783"/>
            <a:ext cx="23829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old Foil Experiment">
            <a:extLst>
              <a:ext uri="{FF2B5EF4-FFF2-40B4-BE49-F238E27FC236}">
                <a16:creationId xmlns:a16="http://schemas.microsoft.com/office/drawing/2014/main" id="{22EE9683-5676-DCEE-AED0-96540DD43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28" y="4154055"/>
            <a:ext cx="444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8CE6A9-987D-07B6-016C-C49ED3257CB5}"/>
              </a:ext>
            </a:extLst>
          </p:cNvPr>
          <p:cNvSpPr txBox="1"/>
          <p:nvPr/>
        </p:nvSpPr>
        <p:spPr>
          <a:xfrm>
            <a:off x="146628" y="1591178"/>
            <a:ext cx="6897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Rutherford assumed this model…..at first…..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7159E8-3792-6DFA-377C-FD28E8F41DC5}"/>
                  </a:ext>
                </a:extLst>
              </p:cNvPr>
              <p:cNvSpPr txBox="1"/>
              <p:nvPr/>
            </p:nvSpPr>
            <p:spPr>
              <a:xfrm>
                <a:off x="146628" y="2322666"/>
                <a:ext cx="92548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Rutherford tested </a:t>
                </a:r>
                <a:r>
                  <a:rPr lang="en-US" sz="2400" dirty="0"/>
                  <a:t>this theory by firing Alpha Particles (Postively Charged) at a Gold Foil (Like Tin Foil, but gold)</a:t>
                </a:r>
                <a14:m>
                  <m:oMath xmlns:m="http://schemas.openxmlformats.org/officeDocument/2006/math">
                    <m:r>
                      <a:rPr lang="en-CA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C7159E8-3792-6DFA-377C-FD28E8F41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28" y="2322666"/>
                <a:ext cx="9254835" cy="830997"/>
              </a:xfrm>
              <a:prstGeom prst="rect">
                <a:avLst/>
              </a:prstGeom>
              <a:blipFill>
                <a:blip r:embed="rId4"/>
                <a:stretch>
                  <a:fillRect l="-1096" t="-4478" r="-1096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34541F8F-F968-D107-29A3-CBA8629773BA}"/>
              </a:ext>
            </a:extLst>
          </p:cNvPr>
          <p:cNvSpPr txBox="1"/>
          <p:nvPr/>
        </p:nvSpPr>
        <p:spPr>
          <a:xfrm>
            <a:off x="146627" y="3213931"/>
            <a:ext cx="925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Rutherford </a:t>
            </a:r>
            <a:r>
              <a:rPr lang="en-CA" sz="2400" dirty="0"/>
              <a:t>expected all the alpha particles to hit the “Plum Pudding” and stop………</a:t>
            </a:r>
            <a:r>
              <a:rPr lang="en-CA" sz="2400" dirty="0">
                <a:solidFill>
                  <a:srgbClr val="FF0000"/>
                </a:solidFill>
              </a:rPr>
              <a:t>this didn’t happen</a:t>
            </a:r>
            <a:r>
              <a:rPr lang="en-CA" sz="2400" dirty="0"/>
              <a:t>…..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702805-6CA0-33B0-BD9E-CAE001DE0385}"/>
              </a:ext>
            </a:extLst>
          </p:cNvPr>
          <p:cNvSpPr txBox="1"/>
          <p:nvPr/>
        </p:nvSpPr>
        <p:spPr>
          <a:xfrm>
            <a:off x="4774044" y="4823890"/>
            <a:ext cx="6941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/>
              <a:t>Most Alpha Particles went straight through the foil!</a:t>
            </a:r>
          </a:p>
          <a:p>
            <a:endParaRPr lang="en-CA" sz="2800" b="1" dirty="0"/>
          </a:p>
          <a:p>
            <a:r>
              <a:rPr lang="en-CA" sz="2800" b="1" dirty="0"/>
              <a:t>Some even bounced back!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577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Proton and the Nucleus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D33AF-147D-AE18-124E-9279A6674A0F}"/>
              </a:ext>
            </a:extLst>
          </p:cNvPr>
          <p:cNvSpPr txBox="1"/>
          <p:nvPr/>
        </p:nvSpPr>
        <p:spPr>
          <a:xfrm>
            <a:off x="9642765" y="2414999"/>
            <a:ext cx="249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Ernest Rutherford</a:t>
            </a:r>
          </a:p>
          <a:p>
            <a:pPr algn="ctr"/>
            <a:r>
              <a:rPr lang="en-US" i="1" dirty="0"/>
              <a:t>(1871 – 1937)</a:t>
            </a:r>
          </a:p>
        </p:txBody>
      </p:sp>
      <p:pic>
        <p:nvPicPr>
          <p:cNvPr id="6146" name="Picture 2" descr="Ernest Rutherford - Model, Discoveries &amp; Experiment - Biography">
            <a:extLst>
              <a:ext uri="{FF2B5EF4-FFF2-40B4-BE49-F238E27FC236}">
                <a16:creationId xmlns:a16="http://schemas.microsoft.com/office/drawing/2014/main" id="{A6C03DAC-31D6-C6FD-D121-7BBB3924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183" y="133783"/>
            <a:ext cx="238298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21E2104-D2BF-F176-C24C-0996B9B023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77"/>
          <a:stretch/>
        </p:blipFill>
        <p:spPr>
          <a:xfrm>
            <a:off x="110835" y="3409428"/>
            <a:ext cx="3948547" cy="3322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ECDE0-D3E0-4B10-27CF-E669C0E74C09}"/>
              </a:ext>
            </a:extLst>
          </p:cNvPr>
          <p:cNvSpPr txBox="1"/>
          <p:nvPr/>
        </p:nvSpPr>
        <p:spPr>
          <a:xfrm>
            <a:off x="292274" y="1460365"/>
            <a:ext cx="9224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Rutherford explained this by saying most of the </a:t>
            </a:r>
            <a:r>
              <a:rPr lang="en-US" sz="3600" b="1" dirty="0">
                <a:solidFill>
                  <a:srgbClr val="FF0000"/>
                </a:solidFill>
              </a:rPr>
              <a:t>atom was empty space</a:t>
            </a:r>
            <a:r>
              <a:rPr lang="en-US" sz="3600" dirty="0"/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CE3A45-5F0F-966C-0A2B-2B10B67B8524}"/>
                  </a:ext>
                </a:extLst>
              </p:cNvPr>
              <p:cNvSpPr txBox="1"/>
              <p:nvPr/>
            </p:nvSpPr>
            <p:spPr>
              <a:xfrm>
                <a:off x="4357254" y="4280717"/>
                <a:ext cx="718358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Alpha Particles </a:t>
                </a:r>
                <a14:m>
                  <m:oMath xmlns:m="http://schemas.openxmlformats.org/officeDocument/2006/math"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3600" dirty="0"/>
                  <a:t>) that were ”Deflected”…aka not straight/bent were repulsed by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small positively charged nucleus.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CE3A45-5F0F-966C-0A2B-2B10B67B8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254" y="4280717"/>
                <a:ext cx="7183582" cy="2308324"/>
              </a:xfrm>
              <a:prstGeom prst="rect">
                <a:avLst/>
              </a:prstGeom>
              <a:blipFill>
                <a:blip r:embed="rId4"/>
                <a:stretch>
                  <a:fillRect l="-2650" t="-3825" r="-1943" b="-8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079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14" y="-112736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Proton and the Nucleus</a:t>
            </a:r>
          </a:p>
        </p:txBody>
      </p:sp>
      <p:pic>
        <p:nvPicPr>
          <p:cNvPr id="10242" name="Picture 2" descr="Christmas tree | Tradition, History, Decorations, Symbolism, &amp; Facts |  Britannica">
            <a:extLst>
              <a:ext uri="{FF2B5EF4-FFF2-40B4-BE49-F238E27FC236}">
                <a16:creationId xmlns:a16="http://schemas.microsoft.com/office/drawing/2014/main" id="{ABFB2508-1647-C640-B715-5EFF2362E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511" y="41561"/>
            <a:ext cx="4130675" cy="674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CCB629-D69A-358F-1A9D-5C6DC62210BE}"/>
              </a:ext>
            </a:extLst>
          </p:cNvPr>
          <p:cNvSpPr/>
          <p:nvPr/>
        </p:nvSpPr>
        <p:spPr>
          <a:xfrm>
            <a:off x="9822873" y="2978728"/>
            <a:ext cx="304800" cy="249381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A59BD393-A7E1-4780-E007-D062FCCBA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4" y="2348346"/>
            <a:ext cx="3517900" cy="4267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82E4BD-604D-4470-8E32-2D73B7BBC5B4}"/>
              </a:ext>
            </a:extLst>
          </p:cNvPr>
          <p:cNvSpPr txBox="1"/>
          <p:nvPr/>
        </p:nvSpPr>
        <p:spPr>
          <a:xfrm>
            <a:off x="230293" y="1148017"/>
            <a:ext cx="7230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 if this Christmas ornament represented an atom.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398D9-F19D-0BB4-A4B3-0CD667EA2C1B}"/>
              </a:ext>
            </a:extLst>
          </p:cNvPr>
          <p:cNvSpPr txBox="1"/>
          <p:nvPr/>
        </p:nvSpPr>
        <p:spPr>
          <a:xfrm>
            <a:off x="3533378" y="2692397"/>
            <a:ext cx="4020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small dot would represent the </a:t>
            </a:r>
            <a:r>
              <a:rPr lang="en-US" sz="3600" b="1" u="sng" dirty="0">
                <a:solidFill>
                  <a:srgbClr val="FF0000"/>
                </a:solidFill>
              </a:rPr>
              <a:t>NUCLEUS</a:t>
            </a:r>
            <a:r>
              <a:rPr lang="en-US" sz="3600" dirty="0"/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8172EC-2D10-4B77-0D21-0F23372FC7DD}"/>
              </a:ext>
            </a:extLst>
          </p:cNvPr>
          <p:cNvSpPr/>
          <p:nvPr/>
        </p:nvSpPr>
        <p:spPr>
          <a:xfrm>
            <a:off x="1798489" y="4987641"/>
            <a:ext cx="85727" cy="8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DDF9F-5E0B-BA77-8015-CAC404FF6F40}"/>
              </a:ext>
            </a:extLst>
          </p:cNvPr>
          <p:cNvSpPr txBox="1"/>
          <p:nvPr/>
        </p:nvSpPr>
        <p:spPr>
          <a:xfrm>
            <a:off x="3716770" y="4987641"/>
            <a:ext cx="4020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 reality its way way way smaller.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/>
      <p:bldP spid="1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64" y="0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Neutron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54F747D-A41E-3B5A-7617-5A484F048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46" y="131041"/>
            <a:ext cx="2794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064BD-CF49-8AEF-41D7-3B07C8A88D16}"/>
              </a:ext>
            </a:extLst>
          </p:cNvPr>
          <p:cNvSpPr txBox="1"/>
          <p:nvPr/>
        </p:nvSpPr>
        <p:spPr>
          <a:xfrm>
            <a:off x="140853" y="1178070"/>
            <a:ext cx="8518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When Rutherford was doing his research </a:t>
            </a:r>
            <a:r>
              <a:rPr lang="en-US" sz="3600" dirty="0">
                <a:solidFill>
                  <a:srgbClr val="FF0000"/>
                </a:solidFill>
              </a:rPr>
              <a:t>(Gold Foil Experiment)</a:t>
            </a:r>
            <a:r>
              <a:rPr lang="en-US" sz="3600" dirty="0"/>
              <a:t>, He had no idea about NEUTRONS.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DC349C-CA3D-75A6-D0C9-8A088DCD9BC2}"/>
              </a:ext>
            </a:extLst>
          </p:cNvPr>
          <p:cNvSpPr txBox="1"/>
          <p:nvPr/>
        </p:nvSpPr>
        <p:spPr>
          <a:xfrm>
            <a:off x="140853" y="3233303"/>
            <a:ext cx="8518237" cy="1200329"/>
          </a:xfrm>
          <a:prstGeom prst="rect">
            <a:avLst/>
          </a:prstGeom>
          <a:noFill/>
          <a:ln w="53975">
            <a:solidFill>
              <a:schemeClr val="accent1">
                <a:shade val="50000"/>
                <a:alpha val="97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This screwed up Atomic Mass since:</a:t>
            </a:r>
          </a:p>
          <a:p>
            <a:r>
              <a:rPr lang="en-US" sz="3600" dirty="0"/>
              <a:t>Atomic Mass = </a:t>
            </a:r>
            <a:r>
              <a:rPr lang="en-US" sz="3600" dirty="0">
                <a:solidFill>
                  <a:srgbClr val="FF0000"/>
                </a:solidFill>
              </a:rPr>
              <a:t>Protons</a:t>
            </a:r>
            <a:r>
              <a:rPr lang="en-US" sz="3600" dirty="0"/>
              <a:t> + </a:t>
            </a:r>
            <a:r>
              <a:rPr lang="en-US" sz="3600" dirty="0">
                <a:solidFill>
                  <a:srgbClr val="FF0000"/>
                </a:solidFill>
              </a:rPr>
              <a:t>Neutrons</a:t>
            </a:r>
            <a:r>
              <a:rPr lang="en-US" sz="3600" dirty="0"/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218DD-AE9E-2879-1DC1-16CBCF13C417}"/>
              </a:ext>
            </a:extLst>
          </p:cNvPr>
          <p:cNvSpPr txBox="1"/>
          <p:nvPr/>
        </p:nvSpPr>
        <p:spPr>
          <a:xfrm>
            <a:off x="196270" y="4858086"/>
            <a:ext cx="8518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Sir James Chadwick to the rescue!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82D1D-4057-0385-E88B-7505C2D60016}"/>
              </a:ext>
            </a:extLst>
          </p:cNvPr>
          <p:cNvSpPr txBox="1"/>
          <p:nvPr/>
        </p:nvSpPr>
        <p:spPr>
          <a:xfrm>
            <a:off x="9407237" y="3577735"/>
            <a:ext cx="24938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James Chadwick</a:t>
            </a:r>
          </a:p>
          <a:p>
            <a:pPr algn="ctr"/>
            <a:r>
              <a:rPr lang="en-US" i="1" dirty="0"/>
              <a:t>(1891 – 1972)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AADC1-D5BB-7749-E028-40D1FA73D959}"/>
              </a:ext>
            </a:extLst>
          </p:cNvPr>
          <p:cNvSpPr txBox="1"/>
          <p:nvPr/>
        </p:nvSpPr>
        <p:spPr>
          <a:xfrm>
            <a:off x="1290779" y="5654034"/>
            <a:ext cx="1076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Chadwick discovered the </a:t>
            </a:r>
            <a:r>
              <a:rPr lang="en-US" sz="3600" dirty="0">
                <a:solidFill>
                  <a:srgbClr val="FF0000"/>
                </a:solidFill>
              </a:rPr>
              <a:t>NEUTRON (Neutral….hence the name)</a:t>
            </a:r>
            <a:r>
              <a:rPr lang="en-US" sz="3600" dirty="0"/>
              <a:t>…..don’t need to know how he did it.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8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9416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2.3: Atomic Number, Mass Number, and Isotopes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2C612-83C5-963D-CCC5-3A1DEBE03E31}"/>
              </a:ext>
            </a:extLst>
          </p:cNvPr>
          <p:cNvSpPr txBox="1"/>
          <p:nvPr/>
        </p:nvSpPr>
        <p:spPr>
          <a:xfrm>
            <a:off x="293254" y="1690688"/>
            <a:ext cx="6689437" cy="646331"/>
          </a:xfrm>
          <a:prstGeom prst="rect">
            <a:avLst/>
          </a:prstGeom>
          <a:noFill/>
          <a:ln w="53975">
            <a:solidFill>
              <a:schemeClr val="accent1">
                <a:shade val="50000"/>
                <a:alpha val="97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Atomic Mass = </a:t>
            </a:r>
            <a:r>
              <a:rPr lang="en-US" sz="3600" dirty="0">
                <a:solidFill>
                  <a:srgbClr val="FF0000"/>
                </a:solidFill>
              </a:rPr>
              <a:t>Protons</a:t>
            </a:r>
            <a:r>
              <a:rPr lang="en-US" sz="3600" dirty="0"/>
              <a:t> + </a:t>
            </a:r>
            <a:r>
              <a:rPr lang="en-US" sz="3600" dirty="0">
                <a:solidFill>
                  <a:srgbClr val="FF0000"/>
                </a:solidFill>
              </a:rPr>
              <a:t>Neutrons</a:t>
            </a:r>
            <a:r>
              <a:rPr lang="en-US" sz="3600" dirty="0"/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D3F02FD-6C93-88AE-F97C-A3710C3D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654" y="2699540"/>
            <a:ext cx="4319540" cy="1593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CEAF7-AF7F-F049-FBBC-8757A800B1F1}"/>
              </a:ext>
            </a:extLst>
          </p:cNvPr>
          <p:cNvSpPr txBox="1"/>
          <p:nvPr/>
        </p:nvSpPr>
        <p:spPr>
          <a:xfrm>
            <a:off x="4171757" y="4655334"/>
            <a:ext cx="1924243" cy="646331"/>
          </a:xfrm>
          <a:prstGeom prst="rect">
            <a:avLst/>
          </a:prstGeom>
          <a:noFill/>
          <a:ln w="53975">
            <a:solidFill>
              <a:schemeClr val="accent1">
                <a:shade val="50000"/>
                <a:alpha val="97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Protons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236517-4FFF-C494-EB43-7F09C0EB3952}"/>
              </a:ext>
            </a:extLst>
          </p:cNvPr>
          <p:cNvCxnSpPr/>
          <p:nvPr/>
        </p:nvCxnSpPr>
        <p:spPr>
          <a:xfrm>
            <a:off x="5133878" y="2337019"/>
            <a:ext cx="1848813" cy="97421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CDEF29-09C1-77B8-F7A6-58373F50B649}"/>
              </a:ext>
            </a:extLst>
          </p:cNvPr>
          <p:cNvCxnSpPr/>
          <p:nvPr/>
        </p:nvCxnSpPr>
        <p:spPr>
          <a:xfrm flipV="1">
            <a:off x="5888182" y="3662582"/>
            <a:ext cx="1094509" cy="99275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030BF9-6AC0-BBAD-C7D6-023ECDA5ECE9}"/>
              </a:ext>
            </a:extLst>
          </p:cNvPr>
          <p:cNvSpPr txBox="1"/>
          <p:nvPr/>
        </p:nvSpPr>
        <p:spPr>
          <a:xfrm>
            <a:off x="8063345" y="1315903"/>
            <a:ext cx="37599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If you look on the periodic table there’s decimals in most atomic masses…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FC4BB-54FC-D262-4A31-918244DDF90E}"/>
              </a:ext>
            </a:extLst>
          </p:cNvPr>
          <p:cNvSpPr txBox="1"/>
          <p:nvPr/>
        </p:nvSpPr>
        <p:spPr>
          <a:xfrm>
            <a:off x="249382" y="5557766"/>
            <a:ext cx="11942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This because atomic mass is an </a:t>
            </a:r>
            <a:r>
              <a:rPr lang="en-CA" sz="3600" dirty="0">
                <a:solidFill>
                  <a:srgbClr val="FF0000"/>
                </a:solidFill>
              </a:rPr>
              <a:t>average</a:t>
            </a:r>
            <a:r>
              <a:rPr lang="en-CA" sz="3600" dirty="0"/>
              <a:t> </a:t>
            </a:r>
            <a:r>
              <a:rPr lang="en-CA" sz="3600" dirty="0">
                <a:solidFill>
                  <a:srgbClr val="FF0000"/>
                </a:solidFill>
              </a:rPr>
              <a:t>of all</a:t>
            </a:r>
            <a:r>
              <a:rPr lang="en-CA" sz="3600" dirty="0"/>
              <a:t> common </a:t>
            </a:r>
            <a:r>
              <a:rPr lang="en-CA" sz="3600" dirty="0">
                <a:solidFill>
                  <a:srgbClr val="FF0000"/>
                </a:solidFill>
              </a:rPr>
              <a:t>Isotopes</a:t>
            </a:r>
            <a:r>
              <a:rPr lang="en-CA" sz="3600" dirty="0"/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171161"/>
            <a:ext cx="11249416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2.3: Atomic Number, Mass Number, and Isotopes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0FC4BB-54FC-D262-4A31-918244DDF90E}"/>
              </a:ext>
            </a:extLst>
          </p:cNvPr>
          <p:cNvSpPr txBox="1"/>
          <p:nvPr/>
        </p:nvSpPr>
        <p:spPr>
          <a:xfrm>
            <a:off x="249382" y="1636928"/>
            <a:ext cx="401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What is an </a:t>
            </a:r>
            <a:r>
              <a:rPr lang="en-CA" sz="3600" b="1" dirty="0">
                <a:solidFill>
                  <a:srgbClr val="FF0000"/>
                </a:solidFill>
              </a:rPr>
              <a:t>isotope</a:t>
            </a:r>
            <a:r>
              <a:rPr lang="en-CA" sz="3600" dirty="0"/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0584BB-422A-F323-E9CC-EC2FDCEF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650" y="1318273"/>
            <a:ext cx="4319540" cy="1593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5BA6B-4515-D83E-43AB-246C6201B269}"/>
              </a:ext>
            </a:extLst>
          </p:cNvPr>
          <p:cNvSpPr txBox="1"/>
          <p:nvPr/>
        </p:nvSpPr>
        <p:spPr>
          <a:xfrm>
            <a:off x="297872" y="2911546"/>
            <a:ext cx="11596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An </a:t>
            </a:r>
            <a:r>
              <a:rPr lang="en-CA" sz="3600" b="1" dirty="0">
                <a:solidFill>
                  <a:srgbClr val="FF0000"/>
                </a:solidFill>
              </a:rPr>
              <a:t>isotope</a:t>
            </a:r>
            <a:r>
              <a:rPr lang="en-CA" sz="3600" dirty="0"/>
              <a:t> is a change in </a:t>
            </a:r>
            <a:r>
              <a:rPr lang="en-CA" sz="3600" dirty="0">
                <a:solidFill>
                  <a:srgbClr val="FF0000"/>
                </a:solidFill>
              </a:rPr>
              <a:t>NEUTRONS</a:t>
            </a:r>
            <a:r>
              <a:rPr lang="en-CA" sz="3600" dirty="0"/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279454C-8448-B77F-937E-19060B0BA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9202"/>
          <a:stretch/>
        </p:blipFill>
        <p:spPr>
          <a:xfrm>
            <a:off x="584777" y="4274128"/>
            <a:ext cx="3347027" cy="1324192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33927CD-3B56-A8CF-E0C0-5BB32E9C8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93" b="35877"/>
          <a:stretch/>
        </p:blipFill>
        <p:spPr>
          <a:xfrm>
            <a:off x="4422486" y="4239633"/>
            <a:ext cx="3347027" cy="1325563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3161DC6-FBFC-63D0-647D-D93E0CAB3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42"/>
          <a:stretch/>
        </p:blipFill>
        <p:spPr>
          <a:xfrm>
            <a:off x="8260195" y="4239632"/>
            <a:ext cx="3347027" cy="13869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BCDC7A-2ABA-A9E3-24F8-0BAD419E75FD}"/>
              </a:ext>
            </a:extLst>
          </p:cNvPr>
          <p:cNvSpPr txBox="1"/>
          <p:nvPr/>
        </p:nvSpPr>
        <p:spPr>
          <a:xfrm>
            <a:off x="3241963" y="3544341"/>
            <a:ext cx="570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Common </a:t>
            </a:r>
            <a:r>
              <a:rPr lang="en-CA" sz="3600" b="1" dirty="0">
                <a:solidFill>
                  <a:srgbClr val="FF0000"/>
                </a:solidFill>
              </a:rPr>
              <a:t>isotopes </a:t>
            </a:r>
            <a:r>
              <a:rPr lang="en-CA" sz="3600" dirty="0"/>
              <a:t>of Carbon.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8AA9A3-9A9D-D556-C780-1E4613D2E0E1}"/>
              </a:ext>
            </a:extLst>
          </p:cNvPr>
          <p:cNvSpPr txBox="1"/>
          <p:nvPr/>
        </p:nvSpPr>
        <p:spPr>
          <a:xfrm>
            <a:off x="297872" y="5598320"/>
            <a:ext cx="11956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/>
              <a:t>Can’t change the bottom (6) cause it’s a protons, but you can change NEUTRONS that have WEIGHT.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3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blipFill>
                <a:blip r:embed="rId2"/>
                <a:stretch>
                  <a:fillRect l="-1171" t="-1724" r="-1065"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52400" y="1205345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2.1: The Atomic Theory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20301C-733F-718B-FD35-6700A51D9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0" y="1308969"/>
            <a:ext cx="11912008" cy="109459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In the </a:t>
            </a:r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 century Democritus </a:t>
            </a:r>
            <a:r>
              <a:rPr lang="en-US" sz="2400" dirty="0"/>
              <a:t>formulated that all matter was composed of small indivisible particles (</a:t>
            </a:r>
            <a:r>
              <a:rPr lang="en-US" sz="2400" b="1" i="1" dirty="0" err="1">
                <a:solidFill>
                  <a:srgbClr val="FF0000"/>
                </a:solidFill>
              </a:rPr>
              <a:t>atomos</a:t>
            </a:r>
            <a:r>
              <a:rPr lang="en-US" sz="2400" dirty="0"/>
              <a:t>) (Not widely accepted)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CA641-101B-1C7E-D393-62965B1CFD24}"/>
              </a:ext>
            </a:extLst>
          </p:cNvPr>
          <p:cNvSpPr txBox="1"/>
          <p:nvPr/>
        </p:nvSpPr>
        <p:spPr>
          <a:xfrm>
            <a:off x="106326" y="2265587"/>
            <a:ext cx="1191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in </a:t>
            </a:r>
            <a:r>
              <a:rPr lang="en-US" sz="2400" b="1" dirty="0">
                <a:solidFill>
                  <a:srgbClr val="FF0000"/>
                </a:solidFill>
              </a:rPr>
              <a:t>1802 John Dalton </a:t>
            </a:r>
            <a:r>
              <a:rPr lang="en-US" sz="2400" dirty="0"/>
              <a:t>refined the idea of discoveries since and devised the </a:t>
            </a:r>
            <a:r>
              <a:rPr lang="en-US" sz="2400" b="1" dirty="0">
                <a:solidFill>
                  <a:srgbClr val="FF0000"/>
                </a:solidFill>
              </a:rPr>
              <a:t>Atomic Theory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4254F-944F-CDF5-F10C-C6177C230698}"/>
              </a:ext>
            </a:extLst>
          </p:cNvPr>
          <p:cNvSpPr txBox="1"/>
          <p:nvPr/>
        </p:nvSpPr>
        <p:spPr>
          <a:xfrm>
            <a:off x="0" y="2848682"/>
            <a:ext cx="135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It States</a:t>
            </a:r>
            <a:r>
              <a:rPr lang="en-US" sz="2400" dirty="0"/>
              <a:t>: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75EC60E9-CC58-521D-FCA8-FF8622B80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700"/>
          <a:stretch/>
        </p:blipFill>
        <p:spPr>
          <a:xfrm>
            <a:off x="1352104" y="3172370"/>
            <a:ext cx="10590139" cy="5115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8113B1C3-EC14-3B0F-563F-A3070826A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7" b="55222"/>
          <a:stretch/>
        </p:blipFill>
        <p:spPr>
          <a:xfrm>
            <a:off x="1352104" y="3634034"/>
            <a:ext cx="10590139" cy="1139985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0BE7EA74-B58B-3C1C-A44A-D4D3D3B39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78" b="20740"/>
          <a:stretch/>
        </p:blipFill>
        <p:spPr>
          <a:xfrm>
            <a:off x="1352104" y="4774018"/>
            <a:ext cx="10590139" cy="1233377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7D49BAFA-39AA-D252-235F-EF90A953C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260"/>
          <a:stretch/>
        </p:blipFill>
        <p:spPr>
          <a:xfrm>
            <a:off x="1352104" y="6007394"/>
            <a:ext cx="10590139" cy="7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151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1511183"/>
              </a:xfrm>
              <a:prstGeom prst="rect">
                <a:avLst/>
              </a:prstGeom>
              <a:blipFill>
                <a:blip r:embed="rId2"/>
                <a:stretch>
                  <a:fillRect l="-1171" t="-4167" r="-106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52400" y="1205345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B4370D1-74A6-B56D-23DD-085958AD6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160" y="1835727"/>
            <a:ext cx="4319540" cy="159327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B94E451-DF8B-8644-B3E4-4B8D9887F82B}"/>
              </a:ext>
            </a:extLst>
          </p:cNvPr>
          <p:cNvSpPr/>
          <p:nvPr/>
        </p:nvSpPr>
        <p:spPr>
          <a:xfrm>
            <a:off x="7093526" y="2609166"/>
            <a:ext cx="249382" cy="248948"/>
          </a:xfrm>
          <a:prstGeom prst="ellipse">
            <a:avLst/>
          </a:prstGeom>
          <a:noFill/>
          <a:ln w="57150"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DBF572-3AB0-6E9B-F2E2-55C957FB2842}"/>
              </a:ext>
            </a:extLst>
          </p:cNvPr>
          <p:cNvSpPr/>
          <p:nvPr/>
        </p:nvSpPr>
        <p:spPr>
          <a:xfrm>
            <a:off x="734290" y="1799570"/>
            <a:ext cx="443344" cy="317134"/>
          </a:xfrm>
          <a:prstGeom prst="ellipse">
            <a:avLst/>
          </a:prstGeom>
          <a:noFill/>
          <a:ln w="57150">
            <a:solidFill>
              <a:schemeClr val="accent1">
                <a:shade val="50000"/>
                <a:alpha val="9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518B5-DEED-D6D3-E9C1-C6A7254A1C75}"/>
              </a:ext>
            </a:extLst>
          </p:cNvPr>
          <p:cNvSpPr txBox="1"/>
          <p:nvPr/>
        </p:nvSpPr>
        <p:spPr>
          <a:xfrm>
            <a:off x="297873" y="4390421"/>
            <a:ext cx="223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Protons:</a:t>
            </a:r>
          </a:p>
          <a:p>
            <a:r>
              <a:rPr lang="en-CA" sz="3600" b="1" dirty="0"/>
              <a:t>Neutrons:</a:t>
            </a:r>
          </a:p>
          <a:p>
            <a:r>
              <a:rPr lang="en-CA" sz="3600" b="1" dirty="0"/>
              <a:t>Electrons: 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44129-1DBF-2614-BCFC-3C4D39B36C67}"/>
              </a:ext>
            </a:extLst>
          </p:cNvPr>
          <p:cNvSpPr txBox="1"/>
          <p:nvPr/>
        </p:nvSpPr>
        <p:spPr>
          <a:xfrm>
            <a:off x="1988126" y="4390421"/>
            <a:ext cx="2237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 Protons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E5717F-4237-C442-F346-E9748ED04A74}"/>
              </a:ext>
            </a:extLst>
          </p:cNvPr>
          <p:cNvSpPr/>
          <p:nvPr/>
        </p:nvSpPr>
        <p:spPr>
          <a:xfrm>
            <a:off x="7107379" y="2360218"/>
            <a:ext cx="249382" cy="248948"/>
          </a:xfrm>
          <a:prstGeom prst="ellipse">
            <a:avLst/>
          </a:prstGeom>
          <a:noFill/>
          <a:ln w="5715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3855BE2-1315-9FEF-39E1-BCCF56F83922}"/>
              </a:ext>
            </a:extLst>
          </p:cNvPr>
          <p:cNvSpPr/>
          <p:nvPr/>
        </p:nvSpPr>
        <p:spPr>
          <a:xfrm>
            <a:off x="733519" y="1351930"/>
            <a:ext cx="443343" cy="317134"/>
          </a:xfrm>
          <a:prstGeom prst="ellipse">
            <a:avLst/>
          </a:prstGeom>
          <a:noFill/>
          <a:ln w="57150">
            <a:solidFill>
              <a:srgbClr val="FF0000">
                <a:alpha val="9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4E9D0-ADA7-0679-EA2D-4EB3492F6B12}"/>
              </a:ext>
            </a:extLst>
          </p:cNvPr>
          <p:cNvSpPr txBox="1"/>
          <p:nvPr/>
        </p:nvSpPr>
        <p:spPr>
          <a:xfrm>
            <a:off x="2608121" y="3496369"/>
            <a:ext cx="6227618" cy="646331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Atomic Number = # of Protons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B25017-193C-4284-EE0A-55967BB640BE}"/>
              </a:ext>
            </a:extLst>
          </p:cNvPr>
          <p:cNvSpPr txBox="1"/>
          <p:nvPr/>
        </p:nvSpPr>
        <p:spPr>
          <a:xfrm>
            <a:off x="6376555" y="457200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Mass # = Protons + Neutrons</a:t>
            </a: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37546F-760C-ABC3-534C-F41B95DCF65E}"/>
              </a:ext>
            </a:extLst>
          </p:cNvPr>
          <p:cNvSpPr txBox="1"/>
          <p:nvPr/>
        </p:nvSpPr>
        <p:spPr>
          <a:xfrm>
            <a:off x="6376554" y="509942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17 = 8 + Neutrons</a:t>
            </a:r>
            <a:endParaRPr 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287500-5F4E-870B-0392-5C999A6AD8B7}"/>
              </a:ext>
            </a:extLst>
          </p:cNvPr>
          <p:cNvSpPr txBox="1"/>
          <p:nvPr/>
        </p:nvSpPr>
        <p:spPr>
          <a:xfrm>
            <a:off x="6376554" y="5647633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17 - 8 = Neutrons</a:t>
            </a:r>
            <a:endParaRPr lang="en-US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71B79B-398C-9FFD-7DFF-569195255A61}"/>
              </a:ext>
            </a:extLst>
          </p:cNvPr>
          <p:cNvSpPr txBox="1"/>
          <p:nvPr/>
        </p:nvSpPr>
        <p:spPr>
          <a:xfrm>
            <a:off x="6376553" y="6173158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9 = Neutrons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9C86F4-F22C-A601-82F4-2798A4959736}"/>
              </a:ext>
            </a:extLst>
          </p:cNvPr>
          <p:cNvSpPr txBox="1"/>
          <p:nvPr/>
        </p:nvSpPr>
        <p:spPr>
          <a:xfrm>
            <a:off x="2315444" y="4961307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9 Neutrons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BFBC07-6FB8-8D0F-443F-8D86A674F724}"/>
              </a:ext>
            </a:extLst>
          </p:cNvPr>
          <p:cNvSpPr/>
          <p:nvPr/>
        </p:nvSpPr>
        <p:spPr>
          <a:xfrm>
            <a:off x="1416628" y="1388822"/>
            <a:ext cx="398317" cy="356850"/>
          </a:xfrm>
          <a:prstGeom prst="rect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AFF115-A51D-A348-664E-FE8CB5DCDD6F}"/>
              </a:ext>
            </a:extLst>
          </p:cNvPr>
          <p:cNvSpPr txBox="1"/>
          <p:nvPr/>
        </p:nvSpPr>
        <p:spPr>
          <a:xfrm>
            <a:off x="1963885" y="1246063"/>
            <a:ext cx="10075715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No Formal charge indicated so…..P</a:t>
            </a:r>
            <a:r>
              <a:rPr lang="en-CA" sz="3600" b="1" baseline="-25000" dirty="0"/>
              <a:t>ROTONS</a:t>
            </a:r>
            <a:r>
              <a:rPr lang="en-CA" sz="3600" b="1" dirty="0"/>
              <a:t> = E</a:t>
            </a:r>
            <a:r>
              <a:rPr lang="en-CA" sz="3600" b="1" baseline="-25000" dirty="0"/>
              <a:t>LECTRONS</a:t>
            </a:r>
            <a:endParaRPr lang="en-US" sz="3600" b="1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4030BB-EFA8-22EF-048F-F133CBD531F8}"/>
              </a:ext>
            </a:extLst>
          </p:cNvPr>
          <p:cNvSpPr txBox="1"/>
          <p:nvPr/>
        </p:nvSpPr>
        <p:spPr>
          <a:xfrm>
            <a:off x="2315444" y="5499364"/>
            <a:ext cx="2493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 Electrons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blipFill>
                <a:blip r:embed="rId2"/>
                <a:stretch>
                  <a:fillRect l="-1171" t="-1724" r="-1065"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24692" y="2348345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1821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r>
                  <a:rPr lang="en-CA" sz="2800" b="0" dirty="0"/>
                  <a:t>b)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1821204"/>
              </a:xfrm>
              <a:prstGeom prst="rect">
                <a:avLst/>
              </a:prstGeom>
              <a:blipFill>
                <a:blip r:embed="rId2"/>
                <a:stretch>
                  <a:fillRect l="-1171" t="-3448" r="-1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52400" y="1003505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DA71B2-F408-7CA6-74CD-A536932C4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60" y="1853658"/>
            <a:ext cx="4319540" cy="1593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3EFCCC-766B-8191-F60B-C10365A103B0}"/>
              </a:ext>
            </a:extLst>
          </p:cNvPr>
          <p:cNvSpPr txBox="1"/>
          <p:nvPr/>
        </p:nvSpPr>
        <p:spPr>
          <a:xfrm>
            <a:off x="297873" y="4390421"/>
            <a:ext cx="223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Protons:</a:t>
            </a:r>
          </a:p>
          <a:p>
            <a:r>
              <a:rPr lang="en-CA" sz="3600" b="1" dirty="0"/>
              <a:t>Neutrons:</a:t>
            </a:r>
          </a:p>
          <a:p>
            <a:r>
              <a:rPr lang="en-CA" sz="3600" b="1" dirty="0"/>
              <a:t>Electrons: 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A07C3-6913-DF53-5CB8-D8868E36ECB5}"/>
              </a:ext>
            </a:extLst>
          </p:cNvPr>
          <p:cNvSpPr txBox="1"/>
          <p:nvPr/>
        </p:nvSpPr>
        <p:spPr>
          <a:xfrm>
            <a:off x="1988126" y="4390421"/>
            <a:ext cx="2237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80 Protons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893AE-E36F-BD10-C6DD-8D05F1C2BBDE}"/>
              </a:ext>
            </a:extLst>
          </p:cNvPr>
          <p:cNvSpPr txBox="1"/>
          <p:nvPr/>
        </p:nvSpPr>
        <p:spPr>
          <a:xfrm>
            <a:off x="6376555" y="457200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Mass # = Protons + Neutrons</a:t>
            </a:r>
            <a:endParaRPr lang="en-US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C0A068-8D3D-703B-8789-2073CFF53D65}"/>
              </a:ext>
            </a:extLst>
          </p:cNvPr>
          <p:cNvSpPr txBox="1"/>
          <p:nvPr/>
        </p:nvSpPr>
        <p:spPr>
          <a:xfrm>
            <a:off x="6376554" y="509942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199 = 80 + Neutrons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38198-43E2-4F26-0EDE-E8BB3112B178}"/>
              </a:ext>
            </a:extLst>
          </p:cNvPr>
          <p:cNvSpPr txBox="1"/>
          <p:nvPr/>
        </p:nvSpPr>
        <p:spPr>
          <a:xfrm>
            <a:off x="6376554" y="5647633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199 - 80 = Neutrons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6DF22D-EF5F-9899-3488-C2E8EB7534E1}"/>
              </a:ext>
            </a:extLst>
          </p:cNvPr>
          <p:cNvSpPr txBox="1"/>
          <p:nvPr/>
        </p:nvSpPr>
        <p:spPr>
          <a:xfrm>
            <a:off x="6376553" y="6173158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119 = Neutrons</a:t>
            </a:r>
            <a:endParaRPr lang="en-US" sz="3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C5A65-1AA0-E059-4766-1D527AB38660}"/>
              </a:ext>
            </a:extLst>
          </p:cNvPr>
          <p:cNvSpPr txBox="1"/>
          <p:nvPr/>
        </p:nvSpPr>
        <p:spPr>
          <a:xfrm>
            <a:off x="2348344" y="4921335"/>
            <a:ext cx="290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119 Neutrons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7313EC-83CF-C16F-9C1E-3C4E8A352730}"/>
              </a:ext>
            </a:extLst>
          </p:cNvPr>
          <p:cNvSpPr txBox="1"/>
          <p:nvPr/>
        </p:nvSpPr>
        <p:spPr>
          <a:xfrm>
            <a:off x="2358735" y="5452249"/>
            <a:ext cx="257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80 Electrons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99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  <a:p>
                <a:pPr marL="514350" indent="-514350">
                  <a:lnSpc>
                    <a:spcPct val="150000"/>
                  </a:lnSpc>
                  <a:buAutoNum type="alphaLcParenR"/>
                </a:pP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3666645"/>
              </a:xfrm>
              <a:prstGeom prst="rect">
                <a:avLst/>
              </a:prstGeom>
              <a:blipFill>
                <a:blip r:embed="rId2"/>
                <a:stretch>
                  <a:fillRect l="-1171" t="-1724" r="-1065" b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52400" y="3428999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923309" cy="9563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/>
              <p:nvPr/>
            </p:nvSpPr>
            <p:spPr>
              <a:xfrm>
                <a:off x="152400" y="633231"/>
                <a:ext cx="11914908" cy="1511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/>
                  <a:t>Give the number of protons, neutrons, and electrons in each of following species.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CA" sz="2800" b="0" dirty="0"/>
                  <a:t>c)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80</m:t>
                          </m:r>
                        </m:e>
                      </m:mr>
                    </m:m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𝐻𝑔</m:t>
                    </m:r>
                  </m:oMath>
                </a14:m>
                <a:endParaRPr lang="en-CA" sz="2800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A53B693-8AD3-B867-822D-DC50A86D8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633231"/>
                <a:ext cx="11914908" cy="1511183"/>
              </a:xfrm>
              <a:prstGeom prst="rect">
                <a:avLst/>
              </a:prstGeom>
              <a:blipFill>
                <a:blip r:embed="rId2"/>
                <a:stretch>
                  <a:fillRect l="-1171" t="-4167" r="-1065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0A6673C-4DCF-6FB8-2223-0E4D3918D37A}"/>
              </a:ext>
            </a:extLst>
          </p:cNvPr>
          <p:cNvSpPr/>
          <p:nvPr/>
        </p:nvSpPr>
        <p:spPr>
          <a:xfrm>
            <a:off x="124692" y="1209423"/>
            <a:ext cx="11540836" cy="10806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516B6AD-FE9E-1EB6-A753-9807FC41B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960" y="1853658"/>
            <a:ext cx="4319540" cy="1593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417D2-91C9-E0C6-57D3-67596200C628}"/>
              </a:ext>
            </a:extLst>
          </p:cNvPr>
          <p:cNvSpPr txBox="1"/>
          <p:nvPr/>
        </p:nvSpPr>
        <p:spPr>
          <a:xfrm>
            <a:off x="297873" y="4390421"/>
            <a:ext cx="223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Protons:</a:t>
            </a:r>
          </a:p>
          <a:p>
            <a:r>
              <a:rPr lang="en-CA" sz="3600" b="1" dirty="0"/>
              <a:t>Neutrons:</a:t>
            </a:r>
          </a:p>
          <a:p>
            <a:r>
              <a:rPr lang="en-CA" sz="3600" b="1" dirty="0"/>
              <a:t>Electrons: </a:t>
            </a:r>
            <a:endParaRPr lang="en-US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C983E7-2B43-5E34-1C31-35255AA29CB5}"/>
              </a:ext>
            </a:extLst>
          </p:cNvPr>
          <p:cNvSpPr txBox="1"/>
          <p:nvPr/>
        </p:nvSpPr>
        <p:spPr>
          <a:xfrm>
            <a:off x="1988126" y="4390421"/>
            <a:ext cx="2237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80 Protons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E8C1B3-C41E-69B8-BDE7-26885C04171C}"/>
              </a:ext>
            </a:extLst>
          </p:cNvPr>
          <p:cNvSpPr txBox="1"/>
          <p:nvPr/>
        </p:nvSpPr>
        <p:spPr>
          <a:xfrm>
            <a:off x="6376555" y="457200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Mass # = Protons + Neutrons</a:t>
            </a:r>
            <a:endParaRPr lang="en-US" sz="3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7D4391-10FF-B17E-D45D-C2F5459217C1}"/>
              </a:ext>
            </a:extLst>
          </p:cNvPr>
          <p:cNvSpPr txBox="1"/>
          <p:nvPr/>
        </p:nvSpPr>
        <p:spPr>
          <a:xfrm>
            <a:off x="6376554" y="5099421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200 = 80 + Neutrons</a:t>
            </a:r>
            <a:endParaRPr lang="en-US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F0266-3B57-7ACE-8D41-51A20996B3E5}"/>
              </a:ext>
            </a:extLst>
          </p:cNvPr>
          <p:cNvSpPr txBox="1"/>
          <p:nvPr/>
        </p:nvSpPr>
        <p:spPr>
          <a:xfrm>
            <a:off x="6376554" y="5647633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200 - 80 = Neutrons</a:t>
            </a:r>
            <a:endParaRPr lang="en-US" sz="36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E3E9C-6EE8-4981-AC26-803307C2C936}"/>
              </a:ext>
            </a:extLst>
          </p:cNvPr>
          <p:cNvSpPr txBox="1"/>
          <p:nvPr/>
        </p:nvSpPr>
        <p:spPr>
          <a:xfrm>
            <a:off x="6376553" y="6173158"/>
            <a:ext cx="5690753" cy="64633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120 = Neutrons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48922D-4735-8B7D-87FE-6AD5A23E97A3}"/>
              </a:ext>
            </a:extLst>
          </p:cNvPr>
          <p:cNvSpPr txBox="1"/>
          <p:nvPr/>
        </p:nvSpPr>
        <p:spPr>
          <a:xfrm>
            <a:off x="2362202" y="4944418"/>
            <a:ext cx="290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120 Neutrons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525A7E-4E8A-55B2-387A-3351F26E047D}"/>
              </a:ext>
            </a:extLst>
          </p:cNvPr>
          <p:cNvSpPr txBox="1"/>
          <p:nvPr/>
        </p:nvSpPr>
        <p:spPr>
          <a:xfrm>
            <a:off x="2358735" y="5498415"/>
            <a:ext cx="257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80 Electrons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0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CD32D1-E571-EAEB-6184-02074357014E}"/>
                  </a:ext>
                </a:extLst>
              </p:cNvPr>
              <p:cNvSpPr txBox="1"/>
              <p:nvPr/>
            </p:nvSpPr>
            <p:spPr>
              <a:xfrm>
                <a:off x="0" y="673251"/>
                <a:ext cx="12034684" cy="1276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/>
                  <a:t>How many protons, neutrons, and electrons are in the following isotope </a:t>
                </a:r>
              </a:p>
              <a:p>
                <a:r>
                  <a:rPr lang="en-US" sz="2800" i="1" dirty="0"/>
                  <a:t>of copper: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mr>
                      <m:mr>
                        <m:e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29</m:t>
                          </m:r>
                        </m:e>
                      </m:mr>
                    </m:m>
                  </m:oMath>
                </a14:m>
                <a:r>
                  <a:rPr lang="en-US" sz="2800" i="1" dirty="0"/>
                  <a:t>Cu?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CD32D1-E571-EAEB-6184-020743570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73251"/>
                <a:ext cx="12034684" cy="1276055"/>
              </a:xfrm>
              <a:prstGeom prst="rect">
                <a:avLst/>
              </a:prstGeom>
              <a:blipFill>
                <a:blip r:embed="rId2"/>
                <a:stretch>
                  <a:fillRect l="-1160" t="-3922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105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2.4: The Periodic Table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E2413C1-2059-122E-1819-994CC464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399309"/>
            <a:ext cx="8481396" cy="54586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3F13F3-234A-9874-51A6-7E57D7D1EF89}"/>
              </a:ext>
            </a:extLst>
          </p:cNvPr>
          <p:cNvSpPr/>
          <p:nvPr/>
        </p:nvSpPr>
        <p:spPr>
          <a:xfrm>
            <a:off x="1981201" y="1731818"/>
            <a:ext cx="457200" cy="32419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1A12D-045E-0739-1EBC-03805DE04813}"/>
              </a:ext>
            </a:extLst>
          </p:cNvPr>
          <p:cNvSpPr txBox="1"/>
          <p:nvPr/>
        </p:nvSpPr>
        <p:spPr>
          <a:xfrm>
            <a:off x="0" y="1085487"/>
            <a:ext cx="1812532" cy="563231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Periods:</a:t>
            </a:r>
          </a:p>
          <a:p>
            <a:r>
              <a:rPr lang="en-CA" sz="2800" dirty="0"/>
              <a:t>Also called families.</a:t>
            </a:r>
          </a:p>
          <a:p>
            <a:endParaRPr lang="en-CA" sz="2800" dirty="0"/>
          </a:p>
          <a:p>
            <a:r>
              <a:rPr lang="en-CA" sz="2800" dirty="0"/>
              <a:t>VERTICAL Groups</a:t>
            </a:r>
          </a:p>
          <a:p>
            <a:endParaRPr lang="en-CA" sz="3600" dirty="0"/>
          </a:p>
          <a:p>
            <a:r>
              <a:rPr lang="en-CA" sz="2800" dirty="0"/>
              <a:t>Grouped according to certain properties.</a:t>
            </a:r>
            <a:endParaRPr lang="en-CA" sz="2400" dirty="0"/>
          </a:p>
          <a:p>
            <a:endParaRPr lang="en-US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0D85B-260D-4A50-0B64-000108256425}"/>
              </a:ext>
            </a:extLst>
          </p:cNvPr>
          <p:cNvSpPr/>
          <p:nvPr/>
        </p:nvSpPr>
        <p:spPr>
          <a:xfrm>
            <a:off x="2438401" y="2216727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728994-BB92-6CB0-5F71-7CF9873B3957}"/>
              </a:ext>
            </a:extLst>
          </p:cNvPr>
          <p:cNvSpPr/>
          <p:nvPr/>
        </p:nvSpPr>
        <p:spPr>
          <a:xfrm>
            <a:off x="7523019" y="2202872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33C74-9086-97EB-8C53-1549D536DB78}"/>
              </a:ext>
            </a:extLst>
          </p:cNvPr>
          <p:cNvSpPr/>
          <p:nvPr/>
        </p:nvSpPr>
        <p:spPr>
          <a:xfrm>
            <a:off x="7980219" y="2202872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FB855-9CF0-43F8-A04D-3535F61C5854}"/>
              </a:ext>
            </a:extLst>
          </p:cNvPr>
          <p:cNvSpPr/>
          <p:nvPr/>
        </p:nvSpPr>
        <p:spPr>
          <a:xfrm>
            <a:off x="8437419" y="2202871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0E4B4F-177E-8995-D287-E2AADB668DBE}"/>
              </a:ext>
            </a:extLst>
          </p:cNvPr>
          <p:cNvSpPr/>
          <p:nvPr/>
        </p:nvSpPr>
        <p:spPr>
          <a:xfrm>
            <a:off x="8923536" y="2202870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7AA350-F335-D4F9-D435-ABD6F3D19209}"/>
              </a:ext>
            </a:extLst>
          </p:cNvPr>
          <p:cNvSpPr/>
          <p:nvPr/>
        </p:nvSpPr>
        <p:spPr>
          <a:xfrm>
            <a:off x="9380736" y="2202870"/>
            <a:ext cx="457200" cy="275705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56D19F-9C84-2FAA-DCE5-EB6382769A9A}"/>
              </a:ext>
            </a:extLst>
          </p:cNvPr>
          <p:cNvSpPr/>
          <p:nvPr/>
        </p:nvSpPr>
        <p:spPr>
          <a:xfrm>
            <a:off x="9836727" y="1731818"/>
            <a:ext cx="457200" cy="32419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E060B4-EAFD-7489-165D-F23EA3E78BDA}"/>
              </a:ext>
            </a:extLst>
          </p:cNvPr>
          <p:cNvSpPr/>
          <p:nvPr/>
        </p:nvSpPr>
        <p:spPr>
          <a:xfrm>
            <a:off x="2909455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E37FAF-B050-8D69-2370-438179A36EE7}"/>
              </a:ext>
            </a:extLst>
          </p:cNvPr>
          <p:cNvSpPr/>
          <p:nvPr/>
        </p:nvSpPr>
        <p:spPr>
          <a:xfrm>
            <a:off x="3351592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0AEC05-947F-B578-B147-ADAA7DDC227A}"/>
              </a:ext>
            </a:extLst>
          </p:cNvPr>
          <p:cNvSpPr/>
          <p:nvPr/>
        </p:nvSpPr>
        <p:spPr>
          <a:xfrm>
            <a:off x="3808791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373D2E2-B53F-4C85-1485-360F2F6C1789}"/>
              </a:ext>
            </a:extLst>
          </p:cNvPr>
          <p:cNvSpPr/>
          <p:nvPr/>
        </p:nvSpPr>
        <p:spPr>
          <a:xfrm>
            <a:off x="4264783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9CA6A9-1AF3-A2D7-1C5E-ABA4F34E4B0A}"/>
              </a:ext>
            </a:extLst>
          </p:cNvPr>
          <p:cNvSpPr/>
          <p:nvPr/>
        </p:nvSpPr>
        <p:spPr>
          <a:xfrm>
            <a:off x="4721379" y="3117273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E47AA6-095E-5A66-5047-8F5488174ED2}"/>
              </a:ext>
            </a:extLst>
          </p:cNvPr>
          <p:cNvSpPr/>
          <p:nvPr/>
        </p:nvSpPr>
        <p:spPr>
          <a:xfrm>
            <a:off x="5190020" y="310728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6CCE02-9A13-D2EE-EC66-DCCCF2D22CA3}"/>
              </a:ext>
            </a:extLst>
          </p:cNvPr>
          <p:cNvSpPr/>
          <p:nvPr/>
        </p:nvSpPr>
        <p:spPr>
          <a:xfrm>
            <a:off x="5665299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97E67DC-F6F9-699B-F400-5F0E5E8098DE}"/>
              </a:ext>
            </a:extLst>
          </p:cNvPr>
          <p:cNvSpPr/>
          <p:nvPr/>
        </p:nvSpPr>
        <p:spPr>
          <a:xfrm>
            <a:off x="6136353" y="3107281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06D300-2EE9-F88C-1502-05C28CDF45C9}"/>
              </a:ext>
            </a:extLst>
          </p:cNvPr>
          <p:cNvSpPr/>
          <p:nvPr/>
        </p:nvSpPr>
        <p:spPr>
          <a:xfrm>
            <a:off x="6622470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B9AB2DF-90AC-B5A3-AFAF-935A8FF66307}"/>
              </a:ext>
            </a:extLst>
          </p:cNvPr>
          <p:cNvSpPr/>
          <p:nvPr/>
        </p:nvSpPr>
        <p:spPr>
          <a:xfrm>
            <a:off x="7078461" y="3117272"/>
            <a:ext cx="457200" cy="1828797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53F8861-F30A-CEF7-4CBD-1BD5498B36BE}"/>
              </a:ext>
            </a:extLst>
          </p:cNvPr>
          <p:cNvSpPr/>
          <p:nvPr/>
        </p:nvSpPr>
        <p:spPr>
          <a:xfrm>
            <a:off x="1981201" y="1717961"/>
            <a:ext cx="8312726" cy="484909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38A85-52F0-81EE-BDAA-F0C9D5206E21}"/>
              </a:ext>
            </a:extLst>
          </p:cNvPr>
          <p:cNvSpPr txBox="1"/>
          <p:nvPr/>
        </p:nvSpPr>
        <p:spPr>
          <a:xfrm>
            <a:off x="10468630" y="1325563"/>
            <a:ext cx="1812532" cy="6063198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Rows:</a:t>
            </a:r>
          </a:p>
          <a:p>
            <a:endParaRPr lang="en-CA" sz="2800" dirty="0"/>
          </a:p>
          <a:p>
            <a:r>
              <a:rPr lang="en-CA" sz="2400" dirty="0"/>
              <a:t>HORIZONTAL</a:t>
            </a:r>
            <a:r>
              <a:rPr lang="en-CA" sz="2800" dirty="0"/>
              <a:t> Rows.</a:t>
            </a:r>
          </a:p>
          <a:p>
            <a:endParaRPr lang="en-CA" sz="3600" dirty="0"/>
          </a:p>
          <a:p>
            <a:r>
              <a:rPr lang="en-CA" sz="2800" dirty="0"/>
              <a:t>Arranged according to periodic number (number of protons).</a:t>
            </a:r>
            <a:endParaRPr lang="en-CA" sz="2400" dirty="0"/>
          </a:p>
          <a:p>
            <a:endParaRPr lang="en-US" sz="3600" b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880CF1-FEA0-8854-0606-BA76AC6542BF}"/>
              </a:ext>
            </a:extLst>
          </p:cNvPr>
          <p:cNvSpPr/>
          <p:nvPr/>
        </p:nvSpPr>
        <p:spPr>
          <a:xfrm>
            <a:off x="1981201" y="2189016"/>
            <a:ext cx="8312726" cy="484909"/>
          </a:xfrm>
          <a:prstGeom prst="rect">
            <a:avLst/>
          </a:prstGeom>
          <a:solidFill>
            <a:schemeClr val="accent2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213711-57F0-6ACD-793D-61E135B351C5}"/>
              </a:ext>
            </a:extLst>
          </p:cNvPr>
          <p:cNvSpPr/>
          <p:nvPr/>
        </p:nvSpPr>
        <p:spPr>
          <a:xfrm>
            <a:off x="1966136" y="2673925"/>
            <a:ext cx="8312726" cy="484909"/>
          </a:xfrm>
          <a:prstGeom prst="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708884-E002-3BC8-26CC-292AE373981D}"/>
              </a:ext>
            </a:extLst>
          </p:cNvPr>
          <p:cNvSpPr/>
          <p:nvPr/>
        </p:nvSpPr>
        <p:spPr>
          <a:xfrm>
            <a:off x="1966136" y="3144980"/>
            <a:ext cx="8312726" cy="484909"/>
          </a:xfrm>
          <a:prstGeom prst="rect">
            <a:avLst/>
          </a:prstGeom>
          <a:solidFill>
            <a:schemeClr val="accent2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D38E1F2-E0B0-43EE-2BBC-E573316502C5}"/>
              </a:ext>
            </a:extLst>
          </p:cNvPr>
          <p:cNvSpPr/>
          <p:nvPr/>
        </p:nvSpPr>
        <p:spPr>
          <a:xfrm>
            <a:off x="2010717" y="3588326"/>
            <a:ext cx="8312726" cy="484909"/>
          </a:xfrm>
          <a:prstGeom prst="rect">
            <a:avLst/>
          </a:prstGeom>
          <a:solidFill>
            <a:schemeClr val="accent4">
              <a:lumMod val="60000"/>
              <a:lumOff val="4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64CE84-97BC-190E-CD53-C71E4D8CC898}"/>
              </a:ext>
            </a:extLst>
          </p:cNvPr>
          <p:cNvSpPr/>
          <p:nvPr/>
        </p:nvSpPr>
        <p:spPr>
          <a:xfrm>
            <a:off x="2010717" y="4045526"/>
            <a:ext cx="8312726" cy="484909"/>
          </a:xfrm>
          <a:prstGeom prst="rect">
            <a:avLst/>
          </a:prstGeom>
          <a:solidFill>
            <a:schemeClr val="accent4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5BE5AC-CD47-B59E-E64E-34C8512F74A2}"/>
              </a:ext>
            </a:extLst>
          </p:cNvPr>
          <p:cNvSpPr/>
          <p:nvPr/>
        </p:nvSpPr>
        <p:spPr>
          <a:xfrm>
            <a:off x="1970369" y="4502726"/>
            <a:ext cx="8312726" cy="484909"/>
          </a:xfrm>
          <a:prstGeom prst="rect">
            <a:avLst/>
          </a:prstGeom>
          <a:solidFill>
            <a:schemeClr val="accent2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DE1E72-72E8-ED7F-7261-25B7AC10982A}"/>
              </a:ext>
            </a:extLst>
          </p:cNvPr>
          <p:cNvSpPr/>
          <p:nvPr/>
        </p:nvSpPr>
        <p:spPr>
          <a:xfrm>
            <a:off x="3808791" y="5417123"/>
            <a:ext cx="6470071" cy="484909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DE09CD-D0C2-E480-41FC-E240E4B7A898}"/>
              </a:ext>
            </a:extLst>
          </p:cNvPr>
          <p:cNvSpPr/>
          <p:nvPr/>
        </p:nvSpPr>
        <p:spPr>
          <a:xfrm>
            <a:off x="3808791" y="5888183"/>
            <a:ext cx="6470071" cy="484909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80161C-29F9-BD3E-9F58-DD357A8A36F7}"/>
              </a:ext>
            </a:extLst>
          </p:cNvPr>
          <p:cNvSpPr txBox="1"/>
          <p:nvPr/>
        </p:nvSpPr>
        <p:spPr>
          <a:xfrm>
            <a:off x="3138055" y="5652654"/>
            <a:ext cx="67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3545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build="p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2.4: The Periodic Table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E2413C1-2059-122E-1819-994CC464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399309"/>
            <a:ext cx="8481396" cy="5458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F1A12D-045E-0739-1EBC-03805DE04813}"/>
              </a:ext>
            </a:extLst>
          </p:cNvPr>
          <p:cNvSpPr txBox="1"/>
          <p:nvPr/>
        </p:nvSpPr>
        <p:spPr>
          <a:xfrm>
            <a:off x="0" y="1085487"/>
            <a:ext cx="1812532" cy="5940088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Bottom Rows:</a:t>
            </a:r>
          </a:p>
          <a:p>
            <a:endParaRPr lang="en-CA" sz="2800" dirty="0"/>
          </a:p>
          <a:p>
            <a:r>
              <a:rPr lang="en-CA" sz="2400" dirty="0"/>
              <a:t>Called Actinides and </a:t>
            </a:r>
            <a:r>
              <a:rPr lang="en-CA" sz="2400" dirty="0" err="1"/>
              <a:t>Lanthinides</a:t>
            </a:r>
            <a:endParaRPr lang="en-CA" sz="2400" dirty="0"/>
          </a:p>
          <a:p>
            <a:endParaRPr lang="en-CA" sz="3600" dirty="0"/>
          </a:p>
          <a:p>
            <a:r>
              <a:rPr lang="en-CA" sz="2800" dirty="0"/>
              <a:t>Actually go in periodic table in Rows 6 &amp; 7</a:t>
            </a:r>
            <a:endParaRPr lang="en-CA" sz="2400" dirty="0"/>
          </a:p>
          <a:p>
            <a:endParaRPr lang="en-US" sz="36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B38A85-52F0-81EE-BDAA-F0C9D5206E21}"/>
              </a:ext>
            </a:extLst>
          </p:cNvPr>
          <p:cNvSpPr txBox="1"/>
          <p:nvPr/>
        </p:nvSpPr>
        <p:spPr>
          <a:xfrm>
            <a:off x="10468630" y="1325563"/>
            <a:ext cx="1812532" cy="5509200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Bottom Rows:</a:t>
            </a:r>
          </a:p>
          <a:p>
            <a:endParaRPr lang="en-CA" sz="2800" dirty="0"/>
          </a:p>
          <a:p>
            <a:r>
              <a:rPr lang="en-CA" sz="2400" dirty="0"/>
              <a:t>So Technically, the periodic table is super long and awkward.</a:t>
            </a:r>
            <a:endParaRPr lang="en-CA" sz="2800" dirty="0"/>
          </a:p>
          <a:p>
            <a:endParaRPr lang="en-CA" sz="2400" dirty="0"/>
          </a:p>
          <a:p>
            <a:r>
              <a:rPr lang="en-US" sz="2400" dirty="0"/>
              <a:t>Why? Fits on page…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EDE1E72-72E8-ED7F-7261-25B7AC10982A}"/>
              </a:ext>
            </a:extLst>
          </p:cNvPr>
          <p:cNvSpPr/>
          <p:nvPr/>
        </p:nvSpPr>
        <p:spPr>
          <a:xfrm>
            <a:off x="3808791" y="5417123"/>
            <a:ext cx="6470071" cy="484909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DE09CD-D0C2-E480-41FC-E240E4B7A898}"/>
              </a:ext>
            </a:extLst>
          </p:cNvPr>
          <p:cNvSpPr/>
          <p:nvPr/>
        </p:nvSpPr>
        <p:spPr>
          <a:xfrm>
            <a:off x="3808791" y="5888183"/>
            <a:ext cx="6470071" cy="484909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80161C-29F9-BD3E-9F58-DD357A8A36F7}"/>
              </a:ext>
            </a:extLst>
          </p:cNvPr>
          <p:cNvSpPr txBox="1"/>
          <p:nvPr/>
        </p:nvSpPr>
        <p:spPr>
          <a:xfrm>
            <a:off x="3138055" y="5652654"/>
            <a:ext cx="67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29766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7" grpId="1" build="p"/>
      <p:bldP spid="2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39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2.4: The Periodic Table: </a:t>
            </a:r>
            <a:r>
              <a:rPr lang="en-US" sz="3200" b="1" dirty="0"/>
              <a:t>Metals, Non-Metals, and </a:t>
            </a:r>
            <a:r>
              <a:rPr lang="en-US" sz="3200" b="1" dirty="0" err="1"/>
              <a:t>Mettaloids</a:t>
            </a:r>
            <a:endParaRPr lang="en-US" b="1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E2413C1-2059-122E-1819-994CC464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399309"/>
            <a:ext cx="8481396" cy="5458691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A48A944E-D306-6C81-8EC0-011AF2926F1A}"/>
              </a:ext>
            </a:extLst>
          </p:cNvPr>
          <p:cNvSpPr/>
          <p:nvPr/>
        </p:nvSpPr>
        <p:spPr>
          <a:xfrm>
            <a:off x="7966364" y="2216727"/>
            <a:ext cx="1856509" cy="2757055"/>
          </a:xfrm>
          <a:custGeom>
            <a:avLst/>
            <a:gdLst>
              <a:gd name="connsiteX0" fmla="*/ 0 w 1856509"/>
              <a:gd name="connsiteY0" fmla="*/ 0 h 2757055"/>
              <a:gd name="connsiteX1" fmla="*/ 0 w 1856509"/>
              <a:gd name="connsiteY1" fmla="*/ 471055 h 2757055"/>
              <a:gd name="connsiteX2" fmla="*/ 457200 w 1856509"/>
              <a:gd name="connsiteY2" fmla="*/ 457200 h 2757055"/>
              <a:gd name="connsiteX3" fmla="*/ 471054 w 1856509"/>
              <a:gd name="connsiteY3" fmla="*/ 928255 h 2757055"/>
              <a:gd name="connsiteX4" fmla="*/ 928254 w 1856509"/>
              <a:gd name="connsiteY4" fmla="*/ 928255 h 2757055"/>
              <a:gd name="connsiteX5" fmla="*/ 942109 w 1856509"/>
              <a:gd name="connsiteY5" fmla="*/ 1357746 h 2757055"/>
              <a:gd name="connsiteX6" fmla="*/ 1399309 w 1856509"/>
              <a:gd name="connsiteY6" fmla="*/ 1385455 h 2757055"/>
              <a:gd name="connsiteX7" fmla="*/ 1399309 w 1856509"/>
              <a:gd name="connsiteY7" fmla="*/ 1842655 h 2757055"/>
              <a:gd name="connsiteX8" fmla="*/ 1856509 w 1856509"/>
              <a:gd name="connsiteY8" fmla="*/ 1856509 h 2757055"/>
              <a:gd name="connsiteX9" fmla="*/ 1856509 w 1856509"/>
              <a:gd name="connsiteY9" fmla="*/ 2757055 h 275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6509" h="2757055">
                <a:moveTo>
                  <a:pt x="0" y="0"/>
                </a:moveTo>
                <a:lnTo>
                  <a:pt x="0" y="471055"/>
                </a:lnTo>
                <a:lnTo>
                  <a:pt x="457200" y="457200"/>
                </a:lnTo>
                <a:lnTo>
                  <a:pt x="471054" y="928255"/>
                </a:lnTo>
                <a:lnTo>
                  <a:pt x="928254" y="928255"/>
                </a:lnTo>
                <a:lnTo>
                  <a:pt x="942109" y="1357746"/>
                </a:lnTo>
                <a:lnTo>
                  <a:pt x="1399309" y="1385455"/>
                </a:lnTo>
                <a:lnTo>
                  <a:pt x="1399309" y="1842655"/>
                </a:lnTo>
                <a:lnTo>
                  <a:pt x="1856509" y="1856509"/>
                </a:lnTo>
                <a:lnTo>
                  <a:pt x="1856509" y="2757055"/>
                </a:lnTo>
              </a:path>
            </a:pathLst>
          </a:custGeom>
          <a:noFill/>
          <a:ln w="730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F40F957-6EBE-1409-1E2C-DEBCD21E6DDE}"/>
              </a:ext>
            </a:extLst>
          </p:cNvPr>
          <p:cNvSpPr/>
          <p:nvPr/>
        </p:nvSpPr>
        <p:spPr>
          <a:xfrm>
            <a:off x="2036618" y="2202873"/>
            <a:ext cx="6871855" cy="2770909"/>
          </a:xfrm>
          <a:custGeom>
            <a:avLst/>
            <a:gdLst>
              <a:gd name="connsiteX0" fmla="*/ 0 w 6871855"/>
              <a:gd name="connsiteY0" fmla="*/ 0 h 2770909"/>
              <a:gd name="connsiteX1" fmla="*/ 872837 w 6871855"/>
              <a:gd name="connsiteY1" fmla="*/ 0 h 2770909"/>
              <a:gd name="connsiteX2" fmla="*/ 872837 w 6871855"/>
              <a:gd name="connsiteY2" fmla="*/ 928254 h 2770909"/>
              <a:gd name="connsiteX3" fmla="*/ 5472546 w 6871855"/>
              <a:gd name="connsiteY3" fmla="*/ 928254 h 2770909"/>
              <a:gd name="connsiteX4" fmla="*/ 5486400 w 6871855"/>
              <a:gd name="connsiteY4" fmla="*/ 471054 h 2770909"/>
              <a:gd name="connsiteX5" fmla="*/ 5915891 w 6871855"/>
              <a:gd name="connsiteY5" fmla="*/ 484909 h 2770909"/>
              <a:gd name="connsiteX6" fmla="*/ 5943600 w 6871855"/>
              <a:gd name="connsiteY6" fmla="*/ 1399309 h 2770909"/>
              <a:gd name="connsiteX7" fmla="*/ 6400800 w 6871855"/>
              <a:gd name="connsiteY7" fmla="*/ 1399309 h 2770909"/>
              <a:gd name="connsiteX8" fmla="*/ 6414655 w 6871855"/>
              <a:gd name="connsiteY8" fmla="*/ 1856509 h 2770909"/>
              <a:gd name="connsiteX9" fmla="*/ 6871855 w 6871855"/>
              <a:gd name="connsiteY9" fmla="*/ 1870363 h 2770909"/>
              <a:gd name="connsiteX10" fmla="*/ 6871855 w 6871855"/>
              <a:gd name="connsiteY10" fmla="*/ 2770909 h 2770909"/>
              <a:gd name="connsiteX11" fmla="*/ 0 w 6871855"/>
              <a:gd name="connsiteY11" fmla="*/ 2757054 h 2770909"/>
              <a:gd name="connsiteX12" fmla="*/ 0 w 6871855"/>
              <a:gd name="connsiteY12" fmla="*/ 0 h 2770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71855" h="2770909">
                <a:moveTo>
                  <a:pt x="0" y="0"/>
                </a:moveTo>
                <a:lnTo>
                  <a:pt x="872837" y="0"/>
                </a:lnTo>
                <a:lnTo>
                  <a:pt x="872837" y="928254"/>
                </a:lnTo>
                <a:lnTo>
                  <a:pt x="5472546" y="928254"/>
                </a:lnTo>
                <a:lnTo>
                  <a:pt x="5486400" y="471054"/>
                </a:lnTo>
                <a:lnTo>
                  <a:pt x="5915891" y="484909"/>
                </a:lnTo>
                <a:lnTo>
                  <a:pt x="5943600" y="1399309"/>
                </a:lnTo>
                <a:lnTo>
                  <a:pt x="6400800" y="1399309"/>
                </a:lnTo>
                <a:lnTo>
                  <a:pt x="6414655" y="1856509"/>
                </a:lnTo>
                <a:lnTo>
                  <a:pt x="6871855" y="1870363"/>
                </a:lnTo>
                <a:lnTo>
                  <a:pt x="6871855" y="2770909"/>
                </a:lnTo>
                <a:lnTo>
                  <a:pt x="0" y="27570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350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C3F6035-3551-E438-0BA5-FEA4E01851F9}"/>
              </a:ext>
            </a:extLst>
          </p:cNvPr>
          <p:cNvSpPr/>
          <p:nvPr/>
        </p:nvSpPr>
        <p:spPr>
          <a:xfrm>
            <a:off x="3851564" y="5430982"/>
            <a:ext cx="6442363" cy="928254"/>
          </a:xfrm>
          <a:custGeom>
            <a:avLst/>
            <a:gdLst>
              <a:gd name="connsiteX0" fmla="*/ 0 w 6442363"/>
              <a:gd name="connsiteY0" fmla="*/ 0 h 928254"/>
              <a:gd name="connsiteX1" fmla="*/ 6442363 w 6442363"/>
              <a:gd name="connsiteY1" fmla="*/ 13854 h 928254"/>
              <a:gd name="connsiteX2" fmla="*/ 6442363 w 6442363"/>
              <a:gd name="connsiteY2" fmla="*/ 928254 h 928254"/>
              <a:gd name="connsiteX3" fmla="*/ 13854 w 6442363"/>
              <a:gd name="connsiteY3" fmla="*/ 928254 h 928254"/>
              <a:gd name="connsiteX4" fmla="*/ 0 w 6442363"/>
              <a:gd name="connsiteY4" fmla="*/ 0 h 928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363" h="928254">
                <a:moveTo>
                  <a:pt x="0" y="0"/>
                </a:moveTo>
                <a:lnTo>
                  <a:pt x="6442363" y="13854"/>
                </a:lnTo>
                <a:lnTo>
                  <a:pt x="6442363" y="928254"/>
                </a:lnTo>
                <a:lnTo>
                  <a:pt x="13854" y="928254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3478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D8358A-92FC-5DDB-EA80-2F5E6ECCCEAE}"/>
              </a:ext>
            </a:extLst>
          </p:cNvPr>
          <p:cNvSpPr/>
          <p:nvPr/>
        </p:nvSpPr>
        <p:spPr>
          <a:xfrm>
            <a:off x="2036618" y="5430982"/>
            <a:ext cx="429491" cy="457200"/>
          </a:xfrm>
          <a:prstGeom prst="rect">
            <a:avLst/>
          </a:prstGeom>
          <a:noFill/>
          <a:ln w="73025">
            <a:solidFill>
              <a:srgbClr val="FF0000">
                <a:alpha val="353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246F6E07-4715-7678-6E4A-31F2942EDF10}"/>
              </a:ext>
            </a:extLst>
          </p:cNvPr>
          <p:cNvSpPr/>
          <p:nvPr/>
        </p:nvSpPr>
        <p:spPr>
          <a:xfrm>
            <a:off x="2022764" y="1731818"/>
            <a:ext cx="443345" cy="484909"/>
          </a:xfrm>
          <a:custGeom>
            <a:avLst/>
            <a:gdLst>
              <a:gd name="connsiteX0" fmla="*/ 13854 w 443345"/>
              <a:gd name="connsiteY0" fmla="*/ 0 h 484909"/>
              <a:gd name="connsiteX1" fmla="*/ 443345 w 443345"/>
              <a:gd name="connsiteY1" fmla="*/ 13855 h 484909"/>
              <a:gd name="connsiteX2" fmla="*/ 443345 w 443345"/>
              <a:gd name="connsiteY2" fmla="*/ 484909 h 484909"/>
              <a:gd name="connsiteX3" fmla="*/ 0 w 443345"/>
              <a:gd name="connsiteY3" fmla="*/ 471055 h 484909"/>
              <a:gd name="connsiteX4" fmla="*/ 13854 w 443345"/>
              <a:gd name="connsiteY4" fmla="*/ 0 h 484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345" h="484909">
                <a:moveTo>
                  <a:pt x="13854" y="0"/>
                </a:moveTo>
                <a:lnTo>
                  <a:pt x="443345" y="13855"/>
                </a:lnTo>
                <a:lnTo>
                  <a:pt x="443345" y="484909"/>
                </a:lnTo>
                <a:lnTo>
                  <a:pt x="0" y="471055"/>
                </a:lnTo>
                <a:lnTo>
                  <a:pt x="13854" y="0"/>
                </a:lnTo>
                <a:close/>
              </a:path>
            </a:pathLst>
          </a:custGeom>
          <a:solidFill>
            <a:srgbClr val="00B050">
              <a:alpha val="4870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F44EEC2-3722-2531-3E7C-F245A0862589}"/>
              </a:ext>
            </a:extLst>
          </p:cNvPr>
          <p:cNvSpPr/>
          <p:nvPr/>
        </p:nvSpPr>
        <p:spPr>
          <a:xfrm>
            <a:off x="7980218" y="1759527"/>
            <a:ext cx="2299855" cy="3228109"/>
          </a:xfrm>
          <a:custGeom>
            <a:avLst/>
            <a:gdLst>
              <a:gd name="connsiteX0" fmla="*/ 13855 w 2299855"/>
              <a:gd name="connsiteY0" fmla="*/ 457200 h 3228109"/>
              <a:gd name="connsiteX1" fmla="*/ 1828800 w 2299855"/>
              <a:gd name="connsiteY1" fmla="*/ 457200 h 3228109"/>
              <a:gd name="connsiteX2" fmla="*/ 1842655 w 2299855"/>
              <a:gd name="connsiteY2" fmla="*/ 0 h 3228109"/>
              <a:gd name="connsiteX3" fmla="*/ 2286000 w 2299855"/>
              <a:gd name="connsiteY3" fmla="*/ 0 h 3228109"/>
              <a:gd name="connsiteX4" fmla="*/ 2299855 w 2299855"/>
              <a:gd name="connsiteY4" fmla="*/ 3228109 h 3228109"/>
              <a:gd name="connsiteX5" fmla="*/ 1856509 w 2299855"/>
              <a:gd name="connsiteY5" fmla="*/ 3228109 h 3228109"/>
              <a:gd name="connsiteX6" fmla="*/ 1856509 w 2299855"/>
              <a:gd name="connsiteY6" fmla="*/ 2313709 h 3228109"/>
              <a:gd name="connsiteX7" fmla="*/ 1385455 w 2299855"/>
              <a:gd name="connsiteY7" fmla="*/ 2299855 h 3228109"/>
              <a:gd name="connsiteX8" fmla="*/ 1385455 w 2299855"/>
              <a:gd name="connsiteY8" fmla="*/ 1856509 h 3228109"/>
              <a:gd name="connsiteX9" fmla="*/ 942109 w 2299855"/>
              <a:gd name="connsiteY9" fmla="*/ 1856509 h 3228109"/>
              <a:gd name="connsiteX10" fmla="*/ 886691 w 2299855"/>
              <a:gd name="connsiteY10" fmla="*/ 1413164 h 3228109"/>
              <a:gd name="connsiteX11" fmla="*/ 886691 w 2299855"/>
              <a:gd name="connsiteY11" fmla="*/ 1413164 h 3228109"/>
              <a:gd name="connsiteX12" fmla="*/ 457200 w 2299855"/>
              <a:gd name="connsiteY12" fmla="*/ 1385455 h 3228109"/>
              <a:gd name="connsiteX13" fmla="*/ 457200 w 2299855"/>
              <a:gd name="connsiteY13" fmla="*/ 914400 h 3228109"/>
              <a:gd name="connsiteX14" fmla="*/ 0 w 2299855"/>
              <a:gd name="connsiteY14" fmla="*/ 914400 h 3228109"/>
              <a:gd name="connsiteX15" fmla="*/ 13855 w 2299855"/>
              <a:gd name="connsiteY15" fmla="*/ 457200 h 322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99855" h="3228109">
                <a:moveTo>
                  <a:pt x="13855" y="457200"/>
                </a:moveTo>
                <a:lnTo>
                  <a:pt x="1828800" y="457200"/>
                </a:lnTo>
                <a:lnTo>
                  <a:pt x="1842655" y="0"/>
                </a:lnTo>
                <a:lnTo>
                  <a:pt x="2286000" y="0"/>
                </a:lnTo>
                <a:cubicBezTo>
                  <a:pt x="2290618" y="1076036"/>
                  <a:pt x="2295237" y="2152073"/>
                  <a:pt x="2299855" y="3228109"/>
                </a:cubicBezTo>
                <a:lnTo>
                  <a:pt x="1856509" y="3228109"/>
                </a:lnTo>
                <a:lnTo>
                  <a:pt x="1856509" y="2313709"/>
                </a:lnTo>
                <a:lnTo>
                  <a:pt x="1385455" y="2299855"/>
                </a:lnTo>
                <a:lnTo>
                  <a:pt x="1385455" y="1856509"/>
                </a:lnTo>
                <a:lnTo>
                  <a:pt x="942109" y="1856509"/>
                </a:lnTo>
                <a:lnTo>
                  <a:pt x="886691" y="1413164"/>
                </a:lnTo>
                <a:lnTo>
                  <a:pt x="886691" y="1413164"/>
                </a:lnTo>
                <a:lnTo>
                  <a:pt x="457200" y="1385455"/>
                </a:lnTo>
                <a:lnTo>
                  <a:pt x="457200" y="914400"/>
                </a:lnTo>
                <a:lnTo>
                  <a:pt x="0" y="914400"/>
                </a:lnTo>
                <a:lnTo>
                  <a:pt x="13855" y="457200"/>
                </a:lnTo>
                <a:close/>
              </a:path>
            </a:pathLst>
          </a:custGeom>
          <a:solidFill>
            <a:srgbClr val="00B050">
              <a:alpha val="4870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EDBC1D-E8C0-52F8-5438-44108E7BCC96}"/>
              </a:ext>
            </a:extLst>
          </p:cNvPr>
          <p:cNvSpPr/>
          <p:nvPr/>
        </p:nvSpPr>
        <p:spPr>
          <a:xfrm>
            <a:off x="2036618" y="6345382"/>
            <a:ext cx="429491" cy="457200"/>
          </a:xfrm>
          <a:prstGeom prst="rect">
            <a:avLst/>
          </a:prstGeom>
          <a:noFill/>
          <a:ln w="73025">
            <a:solidFill>
              <a:srgbClr val="00B05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277FD5DF-0842-4EF6-9522-3EEF02285FE2}"/>
              </a:ext>
            </a:extLst>
          </p:cNvPr>
          <p:cNvSpPr/>
          <p:nvPr/>
        </p:nvSpPr>
        <p:spPr>
          <a:xfrm>
            <a:off x="7523018" y="2216727"/>
            <a:ext cx="457200" cy="443346"/>
          </a:xfrm>
          <a:custGeom>
            <a:avLst/>
            <a:gdLst>
              <a:gd name="connsiteX0" fmla="*/ 0 w 457200"/>
              <a:gd name="connsiteY0" fmla="*/ 0 h 443346"/>
              <a:gd name="connsiteX1" fmla="*/ 457200 w 457200"/>
              <a:gd name="connsiteY1" fmla="*/ 0 h 443346"/>
              <a:gd name="connsiteX2" fmla="*/ 443346 w 457200"/>
              <a:gd name="connsiteY2" fmla="*/ 443346 h 443346"/>
              <a:gd name="connsiteX3" fmla="*/ 0 w 457200"/>
              <a:gd name="connsiteY3" fmla="*/ 443346 h 443346"/>
              <a:gd name="connsiteX4" fmla="*/ 0 w 457200"/>
              <a:gd name="connsiteY4" fmla="*/ 0 h 443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" h="443346">
                <a:moveTo>
                  <a:pt x="0" y="0"/>
                </a:moveTo>
                <a:lnTo>
                  <a:pt x="457200" y="0"/>
                </a:lnTo>
                <a:lnTo>
                  <a:pt x="443346" y="443346"/>
                </a:lnTo>
                <a:lnTo>
                  <a:pt x="0" y="4433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6E5171D-D713-F11B-2952-B3BF515A3B5E}"/>
              </a:ext>
            </a:extLst>
          </p:cNvPr>
          <p:cNvSpPr/>
          <p:nvPr/>
        </p:nvSpPr>
        <p:spPr>
          <a:xfrm>
            <a:off x="7980218" y="2673927"/>
            <a:ext cx="1842655" cy="2313709"/>
          </a:xfrm>
          <a:custGeom>
            <a:avLst/>
            <a:gdLst>
              <a:gd name="connsiteX0" fmla="*/ 13855 w 1842655"/>
              <a:gd name="connsiteY0" fmla="*/ 0 h 2313709"/>
              <a:gd name="connsiteX1" fmla="*/ 457200 w 1842655"/>
              <a:gd name="connsiteY1" fmla="*/ 27709 h 2313709"/>
              <a:gd name="connsiteX2" fmla="*/ 457200 w 1842655"/>
              <a:gd name="connsiteY2" fmla="*/ 471055 h 2313709"/>
              <a:gd name="connsiteX3" fmla="*/ 928255 w 1842655"/>
              <a:gd name="connsiteY3" fmla="*/ 457200 h 2313709"/>
              <a:gd name="connsiteX4" fmla="*/ 914400 w 1842655"/>
              <a:gd name="connsiteY4" fmla="*/ 928255 h 2313709"/>
              <a:gd name="connsiteX5" fmla="*/ 1385455 w 1842655"/>
              <a:gd name="connsiteY5" fmla="*/ 914400 h 2313709"/>
              <a:gd name="connsiteX6" fmla="*/ 1385455 w 1842655"/>
              <a:gd name="connsiteY6" fmla="*/ 1399309 h 2313709"/>
              <a:gd name="connsiteX7" fmla="*/ 1842655 w 1842655"/>
              <a:gd name="connsiteY7" fmla="*/ 1385455 h 2313709"/>
              <a:gd name="connsiteX8" fmla="*/ 1842655 w 1842655"/>
              <a:gd name="connsiteY8" fmla="*/ 2313709 h 2313709"/>
              <a:gd name="connsiteX9" fmla="*/ 928255 w 1842655"/>
              <a:gd name="connsiteY9" fmla="*/ 2299855 h 2313709"/>
              <a:gd name="connsiteX10" fmla="*/ 914400 w 1842655"/>
              <a:gd name="connsiteY10" fmla="*/ 1399309 h 2313709"/>
              <a:gd name="connsiteX11" fmla="*/ 471055 w 1842655"/>
              <a:gd name="connsiteY11" fmla="*/ 1385455 h 2313709"/>
              <a:gd name="connsiteX12" fmla="*/ 457200 w 1842655"/>
              <a:gd name="connsiteY12" fmla="*/ 928255 h 2313709"/>
              <a:gd name="connsiteX13" fmla="*/ 0 w 1842655"/>
              <a:gd name="connsiteY13" fmla="*/ 928255 h 2313709"/>
              <a:gd name="connsiteX14" fmla="*/ 13855 w 1842655"/>
              <a:gd name="connsiteY14" fmla="*/ 0 h 231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42655" h="2313709">
                <a:moveTo>
                  <a:pt x="13855" y="0"/>
                </a:moveTo>
                <a:lnTo>
                  <a:pt x="457200" y="27709"/>
                </a:lnTo>
                <a:lnTo>
                  <a:pt x="457200" y="471055"/>
                </a:lnTo>
                <a:lnTo>
                  <a:pt x="928255" y="457200"/>
                </a:lnTo>
                <a:lnTo>
                  <a:pt x="914400" y="928255"/>
                </a:lnTo>
                <a:lnTo>
                  <a:pt x="1385455" y="914400"/>
                </a:lnTo>
                <a:lnTo>
                  <a:pt x="1385455" y="1399309"/>
                </a:lnTo>
                <a:lnTo>
                  <a:pt x="1842655" y="1385455"/>
                </a:lnTo>
                <a:lnTo>
                  <a:pt x="1842655" y="2313709"/>
                </a:lnTo>
                <a:lnTo>
                  <a:pt x="928255" y="2299855"/>
                </a:lnTo>
                <a:lnTo>
                  <a:pt x="914400" y="1399309"/>
                </a:lnTo>
                <a:lnTo>
                  <a:pt x="471055" y="1385455"/>
                </a:lnTo>
                <a:lnTo>
                  <a:pt x="457200" y="928255"/>
                </a:lnTo>
                <a:lnTo>
                  <a:pt x="0" y="928255"/>
                </a:lnTo>
                <a:lnTo>
                  <a:pt x="13855" y="0"/>
                </a:lnTo>
                <a:close/>
              </a:path>
            </a:pathLst>
          </a:cu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3743F-3DB0-3D57-26A6-117B410DF13C}"/>
              </a:ext>
            </a:extLst>
          </p:cNvPr>
          <p:cNvSpPr/>
          <p:nvPr/>
        </p:nvSpPr>
        <p:spPr>
          <a:xfrm>
            <a:off x="2036618" y="5888182"/>
            <a:ext cx="429491" cy="457200"/>
          </a:xfrm>
          <a:prstGeom prst="rect">
            <a:avLst/>
          </a:prstGeom>
          <a:noFill/>
          <a:ln w="73025">
            <a:solidFill>
              <a:srgbClr val="0070C0">
                <a:alpha val="5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2.4: The Periodic Table: </a:t>
            </a:r>
            <a:r>
              <a:rPr lang="en-US" sz="3200" b="1" dirty="0"/>
              <a:t>Family Names</a:t>
            </a:r>
            <a:endParaRPr lang="en-US" sz="2200" b="1" dirty="0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2E2413C1-2059-122E-1819-994CC464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399309"/>
            <a:ext cx="8481396" cy="5458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F1A12D-045E-0739-1EBC-03805DE04813}"/>
              </a:ext>
            </a:extLst>
          </p:cNvPr>
          <p:cNvSpPr txBox="1"/>
          <p:nvPr/>
        </p:nvSpPr>
        <p:spPr>
          <a:xfrm>
            <a:off x="85541" y="3745560"/>
            <a:ext cx="1812532" cy="366254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Family Names:</a:t>
            </a:r>
          </a:p>
          <a:p>
            <a:endParaRPr lang="en-CA" sz="2800" dirty="0"/>
          </a:p>
          <a:p>
            <a:r>
              <a:rPr lang="en-CA" sz="2400" dirty="0"/>
              <a:t>The most common groups have names:</a:t>
            </a:r>
          </a:p>
          <a:p>
            <a:endParaRPr lang="en-US" sz="36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A7C3D-55F7-AA13-BD17-B8CF9DDBFB2A}"/>
              </a:ext>
            </a:extLst>
          </p:cNvPr>
          <p:cNvSpPr/>
          <p:nvPr/>
        </p:nvSpPr>
        <p:spPr>
          <a:xfrm>
            <a:off x="1981201" y="1731818"/>
            <a:ext cx="457200" cy="324196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2A9A9-401F-02EA-B1D0-5F0B4BC3FEC0}"/>
              </a:ext>
            </a:extLst>
          </p:cNvPr>
          <p:cNvSpPr txBox="1"/>
          <p:nvPr/>
        </p:nvSpPr>
        <p:spPr>
          <a:xfrm>
            <a:off x="314139" y="2141703"/>
            <a:ext cx="1812532" cy="1323439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</a:rPr>
              <a:t>Alkali Metals</a:t>
            </a:r>
            <a:endParaRPr lang="en-CA" sz="28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23E2AF-0CD1-F9BD-672D-14A4F1148BAA}"/>
              </a:ext>
            </a:extLst>
          </p:cNvPr>
          <p:cNvSpPr/>
          <p:nvPr/>
        </p:nvSpPr>
        <p:spPr>
          <a:xfrm>
            <a:off x="2438401" y="2216727"/>
            <a:ext cx="457200" cy="2757055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E6E1D1-FF9E-76D1-4DD6-FC48B3D67017}"/>
              </a:ext>
            </a:extLst>
          </p:cNvPr>
          <p:cNvSpPr txBox="1"/>
          <p:nvPr/>
        </p:nvSpPr>
        <p:spPr>
          <a:xfrm>
            <a:off x="2895601" y="981149"/>
            <a:ext cx="1963724" cy="1938992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accent1"/>
                </a:solidFill>
              </a:rPr>
              <a:t>Alkaline Earth Metals</a:t>
            </a:r>
            <a:endParaRPr lang="en-CA" sz="2800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4364D2-7E65-5464-4C17-AE638010428A}"/>
              </a:ext>
            </a:extLst>
          </p:cNvPr>
          <p:cNvSpPr/>
          <p:nvPr/>
        </p:nvSpPr>
        <p:spPr>
          <a:xfrm>
            <a:off x="9380736" y="2202870"/>
            <a:ext cx="457200" cy="275705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965736-252B-7DB9-4641-88AD39F1CFCB}"/>
              </a:ext>
            </a:extLst>
          </p:cNvPr>
          <p:cNvSpPr txBox="1"/>
          <p:nvPr/>
        </p:nvSpPr>
        <p:spPr>
          <a:xfrm>
            <a:off x="7437794" y="1212771"/>
            <a:ext cx="2171542" cy="707886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00B050"/>
                </a:solidFill>
              </a:rPr>
              <a:t>Halogens</a:t>
            </a:r>
            <a:endParaRPr lang="en-CA" sz="2800" dirty="0">
              <a:solidFill>
                <a:srgbClr val="00B05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12FAFF-B257-D0FB-1B8F-F46AF56E85BF}"/>
              </a:ext>
            </a:extLst>
          </p:cNvPr>
          <p:cNvSpPr/>
          <p:nvPr/>
        </p:nvSpPr>
        <p:spPr>
          <a:xfrm>
            <a:off x="9836727" y="1731818"/>
            <a:ext cx="457200" cy="3241964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ACACCC-84A2-117E-88FE-A28C5BD607B4}"/>
              </a:ext>
            </a:extLst>
          </p:cNvPr>
          <p:cNvSpPr txBox="1"/>
          <p:nvPr/>
        </p:nvSpPr>
        <p:spPr>
          <a:xfrm>
            <a:off x="10404318" y="2543215"/>
            <a:ext cx="1545229" cy="1323439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rgbClr val="FFC000"/>
                </a:solidFill>
              </a:rPr>
              <a:t>Noble Gases</a:t>
            </a:r>
            <a:endParaRPr lang="en-CA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6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7" grpId="1" build="p"/>
      <p:bldP spid="3" grpId="0" animBg="1"/>
      <p:bldP spid="5" grpId="0"/>
      <p:bldP spid="6" grpId="0" animBg="1"/>
      <p:bldP spid="8" grpId="0"/>
      <p:bldP spid="9" grpId="0" animBg="1"/>
      <p:bldP spid="10" grpId="0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97F98-E531-8CB6-C389-6870BE241870}"/>
              </a:ext>
            </a:extLst>
          </p:cNvPr>
          <p:cNvSpPr txBox="1"/>
          <p:nvPr/>
        </p:nvSpPr>
        <p:spPr>
          <a:xfrm>
            <a:off x="139996" y="170973"/>
            <a:ext cx="1191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John Dalton’s Hypothesis</a:t>
            </a: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0B55EA3-C287-5735-A556-C2CD625D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700"/>
          <a:stretch/>
        </p:blipFill>
        <p:spPr>
          <a:xfrm>
            <a:off x="416439" y="1013960"/>
            <a:ext cx="10590139" cy="51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4D0017-AC45-4605-69AB-AA7D3B070306}"/>
              </a:ext>
            </a:extLst>
          </p:cNvPr>
          <p:cNvSpPr txBox="1"/>
          <p:nvPr/>
        </p:nvSpPr>
        <p:spPr>
          <a:xfrm>
            <a:off x="279992" y="1525460"/>
            <a:ext cx="1149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Dalton did not have any technology to actually see an atom, he had no idea about the structure (Nucleus with P + N, rings of electrons around it like satellites. </a:t>
            </a: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2FF7B65F-8F89-11DE-64A1-D414B9201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7" b="55222"/>
          <a:stretch/>
        </p:blipFill>
        <p:spPr>
          <a:xfrm>
            <a:off x="416439" y="2501302"/>
            <a:ext cx="10590139" cy="1139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6D5563-8ED1-69D6-CB76-902BFEFF5F9D}"/>
              </a:ext>
            </a:extLst>
          </p:cNvPr>
          <p:cNvSpPr txBox="1"/>
          <p:nvPr/>
        </p:nvSpPr>
        <p:spPr>
          <a:xfrm>
            <a:off x="556435" y="3786132"/>
            <a:ext cx="1149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Dalton did not know why, he just noticed that different elements had different characteristics….hence they must be different from one another.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A372B3-7B3C-50E6-45A2-2423D6657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306032" y="4577942"/>
            <a:ext cx="1733469" cy="2280057"/>
          </a:xfrm>
          <a:prstGeom prst="rect">
            <a:avLst/>
          </a:prstGeom>
        </p:spPr>
      </p:pic>
      <p:pic>
        <p:nvPicPr>
          <p:cNvPr id="13" name="Picture 12" descr="A group of red cherries&#10;&#10;Description automatically generated with medium confidence">
            <a:extLst>
              <a:ext uri="{FF2B5EF4-FFF2-40B4-BE49-F238E27FC236}">
                <a16:creationId xmlns:a16="http://schemas.microsoft.com/office/drawing/2014/main" id="{3C675F7D-67EF-540F-34D4-30D4718CB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254" y="4519944"/>
            <a:ext cx="1977114" cy="228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2.5: Molecules and 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22B9B-64AD-9B2B-FF0A-53BA50ABD6B8}"/>
              </a:ext>
            </a:extLst>
          </p:cNvPr>
          <p:cNvSpPr txBox="1"/>
          <p:nvPr/>
        </p:nvSpPr>
        <p:spPr>
          <a:xfrm>
            <a:off x="111595" y="1690688"/>
            <a:ext cx="11374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Most matter </a:t>
            </a:r>
            <a:r>
              <a:rPr lang="en-CA" sz="3600" b="1" dirty="0">
                <a:solidFill>
                  <a:srgbClr val="FF0000"/>
                </a:solidFill>
              </a:rPr>
              <a:t>DOES NOT </a:t>
            </a:r>
            <a:r>
              <a:rPr lang="en-CA" sz="3600" dirty="0"/>
              <a:t>exist on their own in nature.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0DC949-E221-87D9-8319-B9170B949179}"/>
              </a:ext>
            </a:extLst>
          </p:cNvPr>
          <p:cNvSpPr txBox="1"/>
          <p:nvPr/>
        </p:nvSpPr>
        <p:spPr>
          <a:xfrm>
            <a:off x="1177413" y="2314296"/>
            <a:ext cx="11374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You can’t dig up a pure element, most are mixed with other elements..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Iron ore - Wikipedia">
            <a:extLst>
              <a:ext uri="{FF2B5EF4-FFF2-40B4-BE49-F238E27FC236}">
                <a16:creationId xmlns:a16="http://schemas.microsoft.com/office/drawing/2014/main" id="{67D220EE-6C01-6688-FB90-9BD9FB96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88" y="3662582"/>
            <a:ext cx="3986390" cy="207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7AA06C-330E-7F1C-4AED-67DEFF607E35}"/>
              </a:ext>
            </a:extLst>
          </p:cNvPr>
          <p:cNvSpPr txBox="1"/>
          <p:nvPr/>
        </p:nvSpPr>
        <p:spPr>
          <a:xfrm>
            <a:off x="7347156" y="5969655"/>
            <a:ext cx="4967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Iron Ore: Mix of Iron and oxygen.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79C271-B4F0-AC21-D7B4-96791BE3CF01}"/>
              </a:ext>
            </a:extLst>
          </p:cNvPr>
          <p:cNvSpPr txBox="1"/>
          <p:nvPr/>
        </p:nvSpPr>
        <p:spPr>
          <a:xfrm>
            <a:off x="412954" y="3203256"/>
            <a:ext cx="62533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Only the “Noble Gases” exist as a pure single element. </a:t>
            </a:r>
            <a:r>
              <a:rPr lang="en-CA" sz="4400" i="1" dirty="0"/>
              <a:t>(Monatomic)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1CC65-5101-95CC-A37E-2B7C756FD7F9}"/>
              </a:ext>
            </a:extLst>
          </p:cNvPr>
          <p:cNvSpPr/>
          <p:nvPr/>
        </p:nvSpPr>
        <p:spPr>
          <a:xfrm>
            <a:off x="442452" y="3185652"/>
            <a:ext cx="6150077" cy="348061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99BB46-AE5D-67FE-6F0E-51D97B7F625C}"/>
              </a:ext>
            </a:extLst>
          </p:cNvPr>
          <p:cNvSpPr txBox="1"/>
          <p:nvPr/>
        </p:nvSpPr>
        <p:spPr>
          <a:xfrm>
            <a:off x="567237" y="5738827"/>
            <a:ext cx="6253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He, Ne, </a:t>
            </a:r>
            <a:r>
              <a:rPr lang="en-US" sz="4400" b="1" dirty="0" err="1">
                <a:solidFill>
                  <a:srgbClr val="FF0000"/>
                </a:solidFill>
              </a:rPr>
              <a:t>Ar</a:t>
            </a:r>
            <a:r>
              <a:rPr lang="en-US" sz="4400" b="1" dirty="0">
                <a:solidFill>
                  <a:srgbClr val="FF0000"/>
                </a:solidFill>
              </a:rPr>
              <a:t>, Kr, Xe, and Rn</a:t>
            </a:r>
          </a:p>
        </p:txBody>
      </p:sp>
    </p:spTree>
    <p:extLst>
      <p:ext uri="{BB962C8B-B14F-4D97-AF65-F5344CB8AC3E}">
        <p14:creationId xmlns:p14="http://schemas.microsoft.com/office/powerpoint/2010/main" val="112426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D8DAE-0161-A36E-5282-7AF1B3D3B520}"/>
              </a:ext>
            </a:extLst>
          </p:cNvPr>
          <p:cNvSpPr txBox="1"/>
          <p:nvPr/>
        </p:nvSpPr>
        <p:spPr>
          <a:xfrm>
            <a:off x="111595" y="1690688"/>
            <a:ext cx="11374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Most matter exists either joined to Itself (</a:t>
            </a:r>
            <a:r>
              <a:rPr lang="en-CA" sz="3600" b="1" dirty="0">
                <a:solidFill>
                  <a:srgbClr val="FF0000"/>
                </a:solidFill>
              </a:rPr>
              <a:t>H</a:t>
            </a:r>
            <a:r>
              <a:rPr lang="en-CA" sz="3600" b="1" baseline="-25000" dirty="0">
                <a:solidFill>
                  <a:srgbClr val="FF0000"/>
                </a:solidFill>
              </a:rPr>
              <a:t>2</a:t>
            </a:r>
            <a:r>
              <a:rPr lang="en-CA" sz="3600" dirty="0"/>
              <a:t>) or another element (</a:t>
            </a:r>
            <a:r>
              <a:rPr lang="en-CA" sz="3600" b="1" dirty="0">
                <a:solidFill>
                  <a:srgbClr val="FF0000"/>
                </a:solidFill>
              </a:rPr>
              <a:t>Fe</a:t>
            </a:r>
            <a:r>
              <a:rPr lang="en-CA" sz="3600" baseline="-25000" dirty="0"/>
              <a:t>3</a:t>
            </a:r>
            <a:r>
              <a:rPr lang="en-CA" sz="3600" dirty="0"/>
              <a:t>O</a:t>
            </a:r>
            <a:r>
              <a:rPr lang="en-CA" sz="3600" baseline="-25000" dirty="0"/>
              <a:t>4</a:t>
            </a:r>
            <a:r>
              <a:rPr lang="en-CA" sz="3600" dirty="0"/>
              <a:t>) </a:t>
            </a:r>
            <a:r>
              <a:rPr lang="en-CA" sz="4400" i="1" dirty="0"/>
              <a:t>(Diatomic)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7756CE-0B68-F764-043E-C2480833160E}"/>
              </a:ext>
            </a:extLst>
          </p:cNvPr>
          <p:cNvSpPr txBox="1"/>
          <p:nvPr/>
        </p:nvSpPr>
        <p:spPr>
          <a:xfrm>
            <a:off x="111594" y="4084843"/>
            <a:ext cx="11374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Many molecule exists joined to </a:t>
            </a:r>
            <a:r>
              <a:rPr lang="en-CA" sz="3600" b="1" dirty="0">
                <a:solidFill>
                  <a:srgbClr val="FF0000"/>
                </a:solidFill>
              </a:rPr>
              <a:t>2 or more other elements </a:t>
            </a:r>
            <a:r>
              <a:rPr lang="en-CA" sz="3600" dirty="0"/>
              <a:t>and are referred to as </a:t>
            </a:r>
            <a:r>
              <a:rPr lang="en-CA" sz="4400" i="1" dirty="0"/>
              <a:t>“Polyatomic”</a:t>
            </a:r>
            <a:r>
              <a:rPr lang="en-CA" sz="3600" dirty="0"/>
              <a:t>.</a:t>
            </a:r>
            <a:endParaRPr lang="en-US" sz="3600" i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0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Molecules: The ”Power” 7….and Hydrogen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3682B98-D924-DEA6-09D2-A0019312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073" y="1399309"/>
            <a:ext cx="8481396" cy="545869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53F0AC2-52F1-B32C-A797-4C6076A972E5}"/>
              </a:ext>
            </a:extLst>
          </p:cNvPr>
          <p:cNvSpPr/>
          <p:nvPr/>
        </p:nvSpPr>
        <p:spPr>
          <a:xfrm>
            <a:off x="8436077" y="2197510"/>
            <a:ext cx="1386349" cy="1873045"/>
          </a:xfrm>
          <a:custGeom>
            <a:avLst/>
            <a:gdLst>
              <a:gd name="connsiteX0" fmla="*/ 0 w 1386349"/>
              <a:gd name="connsiteY0" fmla="*/ 0 h 1873045"/>
              <a:gd name="connsiteX1" fmla="*/ 1386349 w 1386349"/>
              <a:gd name="connsiteY1" fmla="*/ 29496 h 1873045"/>
              <a:gd name="connsiteX2" fmla="*/ 1386349 w 1386349"/>
              <a:gd name="connsiteY2" fmla="*/ 1858296 h 1873045"/>
              <a:gd name="connsiteX3" fmla="*/ 929149 w 1386349"/>
              <a:gd name="connsiteY3" fmla="*/ 1873045 h 1873045"/>
              <a:gd name="connsiteX4" fmla="*/ 914400 w 1386349"/>
              <a:gd name="connsiteY4" fmla="*/ 486696 h 1873045"/>
              <a:gd name="connsiteX5" fmla="*/ 0 w 1386349"/>
              <a:gd name="connsiteY5" fmla="*/ 486696 h 1873045"/>
              <a:gd name="connsiteX6" fmla="*/ 0 w 1386349"/>
              <a:gd name="connsiteY6" fmla="*/ 0 h 1873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6349" h="1873045">
                <a:moveTo>
                  <a:pt x="0" y="0"/>
                </a:moveTo>
                <a:lnTo>
                  <a:pt x="1386349" y="29496"/>
                </a:lnTo>
                <a:lnTo>
                  <a:pt x="1386349" y="1858296"/>
                </a:lnTo>
                <a:lnTo>
                  <a:pt x="929149" y="1873045"/>
                </a:lnTo>
                <a:lnTo>
                  <a:pt x="914400" y="486696"/>
                </a:lnTo>
                <a:lnTo>
                  <a:pt x="0" y="486696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027A7-7208-37A9-B0A3-716FD7E041C3}"/>
              </a:ext>
            </a:extLst>
          </p:cNvPr>
          <p:cNvSpPr txBox="1"/>
          <p:nvPr/>
        </p:nvSpPr>
        <p:spPr>
          <a:xfrm>
            <a:off x="8623873" y="2340285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7F4F5-3394-5CEE-E292-440DF6C4408A}"/>
              </a:ext>
            </a:extLst>
          </p:cNvPr>
          <p:cNvSpPr txBox="1"/>
          <p:nvPr/>
        </p:nvSpPr>
        <p:spPr>
          <a:xfrm>
            <a:off x="9085986" y="2345205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97367-6FE5-71B3-59C1-DC9F44E43E62}"/>
              </a:ext>
            </a:extLst>
          </p:cNvPr>
          <p:cNvSpPr txBox="1"/>
          <p:nvPr/>
        </p:nvSpPr>
        <p:spPr>
          <a:xfrm>
            <a:off x="9543187" y="2345205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E64D9-6D9A-512A-656E-FB69A9B48947}"/>
              </a:ext>
            </a:extLst>
          </p:cNvPr>
          <p:cNvSpPr txBox="1"/>
          <p:nvPr/>
        </p:nvSpPr>
        <p:spPr>
          <a:xfrm>
            <a:off x="9572683" y="2802397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596FE-E8BE-D781-7ABF-F723B328492B}"/>
              </a:ext>
            </a:extLst>
          </p:cNvPr>
          <p:cNvSpPr txBox="1"/>
          <p:nvPr/>
        </p:nvSpPr>
        <p:spPr>
          <a:xfrm>
            <a:off x="9557935" y="3289094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BEE80-77B3-1D60-3790-6D585D8F85E2}"/>
              </a:ext>
            </a:extLst>
          </p:cNvPr>
          <p:cNvSpPr txBox="1"/>
          <p:nvPr/>
        </p:nvSpPr>
        <p:spPr>
          <a:xfrm>
            <a:off x="9557929" y="3731547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B8223FF-412D-11C9-4B6D-690C0D7C6333}"/>
              </a:ext>
            </a:extLst>
          </p:cNvPr>
          <p:cNvSpPr/>
          <p:nvPr/>
        </p:nvSpPr>
        <p:spPr>
          <a:xfrm>
            <a:off x="2020529" y="1740310"/>
            <a:ext cx="442452" cy="471948"/>
          </a:xfrm>
          <a:custGeom>
            <a:avLst/>
            <a:gdLst>
              <a:gd name="connsiteX0" fmla="*/ 0 w 442452"/>
              <a:gd name="connsiteY0" fmla="*/ 0 h 471948"/>
              <a:gd name="connsiteX1" fmla="*/ 442452 w 442452"/>
              <a:gd name="connsiteY1" fmla="*/ 0 h 471948"/>
              <a:gd name="connsiteX2" fmla="*/ 427703 w 442452"/>
              <a:gd name="connsiteY2" fmla="*/ 471948 h 471948"/>
              <a:gd name="connsiteX3" fmla="*/ 14748 w 442452"/>
              <a:gd name="connsiteY3" fmla="*/ 471948 h 471948"/>
              <a:gd name="connsiteX4" fmla="*/ 0 w 442452"/>
              <a:gd name="connsiteY4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452" h="471948">
                <a:moveTo>
                  <a:pt x="0" y="0"/>
                </a:moveTo>
                <a:lnTo>
                  <a:pt x="442452" y="0"/>
                </a:lnTo>
                <a:lnTo>
                  <a:pt x="427703" y="471948"/>
                </a:lnTo>
                <a:lnTo>
                  <a:pt x="14748" y="471948"/>
                </a:lnTo>
                <a:lnTo>
                  <a:pt x="0" y="0"/>
                </a:lnTo>
                <a:close/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5DB93C-C2EF-ED13-D5D3-178752710CD7}"/>
              </a:ext>
            </a:extLst>
          </p:cNvPr>
          <p:cNvSpPr txBox="1"/>
          <p:nvPr/>
        </p:nvSpPr>
        <p:spPr>
          <a:xfrm>
            <a:off x="2168551" y="1873704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0DFD2-B127-CD4E-5464-BBFFD5F17A72}"/>
              </a:ext>
            </a:extLst>
          </p:cNvPr>
          <p:cNvSpPr txBox="1"/>
          <p:nvPr/>
        </p:nvSpPr>
        <p:spPr>
          <a:xfrm>
            <a:off x="10379469" y="2678839"/>
            <a:ext cx="1812531" cy="2739211"/>
          </a:xfrm>
          <a:prstGeom prst="rect">
            <a:avLst/>
          </a:prstGeom>
          <a:noFill/>
          <a:ln w="60325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7030A0"/>
                </a:solidFill>
              </a:rPr>
              <a:t>A couple of ”Odd Balls” to </a:t>
            </a:r>
            <a:r>
              <a:rPr lang="en-CA" sz="2800" b="1" dirty="0">
                <a:solidFill>
                  <a:srgbClr val="7030A0"/>
                </a:solidFill>
              </a:rPr>
              <a:t>remember.</a:t>
            </a:r>
            <a:endParaRPr lang="en-CA" sz="2400" dirty="0">
              <a:solidFill>
                <a:srgbClr val="7030A0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6B3F5304-7F27-48C3-3ABC-E1C92BC59AF4}"/>
              </a:ext>
            </a:extLst>
          </p:cNvPr>
          <p:cNvSpPr/>
          <p:nvPr/>
        </p:nvSpPr>
        <p:spPr>
          <a:xfrm>
            <a:off x="8436077" y="2669458"/>
            <a:ext cx="471949" cy="471948"/>
          </a:xfrm>
          <a:custGeom>
            <a:avLst/>
            <a:gdLst>
              <a:gd name="connsiteX0" fmla="*/ 14749 w 471949"/>
              <a:gd name="connsiteY0" fmla="*/ 0 h 471948"/>
              <a:gd name="connsiteX1" fmla="*/ 471949 w 471949"/>
              <a:gd name="connsiteY1" fmla="*/ 14748 h 471948"/>
              <a:gd name="connsiteX2" fmla="*/ 471949 w 471949"/>
              <a:gd name="connsiteY2" fmla="*/ 471948 h 471948"/>
              <a:gd name="connsiteX3" fmla="*/ 0 w 471949"/>
              <a:gd name="connsiteY3" fmla="*/ 471948 h 471948"/>
              <a:gd name="connsiteX4" fmla="*/ 14749 w 471949"/>
              <a:gd name="connsiteY4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949" h="471948">
                <a:moveTo>
                  <a:pt x="14749" y="0"/>
                </a:moveTo>
                <a:lnTo>
                  <a:pt x="471949" y="14748"/>
                </a:lnTo>
                <a:lnTo>
                  <a:pt x="471949" y="471948"/>
                </a:lnTo>
                <a:lnTo>
                  <a:pt x="0" y="471948"/>
                </a:lnTo>
                <a:lnTo>
                  <a:pt x="14749" y="0"/>
                </a:lnTo>
                <a:close/>
              </a:path>
            </a:pathLst>
          </a:cu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8466A03-3E1E-31AD-AEAF-F7F432ED5130}"/>
              </a:ext>
            </a:extLst>
          </p:cNvPr>
          <p:cNvSpPr/>
          <p:nvPr/>
        </p:nvSpPr>
        <p:spPr>
          <a:xfrm>
            <a:off x="8880979" y="2676385"/>
            <a:ext cx="471949" cy="471948"/>
          </a:xfrm>
          <a:custGeom>
            <a:avLst/>
            <a:gdLst>
              <a:gd name="connsiteX0" fmla="*/ 14749 w 471949"/>
              <a:gd name="connsiteY0" fmla="*/ 0 h 471948"/>
              <a:gd name="connsiteX1" fmla="*/ 471949 w 471949"/>
              <a:gd name="connsiteY1" fmla="*/ 14748 h 471948"/>
              <a:gd name="connsiteX2" fmla="*/ 471949 w 471949"/>
              <a:gd name="connsiteY2" fmla="*/ 471948 h 471948"/>
              <a:gd name="connsiteX3" fmla="*/ 0 w 471949"/>
              <a:gd name="connsiteY3" fmla="*/ 471948 h 471948"/>
              <a:gd name="connsiteX4" fmla="*/ 14749 w 471949"/>
              <a:gd name="connsiteY4" fmla="*/ 0 h 471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949" h="471948">
                <a:moveTo>
                  <a:pt x="14749" y="0"/>
                </a:moveTo>
                <a:lnTo>
                  <a:pt x="471949" y="14748"/>
                </a:lnTo>
                <a:lnTo>
                  <a:pt x="471949" y="471948"/>
                </a:lnTo>
                <a:lnTo>
                  <a:pt x="0" y="471948"/>
                </a:lnTo>
                <a:lnTo>
                  <a:pt x="14749" y="0"/>
                </a:lnTo>
                <a:close/>
              </a:path>
            </a:pathLst>
          </a:custGeom>
          <a:noFill/>
          <a:ln w="635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3B1CA-79CF-E3CE-9532-14E7E947CA95}"/>
              </a:ext>
            </a:extLst>
          </p:cNvPr>
          <p:cNvSpPr txBox="1"/>
          <p:nvPr/>
        </p:nvSpPr>
        <p:spPr>
          <a:xfrm>
            <a:off x="8601018" y="2809779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C83FC7-E6D2-16C6-6341-5DFD86506365}"/>
              </a:ext>
            </a:extLst>
          </p:cNvPr>
          <p:cNvSpPr txBox="1"/>
          <p:nvPr/>
        </p:nvSpPr>
        <p:spPr>
          <a:xfrm>
            <a:off x="9104231" y="2816706"/>
            <a:ext cx="416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-25000" dirty="0">
                <a:solidFill>
                  <a:srgbClr val="7030A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7256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8" grpId="1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Ions: </a:t>
            </a:r>
            <a:r>
              <a:rPr lang="en-US" b="1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or </a:t>
            </a:r>
            <a:r>
              <a:rPr lang="en-US" b="1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141AA-30E0-B128-EFCD-74690337D402}"/>
              </a:ext>
            </a:extLst>
          </p:cNvPr>
          <p:cNvSpPr txBox="1"/>
          <p:nvPr/>
        </p:nvSpPr>
        <p:spPr>
          <a:xfrm>
            <a:off x="111595" y="1690688"/>
            <a:ext cx="113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Ions are formed when elements </a:t>
            </a:r>
            <a:r>
              <a:rPr lang="en-CA" sz="3600" b="1" dirty="0">
                <a:solidFill>
                  <a:srgbClr val="FF0000"/>
                </a:solidFill>
              </a:rPr>
              <a:t>gain (Non-Metals)</a:t>
            </a:r>
          </a:p>
          <a:p>
            <a:r>
              <a:rPr lang="en-CA" sz="3600" b="1" dirty="0">
                <a:solidFill>
                  <a:srgbClr val="FF0000"/>
                </a:solidFill>
              </a:rPr>
              <a:t> or lose (Metals) electrons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34D11F-C563-2039-AE17-38716540ED05}"/>
              </a:ext>
            </a:extLst>
          </p:cNvPr>
          <p:cNvSpPr txBox="1"/>
          <p:nvPr/>
        </p:nvSpPr>
        <p:spPr>
          <a:xfrm>
            <a:off x="2713705" y="2891017"/>
            <a:ext cx="262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For example: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1C5E80-6FEC-B9A1-6195-126A6F3D8721}"/>
              </a:ext>
            </a:extLst>
          </p:cNvPr>
          <p:cNvSpPr txBox="1"/>
          <p:nvPr/>
        </p:nvSpPr>
        <p:spPr>
          <a:xfrm>
            <a:off x="5632330" y="2906096"/>
            <a:ext cx="384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Li + loses 1 e- </a:t>
            </a:r>
            <a:r>
              <a:rPr lang="en-CA" sz="3600" dirty="0">
                <a:sym typeface="Wingdings" pitchFamily="2" charset="2"/>
              </a:rPr>
              <a:t> Li</a:t>
            </a:r>
            <a:r>
              <a:rPr lang="en-CA" sz="3600" baseline="30000" dirty="0">
                <a:sym typeface="Wingdings" pitchFamily="2" charset="2"/>
              </a:rPr>
              <a:t>+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22411F9-FFF2-BCE6-D6B6-78CE6B74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5" y="3625824"/>
            <a:ext cx="4127500" cy="13081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C57008B3-FE2B-B337-71F1-78BDFC48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027" y="3609486"/>
            <a:ext cx="4152900" cy="1295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9A7EE4-45DF-347B-6EEF-701399554ABB}"/>
              </a:ext>
            </a:extLst>
          </p:cNvPr>
          <p:cNvSpPr txBox="1"/>
          <p:nvPr/>
        </p:nvSpPr>
        <p:spPr>
          <a:xfrm>
            <a:off x="649955" y="4844146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Na + loses 1 e- </a:t>
            </a:r>
            <a:r>
              <a:rPr lang="en-CA" sz="3600" dirty="0">
                <a:sym typeface="Wingdings" pitchFamily="2" charset="2"/>
              </a:rPr>
              <a:t> Na</a:t>
            </a:r>
            <a:r>
              <a:rPr lang="en-CA" sz="3600" baseline="30000" dirty="0">
                <a:sym typeface="Wingdings" pitchFamily="2" charset="2"/>
              </a:rPr>
              <a:t>+</a:t>
            </a:r>
          </a:p>
          <a:p>
            <a:pPr algn="ctr"/>
            <a:endParaRPr lang="en-CA" sz="24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CA" sz="2400" dirty="0">
                <a:sym typeface="Wingdings" pitchFamily="2" charset="2"/>
              </a:rPr>
              <a:t>Positive Ions called</a:t>
            </a:r>
            <a:r>
              <a:rPr lang="en-CA" sz="2400" b="1" dirty="0">
                <a:sym typeface="Wingdings" pitchFamily="2" charset="2"/>
              </a:rPr>
              <a:t> </a:t>
            </a:r>
            <a:r>
              <a:rPr lang="en-CA" sz="2400" b="1" dirty="0">
                <a:solidFill>
                  <a:srgbClr val="FF0000"/>
                </a:solidFill>
                <a:sym typeface="Wingdings" pitchFamily="2" charset="2"/>
              </a:rPr>
              <a:t>CATIONS</a:t>
            </a:r>
            <a:r>
              <a:rPr lang="en-CA" sz="3600" dirty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7B5897-ADAB-8669-5208-301669B41DC4}"/>
              </a:ext>
            </a:extLst>
          </p:cNvPr>
          <p:cNvSpPr txBox="1"/>
          <p:nvPr/>
        </p:nvSpPr>
        <p:spPr>
          <a:xfrm>
            <a:off x="6512027" y="4838525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Cl + gains 1 e- </a:t>
            </a:r>
            <a:r>
              <a:rPr lang="en-CA" sz="3600" dirty="0">
                <a:sym typeface="Wingdings" pitchFamily="2" charset="2"/>
              </a:rPr>
              <a:t> Cl</a:t>
            </a:r>
            <a:r>
              <a:rPr lang="en-CA" sz="3600" baseline="30000" dirty="0">
                <a:sym typeface="Wingdings" pitchFamily="2" charset="2"/>
              </a:rPr>
              <a:t>-</a:t>
            </a:r>
          </a:p>
          <a:p>
            <a:pPr algn="ctr"/>
            <a:endParaRPr lang="en-CA" sz="2400" dirty="0">
              <a:solidFill>
                <a:srgbClr val="FF0000"/>
              </a:solidFill>
              <a:sym typeface="Wingdings" pitchFamily="2" charset="2"/>
            </a:endParaRPr>
          </a:p>
          <a:p>
            <a:pPr algn="ctr"/>
            <a:r>
              <a:rPr lang="en-CA" sz="2400" dirty="0">
                <a:sym typeface="Wingdings" pitchFamily="2" charset="2"/>
              </a:rPr>
              <a:t>Negative Ions called</a:t>
            </a:r>
            <a:r>
              <a:rPr lang="en-CA" sz="2400" b="1" dirty="0">
                <a:sym typeface="Wingdings" pitchFamily="2" charset="2"/>
              </a:rPr>
              <a:t> </a:t>
            </a:r>
            <a:r>
              <a:rPr lang="en-CA" sz="2400" b="1" dirty="0">
                <a:solidFill>
                  <a:srgbClr val="FF0000"/>
                </a:solidFill>
                <a:sym typeface="Wingdings" pitchFamily="2" charset="2"/>
              </a:rPr>
              <a:t>ANIONS</a:t>
            </a:r>
            <a:r>
              <a:rPr lang="en-CA" sz="3600" dirty="0">
                <a:solidFill>
                  <a:srgbClr val="FF0000"/>
                </a:solidFill>
                <a:sym typeface="Wingdings" pitchFamily="2" charset="2"/>
              </a:rPr>
              <a:t>.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84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6051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</a:t>
            </a:r>
            <a:r>
              <a:rPr lang="en-US" dirty="0"/>
              <a:t>ic Compounds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141AA-30E0-B128-EFCD-74690337D402}"/>
              </a:ext>
            </a:extLst>
          </p:cNvPr>
          <p:cNvSpPr txBox="1"/>
          <p:nvPr/>
        </p:nvSpPr>
        <p:spPr>
          <a:xfrm>
            <a:off x="0" y="875437"/>
            <a:ext cx="113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One class of compound we will learn about later is called Ionic Compounds.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FD6C5F-7BF3-6F1B-908D-25EF4FC97D0B}"/>
              </a:ext>
            </a:extLst>
          </p:cNvPr>
          <p:cNvSpPr txBox="1"/>
          <p:nvPr/>
        </p:nvSpPr>
        <p:spPr>
          <a:xfrm>
            <a:off x="161700" y="2075766"/>
            <a:ext cx="113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These compounds are formed from Ions:</a:t>
            </a:r>
          </a:p>
          <a:p>
            <a:r>
              <a:rPr lang="en-CA" sz="3600" dirty="0">
                <a:solidFill>
                  <a:srgbClr val="FF0000"/>
                </a:solidFill>
              </a:rPr>
              <a:t>Ionic Compound = Cation + Anion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60A6A0-B0D2-6477-78A8-133D6AD66BC8}"/>
              </a:ext>
            </a:extLst>
          </p:cNvPr>
          <p:cNvSpPr txBox="1"/>
          <p:nvPr/>
        </p:nvSpPr>
        <p:spPr>
          <a:xfrm>
            <a:off x="0" y="3613041"/>
            <a:ext cx="1195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Either in a simple 1:1 ratio like NaCl or some other more complex ratio like Fe</a:t>
            </a:r>
            <a:r>
              <a:rPr lang="en-CA" sz="3600" baseline="-25000" dirty="0"/>
              <a:t>2</a:t>
            </a:r>
            <a:r>
              <a:rPr lang="en-CA" sz="3600" dirty="0"/>
              <a:t>O</a:t>
            </a:r>
            <a:r>
              <a:rPr lang="en-CA" sz="3600" baseline="-25000" dirty="0"/>
              <a:t>3</a:t>
            </a:r>
            <a:r>
              <a:rPr lang="en-CA" sz="3600" dirty="0"/>
              <a:t> (Iron Oxide……Rust). </a:t>
            </a:r>
            <a:r>
              <a:rPr lang="en-CA" sz="3600" b="1" dirty="0">
                <a:solidFill>
                  <a:srgbClr val="FF0000"/>
                </a:solidFill>
              </a:rPr>
              <a:t>DUE TO CHARGE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ow much salt does it really take to harm your heart?">
            <a:extLst>
              <a:ext uri="{FF2B5EF4-FFF2-40B4-BE49-F238E27FC236}">
                <a16:creationId xmlns:a16="http://schemas.microsoft.com/office/drawing/2014/main" id="{B6C2D49C-54B9-5B3E-C1F3-B92A8824B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89" y="4813370"/>
            <a:ext cx="2833593" cy="189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ron oxide - Wikipedia">
            <a:extLst>
              <a:ext uri="{FF2B5EF4-FFF2-40B4-BE49-F238E27FC236}">
                <a16:creationId xmlns:a16="http://schemas.microsoft.com/office/drawing/2014/main" id="{389FB85B-9ECF-34D1-682D-53B76A39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577" y="4705792"/>
            <a:ext cx="3359485" cy="189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0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2.6: Chemical Formulas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531C86-2E1B-D731-7E64-3005F761D909}"/>
              </a:ext>
            </a:extLst>
          </p:cNvPr>
          <p:cNvSpPr txBox="1"/>
          <p:nvPr/>
        </p:nvSpPr>
        <p:spPr>
          <a:xfrm>
            <a:off x="190500" y="1332637"/>
            <a:ext cx="113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At the </a:t>
            </a:r>
            <a:r>
              <a:rPr lang="en-CA" sz="3600" b="1" u="sng" dirty="0">
                <a:solidFill>
                  <a:srgbClr val="FF0000"/>
                </a:solidFill>
              </a:rPr>
              <a:t>MINIMUM LEVEL </a:t>
            </a:r>
            <a:r>
              <a:rPr lang="en-CA" sz="3600" b="1" dirty="0"/>
              <a:t>chemical formulas </a:t>
            </a:r>
            <a:r>
              <a:rPr lang="en-CA" sz="3600" dirty="0"/>
              <a:t>tell you the elements involved in a chemical reaction.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AF5479-F128-20BF-F56F-35B23DB7D32B}"/>
              </a:ext>
            </a:extLst>
          </p:cNvPr>
          <p:cNvSpPr txBox="1"/>
          <p:nvPr/>
        </p:nvSpPr>
        <p:spPr>
          <a:xfrm>
            <a:off x="2720055" y="2658200"/>
            <a:ext cx="419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Mg + Cl --&gt; </a:t>
            </a:r>
            <a:r>
              <a:rPr lang="en-CA" sz="3600" dirty="0" err="1"/>
              <a:t>MgCl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530830-1395-52A4-726A-0542FDF04724}"/>
              </a:ext>
            </a:extLst>
          </p:cNvPr>
          <p:cNvSpPr txBox="1"/>
          <p:nvPr/>
        </p:nvSpPr>
        <p:spPr>
          <a:xfrm>
            <a:off x="6796755" y="2427368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UNBALANCED….Does not show how many of each element.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B134B2-C9CF-854F-7F22-50B04C0C29C2}"/>
              </a:ext>
            </a:extLst>
          </p:cNvPr>
          <p:cNvCxnSpPr/>
          <p:nvPr/>
        </p:nvCxnSpPr>
        <p:spPr>
          <a:xfrm flipH="1">
            <a:off x="5981700" y="2981365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5A94C95-9735-E174-10F9-518B17814CF0}"/>
              </a:ext>
            </a:extLst>
          </p:cNvPr>
          <p:cNvSpPr txBox="1"/>
          <p:nvPr/>
        </p:nvSpPr>
        <p:spPr>
          <a:xfrm>
            <a:off x="294314" y="3647681"/>
            <a:ext cx="11374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u="sng" dirty="0">
                <a:solidFill>
                  <a:srgbClr val="00B050"/>
                </a:solidFill>
              </a:rPr>
              <a:t>BALANCED</a:t>
            </a:r>
            <a:r>
              <a:rPr lang="en-CA" sz="3600" dirty="0"/>
              <a:t> </a:t>
            </a:r>
            <a:r>
              <a:rPr lang="en-CA" sz="3600" b="1" dirty="0"/>
              <a:t>chemical formulas </a:t>
            </a:r>
            <a:r>
              <a:rPr lang="en-CA" sz="3600" dirty="0"/>
              <a:t>tell you a lot more information.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5BE6DD-2227-B16C-33AB-E6D90A9F2434}"/>
              </a:ext>
            </a:extLst>
          </p:cNvPr>
          <p:cNvSpPr txBox="1"/>
          <p:nvPr/>
        </p:nvSpPr>
        <p:spPr>
          <a:xfrm>
            <a:off x="2597943" y="5006496"/>
            <a:ext cx="4198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Mg + Cl --&gt; MgCl</a:t>
            </a:r>
            <a:r>
              <a:rPr lang="en-CA" sz="3600" b="1" baseline="-25000" dirty="0">
                <a:solidFill>
                  <a:srgbClr val="00B050"/>
                </a:solidFill>
              </a:rPr>
              <a:t>2</a:t>
            </a:r>
            <a:endParaRPr lang="en-US" sz="3600" b="1" baseline="-250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DD724C-A179-F7C7-A9D6-9D9A626D54A0}"/>
              </a:ext>
            </a:extLst>
          </p:cNvPr>
          <p:cNvSpPr txBox="1"/>
          <p:nvPr/>
        </p:nvSpPr>
        <p:spPr>
          <a:xfrm>
            <a:off x="6777481" y="4298609"/>
            <a:ext cx="54145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50"/>
                </a:solidFill>
              </a:rPr>
              <a:t>By consulting a periodic table and with limited knowledge of chemistry you can determine A lot.</a:t>
            </a:r>
            <a:endParaRPr lang="en-US" sz="3200" b="1" baseline="30000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CD7D8E-A9E1-6107-F4DD-AC729068B1E2}"/>
              </a:ext>
            </a:extLst>
          </p:cNvPr>
          <p:cNvCxnSpPr/>
          <p:nvPr/>
        </p:nvCxnSpPr>
        <p:spPr>
          <a:xfrm flipH="1">
            <a:off x="5981700" y="5431952"/>
            <a:ext cx="815055" cy="0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B7223A-8277-79CC-F820-DAB7E7FA4C0B}"/>
              </a:ext>
            </a:extLst>
          </p:cNvPr>
          <p:cNvCxnSpPr/>
          <p:nvPr/>
        </p:nvCxnSpPr>
        <p:spPr>
          <a:xfrm flipV="1">
            <a:off x="1928553" y="5438575"/>
            <a:ext cx="669390" cy="214252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DD13623-D4FF-31CE-C450-04CBEF960CD4}"/>
              </a:ext>
            </a:extLst>
          </p:cNvPr>
          <p:cNvSpPr txBox="1"/>
          <p:nvPr/>
        </p:nvSpPr>
        <p:spPr>
          <a:xfrm>
            <a:off x="861766" y="5652827"/>
            <a:ext cx="1401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50"/>
                </a:solidFill>
              </a:rPr>
              <a:t>Metal</a:t>
            </a:r>
            <a:endParaRPr lang="en-US" sz="3200" b="1" baseline="30000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A9B413B-0DB2-4C1C-7DE6-8E1279D022F1}"/>
              </a:ext>
            </a:extLst>
          </p:cNvPr>
          <p:cNvCxnSpPr/>
          <p:nvPr/>
        </p:nvCxnSpPr>
        <p:spPr>
          <a:xfrm flipV="1">
            <a:off x="3707476" y="5652827"/>
            <a:ext cx="149629" cy="29238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F924BB-3123-F0CF-3F1F-C33B364AB2A6}"/>
              </a:ext>
            </a:extLst>
          </p:cNvPr>
          <p:cNvSpPr txBox="1"/>
          <p:nvPr/>
        </p:nvSpPr>
        <p:spPr>
          <a:xfrm>
            <a:off x="3118882" y="5824675"/>
            <a:ext cx="1401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50"/>
                </a:solidFill>
              </a:rPr>
              <a:t>Non-metal</a:t>
            </a:r>
            <a:endParaRPr lang="en-US" sz="3200" b="1" baseline="300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B719EF-9517-0DEC-2F20-EFBD650DC663}"/>
              </a:ext>
            </a:extLst>
          </p:cNvPr>
          <p:cNvSpPr txBox="1"/>
          <p:nvPr/>
        </p:nvSpPr>
        <p:spPr>
          <a:xfrm>
            <a:off x="3616687" y="4661558"/>
            <a:ext cx="63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50"/>
                </a:solidFill>
              </a:rPr>
              <a:t>-1</a:t>
            </a:r>
            <a:endParaRPr lang="en-US" sz="3200" b="1" baseline="30000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75154B-4233-75A8-2CA7-A62B8FE112D7}"/>
              </a:ext>
            </a:extLst>
          </p:cNvPr>
          <p:cNvSpPr txBox="1"/>
          <p:nvPr/>
        </p:nvSpPr>
        <p:spPr>
          <a:xfrm>
            <a:off x="2720055" y="4661558"/>
            <a:ext cx="636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B050"/>
                </a:solidFill>
              </a:rPr>
              <a:t>+2</a:t>
            </a:r>
            <a:endParaRPr lang="en-US" sz="3200" b="1" baseline="300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46AC2D-9A51-BC3E-38AE-C8BB0A0278DA}"/>
              </a:ext>
            </a:extLst>
          </p:cNvPr>
          <p:cNvSpPr txBox="1"/>
          <p:nvPr/>
        </p:nvSpPr>
        <p:spPr>
          <a:xfrm>
            <a:off x="4290733" y="6233598"/>
            <a:ext cx="296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(+2) + 2(-1) = 0</a:t>
            </a:r>
            <a:endParaRPr lang="en-US" sz="3600" baseline="30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5192BC-EE54-40CF-700C-9029913A1614}"/>
              </a:ext>
            </a:extLst>
          </p:cNvPr>
          <p:cNvCxnSpPr/>
          <p:nvPr/>
        </p:nvCxnSpPr>
        <p:spPr>
          <a:xfrm flipV="1">
            <a:off x="5316145" y="5683604"/>
            <a:ext cx="0" cy="67710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1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  <p:bldP spid="10" grpId="0"/>
      <p:bldP spid="14" grpId="0"/>
      <p:bldP spid="17" grpId="0"/>
      <p:bldP spid="18" grpId="0"/>
      <p:bldP spid="19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Formulas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AAF59-D7C0-F8BD-C025-D52D53A125B0}"/>
              </a:ext>
            </a:extLst>
          </p:cNvPr>
          <p:cNvSpPr txBox="1"/>
          <p:nvPr/>
        </p:nvSpPr>
        <p:spPr>
          <a:xfrm>
            <a:off x="250362" y="5536643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Molecular formulas are </a:t>
            </a:r>
            <a:r>
              <a:rPr lang="en-CA" sz="3600" b="1" dirty="0">
                <a:solidFill>
                  <a:srgbClr val="FF0000"/>
                </a:solidFill>
              </a:rPr>
              <a:t>MOLECULAR</a:t>
            </a:r>
            <a:r>
              <a:rPr lang="en-CA" sz="3600" dirty="0"/>
              <a:t>…they have </a:t>
            </a:r>
            <a:r>
              <a:rPr lang="en-CA" sz="3600" b="1" dirty="0">
                <a:solidFill>
                  <a:srgbClr val="FF0000"/>
                </a:solidFill>
              </a:rPr>
              <a:t>NOTHING to do with Charge</a:t>
            </a:r>
            <a:r>
              <a:rPr lang="en-CA" sz="3600" dirty="0"/>
              <a:t>!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pic>
        <p:nvPicPr>
          <p:cNvPr id="9" name="Picture 8" descr="A picture containing qr code&#10;&#10;Description automatically generated">
            <a:extLst>
              <a:ext uri="{FF2B5EF4-FFF2-40B4-BE49-F238E27FC236}">
                <a16:creationId xmlns:a16="http://schemas.microsoft.com/office/drawing/2014/main" id="{0412BDAE-CF1D-C8EF-52B7-880B20115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24" y="2744705"/>
            <a:ext cx="2631209" cy="9273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618770-D2BB-FEF8-F017-F4E15A6892E9}"/>
              </a:ext>
            </a:extLst>
          </p:cNvPr>
          <p:cNvSpPr txBox="1"/>
          <p:nvPr/>
        </p:nvSpPr>
        <p:spPr>
          <a:xfrm>
            <a:off x="4389120" y="3429000"/>
            <a:ext cx="25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Glucose</a:t>
            </a: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3098BBF9-970E-AD3E-20BA-116BC0A11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1" y="3147938"/>
            <a:ext cx="2147647" cy="9273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A27B27-14E3-6ADF-B4FD-EFCA80AD1CAA}"/>
              </a:ext>
            </a:extLst>
          </p:cNvPr>
          <p:cNvSpPr txBox="1"/>
          <p:nvPr/>
        </p:nvSpPr>
        <p:spPr>
          <a:xfrm>
            <a:off x="250362" y="3752165"/>
            <a:ext cx="25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Methane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F1A8FC-833E-331F-4B9A-E6BE52BE0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837"/>
          <a:stretch/>
        </p:blipFill>
        <p:spPr>
          <a:xfrm>
            <a:off x="8812619" y="2987802"/>
            <a:ext cx="1613221" cy="831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934C8D-2BB1-026F-924B-FA814F7D6834}"/>
              </a:ext>
            </a:extLst>
          </p:cNvPr>
          <p:cNvSpPr txBox="1"/>
          <p:nvPr/>
        </p:nvSpPr>
        <p:spPr>
          <a:xfrm>
            <a:off x="8364007" y="3630353"/>
            <a:ext cx="25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Water</a:t>
            </a:r>
          </a:p>
        </p:txBody>
      </p:sp>
      <p:pic>
        <p:nvPicPr>
          <p:cNvPr id="18" name="Picture 17" descr="A picture containing text, furniture, table, seat&#10;&#10;Description automatically generated">
            <a:extLst>
              <a:ext uri="{FF2B5EF4-FFF2-40B4-BE49-F238E27FC236}">
                <a16:creationId xmlns:a16="http://schemas.microsoft.com/office/drawing/2014/main" id="{E6B688E6-285A-6A31-D934-E7F86538C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9881" y="4018204"/>
            <a:ext cx="1424565" cy="9092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BF043C-3253-7EB5-1CC5-05918477B67E}"/>
              </a:ext>
            </a:extLst>
          </p:cNvPr>
          <p:cNvSpPr txBox="1"/>
          <p:nvPr/>
        </p:nvSpPr>
        <p:spPr>
          <a:xfrm>
            <a:off x="2476941" y="4604335"/>
            <a:ext cx="25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Ammonia</a:t>
            </a: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B180B061-CA0B-26F8-8DD4-56A1D1174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708" y="4041819"/>
            <a:ext cx="1279981" cy="105410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6A0F07-1024-A7F0-82DF-4C3CD6A31F6F}"/>
              </a:ext>
            </a:extLst>
          </p:cNvPr>
          <p:cNvSpPr txBox="1"/>
          <p:nvPr/>
        </p:nvSpPr>
        <p:spPr>
          <a:xfrm>
            <a:off x="5360476" y="4772755"/>
            <a:ext cx="25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Hydrogen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7132BD-F0B0-5867-5590-EE2E89BA2B13}"/>
              </a:ext>
            </a:extLst>
          </p:cNvPr>
          <p:cNvSpPr txBox="1"/>
          <p:nvPr/>
        </p:nvSpPr>
        <p:spPr>
          <a:xfrm>
            <a:off x="444674" y="1385876"/>
            <a:ext cx="11607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Molecular formulas give the exact number of atoms in a single unit of a substance. </a:t>
            </a:r>
            <a:r>
              <a:rPr lang="en-CA" sz="3600" b="1" dirty="0"/>
              <a:t>NOT NECESSARILY IN LOWEST TERMS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5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3" grpId="0"/>
      <p:bldP spid="16" grpId="0"/>
      <p:bldP spid="19" grpId="0"/>
      <p:bldP spid="22" grpId="0"/>
      <p:bldP spid="2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9894"/>
            <a:ext cx="480726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Formulas</a:t>
            </a:r>
          </a:p>
        </p:txBody>
      </p:sp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435917E6-C581-9C21-CCA9-462187199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452"/>
          <a:stretch/>
        </p:blipFill>
        <p:spPr>
          <a:xfrm>
            <a:off x="1189048" y="598515"/>
            <a:ext cx="3216698" cy="6259485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7C2E41AB-09D4-B390-9FBA-475A3E2FE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48" r="44971"/>
          <a:stretch/>
        </p:blipFill>
        <p:spPr>
          <a:xfrm>
            <a:off x="4405746" y="598515"/>
            <a:ext cx="2394065" cy="6259485"/>
          </a:xfrm>
          <a:prstGeom prst="rect">
            <a:avLst/>
          </a:prstGeom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C14849F7-0978-1EE4-E32B-0AEF1ABE0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9" r="21491"/>
          <a:stretch/>
        </p:blipFill>
        <p:spPr>
          <a:xfrm>
            <a:off x="6799811" y="598515"/>
            <a:ext cx="2394065" cy="6259485"/>
          </a:xfrm>
          <a:prstGeom prst="rect">
            <a:avLst/>
          </a:prstGeom>
        </p:spPr>
      </p:pic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3D89C801-273F-FD06-F9F9-72B0D4875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813"/>
          <a:stretch/>
        </p:blipFill>
        <p:spPr>
          <a:xfrm>
            <a:off x="9326880" y="598515"/>
            <a:ext cx="2058242" cy="62594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A0D816-5C24-7D71-EA1B-CD3B2BE28AAD}"/>
              </a:ext>
            </a:extLst>
          </p:cNvPr>
          <p:cNvSpPr/>
          <p:nvPr/>
        </p:nvSpPr>
        <p:spPr>
          <a:xfrm>
            <a:off x="1189048" y="1147156"/>
            <a:ext cx="1055388" cy="56526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6CDDB9-90FD-E5C1-5D24-B325411B30D6}"/>
              </a:ext>
            </a:extLst>
          </p:cNvPr>
          <p:cNvSpPr/>
          <p:nvPr/>
        </p:nvSpPr>
        <p:spPr>
          <a:xfrm>
            <a:off x="1214315" y="1929187"/>
            <a:ext cx="1030121" cy="56526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0FA776-8652-7A2E-98DA-5F1E26786A16}"/>
              </a:ext>
            </a:extLst>
          </p:cNvPr>
          <p:cNvSpPr/>
          <p:nvPr/>
        </p:nvSpPr>
        <p:spPr>
          <a:xfrm>
            <a:off x="1214315" y="3611562"/>
            <a:ext cx="1179750" cy="56526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7A272D-E97A-5F0B-BAC5-7D9C45B4A925}"/>
              </a:ext>
            </a:extLst>
          </p:cNvPr>
          <p:cNvSpPr/>
          <p:nvPr/>
        </p:nvSpPr>
        <p:spPr>
          <a:xfrm>
            <a:off x="1248490" y="5627719"/>
            <a:ext cx="1055388" cy="56526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Empirical Formulas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4BC77-F9A2-DE36-98EE-D393B40277AC}"/>
              </a:ext>
            </a:extLst>
          </p:cNvPr>
          <p:cNvSpPr txBox="1"/>
          <p:nvPr/>
        </p:nvSpPr>
        <p:spPr>
          <a:xfrm>
            <a:off x="444674" y="1385876"/>
            <a:ext cx="11607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Empirical formulas give information about the elements that make up a compound, </a:t>
            </a:r>
            <a:r>
              <a:rPr lang="en-CA" sz="3600" b="1" dirty="0"/>
              <a:t>BUT</a:t>
            </a:r>
            <a:r>
              <a:rPr lang="en-CA" sz="3600" dirty="0"/>
              <a:t> </a:t>
            </a:r>
            <a:r>
              <a:rPr lang="en-CA" sz="3600" b="1" dirty="0"/>
              <a:t>IN LOWEST TERMS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FF0000"/>
                </a:solidFill>
              </a:rPr>
              <a:t>AND NOT NECESSARILY THE CHEMICAL FORMULA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106EFB-2801-6BAF-535D-EB97A76491F7}"/>
              </a:ext>
            </a:extLst>
          </p:cNvPr>
          <p:cNvSpPr txBox="1"/>
          <p:nvPr/>
        </p:nvSpPr>
        <p:spPr>
          <a:xfrm>
            <a:off x="150609" y="3837787"/>
            <a:ext cx="251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H</a:t>
            </a:r>
            <a:r>
              <a:rPr lang="en-US" sz="4000" b="1" baseline="-25000" dirty="0">
                <a:solidFill>
                  <a:srgbClr val="FF0000"/>
                </a:solidFill>
              </a:rPr>
              <a:t>2</a:t>
            </a:r>
            <a:r>
              <a:rPr lang="en-US" sz="4000" b="1" dirty="0">
                <a:solidFill>
                  <a:srgbClr val="FF0000"/>
                </a:solidFill>
              </a:rPr>
              <a:t>O</a:t>
            </a:r>
            <a:r>
              <a:rPr lang="en-US" sz="40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D0806-9B83-D7A0-73EF-4978B861B206}"/>
              </a:ext>
            </a:extLst>
          </p:cNvPr>
          <p:cNvSpPr txBox="1"/>
          <p:nvPr/>
        </p:nvSpPr>
        <p:spPr>
          <a:xfrm>
            <a:off x="150609" y="4422205"/>
            <a:ext cx="2510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Hydrogen Peroxide</a:t>
            </a:r>
            <a:endParaRPr lang="en-US" sz="2800" b="1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2E695-273E-31E5-A82F-AB6EC5F9A7BC}"/>
              </a:ext>
            </a:extLst>
          </p:cNvPr>
          <p:cNvSpPr txBox="1"/>
          <p:nvPr/>
        </p:nvSpPr>
        <p:spPr>
          <a:xfrm>
            <a:off x="2873148" y="3717799"/>
            <a:ext cx="419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Chemical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5AFD93-880D-007A-CE90-67C771FB690A}"/>
              </a:ext>
            </a:extLst>
          </p:cNvPr>
          <p:cNvCxnSpPr/>
          <p:nvPr/>
        </p:nvCxnSpPr>
        <p:spPr>
          <a:xfrm flipH="1">
            <a:off x="2058093" y="4271796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46DC02-4F9F-E5E6-5E86-50B3FCE1ED22}"/>
              </a:ext>
            </a:extLst>
          </p:cNvPr>
          <p:cNvSpPr txBox="1"/>
          <p:nvPr/>
        </p:nvSpPr>
        <p:spPr>
          <a:xfrm>
            <a:off x="2884232" y="5076703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The Empirical Formula is the LOWEST TERM RATIO of H to O is: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EBF1CE-B4ED-8457-3A63-C94169C4E882}"/>
              </a:ext>
            </a:extLst>
          </p:cNvPr>
          <p:cNvSpPr txBox="1"/>
          <p:nvPr/>
        </p:nvSpPr>
        <p:spPr>
          <a:xfrm>
            <a:off x="8778824" y="5292146"/>
            <a:ext cx="105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1 : 1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F853814-FB75-669A-BC4D-32686C3BAB42}"/>
              </a:ext>
            </a:extLst>
          </p:cNvPr>
          <p:cNvCxnSpPr>
            <a:cxnSpLocks/>
          </p:cNvCxnSpPr>
          <p:nvPr/>
        </p:nvCxnSpPr>
        <p:spPr>
          <a:xfrm>
            <a:off x="9307768" y="3780905"/>
            <a:ext cx="0" cy="7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3B97EF-AFD0-7431-9FC4-26AA2CF3D1D1}"/>
              </a:ext>
            </a:extLst>
          </p:cNvPr>
          <p:cNvSpPr txBox="1"/>
          <p:nvPr/>
        </p:nvSpPr>
        <p:spPr>
          <a:xfrm>
            <a:off x="7097591" y="3239867"/>
            <a:ext cx="508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Empirical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96D659-B723-3113-4C9F-E28F89D6D0EB}"/>
              </a:ext>
            </a:extLst>
          </p:cNvPr>
          <p:cNvSpPr txBox="1"/>
          <p:nvPr/>
        </p:nvSpPr>
        <p:spPr>
          <a:xfrm>
            <a:off x="8949671" y="4471851"/>
            <a:ext cx="105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HO</a:t>
            </a:r>
          </a:p>
        </p:txBody>
      </p:sp>
    </p:spTree>
    <p:extLst>
      <p:ext uri="{BB962C8B-B14F-4D97-AF65-F5344CB8AC3E}">
        <p14:creationId xmlns:p14="http://schemas.microsoft.com/office/powerpoint/2010/main" val="37923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Empirical Formulas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C4BC77-F9A2-DE36-98EE-D393B40277AC}"/>
              </a:ext>
            </a:extLst>
          </p:cNvPr>
          <p:cNvSpPr txBox="1"/>
          <p:nvPr/>
        </p:nvSpPr>
        <p:spPr>
          <a:xfrm>
            <a:off x="444674" y="1385876"/>
            <a:ext cx="11607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Empirical formulas give information about the elements that make up a compound, </a:t>
            </a:r>
            <a:r>
              <a:rPr lang="en-CA" sz="3600" b="1" dirty="0"/>
              <a:t>BUT</a:t>
            </a:r>
            <a:r>
              <a:rPr lang="en-CA" sz="3600" dirty="0"/>
              <a:t> </a:t>
            </a:r>
            <a:r>
              <a:rPr lang="en-CA" sz="3600" b="1" dirty="0"/>
              <a:t>IN LOWEST TERMS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FF0000"/>
                </a:solidFill>
              </a:rPr>
              <a:t>AND NOT NECESSARILY THE CHEMICAL FORMULA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131C45-03BF-3C8D-A86C-7BEFFACB0005}"/>
              </a:ext>
            </a:extLst>
          </p:cNvPr>
          <p:cNvSpPr txBox="1"/>
          <p:nvPr/>
        </p:nvSpPr>
        <p:spPr>
          <a:xfrm>
            <a:off x="444674" y="3807010"/>
            <a:ext cx="2510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baseline="-25000" dirty="0">
                <a:solidFill>
                  <a:srgbClr val="FF0000"/>
                </a:solidFill>
              </a:rPr>
              <a:t>2</a:t>
            </a:r>
            <a:r>
              <a:rPr lang="en-US" sz="4000" b="1" dirty="0">
                <a:solidFill>
                  <a:srgbClr val="FF0000"/>
                </a:solidFill>
              </a:rPr>
              <a:t>H</a:t>
            </a:r>
            <a:r>
              <a:rPr lang="en-US" sz="4000" b="1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2C6EE4-03C5-47E5-8781-1CEB4BD07530}"/>
              </a:ext>
            </a:extLst>
          </p:cNvPr>
          <p:cNvSpPr txBox="1"/>
          <p:nvPr/>
        </p:nvSpPr>
        <p:spPr>
          <a:xfrm>
            <a:off x="444674" y="4391428"/>
            <a:ext cx="2510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Hydrazine</a:t>
            </a:r>
            <a:endParaRPr lang="en-US" sz="2800" b="1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F2412D-F997-97EE-0F07-85EE61CD4AE2}"/>
              </a:ext>
            </a:extLst>
          </p:cNvPr>
          <p:cNvSpPr txBox="1"/>
          <p:nvPr/>
        </p:nvSpPr>
        <p:spPr>
          <a:xfrm>
            <a:off x="3160531" y="3717799"/>
            <a:ext cx="419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Chemical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D33E4F-4532-199E-E173-15AA320220DB}"/>
              </a:ext>
            </a:extLst>
          </p:cNvPr>
          <p:cNvCxnSpPr/>
          <p:nvPr/>
        </p:nvCxnSpPr>
        <p:spPr>
          <a:xfrm flipH="1">
            <a:off x="2345476" y="4271796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572AA5-F67F-B2AD-8820-ACAD05371F43}"/>
              </a:ext>
            </a:extLst>
          </p:cNvPr>
          <p:cNvSpPr txBox="1"/>
          <p:nvPr/>
        </p:nvSpPr>
        <p:spPr>
          <a:xfrm>
            <a:off x="2884232" y="5076703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The Empirical Formula is the LOWEST TERM RATIO of H to O is: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05089-2289-B8BA-01FB-999D9215ED0B}"/>
              </a:ext>
            </a:extLst>
          </p:cNvPr>
          <p:cNvSpPr txBox="1"/>
          <p:nvPr/>
        </p:nvSpPr>
        <p:spPr>
          <a:xfrm>
            <a:off x="8778824" y="5292146"/>
            <a:ext cx="105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1 : 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2180B2-CA12-8F25-926B-28D005395C7B}"/>
              </a:ext>
            </a:extLst>
          </p:cNvPr>
          <p:cNvCxnSpPr>
            <a:cxnSpLocks/>
          </p:cNvCxnSpPr>
          <p:nvPr/>
        </p:nvCxnSpPr>
        <p:spPr>
          <a:xfrm>
            <a:off x="9307768" y="3780905"/>
            <a:ext cx="0" cy="7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39BBE8-C220-F112-68A4-A6F09813B71F}"/>
              </a:ext>
            </a:extLst>
          </p:cNvPr>
          <p:cNvSpPr txBox="1"/>
          <p:nvPr/>
        </p:nvSpPr>
        <p:spPr>
          <a:xfrm>
            <a:off x="7097591" y="3239867"/>
            <a:ext cx="508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Empirical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03C74-199C-EFBC-BEC8-4CEBACD55468}"/>
              </a:ext>
            </a:extLst>
          </p:cNvPr>
          <p:cNvSpPr txBox="1"/>
          <p:nvPr/>
        </p:nvSpPr>
        <p:spPr>
          <a:xfrm>
            <a:off x="8949671" y="4471851"/>
            <a:ext cx="1057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/>
              <a:t>NH</a:t>
            </a:r>
            <a:r>
              <a:rPr lang="en-CA" sz="36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127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97F98-E531-8CB6-C389-6870BE241870}"/>
              </a:ext>
            </a:extLst>
          </p:cNvPr>
          <p:cNvSpPr txBox="1"/>
          <p:nvPr/>
        </p:nvSpPr>
        <p:spPr>
          <a:xfrm>
            <a:off x="139996" y="170973"/>
            <a:ext cx="1191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John Dalton’s Hypothesis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A372B3-7B3C-50E6-45A2-2423D6657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98214" y="2112236"/>
            <a:ext cx="1733469" cy="2280057"/>
          </a:xfrm>
          <a:prstGeom prst="rect">
            <a:avLst/>
          </a:prstGeom>
        </p:spPr>
      </p:pic>
      <p:pic>
        <p:nvPicPr>
          <p:cNvPr id="13" name="Picture 12" descr="A group of red cherries&#10;&#10;Description automatically generated with medium confidence">
            <a:extLst>
              <a:ext uri="{FF2B5EF4-FFF2-40B4-BE49-F238E27FC236}">
                <a16:creationId xmlns:a16="http://schemas.microsoft.com/office/drawing/2014/main" id="{3C675F7D-67EF-540F-34D4-30D4718CB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727" y="2049889"/>
            <a:ext cx="1977114" cy="2280059"/>
          </a:xfrm>
          <a:prstGeom prst="rect">
            <a:avLst/>
          </a:prstGeom>
        </p:spPr>
      </p:pic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A4E96A7-F49E-7A3D-5C2A-C71322CF1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778" r="475" b="20740"/>
          <a:stretch/>
        </p:blipFill>
        <p:spPr>
          <a:xfrm>
            <a:off x="131497" y="878859"/>
            <a:ext cx="11617158" cy="1233377"/>
          </a:xfrm>
          <a:prstGeom prst="rect">
            <a:avLst/>
          </a:prstGeom>
        </p:spPr>
      </p:pic>
      <p:pic>
        <p:nvPicPr>
          <p:cNvPr id="5" name="Picture 4" descr="A picture containing tree, wooded, set, several&#10;&#10;Description automatically generated">
            <a:extLst>
              <a:ext uri="{FF2B5EF4-FFF2-40B4-BE49-F238E27FC236}">
                <a16:creationId xmlns:a16="http://schemas.microsoft.com/office/drawing/2014/main" id="{CE107408-41B1-2595-4014-3C5E5E7978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83"/>
          <a:stretch/>
        </p:blipFill>
        <p:spPr>
          <a:xfrm>
            <a:off x="8520545" y="1921164"/>
            <a:ext cx="2757054" cy="31764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EFD640-F921-A655-0D2F-60994997D499}"/>
              </a:ext>
            </a:extLst>
          </p:cNvPr>
          <p:cNvSpPr/>
          <p:nvPr/>
        </p:nvSpPr>
        <p:spPr>
          <a:xfrm>
            <a:off x="1399310" y="1309654"/>
            <a:ext cx="2757054" cy="3806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5BF6D9-DAEC-E3E1-FB6D-0D0DE2F5182C}"/>
              </a:ext>
            </a:extLst>
          </p:cNvPr>
          <p:cNvSpPr/>
          <p:nvPr/>
        </p:nvSpPr>
        <p:spPr>
          <a:xfrm>
            <a:off x="914401" y="1710945"/>
            <a:ext cx="3823853" cy="38060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40831C-68C4-7A7E-81C7-6EA2153A48FA}"/>
              </a:ext>
            </a:extLst>
          </p:cNvPr>
          <p:cNvCxnSpPr/>
          <p:nvPr/>
        </p:nvCxnSpPr>
        <p:spPr>
          <a:xfrm>
            <a:off x="5583382" y="3144982"/>
            <a:ext cx="2479963" cy="0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3D0F3F1-464E-A19D-79D1-9F91EEA09AA8}"/>
              </a:ext>
            </a:extLst>
          </p:cNvPr>
          <p:cNvSpPr txBox="1"/>
          <p:nvPr/>
        </p:nvSpPr>
        <p:spPr>
          <a:xfrm>
            <a:off x="6095999" y="2652573"/>
            <a:ext cx="1704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 : 1 Ratio </a:t>
            </a:r>
          </a:p>
          <a:p>
            <a:r>
              <a:rPr lang="en-US" sz="2800" b="1" dirty="0"/>
              <a:t>X : 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AC8FC4-ED78-0625-245F-1DA906B7409B}"/>
              </a:ext>
            </a:extLst>
          </p:cNvPr>
          <p:cNvSpPr txBox="1"/>
          <p:nvPr/>
        </p:nvSpPr>
        <p:spPr>
          <a:xfrm>
            <a:off x="256309" y="4655038"/>
            <a:ext cx="504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Law of Definite proportions: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2EC30D-6EE0-632D-B5C4-21F9BE6D67E0}"/>
              </a:ext>
            </a:extLst>
          </p:cNvPr>
          <p:cNvSpPr txBox="1"/>
          <p:nvPr/>
        </p:nvSpPr>
        <p:spPr>
          <a:xfrm>
            <a:off x="256309" y="5686753"/>
            <a:ext cx="504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Law of Multiple proportions: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4EE26-51BC-228E-A0D5-8D44AA65AE50}"/>
              </a:ext>
            </a:extLst>
          </p:cNvPr>
          <p:cNvSpPr txBox="1"/>
          <p:nvPr/>
        </p:nvSpPr>
        <p:spPr>
          <a:xfrm>
            <a:off x="348214" y="5239813"/>
            <a:ext cx="1149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Compounds ALWAYS join together in a specific ratio ---- H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0 ALWAYS has 2Hs and1 O.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773F5-5D12-AAD3-A452-B13B772EFDBE}"/>
              </a:ext>
            </a:extLst>
          </p:cNvPr>
          <p:cNvSpPr txBox="1"/>
          <p:nvPr/>
        </p:nvSpPr>
        <p:spPr>
          <a:xfrm>
            <a:off x="348214" y="6256803"/>
            <a:ext cx="1149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Different compounds using the same elements (CO and CO</a:t>
            </a:r>
            <a:r>
              <a:rPr lang="en-US" sz="2400" baseline="-25000" dirty="0">
                <a:solidFill>
                  <a:srgbClr val="FF0000"/>
                </a:solidFill>
              </a:rPr>
              <a:t>2</a:t>
            </a:r>
            <a:r>
              <a:rPr lang="en-US" sz="2400" dirty="0">
                <a:solidFill>
                  <a:srgbClr val="FF0000"/>
                </a:solidFill>
              </a:rPr>
              <a:t>) have different ratios.</a:t>
            </a:r>
          </a:p>
        </p:txBody>
      </p:sp>
    </p:spTree>
    <p:extLst>
      <p:ext uri="{BB962C8B-B14F-4D97-AF65-F5344CB8AC3E}">
        <p14:creationId xmlns:p14="http://schemas.microsoft.com/office/powerpoint/2010/main" val="602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/>
      <p:bldP spid="19" grpId="0"/>
      <p:bldP spid="20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19534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DFD54-E9CB-A650-66DD-0826DB5F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619534"/>
            <a:ext cx="11079480" cy="9437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Write the molecular formula of methanol, an organic solvent and antifreeze, from its ball-stick model, shown below.</a:t>
            </a:r>
          </a:p>
        </p:txBody>
      </p:sp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D9E1C99A-45AB-BE6B-B3D5-B0E7F3E1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8900" y="3752850"/>
            <a:ext cx="3213100" cy="3009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255D42-6037-003A-7DE2-12C90C03AF16}"/>
              </a:ext>
            </a:extLst>
          </p:cNvPr>
          <p:cNvSpPr/>
          <p:nvPr/>
        </p:nvSpPr>
        <p:spPr>
          <a:xfrm>
            <a:off x="8804366" y="3805102"/>
            <a:ext cx="3331029" cy="24389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B28CCC-AFE2-6037-8EC6-D79224BC83C0}"/>
              </a:ext>
            </a:extLst>
          </p:cNvPr>
          <p:cNvSpPr/>
          <p:nvPr/>
        </p:nvSpPr>
        <p:spPr>
          <a:xfrm>
            <a:off x="11436530" y="4140926"/>
            <a:ext cx="698865" cy="574766"/>
          </a:xfrm>
          <a:prstGeom prst="ellipse">
            <a:avLst/>
          </a:prstGeom>
          <a:solidFill>
            <a:schemeClr val="accent1">
              <a:alpha val="59319"/>
            </a:schemeClr>
          </a:solidFill>
          <a:ln>
            <a:solidFill>
              <a:schemeClr val="accent1">
                <a:shade val="50000"/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8FF404-F7AA-6AD8-6977-2B28EBE64F96}"/>
              </a:ext>
            </a:extLst>
          </p:cNvPr>
          <p:cNvSpPr/>
          <p:nvPr/>
        </p:nvSpPr>
        <p:spPr>
          <a:xfrm>
            <a:off x="9886585" y="3901985"/>
            <a:ext cx="629015" cy="574766"/>
          </a:xfrm>
          <a:prstGeom prst="ellipse">
            <a:avLst/>
          </a:prstGeom>
          <a:solidFill>
            <a:schemeClr val="accent1">
              <a:alpha val="59319"/>
            </a:schemeClr>
          </a:solidFill>
          <a:ln>
            <a:solidFill>
              <a:schemeClr val="accent1">
                <a:shade val="50000"/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45C6230-1D89-2282-CF0B-968D71C05691}"/>
              </a:ext>
            </a:extLst>
          </p:cNvPr>
          <p:cNvSpPr/>
          <p:nvPr/>
        </p:nvSpPr>
        <p:spPr>
          <a:xfrm>
            <a:off x="9162320" y="4476751"/>
            <a:ext cx="629015" cy="574766"/>
          </a:xfrm>
          <a:prstGeom prst="ellipse">
            <a:avLst/>
          </a:prstGeom>
          <a:solidFill>
            <a:schemeClr val="accent1">
              <a:alpha val="59319"/>
            </a:schemeClr>
          </a:solidFill>
          <a:ln>
            <a:solidFill>
              <a:schemeClr val="accent1">
                <a:shade val="50000"/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A43F84-D863-E02F-AA8D-0AF89F0BDDF6}"/>
              </a:ext>
            </a:extLst>
          </p:cNvPr>
          <p:cNvSpPr/>
          <p:nvPr/>
        </p:nvSpPr>
        <p:spPr>
          <a:xfrm>
            <a:off x="9575161" y="5641249"/>
            <a:ext cx="629015" cy="574766"/>
          </a:xfrm>
          <a:prstGeom prst="ellipse">
            <a:avLst/>
          </a:prstGeom>
          <a:solidFill>
            <a:schemeClr val="accent1">
              <a:alpha val="59319"/>
            </a:schemeClr>
          </a:solidFill>
          <a:ln>
            <a:solidFill>
              <a:schemeClr val="accent1">
                <a:shade val="50000"/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777717-F96D-8564-AAE9-4A1DAE0C581F}"/>
              </a:ext>
            </a:extLst>
          </p:cNvPr>
          <p:cNvSpPr txBox="1"/>
          <p:nvPr/>
        </p:nvSpPr>
        <p:spPr>
          <a:xfrm>
            <a:off x="876300" y="181343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666C82-CE73-5C40-BF4F-4F04AD013B2F}"/>
              </a:ext>
            </a:extLst>
          </p:cNvPr>
          <p:cNvSpPr txBox="1"/>
          <p:nvPr/>
        </p:nvSpPr>
        <p:spPr>
          <a:xfrm>
            <a:off x="1771650" y="1674937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6F00F-7AAB-86DD-8E04-5E6E1AB9281D}"/>
              </a:ext>
            </a:extLst>
          </p:cNvPr>
          <p:cNvSpPr txBox="1"/>
          <p:nvPr/>
        </p:nvSpPr>
        <p:spPr>
          <a:xfrm>
            <a:off x="876300" y="2954264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 =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FC98BA1-AB60-3A97-598A-4C4745323626}"/>
              </a:ext>
            </a:extLst>
          </p:cNvPr>
          <p:cNvSpPr/>
          <p:nvPr/>
        </p:nvSpPr>
        <p:spPr>
          <a:xfrm>
            <a:off x="9775642" y="4573633"/>
            <a:ext cx="739958" cy="839485"/>
          </a:xfrm>
          <a:prstGeom prst="ellipse">
            <a:avLst/>
          </a:prstGeom>
          <a:solidFill>
            <a:schemeClr val="tx1">
              <a:alpha val="59319"/>
            </a:schemeClr>
          </a:solidFill>
          <a:ln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EFA7E0-E885-A8BF-82AC-0566BBC20A9B}"/>
              </a:ext>
            </a:extLst>
          </p:cNvPr>
          <p:cNvSpPr txBox="1"/>
          <p:nvPr/>
        </p:nvSpPr>
        <p:spPr>
          <a:xfrm>
            <a:off x="1828800" y="2771525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6801A-F45C-4368-16A8-6515D56A485C}"/>
              </a:ext>
            </a:extLst>
          </p:cNvPr>
          <p:cNvSpPr txBox="1"/>
          <p:nvPr/>
        </p:nvSpPr>
        <p:spPr>
          <a:xfrm>
            <a:off x="876300" y="387853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 =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E91468E-0A99-5BFD-5F59-39C154CB426F}"/>
              </a:ext>
            </a:extLst>
          </p:cNvPr>
          <p:cNvSpPr/>
          <p:nvPr/>
        </p:nvSpPr>
        <p:spPr>
          <a:xfrm>
            <a:off x="11069274" y="4745085"/>
            <a:ext cx="739957" cy="839485"/>
          </a:xfrm>
          <a:prstGeom prst="ellipse">
            <a:avLst/>
          </a:prstGeom>
          <a:solidFill>
            <a:srgbClr val="FF0000">
              <a:alpha val="59319"/>
            </a:srgbClr>
          </a:solidFill>
          <a:ln>
            <a:solidFill>
              <a:schemeClr val="tx1">
                <a:alpha val="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DA331F-A028-19ED-3F16-AD9FEFF24E9B}"/>
              </a:ext>
            </a:extLst>
          </p:cNvPr>
          <p:cNvSpPr txBox="1"/>
          <p:nvPr/>
        </p:nvSpPr>
        <p:spPr>
          <a:xfrm>
            <a:off x="1828800" y="3724649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5A92F67-FA2D-D351-08DB-7CAC81030F54}"/>
              </a:ext>
            </a:extLst>
          </p:cNvPr>
          <p:cNvSpPr/>
          <p:nvPr/>
        </p:nvSpPr>
        <p:spPr>
          <a:xfrm>
            <a:off x="1771650" y="2789439"/>
            <a:ext cx="774701" cy="10156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98B8E4-4F18-69F6-5EF0-6C16F4DEAA1E}"/>
              </a:ext>
            </a:extLst>
          </p:cNvPr>
          <p:cNvSpPr txBox="1"/>
          <p:nvPr/>
        </p:nvSpPr>
        <p:spPr>
          <a:xfrm>
            <a:off x="3213101" y="2954264"/>
            <a:ext cx="440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Already in lowest terms.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5E7D8C5-9835-193C-B11E-025163006214}"/>
              </a:ext>
            </a:extLst>
          </p:cNvPr>
          <p:cNvCxnSpPr/>
          <p:nvPr/>
        </p:nvCxnSpPr>
        <p:spPr>
          <a:xfrm flipH="1">
            <a:off x="2398046" y="3263967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C599858-A63E-C0B0-2518-8755850B5A0C}"/>
              </a:ext>
            </a:extLst>
          </p:cNvPr>
          <p:cNvSpPr txBox="1"/>
          <p:nvPr/>
        </p:nvSpPr>
        <p:spPr>
          <a:xfrm>
            <a:off x="4305300" y="1705715"/>
            <a:ext cx="5581285" cy="70788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Empirical Formula: CH4O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D50583-A738-6FC9-E616-8B8A0941DB58}"/>
              </a:ext>
            </a:extLst>
          </p:cNvPr>
          <p:cNvSpPr txBox="1"/>
          <p:nvPr/>
        </p:nvSpPr>
        <p:spPr>
          <a:xfrm>
            <a:off x="175625" y="4703751"/>
            <a:ext cx="8433021" cy="1938992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CH4O is usually written as CH3OH by convention to show the molecule’s shape.</a:t>
            </a:r>
          </a:p>
        </p:txBody>
      </p:sp>
    </p:spTree>
    <p:extLst>
      <p:ext uri="{BB962C8B-B14F-4D97-AF65-F5344CB8AC3E}">
        <p14:creationId xmlns:p14="http://schemas.microsoft.com/office/powerpoint/2010/main" val="5078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7" grpId="0" animBg="1"/>
      <p:bldP spid="19" grpId="0" animBg="1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Write the molecular formula for chloroform , which is used as a solvent and a cleansing agent. The ball-and-stick model of chloroform is shown below.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C41CD98-2ECD-96E3-6A2A-550ECE9A3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8700" y="2232896"/>
            <a:ext cx="3543300" cy="4625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844BCD-25E2-E493-5DB6-7A41ED507415}"/>
              </a:ext>
            </a:extLst>
          </p:cNvPr>
          <p:cNvSpPr/>
          <p:nvPr/>
        </p:nvSpPr>
        <p:spPr>
          <a:xfrm>
            <a:off x="8754835" y="2232895"/>
            <a:ext cx="3331029" cy="39518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388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3EEBF7-B8C7-86FA-3CB8-03A99BD5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1509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Write the empirical formulas for the following molecules: a) acetylene (C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) which is used for welding torches; b) glucose (C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12</a:t>
            </a:r>
            <a:r>
              <a:rPr lang="en-US" dirty="0"/>
              <a:t>O</a:t>
            </a:r>
            <a:r>
              <a:rPr lang="en-US" baseline="-25000" dirty="0"/>
              <a:t>6</a:t>
            </a:r>
            <a:r>
              <a:rPr lang="en-US" dirty="0"/>
              <a:t>), a substance known as blood sugar and c) nitrous oxide (N</a:t>
            </a:r>
            <a:r>
              <a:rPr lang="en-US" baseline="-25000" dirty="0"/>
              <a:t>2</a:t>
            </a:r>
            <a:r>
              <a:rPr lang="en-US" dirty="0"/>
              <a:t>O), a gas used as an anesthetic gas (“laughing gas”) and as an aerosol propellant for whipped cream.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0B642-B877-6207-CB21-E8D70FAD15B2}"/>
              </a:ext>
            </a:extLst>
          </p:cNvPr>
          <p:cNvSpPr txBox="1">
            <a:spLocks/>
          </p:cNvSpPr>
          <p:nvPr/>
        </p:nvSpPr>
        <p:spPr>
          <a:xfrm>
            <a:off x="76200" y="2357438"/>
            <a:ext cx="12039600" cy="150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a) Acetylene (C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026" name="Picture 2" descr="C2H2 Images – Browse 5,935 Stock Photos, Vectors, and Video | Adobe Stock">
            <a:extLst>
              <a:ext uri="{FF2B5EF4-FFF2-40B4-BE49-F238E27FC236}">
                <a16:creationId xmlns:a16="http://schemas.microsoft.com/office/drawing/2014/main" id="{5E989F9F-44E4-6C80-4A2F-3223D10737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17" b="28333"/>
          <a:stretch/>
        </p:blipFill>
        <p:spPr bwMode="auto">
          <a:xfrm>
            <a:off x="7332662" y="4900089"/>
            <a:ext cx="4572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FECD0-35E4-8CE8-660C-642C2278C573}"/>
              </a:ext>
            </a:extLst>
          </p:cNvPr>
          <p:cNvSpPr txBox="1"/>
          <p:nvPr/>
        </p:nvSpPr>
        <p:spPr>
          <a:xfrm>
            <a:off x="1714500" y="2851487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B777C-00B7-601C-3746-40FE6E3765F9}"/>
              </a:ext>
            </a:extLst>
          </p:cNvPr>
          <p:cNvSpPr txBox="1"/>
          <p:nvPr/>
        </p:nvSpPr>
        <p:spPr>
          <a:xfrm>
            <a:off x="1734147" y="4264788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F50DE-A42A-31DB-381C-640798F8A1A0}"/>
              </a:ext>
            </a:extLst>
          </p:cNvPr>
          <p:cNvSpPr txBox="1"/>
          <p:nvPr/>
        </p:nvSpPr>
        <p:spPr>
          <a:xfrm>
            <a:off x="762000" y="295717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1F80E-E17D-B0F4-52EE-50971F6CCF24}"/>
              </a:ext>
            </a:extLst>
          </p:cNvPr>
          <p:cNvSpPr txBox="1"/>
          <p:nvPr/>
        </p:nvSpPr>
        <p:spPr>
          <a:xfrm>
            <a:off x="755650" y="4501708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617C9-A65C-93F5-64FE-1E17624AEB0A}"/>
              </a:ext>
            </a:extLst>
          </p:cNvPr>
          <p:cNvSpPr txBox="1"/>
          <p:nvPr/>
        </p:nvSpPr>
        <p:spPr>
          <a:xfrm>
            <a:off x="3996594" y="2035076"/>
            <a:ext cx="419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Chemical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498F37-2308-6354-F2E6-09C37653275E}"/>
              </a:ext>
            </a:extLst>
          </p:cNvPr>
          <p:cNvCxnSpPr/>
          <p:nvPr/>
        </p:nvCxnSpPr>
        <p:spPr>
          <a:xfrm flipH="1">
            <a:off x="3181539" y="2589073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281C07-9C74-D154-A369-AAD6F92F8ADD}"/>
              </a:ext>
            </a:extLst>
          </p:cNvPr>
          <p:cNvSpPr txBox="1"/>
          <p:nvPr/>
        </p:nvSpPr>
        <p:spPr>
          <a:xfrm>
            <a:off x="3133850" y="4592032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The Empirical Formula is the LOWEST TERM RATIO of H to C is: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474AF-052D-6C44-E25D-D7A611BEA8C4}"/>
              </a:ext>
            </a:extLst>
          </p:cNvPr>
          <p:cNvSpPr txBox="1"/>
          <p:nvPr/>
        </p:nvSpPr>
        <p:spPr>
          <a:xfrm>
            <a:off x="9089718" y="3733503"/>
            <a:ext cx="1057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/>
              <a:t>CH</a:t>
            </a:r>
            <a:endParaRPr lang="en-CA" sz="5400" b="1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F744F-1861-0553-36B4-3B08B1AE587C}"/>
              </a:ext>
            </a:extLst>
          </p:cNvPr>
          <p:cNvSpPr txBox="1"/>
          <p:nvPr/>
        </p:nvSpPr>
        <p:spPr>
          <a:xfrm>
            <a:off x="3313753" y="3460289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➗2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014D1-C77A-4146-F935-BF066E8593AD}"/>
              </a:ext>
            </a:extLst>
          </p:cNvPr>
          <p:cNvCxnSpPr>
            <a:cxnSpLocks/>
          </p:cNvCxnSpPr>
          <p:nvPr/>
        </p:nvCxnSpPr>
        <p:spPr>
          <a:xfrm>
            <a:off x="9542839" y="3080761"/>
            <a:ext cx="0" cy="7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E7AB59-0BC9-32E2-1252-6E7EB049AE3D}"/>
              </a:ext>
            </a:extLst>
          </p:cNvPr>
          <p:cNvSpPr txBox="1"/>
          <p:nvPr/>
        </p:nvSpPr>
        <p:spPr>
          <a:xfrm>
            <a:off x="7237412" y="2539723"/>
            <a:ext cx="508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Empirical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C1941-6E05-52EE-68F9-1C820D231467}"/>
              </a:ext>
            </a:extLst>
          </p:cNvPr>
          <p:cNvSpPr/>
          <p:nvPr/>
        </p:nvSpPr>
        <p:spPr>
          <a:xfrm>
            <a:off x="7166550" y="2498494"/>
            <a:ext cx="5025449" cy="20299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8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1" grpId="0"/>
      <p:bldP spid="13" grpId="0"/>
      <p:bldP spid="14" grpId="0"/>
      <p:bldP spid="15" grpId="0"/>
      <p:bldP spid="17" grpId="0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388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3EEBF7-B8C7-86FA-3CB8-03A99BD5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1509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Write the empirical formulas for the following molecules: a) acetylene (C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) which is used for welding torches; b) glucose (C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12</a:t>
            </a:r>
            <a:r>
              <a:rPr lang="en-US" dirty="0"/>
              <a:t>O</a:t>
            </a:r>
            <a:r>
              <a:rPr lang="en-US" baseline="-25000" dirty="0"/>
              <a:t>6</a:t>
            </a:r>
            <a:r>
              <a:rPr lang="en-US" dirty="0"/>
              <a:t>), a substance known as blood sugar and c) nitrous oxide (N</a:t>
            </a:r>
            <a:r>
              <a:rPr lang="en-US" baseline="-25000" dirty="0"/>
              <a:t>2</a:t>
            </a:r>
            <a:r>
              <a:rPr lang="en-US" dirty="0"/>
              <a:t>O), a gas used as an anesthetic gas (“laughing gas”) and as an aerosol propellant for whipped cream.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0B642-B877-6207-CB21-E8D70FAD15B2}"/>
              </a:ext>
            </a:extLst>
          </p:cNvPr>
          <p:cNvSpPr txBox="1">
            <a:spLocks/>
          </p:cNvSpPr>
          <p:nvPr/>
        </p:nvSpPr>
        <p:spPr>
          <a:xfrm>
            <a:off x="0" y="2342013"/>
            <a:ext cx="12039600" cy="150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b) Glucose (C</a:t>
            </a:r>
            <a:r>
              <a:rPr lang="en-US" b="1" baseline="-25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12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baseline="-25000" dirty="0">
                <a:solidFill>
                  <a:srgbClr val="FF0000"/>
                </a:solidFill>
              </a:rPr>
              <a:t>6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FECD0-35E4-8CE8-660C-642C2278C573}"/>
              </a:ext>
            </a:extLst>
          </p:cNvPr>
          <p:cNvSpPr txBox="1"/>
          <p:nvPr/>
        </p:nvSpPr>
        <p:spPr>
          <a:xfrm>
            <a:off x="1714500" y="2851487"/>
            <a:ext cx="102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5B777C-00B7-601C-3746-40FE6E3765F9}"/>
              </a:ext>
            </a:extLst>
          </p:cNvPr>
          <p:cNvSpPr txBox="1"/>
          <p:nvPr/>
        </p:nvSpPr>
        <p:spPr>
          <a:xfrm>
            <a:off x="1734147" y="4264788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F50DE-A42A-31DB-381C-640798F8A1A0}"/>
              </a:ext>
            </a:extLst>
          </p:cNvPr>
          <p:cNvSpPr txBox="1"/>
          <p:nvPr/>
        </p:nvSpPr>
        <p:spPr>
          <a:xfrm>
            <a:off x="762000" y="295717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1F80E-E17D-B0F4-52EE-50971F6CCF24}"/>
              </a:ext>
            </a:extLst>
          </p:cNvPr>
          <p:cNvSpPr txBox="1"/>
          <p:nvPr/>
        </p:nvSpPr>
        <p:spPr>
          <a:xfrm>
            <a:off x="753072" y="4528481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617C9-A65C-93F5-64FE-1E17624AEB0A}"/>
              </a:ext>
            </a:extLst>
          </p:cNvPr>
          <p:cNvSpPr txBox="1"/>
          <p:nvPr/>
        </p:nvSpPr>
        <p:spPr>
          <a:xfrm>
            <a:off x="3748944" y="2016026"/>
            <a:ext cx="419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Chemical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498F37-2308-6354-F2E6-09C37653275E}"/>
              </a:ext>
            </a:extLst>
          </p:cNvPr>
          <p:cNvCxnSpPr/>
          <p:nvPr/>
        </p:nvCxnSpPr>
        <p:spPr>
          <a:xfrm flipH="1">
            <a:off x="3181539" y="2589073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281C07-9C74-D154-A369-AAD6F92F8ADD}"/>
              </a:ext>
            </a:extLst>
          </p:cNvPr>
          <p:cNvSpPr txBox="1"/>
          <p:nvPr/>
        </p:nvSpPr>
        <p:spPr>
          <a:xfrm>
            <a:off x="3133850" y="4592032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The Empirical Formula is the LOWEST TERM RATIO of H to C is: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474AF-052D-6C44-E25D-D7A611BEA8C4}"/>
              </a:ext>
            </a:extLst>
          </p:cNvPr>
          <p:cNvSpPr txBox="1"/>
          <p:nvPr/>
        </p:nvSpPr>
        <p:spPr>
          <a:xfrm>
            <a:off x="9089718" y="3733503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/>
              <a:t>CH</a:t>
            </a:r>
            <a:r>
              <a:rPr lang="en-CA" sz="5400" b="1" baseline="-25000" dirty="0"/>
              <a:t>2</a:t>
            </a:r>
            <a:r>
              <a:rPr lang="en-CA" sz="5400" b="1" dirty="0"/>
              <a:t>O</a:t>
            </a:r>
            <a:endParaRPr lang="en-CA" sz="5400" b="1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F744F-1861-0553-36B4-3B08B1AE587C}"/>
              </a:ext>
            </a:extLst>
          </p:cNvPr>
          <p:cNvSpPr txBox="1"/>
          <p:nvPr/>
        </p:nvSpPr>
        <p:spPr>
          <a:xfrm>
            <a:off x="3313753" y="3460289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➗6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014D1-C77A-4146-F935-BF066E8593AD}"/>
              </a:ext>
            </a:extLst>
          </p:cNvPr>
          <p:cNvCxnSpPr>
            <a:cxnSpLocks/>
          </p:cNvCxnSpPr>
          <p:nvPr/>
        </p:nvCxnSpPr>
        <p:spPr>
          <a:xfrm>
            <a:off x="9542839" y="3080761"/>
            <a:ext cx="0" cy="7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E7AB59-0BC9-32E2-1252-6E7EB049AE3D}"/>
              </a:ext>
            </a:extLst>
          </p:cNvPr>
          <p:cNvSpPr txBox="1"/>
          <p:nvPr/>
        </p:nvSpPr>
        <p:spPr>
          <a:xfrm>
            <a:off x="7237412" y="2539723"/>
            <a:ext cx="508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Empirical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C1941-6E05-52EE-68F9-1C820D231467}"/>
              </a:ext>
            </a:extLst>
          </p:cNvPr>
          <p:cNvSpPr/>
          <p:nvPr/>
        </p:nvSpPr>
        <p:spPr>
          <a:xfrm>
            <a:off x="7166550" y="2592103"/>
            <a:ext cx="5025449" cy="20299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6BF84-F724-B1CB-62EE-FF69FACE6882}"/>
              </a:ext>
            </a:extLst>
          </p:cNvPr>
          <p:cNvSpPr txBox="1"/>
          <p:nvPr/>
        </p:nvSpPr>
        <p:spPr>
          <a:xfrm>
            <a:off x="755650" y="55698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368CB-FF7A-EE28-A785-052AA778F83F}"/>
              </a:ext>
            </a:extLst>
          </p:cNvPr>
          <p:cNvSpPr txBox="1"/>
          <p:nvPr/>
        </p:nvSpPr>
        <p:spPr>
          <a:xfrm>
            <a:off x="1734147" y="5335232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6</a:t>
            </a:r>
          </a:p>
        </p:txBody>
      </p:sp>
      <p:pic>
        <p:nvPicPr>
          <p:cNvPr id="19" name="Picture 2" descr="How Does a Glucose Meter Work? - YouMeMindBody">
            <a:extLst>
              <a:ext uri="{FF2B5EF4-FFF2-40B4-BE49-F238E27FC236}">
                <a16:creationId xmlns:a16="http://schemas.microsoft.com/office/drawing/2014/main" id="{484C73B4-2067-8B28-FC40-2342D66B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719" y="4656833"/>
            <a:ext cx="3056772" cy="220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7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1" grpId="0"/>
      <p:bldP spid="13" grpId="0"/>
      <p:bldP spid="14" grpId="0"/>
      <p:bldP spid="15" grpId="0"/>
      <p:bldP spid="17" grpId="0"/>
      <p:bldP spid="18" grpId="0" animBg="1"/>
      <p:bldP spid="7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2388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3EEBF7-B8C7-86FA-3CB8-03A99BD5F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1509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Write the empirical formulas for the following molecules: a) acetylene (C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) which is used for welding torches; b) glucose (C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12</a:t>
            </a:r>
            <a:r>
              <a:rPr lang="en-US" dirty="0"/>
              <a:t>O</a:t>
            </a:r>
            <a:r>
              <a:rPr lang="en-US" baseline="-25000" dirty="0"/>
              <a:t>6</a:t>
            </a:r>
            <a:r>
              <a:rPr lang="en-US" dirty="0"/>
              <a:t>), a substance known as blood sugar and c) nitrous oxide (N</a:t>
            </a:r>
            <a:r>
              <a:rPr lang="en-US" baseline="-25000" dirty="0"/>
              <a:t>2</a:t>
            </a:r>
            <a:r>
              <a:rPr lang="en-US" dirty="0"/>
              <a:t>O), a gas used as an anesthetic gas (“laughing gas”) and as an aerosol propellant for whipped cream.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E0B642-B877-6207-CB21-E8D70FAD15B2}"/>
              </a:ext>
            </a:extLst>
          </p:cNvPr>
          <p:cNvSpPr txBox="1">
            <a:spLocks/>
          </p:cNvSpPr>
          <p:nvPr/>
        </p:nvSpPr>
        <p:spPr>
          <a:xfrm>
            <a:off x="0" y="2342013"/>
            <a:ext cx="12039600" cy="1509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c) Nitrous (N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O)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     Oxide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FECD0-35E4-8CE8-660C-642C2278C573}"/>
              </a:ext>
            </a:extLst>
          </p:cNvPr>
          <p:cNvSpPr txBox="1"/>
          <p:nvPr/>
        </p:nvSpPr>
        <p:spPr>
          <a:xfrm>
            <a:off x="1714500" y="3061037"/>
            <a:ext cx="1023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F50DE-A42A-31DB-381C-640798F8A1A0}"/>
              </a:ext>
            </a:extLst>
          </p:cNvPr>
          <p:cNvSpPr txBox="1"/>
          <p:nvPr/>
        </p:nvSpPr>
        <p:spPr>
          <a:xfrm>
            <a:off x="762000" y="316672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5617C9-A65C-93F5-64FE-1E17624AEB0A}"/>
              </a:ext>
            </a:extLst>
          </p:cNvPr>
          <p:cNvSpPr txBox="1"/>
          <p:nvPr/>
        </p:nvSpPr>
        <p:spPr>
          <a:xfrm>
            <a:off x="3748944" y="2016026"/>
            <a:ext cx="41988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Chemical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498F37-2308-6354-F2E6-09C37653275E}"/>
              </a:ext>
            </a:extLst>
          </p:cNvPr>
          <p:cNvCxnSpPr/>
          <p:nvPr/>
        </p:nvCxnSpPr>
        <p:spPr>
          <a:xfrm flipH="1">
            <a:off x="3181539" y="2589073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281C07-9C74-D154-A369-AAD6F92F8ADD}"/>
              </a:ext>
            </a:extLst>
          </p:cNvPr>
          <p:cNvSpPr txBox="1"/>
          <p:nvPr/>
        </p:nvSpPr>
        <p:spPr>
          <a:xfrm>
            <a:off x="3102282" y="3410338"/>
            <a:ext cx="4198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The Empirical Formula is the LOWEST TERM RATIO of H to C is: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474AF-052D-6C44-E25D-D7A611BEA8C4}"/>
              </a:ext>
            </a:extLst>
          </p:cNvPr>
          <p:cNvSpPr txBox="1"/>
          <p:nvPr/>
        </p:nvSpPr>
        <p:spPr>
          <a:xfrm>
            <a:off x="9089718" y="3733503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b="1" dirty="0"/>
              <a:t>N</a:t>
            </a:r>
            <a:r>
              <a:rPr lang="en-CA" sz="5400" b="1" baseline="-25000" dirty="0"/>
              <a:t>2</a:t>
            </a:r>
            <a:r>
              <a:rPr lang="en-CA" sz="5400" b="1" dirty="0"/>
              <a:t>O</a:t>
            </a:r>
            <a:endParaRPr lang="en-CA" sz="5400" b="1" baseline="-250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B014D1-C77A-4146-F935-BF066E8593AD}"/>
              </a:ext>
            </a:extLst>
          </p:cNvPr>
          <p:cNvCxnSpPr>
            <a:cxnSpLocks/>
          </p:cNvCxnSpPr>
          <p:nvPr/>
        </p:nvCxnSpPr>
        <p:spPr>
          <a:xfrm>
            <a:off x="9542839" y="3080761"/>
            <a:ext cx="0" cy="746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2E7AB59-0BC9-32E2-1252-6E7EB049AE3D}"/>
              </a:ext>
            </a:extLst>
          </p:cNvPr>
          <p:cNvSpPr txBox="1"/>
          <p:nvPr/>
        </p:nvSpPr>
        <p:spPr>
          <a:xfrm>
            <a:off x="7237412" y="2539723"/>
            <a:ext cx="5086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That is it’s Empirical Formula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EC1941-6E05-52EE-68F9-1C820D231467}"/>
              </a:ext>
            </a:extLst>
          </p:cNvPr>
          <p:cNvSpPr/>
          <p:nvPr/>
        </p:nvSpPr>
        <p:spPr>
          <a:xfrm>
            <a:off x="7166550" y="2592103"/>
            <a:ext cx="5025449" cy="20299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D6BF84-F724-B1CB-62EE-FF69FACE6882}"/>
              </a:ext>
            </a:extLst>
          </p:cNvPr>
          <p:cNvSpPr txBox="1"/>
          <p:nvPr/>
        </p:nvSpPr>
        <p:spPr>
          <a:xfrm>
            <a:off x="755650" y="556985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 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368CB-FF7A-EE28-A785-052AA778F83F}"/>
              </a:ext>
            </a:extLst>
          </p:cNvPr>
          <p:cNvSpPr txBox="1"/>
          <p:nvPr/>
        </p:nvSpPr>
        <p:spPr>
          <a:xfrm>
            <a:off x="1734147" y="5335232"/>
            <a:ext cx="717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FADBDF-9972-3ABA-CF2B-1692280021C8}"/>
              </a:ext>
            </a:extLst>
          </p:cNvPr>
          <p:cNvSpPr/>
          <p:nvPr/>
        </p:nvSpPr>
        <p:spPr>
          <a:xfrm>
            <a:off x="1714500" y="5432417"/>
            <a:ext cx="774701" cy="10156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5F8344-1AB4-D8D1-1102-C79258A9066A}"/>
              </a:ext>
            </a:extLst>
          </p:cNvPr>
          <p:cNvSpPr txBox="1"/>
          <p:nvPr/>
        </p:nvSpPr>
        <p:spPr>
          <a:xfrm>
            <a:off x="3155951" y="5597242"/>
            <a:ext cx="440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Already in lowest terms.</a:t>
            </a:r>
            <a:endParaRPr lang="en-US" sz="3200" b="1" baseline="30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27C5B6-CA43-6C34-F4D6-76D1B24CCC07}"/>
              </a:ext>
            </a:extLst>
          </p:cNvPr>
          <p:cNvCxnSpPr/>
          <p:nvPr/>
        </p:nvCxnSpPr>
        <p:spPr>
          <a:xfrm flipH="1">
            <a:off x="2340896" y="5906945"/>
            <a:ext cx="815055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Vector Ballandstick Model Chemical Substance Icon Stock Vector (Royalty  Free) 1508814566 | Shutterstock">
            <a:extLst>
              <a:ext uri="{FF2B5EF4-FFF2-40B4-BE49-F238E27FC236}">
                <a16:creationId xmlns:a16="http://schemas.microsoft.com/office/drawing/2014/main" id="{265526B5-64A2-1E2C-D8AE-C6B133F63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71"/>
          <a:stretch/>
        </p:blipFill>
        <p:spPr bwMode="auto">
          <a:xfrm>
            <a:off x="7795356" y="4811369"/>
            <a:ext cx="4244244" cy="18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747BA3-71EA-D4C6-6925-7127B16B56B8}"/>
              </a:ext>
            </a:extLst>
          </p:cNvPr>
          <p:cNvSpPr txBox="1"/>
          <p:nvPr/>
        </p:nvSpPr>
        <p:spPr>
          <a:xfrm>
            <a:off x="2419350" y="259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3" grpId="0"/>
      <p:bldP spid="14" grpId="0"/>
      <p:bldP spid="17" grpId="0"/>
      <p:bldP spid="18" grpId="0" animBg="1"/>
      <p:bldP spid="7" grpId="0"/>
      <p:bldP spid="10" grpId="0"/>
      <p:bldP spid="20" grpId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ience Source Stock Photo - Ball-and-Stick Model of Caffeine">
            <a:extLst>
              <a:ext uri="{FF2B5EF4-FFF2-40B4-BE49-F238E27FC236}">
                <a16:creationId xmlns:a16="http://schemas.microsoft.com/office/drawing/2014/main" id="{838D2968-FFBA-720A-FFEF-945B69529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r="6028" b="4226"/>
          <a:stretch/>
        </p:blipFill>
        <p:spPr bwMode="auto">
          <a:xfrm>
            <a:off x="8822870" y="2232894"/>
            <a:ext cx="3331030" cy="45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Write the empirical formula for caffeine (C</a:t>
            </a:r>
            <a:r>
              <a:rPr lang="en-US" sz="2800" i="1" baseline="-25000" dirty="0"/>
              <a:t>8</a:t>
            </a:r>
            <a:r>
              <a:rPr lang="en-US" sz="2800" i="1" dirty="0"/>
              <a:t>H</a:t>
            </a:r>
            <a:r>
              <a:rPr lang="en-US" sz="2800" i="1" baseline="-25000" dirty="0"/>
              <a:t>10</a:t>
            </a:r>
            <a:r>
              <a:rPr lang="en-US" sz="2800" i="1" dirty="0"/>
              <a:t>N</a:t>
            </a:r>
            <a:r>
              <a:rPr lang="en-US" sz="2800" i="1" baseline="-25000" dirty="0"/>
              <a:t>4</a:t>
            </a:r>
            <a:r>
              <a:rPr lang="en-US" sz="2800" i="1" dirty="0"/>
              <a:t>O</a:t>
            </a:r>
            <a:r>
              <a:rPr lang="en-US" sz="2800" i="1" baseline="-25000" dirty="0"/>
              <a:t>2</a:t>
            </a:r>
            <a:r>
              <a:rPr lang="en-US" sz="2800" i="1" dirty="0"/>
              <a:t>), a stimulant found in tea and coffee.</a:t>
            </a:r>
            <a:endParaRPr lang="en-US" sz="2800" i="1" baseline="-2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844BCD-25E2-E493-5DB6-7A41ED507415}"/>
              </a:ext>
            </a:extLst>
          </p:cNvPr>
          <p:cNvSpPr/>
          <p:nvPr/>
        </p:nvSpPr>
        <p:spPr>
          <a:xfrm>
            <a:off x="8831035" y="2232895"/>
            <a:ext cx="3331029" cy="395185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Formulas of Ionic Compounds (Basic 1 :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C08FB-AFBA-D27E-6238-BD8C0490A263}"/>
              </a:ext>
            </a:extLst>
          </p:cNvPr>
          <p:cNvSpPr txBox="1"/>
          <p:nvPr/>
        </p:nvSpPr>
        <p:spPr>
          <a:xfrm>
            <a:off x="221293" y="1385876"/>
            <a:ext cx="11607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Ionic Formulas are usually the same as their empirical versions as </a:t>
            </a:r>
            <a:r>
              <a:rPr lang="en-CA" sz="3600" b="1" dirty="0"/>
              <a:t>Ionic Compounds are formed from </a:t>
            </a:r>
            <a:r>
              <a:rPr lang="en-CA" sz="3600" b="1" dirty="0">
                <a:solidFill>
                  <a:srgbClr val="FF0000"/>
                </a:solidFill>
              </a:rPr>
              <a:t>Positive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FF0000"/>
                </a:solidFill>
              </a:rPr>
              <a:t>(Cations) </a:t>
            </a:r>
            <a:r>
              <a:rPr lang="en-CA" sz="3600" dirty="0"/>
              <a:t>and </a:t>
            </a:r>
            <a:r>
              <a:rPr lang="en-CA" sz="3600" b="1" dirty="0">
                <a:solidFill>
                  <a:srgbClr val="0070C0"/>
                </a:solidFill>
              </a:rPr>
              <a:t>Negative (Anion) </a:t>
            </a:r>
            <a:r>
              <a:rPr lang="en-CA" sz="3600" dirty="0"/>
              <a:t>Ions.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57916-9AD4-0D08-3CBF-8F6461570308}"/>
              </a:ext>
            </a:extLst>
          </p:cNvPr>
          <p:cNvSpPr txBox="1"/>
          <p:nvPr/>
        </p:nvSpPr>
        <p:spPr>
          <a:xfrm>
            <a:off x="2357301" y="339463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Na</a:t>
            </a:r>
            <a:r>
              <a:rPr lang="en-US" sz="36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6567A-42F7-F4A4-E0EA-75748DBEC2BB}"/>
              </a:ext>
            </a:extLst>
          </p:cNvPr>
          <p:cNvSpPr txBox="1"/>
          <p:nvPr/>
        </p:nvSpPr>
        <p:spPr>
          <a:xfrm>
            <a:off x="2261507" y="3941452"/>
            <a:ext cx="101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Sodium</a:t>
            </a:r>
            <a:r>
              <a:rPr lang="en-US" sz="2000" b="1" dirty="0">
                <a:solidFill>
                  <a:srgbClr val="FF0000"/>
                </a:solidFill>
              </a:rPr>
              <a:t> Cation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5ABD-4875-87F1-9273-D35910603E3E}"/>
              </a:ext>
            </a:extLst>
          </p:cNvPr>
          <p:cNvSpPr txBox="1"/>
          <p:nvPr/>
        </p:nvSpPr>
        <p:spPr>
          <a:xfrm>
            <a:off x="6634301" y="329512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Cl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AAD16-5EA7-B6AC-71EA-3754BB6CB01C}"/>
              </a:ext>
            </a:extLst>
          </p:cNvPr>
          <p:cNvSpPr txBox="1"/>
          <p:nvPr/>
        </p:nvSpPr>
        <p:spPr>
          <a:xfrm>
            <a:off x="6538507" y="3841940"/>
            <a:ext cx="111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Chlorine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Anion</a:t>
            </a:r>
            <a:endParaRPr lang="en-US" sz="20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36E1-428A-26C9-CBB2-3C915F56420E}"/>
              </a:ext>
            </a:extLst>
          </p:cNvPr>
          <p:cNvSpPr txBox="1"/>
          <p:nvPr/>
        </p:nvSpPr>
        <p:spPr>
          <a:xfrm>
            <a:off x="4390753" y="482579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Na</a:t>
            </a:r>
            <a:r>
              <a:rPr lang="en-US" sz="3600" b="1" dirty="0">
                <a:solidFill>
                  <a:srgbClr val="0070C0"/>
                </a:solidFill>
              </a:rPr>
              <a:t>Cl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3C880-F477-C327-9F3D-FB580E15FE5F}"/>
              </a:ext>
            </a:extLst>
          </p:cNvPr>
          <p:cNvSpPr txBox="1"/>
          <p:nvPr/>
        </p:nvSpPr>
        <p:spPr>
          <a:xfrm>
            <a:off x="4443005" y="5228919"/>
            <a:ext cx="113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Sodium Chlor</a:t>
            </a:r>
            <a:r>
              <a:rPr lang="en-US" sz="2000" b="1" u="sng" dirty="0"/>
              <a:t>ide</a:t>
            </a:r>
          </a:p>
          <a:p>
            <a:r>
              <a:rPr lang="en-US" sz="2000" b="1" dirty="0"/>
              <a:t>Atom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2C5A1-63AD-CECE-C528-421205968BF0}"/>
              </a:ext>
            </a:extLst>
          </p:cNvPr>
          <p:cNvCxnSpPr>
            <a:endCxn id="9" idx="1"/>
          </p:cNvCxnSpPr>
          <p:nvPr/>
        </p:nvCxnSpPr>
        <p:spPr>
          <a:xfrm>
            <a:off x="3148149" y="4549826"/>
            <a:ext cx="1242604" cy="59913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6B5286-9D0E-ACF2-BF87-7C035E058286}"/>
              </a:ext>
            </a:extLst>
          </p:cNvPr>
          <p:cNvCxnSpPr/>
          <p:nvPr/>
        </p:nvCxnSpPr>
        <p:spPr>
          <a:xfrm flipH="1">
            <a:off x="5577840" y="4441073"/>
            <a:ext cx="960667" cy="60717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762B18-9D61-51FF-EF87-01458EB0B3C3}"/>
              </a:ext>
            </a:extLst>
          </p:cNvPr>
          <p:cNvSpPr txBox="1"/>
          <p:nvPr/>
        </p:nvSpPr>
        <p:spPr>
          <a:xfrm>
            <a:off x="6096000" y="5216012"/>
            <a:ext cx="2398133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NEUTRAL ATOM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food, fruit, arranged, fresh&#10;&#10;Description automatically generated">
            <a:extLst>
              <a:ext uri="{FF2B5EF4-FFF2-40B4-BE49-F238E27FC236}">
                <a16:creationId xmlns:a16="http://schemas.microsoft.com/office/drawing/2014/main" id="{B0EFA596-119D-5269-D9C9-45239148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2" y="2457450"/>
            <a:ext cx="3367549" cy="430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5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 animBg="1"/>
      <p:bldP spid="1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Formulas of Ionic Compounds (Medium 1 :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C08FB-AFBA-D27E-6238-BD8C0490A263}"/>
              </a:ext>
            </a:extLst>
          </p:cNvPr>
          <p:cNvSpPr txBox="1"/>
          <p:nvPr/>
        </p:nvSpPr>
        <p:spPr>
          <a:xfrm>
            <a:off x="221293" y="1385876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In </a:t>
            </a:r>
            <a:r>
              <a:rPr lang="en-CA" sz="3600" b="1" dirty="0"/>
              <a:t>more complex ionic compounds </a:t>
            </a:r>
            <a:r>
              <a:rPr lang="en-CA" sz="3600" dirty="0"/>
              <a:t>its </a:t>
            </a:r>
            <a:r>
              <a:rPr lang="en-CA" sz="3600" b="1" dirty="0">
                <a:solidFill>
                  <a:srgbClr val="FF0000"/>
                </a:solidFill>
              </a:rPr>
              <a:t>NOT</a:t>
            </a:r>
            <a:r>
              <a:rPr lang="en-CA" sz="3600" dirty="0"/>
              <a:t> a simple 1+ to 1-….But you still work to make a </a:t>
            </a:r>
            <a:r>
              <a:rPr lang="en-CA" sz="3600" b="1" dirty="0">
                <a:solidFill>
                  <a:srgbClr val="FF0000"/>
                </a:solidFill>
              </a:rPr>
              <a:t>NEUTRAL PAIR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57916-9AD4-0D08-3CBF-8F6461570308}"/>
              </a:ext>
            </a:extLst>
          </p:cNvPr>
          <p:cNvSpPr txBox="1"/>
          <p:nvPr/>
        </p:nvSpPr>
        <p:spPr>
          <a:xfrm>
            <a:off x="2357301" y="339463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Zn</a:t>
            </a:r>
            <a:r>
              <a:rPr lang="en-US" sz="3600" b="1" baseline="30000" dirty="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6567A-42F7-F4A4-E0EA-75748DBEC2BB}"/>
              </a:ext>
            </a:extLst>
          </p:cNvPr>
          <p:cNvSpPr txBox="1"/>
          <p:nvPr/>
        </p:nvSpPr>
        <p:spPr>
          <a:xfrm>
            <a:off x="2261507" y="3941452"/>
            <a:ext cx="1017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Sodium</a:t>
            </a:r>
            <a:r>
              <a:rPr lang="en-US" sz="2000" b="1" dirty="0">
                <a:solidFill>
                  <a:srgbClr val="FF0000"/>
                </a:solidFill>
              </a:rPr>
              <a:t> Cation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5ABD-4875-87F1-9273-D35910603E3E}"/>
              </a:ext>
            </a:extLst>
          </p:cNvPr>
          <p:cNvSpPr txBox="1"/>
          <p:nvPr/>
        </p:nvSpPr>
        <p:spPr>
          <a:xfrm>
            <a:off x="6634301" y="329512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AAD16-5EA7-B6AC-71EA-3754BB6CB01C}"/>
              </a:ext>
            </a:extLst>
          </p:cNvPr>
          <p:cNvSpPr txBox="1"/>
          <p:nvPr/>
        </p:nvSpPr>
        <p:spPr>
          <a:xfrm>
            <a:off x="6538507" y="3841940"/>
            <a:ext cx="111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Ioine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Anion</a:t>
            </a:r>
            <a:endParaRPr lang="en-US" sz="20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36E1-428A-26C9-CBB2-3C915F56420E}"/>
              </a:ext>
            </a:extLst>
          </p:cNvPr>
          <p:cNvSpPr txBox="1"/>
          <p:nvPr/>
        </p:nvSpPr>
        <p:spPr>
          <a:xfrm>
            <a:off x="4390753" y="4825793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Zn</a:t>
            </a:r>
            <a:r>
              <a:rPr lang="en-US" sz="3600" b="1" dirty="0">
                <a:solidFill>
                  <a:srgbClr val="0070C0"/>
                </a:solidFill>
              </a:rPr>
              <a:t>l</a:t>
            </a:r>
            <a:r>
              <a:rPr lang="en-US" sz="36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3C880-F477-C327-9F3D-FB580E15FE5F}"/>
              </a:ext>
            </a:extLst>
          </p:cNvPr>
          <p:cNvSpPr txBox="1"/>
          <p:nvPr/>
        </p:nvSpPr>
        <p:spPr>
          <a:xfrm>
            <a:off x="4443005" y="5228919"/>
            <a:ext cx="113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Zinc </a:t>
            </a:r>
            <a:r>
              <a:rPr lang="en-US" sz="2000" b="1" dirty="0" err="1"/>
              <a:t>Io</a:t>
            </a:r>
            <a:r>
              <a:rPr lang="en-US" sz="2000" b="1" u="sng" dirty="0" err="1"/>
              <a:t>ide</a:t>
            </a:r>
            <a:endParaRPr lang="en-US" sz="2000" b="1" u="sng" dirty="0"/>
          </a:p>
          <a:p>
            <a:r>
              <a:rPr lang="en-US" sz="2000" b="1" dirty="0"/>
              <a:t>Atom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2C5A1-63AD-CECE-C528-421205968BF0}"/>
              </a:ext>
            </a:extLst>
          </p:cNvPr>
          <p:cNvCxnSpPr>
            <a:endCxn id="9" idx="1"/>
          </p:cNvCxnSpPr>
          <p:nvPr/>
        </p:nvCxnSpPr>
        <p:spPr>
          <a:xfrm>
            <a:off x="3148149" y="4549826"/>
            <a:ext cx="1242604" cy="59913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6B5286-9D0E-ACF2-BF87-7C035E058286}"/>
              </a:ext>
            </a:extLst>
          </p:cNvPr>
          <p:cNvCxnSpPr/>
          <p:nvPr/>
        </p:nvCxnSpPr>
        <p:spPr>
          <a:xfrm flipH="1">
            <a:off x="5577840" y="4441073"/>
            <a:ext cx="960667" cy="60717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762B18-9D61-51FF-EF87-01458EB0B3C3}"/>
              </a:ext>
            </a:extLst>
          </p:cNvPr>
          <p:cNvSpPr txBox="1"/>
          <p:nvPr/>
        </p:nvSpPr>
        <p:spPr>
          <a:xfrm>
            <a:off x="6096000" y="5216012"/>
            <a:ext cx="2398133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NEUTRAL ATOM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1C192AE3-F6B4-E276-CD88-138BFF381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5502" y="3564422"/>
            <a:ext cx="3576498" cy="32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4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 animBg="1"/>
      <p:bldP spid="1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Formulas of Ionic Compounds (Hard 3 :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C08FB-AFBA-D27E-6238-BD8C0490A263}"/>
              </a:ext>
            </a:extLst>
          </p:cNvPr>
          <p:cNvSpPr txBox="1"/>
          <p:nvPr/>
        </p:nvSpPr>
        <p:spPr>
          <a:xfrm>
            <a:off x="221293" y="1385876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In </a:t>
            </a:r>
            <a:r>
              <a:rPr lang="en-CA" sz="3600" b="1" dirty="0"/>
              <a:t>more complex ionic compounds</a:t>
            </a:r>
            <a:r>
              <a:rPr lang="en-CA" sz="3600" dirty="0"/>
              <a:t>, with higher charges, You still make a </a:t>
            </a:r>
            <a:r>
              <a:rPr lang="en-CA" sz="3600" b="1" dirty="0">
                <a:solidFill>
                  <a:srgbClr val="FF0000"/>
                </a:solidFill>
              </a:rPr>
              <a:t>NEUTRAL PAIR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57916-9AD4-0D08-3CBF-8F6461570308}"/>
              </a:ext>
            </a:extLst>
          </p:cNvPr>
          <p:cNvSpPr txBox="1"/>
          <p:nvPr/>
        </p:nvSpPr>
        <p:spPr>
          <a:xfrm>
            <a:off x="773508" y="329512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(Fe)</a:t>
            </a:r>
            <a:r>
              <a:rPr lang="en-US" sz="3600" b="1" baseline="30000" dirty="0">
                <a:solidFill>
                  <a:srgbClr val="FF0000"/>
                </a:solidFill>
              </a:rPr>
              <a:t>3+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6567A-42F7-F4A4-E0EA-75748DBEC2BB}"/>
              </a:ext>
            </a:extLst>
          </p:cNvPr>
          <p:cNvSpPr txBox="1"/>
          <p:nvPr/>
        </p:nvSpPr>
        <p:spPr>
          <a:xfrm>
            <a:off x="524034" y="3841940"/>
            <a:ext cx="145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Iron (III)</a:t>
            </a:r>
            <a:r>
              <a:rPr lang="en-US" sz="2000" b="1" dirty="0">
                <a:solidFill>
                  <a:srgbClr val="FF0000"/>
                </a:solidFill>
              </a:rPr>
              <a:t> Cation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5ABD-4875-87F1-9273-D35910603E3E}"/>
              </a:ext>
            </a:extLst>
          </p:cNvPr>
          <p:cNvSpPr txBox="1"/>
          <p:nvPr/>
        </p:nvSpPr>
        <p:spPr>
          <a:xfrm>
            <a:off x="5443406" y="3254281"/>
            <a:ext cx="111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(S)</a:t>
            </a:r>
            <a:r>
              <a:rPr lang="en-US" sz="3600" b="1" baseline="30000" dirty="0">
                <a:solidFill>
                  <a:srgbClr val="0070C0"/>
                </a:solidFill>
              </a:rPr>
              <a:t>2-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AAD16-5EA7-B6AC-71EA-3754BB6CB01C}"/>
              </a:ext>
            </a:extLst>
          </p:cNvPr>
          <p:cNvSpPr txBox="1"/>
          <p:nvPr/>
        </p:nvSpPr>
        <p:spPr>
          <a:xfrm>
            <a:off x="5185957" y="3841940"/>
            <a:ext cx="111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Sulfur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Anion</a:t>
            </a:r>
            <a:endParaRPr lang="en-US" sz="20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36E1-428A-26C9-CBB2-3C915F56420E}"/>
              </a:ext>
            </a:extLst>
          </p:cNvPr>
          <p:cNvSpPr txBox="1"/>
          <p:nvPr/>
        </p:nvSpPr>
        <p:spPr>
          <a:xfrm>
            <a:off x="2914651" y="4825793"/>
            <a:ext cx="1303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Fe</a:t>
            </a:r>
            <a:r>
              <a:rPr lang="en-US" sz="3600" b="1" baseline="-25000" dirty="0">
                <a:solidFill>
                  <a:srgbClr val="FF0000"/>
                </a:solidFill>
              </a:rPr>
              <a:t>2</a:t>
            </a:r>
            <a:r>
              <a:rPr lang="en-US" sz="3600" b="1" dirty="0">
                <a:solidFill>
                  <a:srgbClr val="0070C0"/>
                </a:solidFill>
              </a:rPr>
              <a:t>S</a:t>
            </a:r>
            <a:r>
              <a:rPr lang="en-US" sz="3600" b="1" baseline="-25000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3C880-F477-C327-9F3D-FB580E15FE5F}"/>
              </a:ext>
            </a:extLst>
          </p:cNvPr>
          <p:cNvSpPr txBox="1"/>
          <p:nvPr/>
        </p:nvSpPr>
        <p:spPr>
          <a:xfrm>
            <a:off x="2208052" y="5376733"/>
            <a:ext cx="239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Iron Sulf</a:t>
            </a:r>
            <a:r>
              <a:rPr lang="en-US" sz="2000" b="1" u="sng" dirty="0"/>
              <a:t>ide</a:t>
            </a:r>
          </a:p>
          <a:p>
            <a:pPr algn="ctr"/>
            <a:r>
              <a:rPr lang="en-US" sz="2000" b="1" dirty="0"/>
              <a:t>Atom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2C5A1-63AD-CECE-C528-421205968BF0}"/>
              </a:ext>
            </a:extLst>
          </p:cNvPr>
          <p:cNvCxnSpPr>
            <a:cxnSpLocks/>
          </p:cNvCxnSpPr>
          <p:nvPr/>
        </p:nvCxnSpPr>
        <p:spPr>
          <a:xfrm>
            <a:off x="1795599" y="4549826"/>
            <a:ext cx="1005454" cy="38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6B5286-9D0E-ACF2-BF87-7C035E058286}"/>
              </a:ext>
            </a:extLst>
          </p:cNvPr>
          <p:cNvCxnSpPr>
            <a:cxnSpLocks/>
          </p:cNvCxnSpPr>
          <p:nvPr/>
        </p:nvCxnSpPr>
        <p:spPr>
          <a:xfrm flipH="1">
            <a:off x="4069629" y="4441073"/>
            <a:ext cx="1116328" cy="49347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762B18-9D61-51FF-EF87-01458EB0B3C3}"/>
              </a:ext>
            </a:extLst>
          </p:cNvPr>
          <p:cNvSpPr txBox="1"/>
          <p:nvPr/>
        </p:nvSpPr>
        <p:spPr>
          <a:xfrm>
            <a:off x="2019301" y="6137947"/>
            <a:ext cx="3166656" cy="64633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NEUTRAL ATOM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8AABF-397D-24A8-AD89-BC242C5CE89F}"/>
              </a:ext>
            </a:extLst>
          </p:cNvPr>
          <p:cNvSpPr txBox="1"/>
          <p:nvPr/>
        </p:nvSpPr>
        <p:spPr>
          <a:xfrm>
            <a:off x="271261" y="2544142"/>
            <a:ext cx="2837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3, 6, 9, 12, 15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41F8E-F824-63F6-7FAE-07F917B39071}"/>
              </a:ext>
            </a:extLst>
          </p:cNvPr>
          <p:cNvSpPr txBox="1"/>
          <p:nvPr/>
        </p:nvSpPr>
        <p:spPr>
          <a:xfrm>
            <a:off x="4502846" y="2487423"/>
            <a:ext cx="31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2, 4, 6, 8, 10, 12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927F92-C154-605F-1A2A-7E9F2720C3F2}"/>
              </a:ext>
            </a:extLst>
          </p:cNvPr>
          <p:cNvSpPr/>
          <p:nvPr/>
        </p:nvSpPr>
        <p:spPr>
          <a:xfrm>
            <a:off x="773508" y="2586205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538A80-F688-A029-6032-F6A017FFC766}"/>
              </a:ext>
            </a:extLst>
          </p:cNvPr>
          <p:cNvSpPr/>
          <p:nvPr/>
        </p:nvSpPr>
        <p:spPr>
          <a:xfrm>
            <a:off x="5443406" y="2545548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014E80-CB43-FAA2-F089-157F4F09789A}"/>
              </a:ext>
            </a:extLst>
          </p:cNvPr>
          <p:cNvSpPr txBox="1"/>
          <p:nvPr/>
        </p:nvSpPr>
        <p:spPr>
          <a:xfrm>
            <a:off x="207069" y="5300805"/>
            <a:ext cx="216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 X 3+ = 6</a:t>
            </a:r>
            <a:r>
              <a:rPr lang="en-US" sz="36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4D061F-54BB-F531-D724-EDD917BA20EF}"/>
              </a:ext>
            </a:extLst>
          </p:cNvPr>
          <p:cNvSpPr txBox="1"/>
          <p:nvPr/>
        </p:nvSpPr>
        <p:spPr>
          <a:xfrm>
            <a:off x="4359652" y="5300805"/>
            <a:ext cx="216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 X 2- = 6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AD008B-C5BC-BBF4-1DE7-173609EA68DD}"/>
              </a:ext>
            </a:extLst>
          </p:cNvPr>
          <p:cNvCxnSpPr/>
          <p:nvPr/>
        </p:nvCxnSpPr>
        <p:spPr>
          <a:xfrm>
            <a:off x="1795599" y="5430061"/>
            <a:ext cx="467144" cy="35394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57CF763-77E6-BFD3-8B0E-40F076765852}"/>
              </a:ext>
            </a:extLst>
          </p:cNvPr>
          <p:cNvCxnSpPr/>
          <p:nvPr/>
        </p:nvCxnSpPr>
        <p:spPr>
          <a:xfrm>
            <a:off x="5897918" y="5430061"/>
            <a:ext cx="467144" cy="35394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ron(III) Sulfide Facts, Formula, Properties, Uses, Safety Data">
            <a:extLst>
              <a:ext uri="{FF2B5EF4-FFF2-40B4-BE49-F238E27FC236}">
                <a16:creationId xmlns:a16="http://schemas.microsoft.com/office/drawing/2014/main" id="{2AE57C8C-AE82-FD58-2901-2CD5D4B4B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06" y="3040337"/>
            <a:ext cx="4998286" cy="374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B435608-2475-A8F2-27CB-EE092D485D89}"/>
              </a:ext>
            </a:extLst>
          </p:cNvPr>
          <p:cNvSpPr/>
          <p:nvPr/>
        </p:nvSpPr>
        <p:spPr>
          <a:xfrm>
            <a:off x="3407118" y="5148958"/>
            <a:ext cx="195511" cy="28110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7915D0-BEE4-2550-324A-BDCC0E853C5F}"/>
              </a:ext>
            </a:extLst>
          </p:cNvPr>
          <p:cNvSpPr/>
          <p:nvPr/>
        </p:nvSpPr>
        <p:spPr>
          <a:xfrm>
            <a:off x="314088" y="5430061"/>
            <a:ext cx="209946" cy="41829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EF64DB-341F-A373-59BF-329710BE9B42}"/>
              </a:ext>
            </a:extLst>
          </p:cNvPr>
          <p:cNvSpPr/>
          <p:nvPr/>
        </p:nvSpPr>
        <p:spPr>
          <a:xfrm>
            <a:off x="3770300" y="5151294"/>
            <a:ext cx="195511" cy="281103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4909704-6719-E33B-3DA9-D691F9576C3E}"/>
              </a:ext>
            </a:extLst>
          </p:cNvPr>
          <p:cNvSpPr/>
          <p:nvPr/>
        </p:nvSpPr>
        <p:spPr>
          <a:xfrm>
            <a:off x="4417846" y="5410979"/>
            <a:ext cx="293151" cy="437375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2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 animBg="1"/>
      <p:bldP spid="3" grpId="0"/>
      <p:bldP spid="11" grpId="0"/>
      <p:bldP spid="13" grpId="0" animBg="1"/>
      <p:bldP spid="16" grpId="0" animBg="1"/>
      <p:bldP spid="19" grpId="0"/>
      <p:bldP spid="20" grpId="0"/>
      <p:bldP spid="24" grpId="0" animBg="1"/>
      <p:bldP spid="25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Formulas of Ionic Compounds (Hard: Polyatomics)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C08FB-AFBA-D27E-6238-BD8C0490A263}"/>
              </a:ext>
            </a:extLst>
          </p:cNvPr>
          <p:cNvSpPr txBox="1"/>
          <p:nvPr/>
        </p:nvSpPr>
        <p:spPr>
          <a:xfrm>
            <a:off x="221293" y="1385876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In </a:t>
            </a:r>
            <a:r>
              <a:rPr lang="en-CA" sz="3600" b="1" dirty="0"/>
              <a:t>more complex ionic compounds</a:t>
            </a:r>
            <a:r>
              <a:rPr lang="en-CA" sz="3600" dirty="0"/>
              <a:t>, like </a:t>
            </a:r>
            <a:r>
              <a:rPr lang="en-CA" sz="3600" dirty="0" err="1"/>
              <a:t>polyatomics</a:t>
            </a:r>
            <a:r>
              <a:rPr lang="en-CA" sz="3600" dirty="0"/>
              <a:t> (more than 1 atom joined together), You still make a </a:t>
            </a:r>
            <a:r>
              <a:rPr lang="en-CA" sz="3600" b="1" dirty="0">
                <a:solidFill>
                  <a:srgbClr val="FF0000"/>
                </a:solidFill>
              </a:rPr>
              <a:t>NEUTRAL PAIR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D57916-9AD4-0D08-3CBF-8F6461570308}"/>
              </a:ext>
            </a:extLst>
          </p:cNvPr>
          <p:cNvSpPr txBox="1"/>
          <p:nvPr/>
        </p:nvSpPr>
        <p:spPr>
          <a:xfrm>
            <a:off x="773508" y="3295121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(NH</a:t>
            </a:r>
            <a:r>
              <a:rPr lang="en-US" sz="3600" b="1" baseline="-25000" dirty="0">
                <a:solidFill>
                  <a:srgbClr val="FF0000"/>
                </a:solidFill>
              </a:rPr>
              <a:t>4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F6567A-42F7-F4A4-E0EA-75748DBEC2BB}"/>
              </a:ext>
            </a:extLst>
          </p:cNvPr>
          <p:cNvSpPr txBox="1"/>
          <p:nvPr/>
        </p:nvSpPr>
        <p:spPr>
          <a:xfrm>
            <a:off x="808614" y="3841940"/>
            <a:ext cx="145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Ammonium</a:t>
            </a:r>
            <a:r>
              <a:rPr lang="en-US" sz="2000" b="1" dirty="0">
                <a:solidFill>
                  <a:srgbClr val="FF0000"/>
                </a:solidFill>
              </a:rPr>
              <a:t> Cation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5ABD-4875-87F1-9273-D35910603E3E}"/>
              </a:ext>
            </a:extLst>
          </p:cNvPr>
          <p:cNvSpPr txBox="1"/>
          <p:nvPr/>
        </p:nvSpPr>
        <p:spPr>
          <a:xfrm>
            <a:off x="4681946" y="3295121"/>
            <a:ext cx="220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(CH</a:t>
            </a:r>
            <a:r>
              <a:rPr lang="en-US" sz="3600" b="1" baseline="-25000" dirty="0">
                <a:solidFill>
                  <a:srgbClr val="0070C0"/>
                </a:solidFill>
              </a:rPr>
              <a:t>3</a:t>
            </a:r>
            <a:r>
              <a:rPr lang="en-US" sz="3600" b="1" dirty="0">
                <a:solidFill>
                  <a:srgbClr val="0070C0"/>
                </a:solidFill>
              </a:rPr>
              <a:t>COO)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AAD16-5EA7-B6AC-71EA-3754BB6CB01C}"/>
              </a:ext>
            </a:extLst>
          </p:cNvPr>
          <p:cNvSpPr txBox="1"/>
          <p:nvPr/>
        </p:nvSpPr>
        <p:spPr>
          <a:xfrm>
            <a:off x="5185957" y="3841940"/>
            <a:ext cx="111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Acetate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Anion</a:t>
            </a:r>
            <a:endParaRPr lang="en-US" sz="20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1136E1-428A-26C9-CBB2-3C915F56420E}"/>
              </a:ext>
            </a:extLst>
          </p:cNvPr>
          <p:cNvSpPr txBox="1"/>
          <p:nvPr/>
        </p:nvSpPr>
        <p:spPr>
          <a:xfrm>
            <a:off x="2019300" y="4825793"/>
            <a:ext cx="31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(NH</a:t>
            </a:r>
            <a:r>
              <a:rPr lang="en-US" sz="3600" b="1" baseline="-25000" dirty="0">
                <a:solidFill>
                  <a:srgbClr val="FF0000"/>
                </a:solidFill>
              </a:rPr>
              <a:t>4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r>
              <a:rPr lang="en-US" sz="3600" b="1" dirty="0">
                <a:solidFill>
                  <a:srgbClr val="0070C0"/>
                </a:solidFill>
              </a:rPr>
              <a:t>(CH</a:t>
            </a:r>
            <a:r>
              <a:rPr lang="en-US" sz="3600" b="1" baseline="-25000" dirty="0">
                <a:solidFill>
                  <a:srgbClr val="0070C0"/>
                </a:solidFill>
              </a:rPr>
              <a:t>3</a:t>
            </a:r>
            <a:r>
              <a:rPr lang="en-US" sz="3600" b="1" dirty="0">
                <a:solidFill>
                  <a:srgbClr val="0070C0"/>
                </a:solidFill>
              </a:rPr>
              <a:t>COO)</a:t>
            </a:r>
            <a:endParaRPr lang="en-US" sz="3600" b="1" baseline="-25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3C880-F477-C327-9F3D-FB580E15FE5F}"/>
              </a:ext>
            </a:extLst>
          </p:cNvPr>
          <p:cNvSpPr txBox="1"/>
          <p:nvPr/>
        </p:nvSpPr>
        <p:spPr>
          <a:xfrm>
            <a:off x="2258553" y="5294636"/>
            <a:ext cx="239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Ammonium Acetate</a:t>
            </a:r>
            <a:endParaRPr lang="en-US" sz="2000" b="1" u="sng" dirty="0"/>
          </a:p>
          <a:p>
            <a:pPr algn="ctr"/>
            <a:r>
              <a:rPr lang="en-US" sz="2000" b="1" dirty="0"/>
              <a:t>Atom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E2C5A1-63AD-CECE-C528-421205968BF0}"/>
              </a:ext>
            </a:extLst>
          </p:cNvPr>
          <p:cNvCxnSpPr>
            <a:cxnSpLocks/>
          </p:cNvCxnSpPr>
          <p:nvPr/>
        </p:nvCxnSpPr>
        <p:spPr>
          <a:xfrm>
            <a:off x="1795599" y="4549826"/>
            <a:ext cx="462954" cy="38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6B5286-9D0E-ACF2-BF87-7C035E058286}"/>
              </a:ext>
            </a:extLst>
          </p:cNvPr>
          <p:cNvCxnSpPr>
            <a:cxnSpLocks/>
          </p:cNvCxnSpPr>
          <p:nvPr/>
        </p:nvCxnSpPr>
        <p:spPr>
          <a:xfrm flipH="1">
            <a:off x="4723003" y="4441073"/>
            <a:ext cx="462954" cy="49347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F762B18-9D61-51FF-EF87-01458EB0B3C3}"/>
              </a:ext>
            </a:extLst>
          </p:cNvPr>
          <p:cNvSpPr txBox="1"/>
          <p:nvPr/>
        </p:nvSpPr>
        <p:spPr>
          <a:xfrm>
            <a:off x="5103219" y="5215021"/>
            <a:ext cx="2040302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NEUTRAL ATOM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pic>
        <p:nvPicPr>
          <p:cNvPr id="7172" name="Picture 4" descr="Ammonium Acetate - a Chemical Compound - Assignment Point">
            <a:extLst>
              <a:ext uri="{FF2B5EF4-FFF2-40B4-BE49-F238E27FC236}">
                <a16:creationId xmlns:a16="http://schemas.microsoft.com/office/drawing/2014/main" id="{E5484063-62DC-9866-7964-ACAA97D3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62" y="3180316"/>
            <a:ext cx="4640059" cy="26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51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597F98-E531-8CB6-C389-6870BE241870}"/>
              </a:ext>
            </a:extLst>
          </p:cNvPr>
          <p:cNvSpPr txBox="1"/>
          <p:nvPr/>
        </p:nvSpPr>
        <p:spPr>
          <a:xfrm>
            <a:off x="139996" y="170973"/>
            <a:ext cx="11912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John Dalton’s Hypothesis</a:t>
            </a:r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357428C-CEF5-5A22-7F88-69C75C5A60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260"/>
          <a:stretch/>
        </p:blipFill>
        <p:spPr>
          <a:xfrm>
            <a:off x="0" y="878859"/>
            <a:ext cx="11780519" cy="825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4E1C1-5D86-2D29-02F0-C1498CC2CEB8}"/>
              </a:ext>
            </a:extLst>
          </p:cNvPr>
          <p:cNvSpPr txBox="1"/>
          <p:nvPr/>
        </p:nvSpPr>
        <p:spPr>
          <a:xfrm>
            <a:off x="0" y="1996496"/>
            <a:ext cx="1149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Dalton’s fourth hypothesis is very similar to the </a:t>
            </a:r>
            <a:r>
              <a:rPr lang="en-US" sz="2400" b="1" dirty="0"/>
              <a:t>Law of Conservation of Mass</a:t>
            </a:r>
            <a:r>
              <a:rPr lang="en-US" sz="2400" dirty="0">
                <a:solidFill>
                  <a:srgbClr val="FF0000"/>
                </a:solidFill>
              </a:rPr>
              <a:t>…..(mass cannot be created or destroyed).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6B93E-8AEF-F0AD-1EF8-E30CE78FD5D8}"/>
              </a:ext>
            </a:extLst>
          </p:cNvPr>
          <p:cNvSpPr txBox="1"/>
          <p:nvPr/>
        </p:nvSpPr>
        <p:spPr>
          <a:xfrm>
            <a:off x="457200" y="4432427"/>
            <a:ext cx="10806545" cy="461665"/>
          </a:xfrm>
          <a:prstGeom prst="rect">
            <a:avLst/>
          </a:prstGeom>
          <a:noFill/>
          <a:ln w="730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Chemical equations should ALWAYS have the same number on either side of the “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”.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20E289-FE7D-6A64-6403-C1F0F2B4AB73}"/>
              </a:ext>
            </a:extLst>
          </p:cNvPr>
          <p:cNvSpPr txBox="1"/>
          <p:nvPr/>
        </p:nvSpPr>
        <p:spPr>
          <a:xfrm>
            <a:off x="2998582" y="2893544"/>
            <a:ext cx="549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Really important concept later in Chemistry….applies to many things we do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864737-BBE2-A5EC-99C4-4CD12979010B}"/>
              </a:ext>
            </a:extLst>
          </p:cNvPr>
          <p:cNvCxnSpPr/>
          <p:nvPr/>
        </p:nvCxnSpPr>
        <p:spPr>
          <a:xfrm>
            <a:off x="5430982" y="3754582"/>
            <a:ext cx="0" cy="52647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53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44525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2.4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4EC656-426F-6F5E-026B-B317802C9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5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formula for Magnesium nitride, Mg</a:t>
            </a:r>
            <a:r>
              <a:rPr lang="en-US" baseline="30000" dirty="0"/>
              <a:t>2+ </a:t>
            </a:r>
            <a:r>
              <a:rPr lang="en-US" dirty="0"/>
              <a:t>and N</a:t>
            </a:r>
            <a:r>
              <a:rPr lang="en-US" baseline="30000" dirty="0"/>
              <a:t>3-</a:t>
            </a:r>
            <a:r>
              <a:rPr lang="en-US" dirty="0"/>
              <a:t> 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717D5-D340-9FD6-11BD-0C25DCA5544C}"/>
              </a:ext>
            </a:extLst>
          </p:cNvPr>
          <p:cNvSpPr txBox="1"/>
          <p:nvPr/>
        </p:nvSpPr>
        <p:spPr>
          <a:xfrm>
            <a:off x="1402158" y="174783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Mg</a:t>
            </a:r>
            <a:r>
              <a:rPr lang="en-US" sz="3600" b="1" baseline="30000" dirty="0">
                <a:solidFill>
                  <a:srgbClr val="FF0000"/>
                </a:solidFill>
              </a:rPr>
              <a:t>2+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E3C9A-98F6-2231-1DD4-176A27DE4F48}"/>
              </a:ext>
            </a:extLst>
          </p:cNvPr>
          <p:cNvSpPr txBox="1"/>
          <p:nvPr/>
        </p:nvSpPr>
        <p:spPr>
          <a:xfrm>
            <a:off x="1437264" y="2294657"/>
            <a:ext cx="145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Magnesium</a:t>
            </a:r>
            <a:r>
              <a:rPr lang="en-US" sz="2000" b="1" dirty="0">
                <a:solidFill>
                  <a:srgbClr val="FF0000"/>
                </a:solidFill>
              </a:rPr>
              <a:t> Cation</a:t>
            </a:r>
            <a:endParaRPr lang="en-US" sz="20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4FA054-815C-60AE-026A-C885A0AB272B}"/>
              </a:ext>
            </a:extLst>
          </p:cNvPr>
          <p:cNvSpPr txBox="1"/>
          <p:nvPr/>
        </p:nvSpPr>
        <p:spPr>
          <a:xfrm>
            <a:off x="5310596" y="1747838"/>
            <a:ext cx="2200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N</a:t>
            </a:r>
            <a:r>
              <a:rPr lang="en-US" sz="3600" b="1" baseline="30000" dirty="0">
                <a:solidFill>
                  <a:srgbClr val="0070C0"/>
                </a:solidFill>
              </a:rPr>
              <a:t>3-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E3FE0-7535-9415-FB83-7F8A081E4220}"/>
              </a:ext>
            </a:extLst>
          </p:cNvPr>
          <p:cNvSpPr txBox="1"/>
          <p:nvPr/>
        </p:nvSpPr>
        <p:spPr>
          <a:xfrm>
            <a:off x="5814607" y="2294657"/>
            <a:ext cx="1116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Nitrogen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0070C0"/>
                </a:solidFill>
              </a:rPr>
              <a:t>Anion</a:t>
            </a:r>
            <a:endParaRPr lang="en-US" sz="20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A0B9FF-60FC-1987-5A2F-C40DCEC8B3CA}"/>
              </a:ext>
            </a:extLst>
          </p:cNvPr>
          <p:cNvSpPr txBox="1"/>
          <p:nvPr/>
        </p:nvSpPr>
        <p:spPr>
          <a:xfrm>
            <a:off x="499861" y="1101507"/>
            <a:ext cx="31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2, 4,6, 8, 10, 12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7E7330-419F-36C6-31BE-25BE445344F8}"/>
              </a:ext>
            </a:extLst>
          </p:cNvPr>
          <p:cNvSpPr txBox="1"/>
          <p:nvPr/>
        </p:nvSpPr>
        <p:spPr>
          <a:xfrm>
            <a:off x="4827269" y="1112729"/>
            <a:ext cx="31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3, 6, 9, 12, 15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1E6BC-381A-3D81-A5EB-1CD93BE2DC5B}"/>
              </a:ext>
            </a:extLst>
          </p:cNvPr>
          <p:cNvSpPr/>
          <p:nvPr/>
        </p:nvSpPr>
        <p:spPr>
          <a:xfrm>
            <a:off x="1364058" y="1150897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19795F-DB44-E772-B6BD-B08DCC7BB8EE}"/>
              </a:ext>
            </a:extLst>
          </p:cNvPr>
          <p:cNvSpPr/>
          <p:nvPr/>
        </p:nvSpPr>
        <p:spPr>
          <a:xfrm>
            <a:off x="5303131" y="1150224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E60BBD-3983-3C18-2237-3C2A6162EE44}"/>
              </a:ext>
            </a:extLst>
          </p:cNvPr>
          <p:cNvSpPr txBox="1"/>
          <p:nvPr/>
        </p:nvSpPr>
        <p:spPr>
          <a:xfrm>
            <a:off x="2533647" y="3325708"/>
            <a:ext cx="316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Mg</a:t>
            </a:r>
            <a:r>
              <a:rPr lang="en-US" sz="3600" b="1" baseline="-25000" dirty="0">
                <a:solidFill>
                  <a:srgbClr val="FF0000"/>
                </a:solidFill>
              </a:rPr>
              <a:t>3</a:t>
            </a:r>
            <a:r>
              <a:rPr lang="en-US" sz="3600" b="1" dirty="0">
                <a:solidFill>
                  <a:srgbClr val="0070C0"/>
                </a:solidFill>
              </a:rPr>
              <a:t>N</a:t>
            </a:r>
            <a:r>
              <a:rPr lang="en-US" sz="3600" b="1" baseline="-25000" dirty="0">
                <a:solidFill>
                  <a:srgbClr val="0070C0"/>
                </a:solidFill>
              </a:rPr>
              <a:t>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CF9273-75D4-1736-AA44-E3BDC6285343}"/>
              </a:ext>
            </a:extLst>
          </p:cNvPr>
          <p:cNvCxnSpPr>
            <a:cxnSpLocks/>
          </p:cNvCxnSpPr>
          <p:nvPr/>
        </p:nvCxnSpPr>
        <p:spPr>
          <a:xfrm>
            <a:off x="2309946" y="3049741"/>
            <a:ext cx="462954" cy="38472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99E2E3E-B9C2-87A3-E238-0E664A832FFB}"/>
              </a:ext>
            </a:extLst>
          </p:cNvPr>
          <p:cNvCxnSpPr>
            <a:cxnSpLocks/>
          </p:cNvCxnSpPr>
          <p:nvPr/>
        </p:nvCxnSpPr>
        <p:spPr>
          <a:xfrm flipH="1">
            <a:off x="5237350" y="2940988"/>
            <a:ext cx="462954" cy="49347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3EB7A3-1EE3-5958-B979-86B732304DC7}"/>
              </a:ext>
            </a:extLst>
          </p:cNvPr>
          <p:cNvSpPr txBox="1"/>
          <p:nvPr/>
        </p:nvSpPr>
        <p:spPr>
          <a:xfrm>
            <a:off x="207069" y="5300805"/>
            <a:ext cx="216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 X 2+ = 6</a:t>
            </a:r>
            <a:r>
              <a:rPr lang="en-US" sz="3600" b="1" baseline="30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32727-73CF-F7AE-1629-F6D1FFFC6336}"/>
              </a:ext>
            </a:extLst>
          </p:cNvPr>
          <p:cNvSpPr txBox="1"/>
          <p:nvPr/>
        </p:nvSpPr>
        <p:spPr>
          <a:xfrm>
            <a:off x="4359652" y="5300805"/>
            <a:ext cx="216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 X 3- = 6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B04BF7-5D6D-C72F-63CE-1A8744F5A030}"/>
              </a:ext>
            </a:extLst>
          </p:cNvPr>
          <p:cNvSpPr/>
          <p:nvPr/>
        </p:nvSpPr>
        <p:spPr>
          <a:xfrm>
            <a:off x="323437" y="5410979"/>
            <a:ext cx="209946" cy="41829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D4EDAA-151A-B956-C7AF-932D4FAB2D9F}"/>
              </a:ext>
            </a:extLst>
          </p:cNvPr>
          <p:cNvSpPr/>
          <p:nvPr/>
        </p:nvSpPr>
        <p:spPr>
          <a:xfrm>
            <a:off x="4412421" y="5391897"/>
            <a:ext cx="293151" cy="437375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F236A6-C905-6518-5DFB-6D41CCABF7B4}"/>
              </a:ext>
            </a:extLst>
          </p:cNvPr>
          <p:cNvSpPr/>
          <p:nvPr/>
        </p:nvSpPr>
        <p:spPr>
          <a:xfrm>
            <a:off x="4090849" y="3685347"/>
            <a:ext cx="195511" cy="281103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AB9EC0-15C3-C707-8B3A-3CEAB6CE2243}"/>
              </a:ext>
            </a:extLst>
          </p:cNvPr>
          <p:cNvSpPr/>
          <p:nvPr/>
        </p:nvSpPr>
        <p:spPr>
          <a:xfrm>
            <a:off x="4548161" y="3644454"/>
            <a:ext cx="195511" cy="281103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619D34-562D-125C-4620-9D065E6063F2}"/>
              </a:ext>
            </a:extLst>
          </p:cNvPr>
          <p:cNvSpPr txBox="1"/>
          <p:nvPr/>
        </p:nvSpPr>
        <p:spPr>
          <a:xfrm>
            <a:off x="5674516" y="3576097"/>
            <a:ext cx="2040302" cy="120032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dirty="0"/>
              <a:t>NEUTRAL ATOM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525BE1-69D0-3A5C-1771-A194FB38068A}"/>
              </a:ext>
            </a:extLst>
          </p:cNvPr>
          <p:cNvSpPr txBox="1"/>
          <p:nvPr/>
        </p:nvSpPr>
        <p:spPr>
          <a:xfrm>
            <a:off x="3070695" y="4068540"/>
            <a:ext cx="239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Magnesium Nitr</a:t>
            </a:r>
            <a:r>
              <a:rPr lang="en-US" sz="2000" b="1" u="sng" dirty="0"/>
              <a:t>ide</a:t>
            </a:r>
          </a:p>
          <a:p>
            <a:pPr algn="ctr"/>
            <a:r>
              <a:rPr lang="en-US" sz="2000" b="1" dirty="0"/>
              <a:t>Atom</a:t>
            </a:r>
          </a:p>
        </p:txBody>
      </p:sp>
      <p:pic>
        <p:nvPicPr>
          <p:cNvPr id="10242" name="Picture 2" descr="Schematic crystal structure of ε-Mg 3 N 2 (Mg atoms are depicted in... |  Download Scientific Diagram">
            <a:extLst>
              <a:ext uri="{FF2B5EF4-FFF2-40B4-BE49-F238E27FC236}">
                <a16:creationId xmlns:a16="http://schemas.microsoft.com/office/drawing/2014/main" id="{B8DBF737-0A1D-1C38-0414-4E3D9C8AB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1"/>
          <a:stretch/>
        </p:blipFill>
        <p:spPr bwMode="auto">
          <a:xfrm>
            <a:off x="8626856" y="1648961"/>
            <a:ext cx="3385271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 animBg="1"/>
      <p:bldP spid="14" grpId="0" animBg="1"/>
      <p:bldP spid="15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Write the formulas for the following ionic compounds: a) Chromium Sulfate (Containing Cr</a:t>
            </a:r>
            <a:r>
              <a:rPr lang="en-US" sz="2800" i="1" baseline="30000" dirty="0"/>
              <a:t>3+ </a:t>
            </a:r>
            <a:r>
              <a:rPr lang="en-US" sz="2800" i="1" dirty="0"/>
              <a:t>and SO</a:t>
            </a:r>
            <a:r>
              <a:rPr lang="en-US" sz="2800" i="1" baseline="-25000" dirty="0"/>
              <a:t>4</a:t>
            </a:r>
            <a:r>
              <a:rPr lang="en-US" sz="2800" i="1" baseline="30000" dirty="0"/>
              <a:t>2- </a:t>
            </a:r>
            <a:r>
              <a:rPr lang="en-US" sz="2800" i="1" dirty="0"/>
              <a:t>ions) and b) titanium oxide (containing Ti</a:t>
            </a:r>
            <a:r>
              <a:rPr lang="en-US" sz="2800" i="1" baseline="30000" dirty="0"/>
              <a:t>4+ </a:t>
            </a:r>
            <a:r>
              <a:rPr lang="en-US" sz="2800" i="1" dirty="0"/>
              <a:t>and O</a:t>
            </a:r>
            <a:r>
              <a:rPr lang="en-US" sz="2800" i="1" baseline="30000" dirty="0"/>
              <a:t>2-</a:t>
            </a:r>
            <a:r>
              <a:rPr lang="en-US" sz="2800" i="1" dirty="0"/>
              <a:t> ions).</a:t>
            </a:r>
            <a:endParaRPr lang="en-US" sz="2800" i="1" baseline="30000" dirty="0"/>
          </a:p>
        </p:txBody>
      </p:sp>
    </p:spTree>
    <p:extLst>
      <p:ext uri="{BB962C8B-B14F-4D97-AF65-F5344CB8AC3E}">
        <p14:creationId xmlns:p14="http://schemas.microsoft.com/office/powerpoint/2010/main" val="15761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2.7: Naming Compounds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253E7F-8693-AB1C-B65B-96C730E32C44}"/>
              </a:ext>
            </a:extLst>
          </p:cNvPr>
          <p:cNvSpPr txBox="1"/>
          <p:nvPr/>
        </p:nvSpPr>
        <p:spPr>
          <a:xfrm>
            <a:off x="221293" y="1385876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The rules for naming compounds are </a:t>
            </a:r>
            <a:r>
              <a:rPr lang="en-CA" sz="3600" i="1" dirty="0">
                <a:solidFill>
                  <a:srgbClr val="FF0000"/>
                </a:solidFill>
              </a:rPr>
              <a:t>universal</a:t>
            </a:r>
            <a:r>
              <a:rPr lang="en-CA" sz="3600" dirty="0"/>
              <a:t> (Everybody uses the same rules).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FDDA1-1460-1E17-1239-04D668FA46D4}"/>
              </a:ext>
            </a:extLst>
          </p:cNvPr>
          <p:cNvSpPr txBox="1"/>
          <p:nvPr/>
        </p:nvSpPr>
        <p:spPr>
          <a:xfrm>
            <a:off x="1333500" y="2586205"/>
            <a:ext cx="2647950" cy="64633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Compound 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816A8F-B835-15B4-016A-9F404CA101F3}"/>
              </a:ext>
            </a:extLst>
          </p:cNvPr>
          <p:cNvSpPr txBox="1"/>
          <p:nvPr/>
        </p:nvSpPr>
        <p:spPr>
          <a:xfrm>
            <a:off x="5397152" y="2200723"/>
            <a:ext cx="6381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First Question is: Is it </a:t>
            </a:r>
            <a:r>
              <a:rPr lang="en-CA" sz="2800" dirty="0">
                <a:solidFill>
                  <a:srgbClr val="FF0000"/>
                </a:solidFill>
              </a:rPr>
              <a:t>Organic</a:t>
            </a:r>
            <a:r>
              <a:rPr lang="en-CA" sz="2800" dirty="0"/>
              <a:t> or </a:t>
            </a:r>
            <a:r>
              <a:rPr lang="en-CA" sz="2800" dirty="0">
                <a:solidFill>
                  <a:srgbClr val="0070C0"/>
                </a:solidFill>
              </a:rPr>
              <a:t>Inorganic</a:t>
            </a:r>
            <a:r>
              <a:rPr lang="en-CA" sz="2800" dirty="0"/>
              <a:t>?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965DD1-8759-2E9A-1B09-7A9E4C33F824}"/>
              </a:ext>
            </a:extLst>
          </p:cNvPr>
          <p:cNvSpPr txBox="1"/>
          <p:nvPr/>
        </p:nvSpPr>
        <p:spPr>
          <a:xfrm>
            <a:off x="5397152" y="3083736"/>
            <a:ext cx="378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FF0000"/>
                </a:solidFill>
              </a:rPr>
              <a:t>Organic Compounds are: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576E68-E6F1-4A27-BAD6-65DCFA5E14AC}"/>
              </a:ext>
            </a:extLst>
          </p:cNvPr>
          <p:cNvSpPr txBox="1"/>
          <p:nvPr/>
        </p:nvSpPr>
        <p:spPr>
          <a:xfrm>
            <a:off x="9182100" y="3096240"/>
            <a:ext cx="278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Compounds</a:t>
            </a:r>
            <a:endParaRPr lang="en-US" sz="2800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19D6DD-2254-9416-749F-67E23E57413D}"/>
              </a:ext>
            </a:extLst>
          </p:cNvPr>
          <p:cNvSpPr txBox="1"/>
          <p:nvPr/>
        </p:nvSpPr>
        <p:spPr>
          <a:xfrm>
            <a:off x="5397152" y="3532826"/>
            <a:ext cx="656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containing </a:t>
            </a:r>
            <a:r>
              <a:rPr lang="en-CA" sz="2800" u="sng" dirty="0"/>
              <a:t>Carbon with Hydrogen, Oxygen, Nitrogen, and sulfur</a:t>
            </a:r>
            <a:r>
              <a:rPr lang="en-CA" sz="2800" dirty="0"/>
              <a:t>. </a:t>
            </a:r>
            <a:endParaRPr lang="en-US" sz="2800" baseline="-250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896F9E-0056-F63C-8360-BB6C05C6B7B7}"/>
              </a:ext>
            </a:extLst>
          </p:cNvPr>
          <p:cNvCxnSpPr/>
          <p:nvPr/>
        </p:nvCxnSpPr>
        <p:spPr>
          <a:xfrm flipH="1">
            <a:off x="1047750" y="3232536"/>
            <a:ext cx="819150" cy="105371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D8C0CE-7E01-A8AF-86ED-F97B6A1FEC11}"/>
              </a:ext>
            </a:extLst>
          </p:cNvPr>
          <p:cNvSpPr txBox="1"/>
          <p:nvPr/>
        </p:nvSpPr>
        <p:spPr>
          <a:xfrm>
            <a:off x="171450" y="4286250"/>
            <a:ext cx="1933575" cy="64633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Organic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08ABC-F48C-217D-94CC-A4E0E63E0597}"/>
              </a:ext>
            </a:extLst>
          </p:cNvPr>
          <p:cNvSpPr txBox="1"/>
          <p:nvPr/>
        </p:nvSpPr>
        <p:spPr>
          <a:xfrm>
            <a:off x="5397152" y="4670971"/>
            <a:ext cx="4013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</a:rPr>
              <a:t>Inorganic</a:t>
            </a:r>
            <a:r>
              <a:rPr lang="en-CA" sz="2800" dirty="0"/>
              <a:t> </a:t>
            </a:r>
            <a:r>
              <a:rPr lang="en-CA" sz="2800" dirty="0">
                <a:solidFill>
                  <a:srgbClr val="0070C0"/>
                </a:solidFill>
              </a:rPr>
              <a:t>Compounds are:</a:t>
            </a:r>
            <a:endParaRPr lang="en-US" sz="2800" baseline="-25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9BBF23-59FA-9268-9271-2B2BA253BD2D}"/>
              </a:ext>
            </a:extLst>
          </p:cNvPr>
          <p:cNvSpPr txBox="1"/>
          <p:nvPr/>
        </p:nvSpPr>
        <p:spPr>
          <a:xfrm>
            <a:off x="5397152" y="5164667"/>
            <a:ext cx="6566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/>
              <a:t>Everything else….and CO, CO</a:t>
            </a:r>
            <a:r>
              <a:rPr lang="en-CA" sz="2800" baseline="30000" dirty="0"/>
              <a:t>2</a:t>
            </a:r>
            <a:r>
              <a:rPr lang="en-CA" sz="2800" dirty="0"/>
              <a:t>, CS</a:t>
            </a:r>
            <a:r>
              <a:rPr lang="en-CA" sz="2800" baseline="30000" dirty="0"/>
              <a:t>2</a:t>
            </a:r>
            <a:r>
              <a:rPr lang="en-CA" sz="2800" dirty="0"/>
              <a:t>, CN</a:t>
            </a:r>
            <a:r>
              <a:rPr lang="en-CA" sz="2800" baseline="-25000" dirty="0"/>
              <a:t>-</a:t>
            </a:r>
            <a:r>
              <a:rPr lang="en-CA" sz="2800" dirty="0"/>
              <a:t>, CO</a:t>
            </a:r>
            <a:r>
              <a:rPr lang="en-CA" sz="2800" baseline="30000" dirty="0"/>
              <a:t>3</a:t>
            </a:r>
            <a:r>
              <a:rPr lang="en-CA" sz="2800" dirty="0"/>
              <a:t>, and HCO</a:t>
            </a:r>
            <a:r>
              <a:rPr lang="en-CA" sz="2800" baseline="-25000" dirty="0"/>
              <a:t>3</a:t>
            </a:r>
            <a:r>
              <a:rPr lang="en-CA" sz="2800" baseline="30000" dirty="0"/>
              <a:t>-</a:t>
            </a:r>
            <a:endParaRPr lang="en-US" sz="2800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48335-A814-6132-7C92-05221D1CA77E}"/>
              </a:ext>
            </a:extLst>
          </p:cNvPr>
          <p:cNvSpPr txBox="1"/>
          <p:nvPr/>
        </p:nvSpPr>
        <p:spPr>
          <a:xfrm>
            <a:off x="2319337" y="4286250"/>
            <a:ext cx="2124075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Inorganic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B545D5-645C-7425-ED4C-27EC7A1D981F}"/>
              </a:ext>
            </a:extLst>
          </p:cNvPr>
          <p:cNvCxnSpPr/>
          <p:nvPr/>
        </p:nvCxnSpPr>
        <p:spPr>
          <a:xfrm>
            <a:off x="3124200" y="3232536"/>
            <a:ext cx="342900" cy="10537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0492B30-0745-EAB3-9D7A-76040315C764}"/>
              </a:ext>
            </a:extLst>
          </p:cNvPr>
          <p:cNvSpPr txBox="1"/>
          <p:nvPr/>
        </p:nvSpPr>
        <p:spPr>
          <a:xfrm>
            <a:off x="0" y="5148958"/>
            <a:ext cx="2126293" cy="1569660"/>
          </a:xfrm>
          <a:prstGeom prst="rect">
            <a:avLst/>
          </a:prstGeom>
          <a:noFill/>
          <a:ln w="539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Talk more about these later.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914ED4-07B5-289C-DDF0-4C8728DC4D8D}"/>
              </a:ext>
            </a:extLst>
          </p:cNvPr>
          <p:cNvSpPr/>
          <p:nvPr/>
        </p:nvSpPr>
        <p:spPr>
          <a:xfrm>
            <a:off x="2319337" y="4286250"/>
            <a:ext cx="2124075" cy="646331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9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8" grpId="0"/>
      <p:bldP spid="12" grpId="0" animBg="1"/>
      <p:bldP spid="13" grpId="0"/>
      <p:bldP spid="14" grpId="0"/>
      <p:bldP spid="15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2.7: Naming Compounds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FDDA1-1460-1E17-1239-04D668FA46D4}"/>
              </a:ext>
            </a:extLst>
          </p:cNvPr>
          <p:cNvSpPr txBox="1"/>
          <p:nvPr/>
        </p:nvSpPr>
        <p:spPr>
          <a:xfrm>
            <a:off x="1371600" y="1538455"/>
            <a:ext cx="2647950" cy="64633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Compound X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896F9E-0056-F63C-8360-BB6C05C6B7B7}"/>
              </a:ext>
            </a:extLst>
          </p:cNvPr>
          <p:cNvCxnSpPr/>
          <p:nvPr/>
        </p:nvCxnSpPr>
        <p:spPr>
          <a:xfrm flipH="1">
            <a:off x="1085850" y="2184786"/>
            <a:ext cx="819150" cy="105371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D8C0CE-7E01-A8AF-86ED-F97B6A1FEC11}"/>
              </a:ext>
            </a:extLst>
          </p:cNvPr>
          <p:cNvSpPr txBox="1"/>
          <p:nvPr/>
        </p:nvSpPr>
        <p:spPr>
          <a:xfrm>
            <a:off x="209550" y="3238500"/>
            <a:ext cx="1933575" cy="64633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Organic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D48335-A814-6132-7C92-05221D1CA77E}"/>
              </a:ext>
            </a:extLst>
          </p:cNvPr>
          <p:cNvSpPr txBox="1"/>
          <p:nvPr/>
        </p:nvSpPr>
        <p:spPr>
          <a:xfrm>
            <a:off x="2357437" y="3238500"/>
            <a:ext cx="2124075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Inorganic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B545D5-645C-7425-ED4C-27EC7A1D981F}"/>
              </a:ext>
            </a:extLst>
          </p:cNvPr>
          <p:cNvCxnSpPr/>
          <p:nvPr/>
        </p:nvCxnSpPr>
        <p:spPr>
          <a:xfrm>
            <a:off x="3162300" y="2184786"/>
            <a:ext cx="342900" cy="10537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4A914ED4-07B5-289C-DDF0-4C8728DC4D8D}"/>
              </a:ext>
            </a:extLst>
          </p:cNvPr>
          <p:cNvSpPr/>
          <p:nvPr/>
        </p:nvSpPr>
        <p:spPr>
          <a:xfrm>
            <a:off x="2357437" y="3238500"/>
            <a:ext cx="2124075" cy="646331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9A4845E-D632-4BBC-9B29-5745416DA142}"/>
              </a:ext>
            </a:extLst>
          </p:cNvPr>
          <p:cNvCxnSpPr>
            <a:cxnSpLocks/>
          </p:cNvCxnSpPr>
          <p:nvPr/>
        </p:nvCxnSpPr>
        <p:spPr>
          <a:xfrm>
            <a:off x="3781425" y="3913748"/>
            <a:ext cx="342900" cy="10537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617AC92-0EF4-39B4-40E3-5A2B716730DB}"/>
              </a:ext>
            </a:extLst>
          </p:cNvPr>
          <p:cNvSpPr txBox="1"/>
          <p:nvPr/>
        </p:nvSpPr>
        <p:spPr>
          <a:xfrm>
            <a:off x="2857500" y="4996379"/>
            <a:ext cx="1323975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Ionic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C8AB6-00A3-49AE-CF76-DF3FC172ACAC}"/>
              </a:ext>
            </a:extLst>
          </p:cNvPr>
          <p:cNvSpPr txBox="1"/>
          <p:nvPr/>
        </p:nvSpPr>
        <p:spPr>
          <a:xfrm>
            <a:off x="4443412" y="4996379"/>
            <a:ext cx="2185988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Molecular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7B51B8-D30A-B2B5-AEBE-84D82F155F9B}"/>
              </a:ext>
            </a:extLst>
          </p:cNvPr>
          <p:cNvSpPr txBox="1"/>
          <p:nvPr/>
        </p:nvSpPr>
        <p:spPr>
          <a:xfrm>
            <a:off x="6891337" y="4996378"/>
            <a:ext cx="1323975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Acids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744B9-DAC5-47DF-5E2F-4D885800044E}"/>
              </a:ext>
            </a:extLst>
          </p:cNvPr>
          <p:cNvSpPr txBox="1"/>
          <p:nvPr/>
        </p:nvSpPr>
        <p:spPr>
          <a:xfrm>
            <a:off x="8477249" y="5001656"/>
            <a:ext cx="1323975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192EE9-C5B7-EEB4-BF73-DBCE12FF520E}"/>
              </a:ext>
            </a:extLst>
          </p:cNvPr>
          <p:cNvSpPr txBox="1"/>
          <p:nvPr/>
        </p:nvSpPr>
        <p:spPr>
          <a:xfrm>
            <a:off x="10063161" y="4996377"/>
            <a:ext cx="1957389" cy="646331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Hydrates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6909D6A-03F2-A69B-130A-045047DD43B2}"/>
              </a:ext>
            </a:extLst>
          </p:cNvPr>
          <p:cNvSpPr/>
          <p:nvPr/>
        </p:nvSpPr>
        <p:spPr>
          <a:xfrm>
            <a:off x="2895599" y="4996377"/>
            <a:ext cx="1257302" cy="646331"/>
          </a:xfrm>
          <a:prstGeom prst="rect">
            <a:avLst/>
          </a:prstGeom>
          <a:solidFill>
            <a:srgbClr val="00B05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Compounds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E8257-E899-DD47-395B-78F880533DAC}"/>
              </a:ext>
            </a:extLst>
          </p:cNvPr>
          <p:cNvSpPr txBox="1"/>
          <p:nvPr/>
        </p:nvSpPr>
        <p:spPr>
          <a:xfrm>
            <a:off x="221293" y="1385876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As mentioned previously, </a:t>
            </a:r>
            <a:r>
              <a:rPr lang="en-CA" sz="3600" b="1" dirty="0"/>
              <a:t>ionic compounds </a:t>
            </a:r>
            <a:r>
              <a:rPr lang="en-CA" sz="3600" dirty="0"/>
              <a:t>are formed from </a:t>
            </a:r>
            <a:r>
              <a:rPr lang="en-CA" sz="3600" b="1" dirty="0">
                <a:solidFill>
                  <a:srgbClr val="FF0000"/>
                </a:solidFill>
              </a:rPr>
              <a:t>positive cations </a:t>
            </a:r>
            <a:r>
              <a:rPr lang="en-CA" sz="3600" dirty="0"/>
              <a:t>and </a:t>
            </a:r>
            <a:r>
              <a:rPr lang="en-CA" sz="3600" b="1" dirty="0">
                <a:solidFill>
                  <a:srgbClr val="0070C0"/>
                </a:solidFill>
              </a:rPr>
              <a:t>negative anions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B331-5752-E8C2-2E9B-74416465AC1D}"/>
              </a:ext>
            </a:extLst>
          </p:cNvPr>
          <p:cNvSpPr txBox="1"/>
          <p:nvPr/>
        </p:nvSpPr>
        <p:spPr>
          <a:xfrm>
            <a:off x="221293" y="3429000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The majority of Ionic Compounds are </a:t>
            </a:r>
            <a:r>
              <a:rPr lang="en-CA" sz="3600" i="1" dirty="0"/>
              <a:t>Binary</a:t>
            </a:r>
            <a:r>
              <a:rPr lang="en-CA" sz="3600" dirty="0"/>
              <a:t>……..meaning composed of two parts (</a:t>
            </a:r>
            <a:r>
              <a:rPr lang="en-CA" sz="3600" b="1" dirty="0">
                <a:solidFill>
                  <a:srgbClr val="FF0000"/>
                </a:solidFill>
              </a:rPr>
              <a:t>Metal</a:t>
            </a:r>
            <a:r>
              <a:rPr lang="en-CA" sz="3600" dirty="0"/>
              <a:t> and </a:t>
            </a:r>
            <a:r>
              <a:rPr lang="en-CA" sz="3600" b="1" dirty="0">
                <a:solidFill>
                  <a:srgbClr val="0070C0"/>
                </a:solidFill>
              </a:rPr>
              <a:t>Non-metal</a:t>
            </a:r>
            <a:r>
              <a:rPr lang="en-CA" sz="3600" dirty="0"/>
              <a:t>)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78A56-F2BB-71E0-4BDD-7409D6787E4D}"/>
              </a:ext>
            </a:extLst>
          </p:cNvPr>
          <p:cNvSpPr txBox="1"/>
          <p:nvPr/>
        </p:nvSpPr>
        <p:spPr>
          <a:xfrm>
            <a:off x="5353050" y="5668587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Lithium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0070C0"/>
                </a:solidFill>
              </a:rPr>
              <a:t>chlor</a:t>
            </a:r>
            <a:r>
              <a:rPr lang="en-CA" sz="3600" b="1" u="sng" dirty="0">
                <a:solidFill>
                  <a:srgbClr val="0070C0"/>
                </a:solidFill>
              </a:rPr>
              <a:t>ide</a:t>
            </a:r>
            <a:endParaRPr lang="en-US" sz="3600" b="1" u="sng" baseline="-25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2CE3B-F7CD-3D6C-EFB9-F4441B1732D6}"/>
              </a:ext>
            </a:extLst>
          </p:cNvPr>
          <p:cNvSpPr txBox="1"/>
          <p:nvPr/>
        </p:nvSpPr>
        <p:spPr>
          <a:xfrm>
            <a:off x="2759640" y="5148958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i="1" dirty="0"/>
              <a:t>For example:</a:t>
            </a:r>
            <a:endParaRPr lang="en-US" sz="3600" b="1" i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Compounds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02CE3B-F7CD-3D6C-EFB9-F4441B1732D6}"/>
              </a:ext>
            </a:extLst>
          </p:cNvPr>
          <p:cNvSpPr txBox="1"/>
          <p:nvPr/>
        </p:nvSpPr>
        <p:spPr>
          <a:xfrm>
            <a:off x="584548" y="3338244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The </a:t>
            </a:r>
            <a:r>
              <a:rPr lang="en-CA" sz="3600" b="1" dirty="0">
                <a:solidFill>
                  <a:srgbClr val="FF0000"/>
                </a:solidFill>
              </a:rPr>
              <a:t>metal</a:t>
            </a:r>
            <a:r>
              <a:rPr lang="en-CA" sz="3600" dirty="0"/>
              <a:t> keeps its </a:t>
            </a:r>
            <a:r>
              <a:rPr lang="en-CA" sz="3600" b="1" dirty="0">
                <a:solidFill>
                  <a:srgbClr val="FF0000"/>
                </a:solidFill>
              </a:rPr>
              <a:t>full name </a:t>
            </a:r>
            <a:r>
              <a:rPr lang="en-CA" sz="3600" dirty="0"/>
              <a:t>when forming an ionic compound.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ABE59-1A73-4028-9A72-36469AA82D5C}"/>
              </a:ext>
            </a:extLst>
          </p:cNvPr>
          <p:cNvSpPr txBox="1"/>
          <p:nvPr/>
        </p:nvSpPr>
        <p:spPr>
          <a:xfrm>
            <a:off x="3962400" y="2048148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Lithium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0070C0"/>
                </a:solidFill>
              </a:rPr>
              <a:t>chlor</a:t>
            </a:r>
            <a:r>
              <a:rPr lang="en-CA" sz="3600" b="1" u="sng" dirty="0">
                <a:solidFill>
                  <a:srgbClr val="0070C0"/>
                </a:solidFill>
              </a:rPr>
              <a:t>ide</a:t>
            </a:r>
            <a:endParaRPr lang="en-US" sz="3600" b="1" u="sng" baseline="-250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50CCB-BA05-7614-A4A8-880A1906091B}"/>
              </a:ext>
            </a:extLst>
          </p:cNvPr>
          <p:cNvSpPr txBox="1"/>
          <p:nvPr/>
        </p:nvSpPr>
        <p:spPr>
          <a:xfrm>
            <a:off x="1368990" y="1528519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i="1" dirty="0"/>
              <a:t>For example:</a:t>
            </a:r>
            <a:endParaRPr lang="en-US" sz="3600" b="1" i="1" baseline="-25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3C95C-05B7-CB54-4C3F-54AAF35FDA70}"/>
              </a:ext>
            </a:extLst>
          </p:cNvPr>
          <p:cNvSpPr txBox="1"/>
          <p:nvPr/>
        </p:nvSpPr>
        <p:spPr>
          <a:xfrm>
            <a:off x="584548" y="5101802"/>
            <a:ext cx="11315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The </a:t>
            </a:r>
            <a:r>
              <a:rPr lang="en-CA" sz="3600" b="1" dirty="0">
                <a:solidFill>
                  <a:srgbClr val="0070C0"/>
                </a:solidFill>
              </a:rPr>
              <a:t>non-metal</a:t>
            </a:r>
            <a:r>
              <a:rPr lang="en-CA" sz="3600" dirty="0"/>
              <a:t> changes it name and </a:t>
            </a:r>
            <a:r>
              <a:rPr lang="en-CA" sz="3600" b="1" dirty="0">
                <a:solidFill>
                  <a:srgbClr val="0070C0"/>
                </a:solidFill>
              </a:rPr>
              <a:t>gets an </a:t>
            </a:r>
            <a:r>
              <a:rPr lang="en-CA" sz="3600" b="1" i="1" dirty="0">
                <a:solidFill>
                  <a:srgbClr val="0070C0"/>
                </a:solidFill>
              </a:rPr>
              <a:t>-ide </a:t>
            </a:r>
            <a:r>
              <a:rPr lang="en-CA" sz="3600" b="1" dirty="0">
                <a:solidFill>
                  <a:srgbClr val="0070C0"/>
                </a:solidFill>
              </a:rPr>
              <a:t>ending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0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Compounds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7B81C-C36C-E017-8EF3-46EB7CD640F7}"/>
              </a:ext>
            </a:extLst>
          </p:cNvPr>
          <p:cNvSpPr txBox="1"/>
          <p:nvPr/>
        </p:nvSpPr>
        <p:spPr>
          <a:xfrm>
            <a:off x="327764" y="1471344"/>
            <a:ext cx="11607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Some Ionic compounds are formed from multiple elements joined together </a:t>
            </a:r>
            <a:r>
              <a:rPr lang="en-CA" sz="3600" i="1" dirty="0"/>
              <a:t>(Ternary Compounds….Polyatomic ions)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08DEF-8DDA-D04D-176E-93B37C3E698B}"/>
              </a:ext>
            </a:extLst>
          </p:cNvPr>
          <p:cNvSpPr txBox="1"/>
          <p:nvPr/>
        </p:nvSpPr>
        <p:spPr>
          <a:xfrm>
            <a:off x="2455817" y="2712317"/>
            <a:ext cx="932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***But their still considered binary and get named the same***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A7A06-36AB-8915-4D92-2311730A281B}"/>
              </a:ext>
            </a:extLst>
          </p:cNvPr>
          <p:cNvSpPr txBox="1"/>
          <p:nvPr/>
        </p:nvSpPr>
        <p:spPr>
          <a:xfrm>
            <a:off x="4201886" y="4053438"/>
            <a:ext cx="306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</a:t>
            </a:r>
            <a:r>
              <a:rPr lang="en-US" sz="3600" b="1" baseline="30000" dirty="0">
                <a:solidFill>
                  <a:srgbClr val="FF0000"/>
                </a:solidFill>
              </a:rPr>
              <a:t>+</a:t>
            </a:r>
            <a:r>
              <a:rPr lang="en-US" sz="3600" dirty="0">
                <a:solidFill>
                  <a:srgbClr val="FF0000"/>
                </a:solidFill>
              </a:rPr>
              <a:t> + </a:t>
            </a:r>
            <a:r>
              <a:rPr lang="en-US" sz="3600" b="1" dirty="0">
                <a:solidFill>
                  <a:srgbClr val="0070C0"/>
                </a:solidFill>
              </a:rPr>
              <a:t>CN</a:t>
            </a:r>
            <a:r>
              <a:rPr lang="en-US" sz="3600" b="1" baseline="30000" dirty="0">
                <a:solidFill>
                  <a:srgbClr val="0070C0"/>
                </a:solidFill>
              </a:rPr>
              <a:t>-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C9B32-9746-3EB3-9E6C-5ABBDDFF15F4}"/>
              </a:ext>
            </a:extLst>
          </p:cNvPr>
          <p:cNvSpPr txBox="1"/>
          <p:nvPr/>
        </p:nvSpPr>
        <p:spPr>
          <a:xfrm>
            <a:off x="2455817" y="4699769"/>
            <a:ext cx="1318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POSITIVE </a:t>
            </a:r>
            <a:r>
              <a:rPr lang="en-US" sz="2000" b="1" dirty="0"/>
              <a:t>Potassium</a:t>
            </a:r>
            <a:endParaRPr lang="en-US" sz="2000" b="1" u="sng" dirty="0"/>
          </a:p>
          <a:p>
            <a:pPr algn="ctr"/>
            <a:r>
              <a:rPr lang="en-US" sz="2000" b="1" dirty="0"/>
              <a:t>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978494-C98F-18B4-502D-3C126D34D465}"/>
              </a:ext>
            </a:extLst>
          </p:cNvPr>
          <p:cNvCxnSpPr/>
          <p:nvPr/>
        </p:nvCxnSpPr>
        <p:spPr>
          <a:xfrm flipV="1">
            <a:off x="3774242" y="4552950"/>
            <a:ext cx="427644" cy="14681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B11625-715C-AD16-BF3E-8F6A61FFEB95}"/>
              </a:ext>
            </a:extLst>
          </p:cNvPr>
          <p:cNvCxnSpPr>
            <a:cxnSpLocks/>
          </p:cNvCxnSpPr>
          <p:nvPr/>
        </p:nvCxnSpPr>
        <p:spPr>
          <a:xfrm flipV="1">
            <a:off x="5353050" y="4699769"/>
            <a:ext cx="0" cy="507831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897DC-0FA0-89AA-EFA2-3695114D4AD8}"/>
              </a:ext>
            </a:extLst>
          </p:cNvPr>
          <p:cNvSpPr txBox="1"/>
          <p:nvPr/>
        </p:nvSpPr>
        <p:spPr>
          <a:xfrm>
            <a:off x="4693837" y="5207600"/>
            <a:ext cx="1318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NEGATIVE</a:t>
            </a:r>
            <a:r>
              <a:rPr lang="en-US" sz="2000" b="1" dirty="0" err="1"/>
              <a:t>Cyanide</a:t>
            </a:r>
            <a:endParaRPr lang="en-US" sz="2000" b="1" u="sng" dirty="0"/>
          </a:p>
          <a:p>
            <a:pPr algn="ctr"/>
            <a:r>
              <a:rPr lang="en-US" sz="2000" b="1" dirty="0"/>
              <a:t>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42C8F-9198-8244-3792-72EEFF9FEA7A}"/>
              </a:ext>
            </a:extLst>
          </p:cNvPr>
          <p:cNvSpPr txBox="1"/>
          <p:nvPr/>
        </p:nvSpPr>
        <p:spPr>
          <a:xfrm>
            <a:off x="6368523" y="3912646"/>
            <a:ext cx="1322070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K</a:t>
            </a:r>
            <a:r>
              <a:rPr lang="en-US" sz="4800" b="1" dirty="0">
                <a:solidFill>
                  <a:srgbClr val="0070C0"/>
                </a:solidFill>
              </a:rPr>
              <a:t>CN</a:t>
            </a:r>
            <a:endParaRPr lang="en-US" sz="48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CA7760-06E5-4644-4555-452DEAA47D63}"/>
              </a:ext>
            </a:extLst>
          </p:cNvPr>
          <p:cNvSpPr txBox="1"/>
          <p:nvPr/>
        </p:nvSpPr>
        <p:spPr>
          <a:xfrm>
            <a:off x="7766958" y="3811780"/>
            <a:ext cx="3893816" cy="175432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NEUTRAL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Potassium</a:t>
            </a:r>
            <a:r>
              <a:rPr lang="en-US" sz="3600" b="1" dirty="0">
                <a:solidFill>
                  <a:srgbClr val="0070C0"/>
                </a:solidFill>
              </a:rPr>
              <a:t> cyan</a:t>
            </a:r>
            <a:r>
              <a:rPr lang="en-US" sz="3600" b="1" u="sng" dirty="0">
                <a:solidFill>
                  <a:srgbClr val="0070C0"/>
                </a:solidFill>
              </a:rPr>
              <a:t>ide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/>
              <a:t>atom</a:t>
            </a:r>
            <a:endParaRPr lang="en-US" sz="3600" b="1" u="sng" dirty="0"/>
          </a:p>
        </p:txBody>
      </p:sp>
    </p:spTree>
    <p:extLst>
      <p:ext uri="{BB962C8B-B14F-4D97-AF65-F5344CB8AC3E}">
        <p14:creationId xmlns:p14="http://schemas.microsoft.com/office/powerpoint/2010/main" val="384745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6" grpId="0"/>
      <p:bldP spid="19" grpId="0" animBg="1"/>
      <p:bldP spid="2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Ionic Compounds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7B81C-C36C-E017-8EF3-46EB7CD640F7}"/>
              </a:ext>
            </a:extLst>
          </p:cNvPr>
          <p:cNvSpPr txBox="1"/>
          <p:nvPr/>
        </p:nvSpPr>
        <p:spPr>
          <a:xfrm>
            <a:off x="327764" y="1471344"/>
            <a:ext cx="11607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/>
              <a:t>When Read or Writing Ionic Compounds the </a:t>
            </a:r>
            <a:r>
              <a:rPr lang="en-CA" sz="3600" b="1" dirty="0">
                <a:solidFill>
                  <a:srgbClr val="FF0000"/>
                </a:solidFill>
              </a:rPr>
              <a:t>Roman Numerals (I II III IV) refer to the CHARGE </a:t>
            </a:r>
            <a:r>
              <a:rPr lang="en-CA" sz="3600" dirty="0"/>
              <a:t>of the multi-valent (Multiple Charges) </a:t>
            </a:r>
            <a:r>
              <a:rPr lang="en-CA" sz="3600" b="1" dirty="0">
                <a:solidFill>
                  <a:srgbClr val="FF0000"/>
                </a:solidFill>
              </a:rPr>
              <a:t>metal</a:t>
            </a:r>
            <a:r>
              <a:rPr lang="en-CA" sz="3600" dirty="0"/>
              <a:t>.</a:t>
            </a:r>
            <a:endParaRPr lang="en-US" sz="3600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4096C8-28E8-4894-F9B6-F3F1AA0C4DAC}"/>
              </a:ext>
            </a:extLst>
          </p:cNvPr>
          <p:cNvSpPr txBox="1"/>
          <p:nvPr/>
        </p:nvSpPr>
        <p:spPr>
          <a:xfrm>
            <a:off x="4119155" y="3828794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Fe(III)</a:t>
            </a:r>
            <a:r>
              <a:rPr lang="en-CA" sz="3600" dirty="0"/>
              <a:t> </a:t>
            </a:r>
            <a:r>
              <a:rPr lang="en-CA" sz="3600" b="1" dirty="0">
                <a:solidFill>
                  <a:srgbClr val="0070C0"/>
                </a:solidFill>
              </a:rPr>
              <a:t>chlor</a:t>
            </a:r>
            <a:r>
              <a:rPr lang="en-CA" sz="3600" b="1" u="sng" dirty="0">
                <a:solidFill>
                  <a:srgbClr val="0070C0"/>
                </a:solidFill>
              </a:rPr>
              <a:t>ide</a:t>
            </a:r>
            <a:endParaRPr lang="en-US" sz="3600" b="1" u="sng" baseline="-25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5631B-DD7E-C55A-BB37-D7FC40B169E5}"/>
              </a:ext>
            </a:extLst>
          </p:cNvPr>
          <p:cNvSpPr txBox="1"/>
          <p:nvPr/>
        </p:nvSpPr>
        <p:spPr>
          <a:xfrm>
            <a:off x="1525745" y="3309165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i="1" dirty="0"/>
              <a:t>For example:</a:t>
            </a:r>
            <a:endParaRPr lang="en-US" sz="3600" b="1" i="1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6E18F0-6D38-2506-9277-CB1C6DA788D0}"/>
              </a:ext>
            </a:extLst>
          </p:cNvPr>
          <p:cNvCxnSpPr/>
          <p:nvPr/>
        </p:nvCxnSpPr>
        <p:spPr>
          <a:xfrm flipH="1">
            <a:off x="3827417" y="4336869"/>
            <a:ext cx="548640" cy="5878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DEABE4F-E97D-5FF2-48E3-59488C91A022}"/>
              </a:ext>
            </a:extLst>
          </p:cNvPr>
          <p:cNvSpPr txBox="1"/>
          <p:nvPr/>
        </p:nvSpPr>
        <p:spPr>
          <a:xfrm>
            <a:off x="2271305" y="4799348"/>
            <a:ext cx="3371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This is the </a:t>
            </a:r>
            <a:r>
              <a:rPr lang="en-CA" sz="3600" b="1" dirty="0">
                <a:solidFill>
                  <a:srgbClr val="FF0000"/>
                </a:solidFill>
              </a:rPr>
              <a:t>Fe</a:t>
            </a:r>
            <a:r>
              <a:rPr lang="en-CA" sz="3600" b="1" baseline="30000" dirty="0">
                <a:solidFill>
                  <a:srgbClr val="FF0000"/>
                </a:solidFill>
              </a:rPr>
              <a:t>3+</a:t>
            </a:r>
            <a:r>
              <a:rPr lang="en-CA" sz="3600" baseline="30000" dirty="0">
                <a:solidFill>
                  <a:srgbClr val="FF0000"/>
                </a:solidFill>
              </a:rPr>
              <a:t> </a:t>
            </a:r>
            <a:r>
              <a:rPr lang="en-CA" sz="3600" dirty="0">
                <a:solidFill>
                  <a:srgbClr val="FF0000"/>
                </a:solidFill>
              </a:rPr>
              <a:t>version of Fe.</a:t>
            </a:r>
          </a:p>
          <a:p>
            <a:r>
              <a:rPr lang="en-CA" sz="2800" b="1" dirty="0">
                <a:solidFill>
                  <a:srgbClr val="FF0000"/>
                </a:solidFill>
              </a:rPr>
              <a:t>(There’s Fe</a:t>
            </a:r>
            <a:r>
              <a:rPr lang="en-CA" sz="2800" b="1" baseline="30000" dirty="0">
                <a:solidFill>
                  <a:srgbClr val="FF0000"/>
                </a:solidFill>
              </a:rPr>
              <a:t>2+</a:t>
            </a:r>
            <a:r>
              <a:rPr lang="en-CA" sz="2800" b="1" dirty="0">
                <a:solidFill>
                  <a:srgbClr val="FF0000"/>
                </a:solidFill>
              </a:rPr>
              <a:t>/Fe</a:t>
            </a:r>
            <a:r>
              <a:rPr lang="en-CA" sz="2800" b="1" baseline="30000" dirty="0">
                <a:solidFill>
                  <a:srgbClr val="FF0000"/>
                </a:solidFill>
              </a:rPr>
              <a:t>3+</a:t>
            </a:r>
            <a:r>
              <a:rPr lang="en-CA" sz="2800" b="1" dirty="0">
                <a:solidFill>
                  <a:srgbClr val="FF0000"/>
                </a:solidFill>
              </a:rPr>
              <a:t>)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8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38100"/>
            <a:ext cx="10515600" cy="738188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050AF4-5D01-9CC4-6FFD-7719B8CD3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5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Name the following compounds: a) Cu(NO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b) KH</a:t>
            </a:r>
            <a:r>
              <a:rPr lang="en-US" baseline="-25000" dirty="0"/>
              <a:t>2</a:t>
            </a:r>
            <a:r>
              <a:rPr lang="en-US" dirty="0"/>
              <a:t>PO</a:t>
            </a:r>
            <a:r>
              <a:rPr lang="en-US" baseline="-25000" dirty="0"/>
              <a:t>4 </a:t>
            </a:r>
            <a:r>
              <a:rPr lang="en-US" dirty="0"/>
              <a:t>c) NH</a:t>
            </a:r>
            <a:r>
              <a:rPr lang="en-US" baseline="-25000" dirty="0"/>
              <a:t>4</a:t>
            </a:r>
            <a:r>
              <a:rPr lang="en-US" dirty="0"/>
              <a:t>ClO</a:t>
            </a:r>
            <a:r>
              <a:rPr lang="en-US" baseline="-25000" dirty="0"/>
              <a:t>3</a:t>
            </a:r>
            <a:r>
              <a:rPr lang="en-US" dirty="0"/>
              <a:t>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E4C3E-F5CD-4ECA-0BE4-D0876F9BF1BA}"/>
              </a:ext>
            </a:extLst>
          </p:cNvPr>
          <p:cNvSpPr/>
          <p:nvPr/>
        </p:nvSpPr>
        <p:spPr>
          <a:xfrm>
            <a:off x="4895850" y="604838"/>
            <a:ext cx="1771650" cy="50006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EE911-82A9-3E03-9594-C84DB3714E70}"/>
              </a:ext>
            </a:extLst>
          </p:cNvPr>
          <p:cNvSpPr txBox="1"/>
          <p:nvPr/>
        </p:nvSpPr>
        <p:spPr>
          <a:xfrm>
            <a:off x="4234814" y="1785938"/>
            <a:ext cx="2585086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Cu</a:t>
            </a:r>
            <a:r>
              <a:rPr lang="en-US" sz="4800" b="1" dirty="0">
                <a:solidFill>
                  <a:srgbClr val="0070C0"/>
                </a:solidFill>
              </a:rPr>
              <a:t>(NO</a:t>
            </a:r>
            <a:r>
              <a:rPr lang="en-US" sz="4800" b="1" baseline="-25000" dirty="0">
                <a:solidFill>
                  <a:srgbClr val="0070C0"/>
                </a:solidFill>
              </a:rPr>
              <a:t>3</a:t>
            </a:r>
            <a:r>
              <a:rPr lang="en-US" sz="4800" b="1" dirty="0">
                <a:solidFill>
                  <a:srgbClr val="0070C0"/>
                </a:solidFill>
              </a:rPr>
              <a:t>)</a:t>
            </a:r>
            <a:r>
              <a:rPr lang="en-US" sz="4800" b="1" baseline="-25000" dirty="0">
                <a:solidFill>
                  <a:srgbClr val="0070C0"/>
                </a:solidFill>
              </a:rPr>
              <a:t>2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94F89D-8AF7-5246-15E0-15BC2AE85976}"/>
              </a:ext>
            </a:extLst>
          </p:cNvPr>
          <p:cNvCxnSpPr/>
          <p:nvPr/>
        </p:nvCxnSpPr>
        <p:spPr>
          <a:xfrm flipH="1">
            <a:off x="3960494" y="2520189"/>
            <a:ext cx="548640" cy="58782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20D976-BADE-8138-B991-D71F7E5B1061}"/>
              </a:ext>
            </a:extLst>
          </p:cNvPr>
          <p:cNvSpPr txBox="1"/>
          <p:nvPr/>
        </p:nvSpPr>
        <p:spPr>
          <a:xfrm>
            <a:off x="2820827" y="3011270"/>
            <a:ext cx="173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Copper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24F42-691F-26B3-B3AD-FE0F17073C15}"/>
              </a:ext>
            </a:extLst>
          </p:cNvPr>
          <p:cNvSpPr txBox="1"/>
          <p:nvPr/>
        </p:nvSpPr>
        <p:spPr>
          <a:xfrm>
            <a:off x="5848824" y="3067735"/>
            <a:ext cx="173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Nitrate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25FDFF-D481-B110-4096-B032899B4E1D}"/>
              </a:ext>
            </a:extLst>
          </p:cNvPr>
          <p:cNvCxnSpPr/>
          <p:nvPr/>
        </p:nvCxnSpPr>
        <p:spPr>
          <a:xfrm>
            <a:off x="5767387" y="2484270"/>
            <a:ext cx="553877" cy="65966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8A60BA-43A1-916B-F369-2DEDA812217C}"/>
              </a:ext>
            </a:extLst>
          </p:cNvPr>
          <p:cNvCxnSpPr/>
          <p:nvPr/>
        </p:nvCxnSpPr>
        <p:spPr>
          <a:xfrm>
            <a:off x="3960494" y="3502352"/>
            <a:ext cx="697468" cy="13335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02C718-F4A9-1B4F-7454-40029F7608CE}"/>
              </a:ext>
            </a:extLst>
          </p:cNvPr>
          <p:cNvCxnSpPr>
            <a:cxnSpLocks/>
          </p:cNvCxnSpPr>
          <p:nvPr/>
        </p:nvCxnSpPr>
        <p:spPr>
          <a:xfrm flipH="1">
            <a:off x="5848824" y="3657601"/>
            <a:ext cx="472440" cy="1178251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FF9164-1184-A6D3-4EAD-B5823F8A20EA}"/>
              </a:ext>
            </a:extLst>
          </p:cNvPr>
          <p:cNvSpPr txBox="1"/>
          <p:nvPr/>
        </p:nvSpPr>
        <p:spPr>
          <a:xfrm>
            <a:off x="3450907" y="4898480"/>
            <a:ext cx="3689986" cy="76944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Copper Nitrate</a:t>
            </a:r>
            <a:endParaRPr lang="en-US" sz="44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9638C0-66BF-3621-FBB5-63F87FE79FF4}"/>
              </a:ext>
            </a:extLst>
          </p:cNvPr>
          <p:cNvSpPr txBox="1"/>
          <p:nvPr/>
        </p:nvSpPr>
        <p:spPr>
          <a:xfrm>
            <a:off x="7534040" y="2805599"/>
            <a:ext cx="3371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Not </a:t>
            </a:r>
            <a:r>
              <a:rPr lang="en-CA" sz="3600" i="1" dirty="0">
                <a:solidFill>
                  <a:srgbClr val="FF0000"/>
                </a:solidFill>
              </a:rPr>
              <a:t>–ide </a:t>
            </a:r>
            <a:r>
              <a:rPr lang="en-CA" sz="3600" dirty="0">
                <a:solidFill>
                  <a:srgbClr val="FF0000"/>
                </a:solidFill>
              </a:rPr>
              <a:t>because its NO</a:t>
            </a:r>
            <a:r>
              <a:rPr lang="en-CA" sz="3600" baseline="-25000" dirty="0">
                <a:solidFill>
                  <a:srgbClr val="FF0000"/>
                </a:solidFill>
              </a:rPr>
              <a:t>3</a:t>
            </a:r>
            <a:r>
              <a:rPr lang="en-CA" sz="3600" dirty="0">
                <a:solidFill>
                  <a:srgbClr val="FF0000"/>
                </a:solidFill>
              </a:rPr>
              <a:t> (polyatomic) NOT </a:t>
            </a:r>
            <a:r>
              <a:rPr lang="en-CA" sz="3600" dirty="0">
                <a:solidFill>
                  <a:srgbClr val="0070C0"/>
                </a:solidFill>
              </a:rPr>
              <a:t>Nitrogen (non-metal)</a:t>
            </a:r>
            <a:r>
              <a:rPr lang="en-CA" sz="3600" dirty="0"/>
              <a:t>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6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/>
      <p:bldP spid="17" grpId="0" animBg="1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38100"/>
            <a:ext cx="10515600" cy="738188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050AF4-5D01-9CC4-6FFD-7719B8CD3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5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Name the following compounds: a) Cu(NO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b) KH</a:t>
            </a:r>
            <a:r>
              <a:rPr lang="en-US" baseline="-25000" dirty="0"/>
              <a:t>2</a:t>
            </a:r>
            <a:r>
              <a:rPr lang="en-US" dirty="0"/>
              <a:t>PO</a:t>
            </a:r>
            <a:r>
              <a:rPr lang="en-US" baseline="-25000" dirty="0"/>
              <a:t>4 </a:t>
            </a:r>
            <a:r>
              <a:rPr lang="en-US" dirty="0"/>
              <a:t>c) NH</a:t>
            </a:r>
            <a:r>
              <a:rPr lang="en-US" baseline="-25000" dirty="0"/>
              <a:t>4</a:t>
            </a:r>
            <a:r>
              <a:rPr lang="en-US" dirty="0"/>
              <a:t>ClO</a:t>
            </a:r>
            <a:r>
              <a:rPr lang="en-US" baseline="-25000" dirty="0"/>
              <a:t>3</a:t>
            </a:r>
            <a:r>
              <a:rPr lang="en-US" dirty="0"/>
              <a:t>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E4C3E-F5CD-4ECA-0BE4-D0876F9BF1BA}"/>
              </a:ext>
            </a:extLst>
          </p:cNvPr>
          <p:cNvSpPr/>
          <p:nvPr/>
        </p:nvSpPr>
        <p:spPr>
          <a:xfrm>
            <a:off x="6610115" y="580302"/>
            <a:ext cx="1543285" cy="50006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EE911-82A9-3E03-9594-C84DB3714E70}"/>
              </a:ext>
            </a:extLst>
          </p:cNvPr>
          <p:cNvSpPr txBox="1"/>
          <p:nvPr/>
        </p:nvSpPr>
        <p:spPr>
          <a:xfrm>
            <a:off x="4234815" y="1785938"/>
            <a:ext cx="2086450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KH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0070C0"/>
                </a:solidFill>
              </a:rPr>
              <a:t>PO</a:t>
            </a:r>
            <a:r>
              <a:rPr lang="en-US" sz="4800" b="1" baseline="-25000" dirty="0">
                <a:solidFill>
                  <a:srgbClr val="0070C0"/>
                </a:solidFill>
              </a:rPr>
              <a:t>4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F94F89D-8AF7-5246-15E0-15BC2AE85976}"/>
              </a:ext>
            </a:extLst>
          </p:cNvPr>
          <p:cNvCxnSpPr>
            <a:cxnSpLocks/>
          </p:cNvCxnSpPr>
          <p:nvPr/>
        </p:nvCxnSpPr>
        <p:spPr>
          <a:xfrm flipH="1">
            <a:off x="2095500" y="2385649"/>
            <a:ext cx="2181577" cy="607941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C20D976-BADE-8138-B991-D71F7E5B1061}"/>
              </a:ext>
            </a:extLst>
          </p:cNvPr>
          <p:cNvSpPr txBox="1"/>
          <p:nvPr/>
        </p:nvSpPr>
        <p:spPr>
          <a:xfrm>
            <a:off x="411949" y="2993590"/>
            <a:ext cx="211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Potassium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24F42-691F-26B3-B3AD-FE0F17073C15}"/>
              </a:ext>
            </a:extLst>
          </p:cNvPr>
          <p:cNvSpPr txBox="1"/>
          <p:nvPr/>
        </p:nvSpPr>
        <p:spPr>
          <a:xfrm>
            <a:off x="5313523" y="2992100"/>
            <a:ext cx="248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Phosphate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25FDFF-D481-B110-4096-B032899B4E1D}"/>
              </a:ext>
            </a:extLst>
          </p:cNvPr>
          <p:cNvCxnSpPr/>
          <p:nvPr/>
        </p:nvCxnSpPr>
        <p:spPr>
          <a:xfrm>
            <a:off x="5767387" y="2484270"/>
            <a:ext cx="553877" cy="65966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8A60BA-43A1-916B-F369-2DEDA812217C}"/>
              </a:ext>
            </a:extLst>
          </p:cNvPr>
          <p:cNvCxnSpPr>
            <a:cxnSpLocks/>
          </p:cNvCxnSpPr>
          <p:nvPr/>
        </p:nvCxnSpPr>
        <p:spPr>
          <a:xfrm flipH="1">
            <a:off x="4206006" y="2484270"/>
            <a:ext cx="687696" cy="68288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BF668D-512E-F9C7-4B10-6FFC20212924}"/>
              </a:ext>
            </a:extLst>
          </p:cNvPr>
          <p:cNvSpPr txBox="1"/>
          <p:nvPr/>
        </p:nvSpPr>
        <p:spPr>
          <a:xfrm>
            <a:off x="2895710" y="2992101"/>
            <a:ext cx="2110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Hydrogen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251172-16B6-8605-0EAC-4248816ED03C}"/>
              </a:ext>
            </a:extLst>
          </p:cNvPr>
          <p:cNvCxnSpPr>
            <a:cxnSpLocks/>
          </p:cNvCxnSpPr>
          <p:nvPr/>
        </p:nvCxnSpPr>
        <p:spPr>
          <a:xfrm>
            <a:off x="1398032" y="3581112"/>
            <a:ext cx="748839" cy="149732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324969-DF53-4727-8E0F-867C3579C0C0}"/>
              </a:ext>
            </a:extLst>
          </p:cNvPr>
          <p:cNvSpPr txBox="1"/>
          <p:nvPr/>
        </p:nvSpPr>
        <p:spPr>
          <a:xfrm>
            <a:off x="1303131" y="5068600"/>
            <a:ext cx="2673446" cy="769441"/>
          </a:xfrm>
          <a:prstGeom prst="rect">
            <a:avLst/>
          </a:prstGeom>
          <a:noFill/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Potassium</a:t>
            </a:r>
            <a:endParaRPr lang="en-US" sz="4400" baseline="-25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F7C006-D93F-9C95-D36D-B8AEDDEEF174}"/>
              </a:ext>
            </a:extLst>
          </p:cNvPr>
          <p:cNvCxnSpPr>
            <a:cxnSpLocks/>
          </p:cNvCxnSpPr>
          <p:nvPr/>
        </p:nvCxnSpPr>
        <p:spPr>
          <a:xfrm>
            <a:off x="4071478" y="3627072"/>
            <a:ext cx="657715" cy="144152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358B89B-A2AD-393D-A9ED-AB09324A5437}"/>
              </a:ext>
            </a:extLst>
          </p:cNvPr>
          <p:cNvSpPr txBox="1"/>
          <p:nvPr/>
        </p:nvSpPr>
        <p:spPr>
          <a:xfrm>
            <a:off x="3950963" y="5068600"/>
            <a:ext cx="2868029" cy="769441"/>
          </a:xfrm>
          <a:prstGeom prst="rect">
            <a:avLst/>
          </a:prstGeom>
          <a:noFill/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dihydrogen</a:t>
            </a:r>
            <a:endParaRPr lang="en-US" sz="4400" baseline="-25000" dirty="0">
              <a:solidFill>
                <a:srgbClr val="0070C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FC99CD-EBA5-276F-B205-CBC80D5EBF29}"/>
              </a:ext>
            </a:extLst>
          </p:cNvPr>
          <p:cNvCxnSpPr>
            <a:cxnSpLocks/>
          </p:cNvCxnSpPr>
          <p:nvPr/>
        </p:nvCxnSpPr>
        <p:spPr>
          <a:xfrm>
            <a:off x="6690914" y="3674680"/>
            <a:ext cx="1111491" cy="1403757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9AD331-B0D9-76DD-5067-765EA1B23295}"/>
              </a:ext>
            </a:extLst>
          </p:cNvPr>
          <p:cNvSpPr txBox="1"/>
          <p:nvPr/>
        </p:nvSpPr>
        <p:spPr>
          <a:xfrm>
            <a:off x="6818992" y="5121860"/>
            <a:ext cx="2868029" cy="769441"/>
          </a:xfrm>
          <a:prstGeom prst="rect">
            <a:avLst/>
          </a:prstGeom>
          <a:noFill/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Phosphate</a:t>
            </a:r>
            <a:endParaRPr lang="en-US" sz="4400" baseline="-25000" dirty="0">
              <a:solidFill>
                <a:srgbClr val="0070C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788B87C-A942-ADE7-2E51-0D75C79ECB32}"/>
              </a:ext>
            </a:extLst>
          </p:cNvPr>
          <p:cNvSpPr/>
          <p:nvPr/>
        </p:nvSpPr>
        <p:spPr>
          <a:xfrm>
            <a:off x="1208230" y="5135951"/>
            <a:ext cx="8258594" cy="723355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0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4" grpId="0"/>
      <p:bldP spid="12" grpId="0"/>
      <p:bldP spid="18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2.2: The Structure of the Atom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0E64F3-8FE5-1C3C-7EBA-324817B27E60}"/>
              </a:ext>
            </a:extLst>
          </p:cNvPr>
          <p:cNvSpPr txBox="1"/>
          <p:nvPr/>
        </p:nvSpPr>
        <p:spPr>
          <a:xfrm>
            <a:off x="348215" y="1459855"/>
            <a:ext cx="1149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Through many experiments during the 1900’s, the internal structure of an atom was discovered.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0261D-95B5-1A4C-222E-FFB727D087DC}"/>
              </a:ext>
            </a:extLst>
          </p:cNvPr>
          <p:cNvSpPr txBox="1"/>
          <p:nvPr/>
        </p:nvSpPr>
        <p:spPr>
          <a:xfrm>
            <a:off x="1898073" y="2189724"/>
            <a:ext cx="8118763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ALL</a:t>
            </a:r>
            <a:r>
              <a:rPr lang="en-US" sz="2400" dirty="0">
                <a:solidFill>
                  <a:srgbClr val="FF0000"/>
                </a:solidFill>
              </a:rPr>
              <a:t> elements are made up of “Subatomic Particles” (smaller than atom) </a:t>
            </a:r>
            <a:r>
              <a:rPr lang="en-US" sz="2400" b="1" dirty="0"/>
              <a:t>Protons, Neutrons, and Electrons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CF236-EBB0-F08A-2ED9-F7E60F6F39AE}"/>
              </a:ext>
            </a:extLst>
          </p:cNvPr>
          <p:cNvSpPr txBox="1"/>
          <p:nvPr/>
        </p:nvSpPr>
        <p:spPr>
          <a:xfrm>
            <a:off x="500616" y="3606447"/>
            <a:ext cx="882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Scientist found that each “Subatomic Particle” had a certain charge.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6E104EA-A8EB-B471-8830-23BD0554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529091"/>
              </p:ext>
            </p:extLst>
          </p:nvPr>
        </p:nvGraphicFramePr>
        <p:xfrm>
          <a:off x="1097745" y="4488102"/>
          <a:ext cx="2601419" cy="1529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0037">
                  <a:extLst>
                    <a:ext uri="{9D8B030D-6E8A-4147-A177-3AD203B41FA5}">
                      <a16:colId xmlns:a16="http://schemas.microsoft.com/office/drawing/2014/main" val="1215343366"/>
                    </a:ext>
                  </a:extLst>
                </a:gridCol>
                <a:gridCol w="1011382">
                  <a:extLst>
                    <a:ext uri="{9D8B030D-6E8A-4147-A177-3AD203B41FA5}">
                      <a16:colId xmlns:a16="http://schemas.microsoft.com/office/drawing/2014/main" val="41977196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6410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Neutral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229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94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52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-38100"/>
            <a:ext cx="10515600" cy="738188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2.5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E050AF4-5D01-9CC4-6FFD-7719B8CD3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8"/>
            <a:ext cx="12039600" cy="500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Name the following compounds: a) Cu(NO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2 </a:t>
            </a:r>
            <a:r>
              <a:rPr lang="en-US" dirty="0"/>
              <a:t>b) KH</a:t>
            </a:r>
            <a:r>
              <a:rPr lang="en-US" baseline="-25000" dirty="0"/>
              <a:t>2</a:t>
            </a:r>
            <a:r>
              <a:rPr lang="en-US" dirty="0"/>
              <a:t>PO</a:t>
            </a:r>
            <a:r>
              <a:rPr lang="en-US" baseline="-25000" dirty="0"/>
              <a:t>4 </a:t>
            </a:r>
            <a:r>
              <a:rPr lang="en-US" dirty="0"/>
              <a:t>c) NH</a:t>
            </a:r>
            <a:r>
              <a:rPr lang="en-US" baseline="-25000" dirty="0"/>
              <a:t>4</a:t>
            </a:r>
            <a:r>
              <a:rPr lang="en-US" dirty="0"/>
              <a:t>ClO</a:t>
            </a:r>
            <a:r>
              <a:rPr lang="en-US" baseline="-25000" dirty="0"/>
              <a:t>3</a:t>
            </a:r>
            <a:r>
              <a:rPr lang="en-US" dirty="0"/>
              <a:t>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FE4C3E-F5CD-4ECA-0BE4-D0876F9BF1BA}"/>
              </a:ext>
            </a:extLst>
          </p:cNvPr>
          <p:cNvSpPr/>
          <p:nvPr/>
        </p:nvSpPr>
        <p:spPr>
          <a:xfrm>
            <a:off x="8396386" y="623888"/>
            <a:ext cx="1449364" cy="500062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EE911-82A9-3E03-9594-C84DB3714E70}"/>
              </a:ext>
            </a:extLst>
          </p:cNvPr>
          <p:cNvSpPr txBox="1"/>
          <p:nvPr/>
        </p:nvSpPr>
        <p:spPr>
          <a:xfrm>
            <a:off x="4234814" y="1785938"/>
            <a:ext cx="2357371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NH</a:t>
            </a:r>
            <a:r>
              <a:rPr lang="en-US" sz="4800" b="1" baseline="-25000" dirty="0">
                <a:solidFill>
                  <a:srgbClr val="FF0000"/>
                </a:solidFill>
              </a:rPr>
              <a:t>4</a:t>
            </a:r>
            <a:r>
              <a:rPr lang="en-US" sz="4800" b="1" dirty="0">
                <a:solidFill>
                  <a:srgbClr val="0070C0"/>
                </a:solidFill>
              </a:rPr>
              <a:t>ClO</a:t>
            </a:r>
            <a:r>
              <a:rPr lang="en-US" sz="4800" b="1" baseline="-25000" dirty="0">
                <a:solidFill>
                  <a:srgbClr val="0070C0"/>
                </a:solidFill>
              </a:rPr>
              <a:t>3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BC9658-D10F-0EDD-285D-3150FF9EA98D}"/>
              </a:ext>
            </a:extLst>
          </p:cNvPr>
          <p:cNvCxnSpPr>
            <a:cxnSpLocks/>
          </p:cNvCxnSpPr>
          <p:nvPr/>
        </p:nvCxnSpPr>
        <p:spPr>
          <a:xfrm flipH="1">
            <a:off x="3966432" y="2553140"/>
            <a:ext cx="842272" cy="7257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F175350-43C2-3C13-2EDB-ACA4AB7A4D89}"/>
              </a:ext>
            </a:extLst>
          </p:cNvPr>
          <p:cNvSpPr txBox="1"/>
          <p:nvPr/>
        </p:nvSpPr>
        <p:spPr>
          <a:xfrm>
            <a:off x="2021830" y="3470127"/>
            <a:ext cx="2452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Ammonium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2E18DF-AC21-906D-F374-441E6A0A5A51}"/>
              </a:ext>
            </a:extLst>
          </p:cNvPr>
          <p:cNvCxnSpPr>
            <a:cxnSpLocks/>
          </p:cNvCxnSpPr>
          <p:nvPr/>
        </p:nvCxnSpPr>
        <p:spPr>
          <a:xfrm>
            <a:off x="6038308" y="2553140"/>
            <a:ext cx="341227" cy="72578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73E7E76-D63F-ED57-D822-416CBFB5F10A}"/>
              </a:ext>
            </a:extLst>
          </p:cNvPr>
          <p:cNvSpPr txBox="1"/>
          <p:nvPr/>
        </p:nvSpPr>
        <p:spPr>
          <a:xfrm>
            <a:off x="5290211" y="3429000"/>
            <a:ext cx="2488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Chlorate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651ED1-E181-32D3-0AB4-4D7ABA833955}"/>
              </a:ext>
            </a:extLst>
          </p:cNvPr>
          <p:cNvCxnSpPr>
            <a:cxnSpLocks/>
          </p:cNvCxnSpPr>
          <p:nvPr/>
        </p:nvCxnSpPr>
        <p:spPr>
          <a:xfrm>
            <a:off x="3248035" y="4046125"/>
            <a:ext cx="473360" cy="887382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082CB9A-1989-CC36-ACE3-57D861453B7B}"/>
              </a:ext>
            </a:extLst>
          </p:cNvPr>
          <p:cNvCxnSpPr>
            <a:cxnSpLocks/>
          </p:cNvCxnSpPr>
          <p:nvPr/>
        </p:nvCxnSpPr>
        <p:spPr>
          <a:xfrm flipH="1">
            <a:off x="5700445" y="4046125"/>
            <a:ext cx="337863" cy="88738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FF577E0-5D6C-CDAC-C16C-906AF1D5B47A}"/>
              </a:ext>
            </a:extLst>
          </p:cNvPr>
          <p:cNvSpPr txBox="1"/>
          <p:nvPr/>
        </p:nvSpPr>
        <p:spPr>
          <a:xfrm>
            <a:off x="1915723" y="5119800"/>
            <a:ext cx="5117033" cy="76944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/>
              <a:t>Ammonium Chlorate </a:t>
            </a:r>
            <a:endParaRPr lang="en-US" sz="44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728697-F7B4-3714-DF1C-A2BD8650E50A}"/>
              </a:ext>
            </a:extLst>
          </p:cNvPr>
          <p:cNvSpPr txBox="1"/>
          <p:nvPr/>
        </p:nvSpPr>
        <p:spPr>
          <a:xfrm>
            <a:off x="7669599" y="2553140"/>
            <a:ext cx="3371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Two Polyatomic ions…so no changes in names or ending.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  <p:bldP spid="24" grpId="0"/>
      <p:bldP spid="30" grpId="0" animBg="1"/>
      <p:bldP spid="3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Name the following compounds: a) </a:t>
            </a:r>
            <a:r>
              <a:rPr lang="en-US" sz="2800" i="1" dirty="0" err="1"/>
              <a:t>PbO</a:t>
            </a:r>
            <a:r>
              <a:rPr lang="en-US" sz="2800" i="1" dirty="0"/>
              <a:t> b) Li</a:t>
            </a:r>
            <a:r>
              <a:rPr lang="en-US" sz="2800" i="1" baseline="-25000" dirty="0"/>
              <a:t>2</a:t>
            </a:r>
            <a:r>
              <a:rPr lang="en-US" sz="2800" i="1" dirty="0"/>
              <a:t>SO</a:t>
            </a:r>
            <a:r>
              <a:rPr lang="en-US" sz="2800" i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8112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249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2.6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71230A-94C9-AD3A-6004-DF9ADD227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7"/>
            <a:ext cx="12039600" cy="94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chemical formulas for the following compounds: a) mercury (I) nitrate b) cesium sulfide, and c) calcium phosphate.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D641C-8146-C739-BE21-794023A6DFF1}"/>
              </a:ext>
            </a:extLst>
          </p:cNvPr>
          <p:cNvSpPr/>
          <p:nvPr/>
        </p:nvSpPr>
        <p:spPr>
          <a:xfrm>
            <a:off x="8885483" y="598690"/>
            <a:ext cx="2831595" cy="507096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E11AE-3B8E-DB8E-8335-C537422E1317}"/>
              </a:ext>
            </a:extLst>
          </p:cNvPr>
          <p:cNvSpPr txBox="1"/>
          <p:nvPr/>
        </p:nvSpPr>
        <p:spPr>
          <a:xfrm>
            <a:off x="2000906" y="2332416"/>
            <a:ext cx="225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Mercury (I)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50FC4F-2C36-8D01-2E05-A2FA62CA10D7}"/>
              </a:ext>
            </a:extLst>
          </p:cNvPr>
          <p:cNvCxnSpPr>
            <a:cxnSpLocks/>
          </p:cNvCxnSpPr>
          <p:nvPr/>
        </p:nvCxnSpPr>
        <p:spPr>
          <a:xfrm flipH="1">
            <a:off x="1328163" y="2899501"/>
            <a:ext cx="842272" cy="7257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8A40B2-B5F9-5804-DDFF-FAC9872EDE23}"/>
              </a:ext>
            </a:extLst>
          </p:cNvPr>
          <p:cNvSpPr txBox="1"/>
          <p:nvPr/>
        </p:nvSpPr>
        <p:spPr>
          <a:xfrm>
            <a:off x="2195462" y="3105834"/>
            <a:ext cx="2256300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The “(I)” next to mercury tells me it has a +1 charge.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B9D9F-C498-B297-AD31-C44960897C67}"/>
              </a:ext>
            </a:extLst>
          </p:cNvPr>
          <p:cNvSpPr txBox="1"/>
          <p:nvPr/>
        </p:nvSpPr>
        <p:spPr>
          <a:xfrm>
            <a:off x="627538" y="3737545"/>
            <a:ext cx="137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Hg</a:t>
            </a:r>
            <a:r>
              <a:rPr lang="en-CA" sz="4400" baseline="30000" dirty="0">
                <a:solidFill>
                  <a:srgbClr val="FF0000"/>
                </a:solidFill>
              </a:rPr>
              <a:t>+1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965E9-3CC2-E962-2DB3-5F41025FB3F8}"/>
              </a:ext>
            </a:extLst>
          </p:cNvPr>
          <p:cNvSpPr txBox="1"/>
          <p:nvPr/>
        </p:nvSpPr>
        <p:spPr>
          <a:xfrm>
            <a:off x="5419684" y="2332416"/>
            <a:ext cx="154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Nitrate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721A92-B3FB-7855-01AE-63307EC7452A}"/>
              </a:ext>
            </a:extLst>
          </p:cNvPr>
          <p:cNvCxnSpPr>
            <a:cxnSpLocks/>
          </p:cNvCxnSpPr>
          <p:nvPr/>
        </p:nvCxnSpPr>
        <p:spPr>
          <a:xfrm>
            <a:off x="6379535" y="2978747"/>
            <a:ext cx="652952" cy="1143518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7EDF46-AC20-6CC3-596E-8223891BA2FF}"/>
              </a:ext>
            </a:extLst>
          </p:cNvPr>
          <p:cNvSpPr txBox="1"/>
          <p:nvPr/>
        </p:nvSpPr>
        <p:spPr>
          <a:xfrm>
            <a:off x="7032487" y="2008090"/>
            <a:ext cx="2256300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Nitrate is a polyatomic ion with a charge of -1.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9CB33-1714-8AD7-CE31-0A206C97F508}"/>
              </a:ext>
            </a:extLst>
          </p:cNvPr>
          <p:cNvSpPr txBox="1"/>
          <p:nvPr/>
        </p:nvSpPr>
        <p:spPr>
          <a:xfrm>
            <a:off x="6966721" y="4036167"/>
            <a:ext cx="154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NO</a:t>
            </a:r>
            <a:r>
              <a:rPr lang="en-CA" sz="3600" baseline="-25000" dirty="0">
                <a:solidFill>
                  <a:srgbClr val="0070C0"/>
                </a:solidFill>
              </a:rPr>
              <a:t>3</a:t>
            </a:r>
            <a:r>
              <a:rPr lang="en-CA" sz="3600" baseline="30000" dirty="0">
                <a:solidFill>
                  <a:srgbClr val="0070C0"/>
                </a:solidFill>
              </a:rPr>
              <a:t>-</a:t>
            </a:r>
            <a:endParaRPr lang="en-US" sz="2800" b="1" baseline="300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12944-1B18-7610-4CB1-BDEC6205CCD7}"/>
              </a:ext>
            </a:extLst>
          </p:cNvPr>
          <p:cNvCxnSpPr>
            <a:cxnSpLocks/>
          </p:cNvCxnSpPr>
          <p:nvPr/>
        </p:nvCxnSpPr>
        <p:spPr>
          <a:xfrm>
            <a:off x="1182748" y="4478025"/>
            <a:ext cx="1566723" cy="1340589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ED7FE0-CED5-8C43-7F9C-F2FD1E0EC9D5}"/>
              </a:ext>
            </a:extLst>
          </p:cNvPr>
          <p:cNvCxnSpPr>
            <a:cxnSpLocks/>
          </p:cNvCxnSpPr>
          <p:nvPr/>
        </p:nvCxnSpPr>
        <p:spPr>
          <a:xfrm flipH="1">
            <a:off x="5200327" y="4682498"/>
            <a:ext cx="2058988" cy="113611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5C73ED-729B-6384-CA8A-1D16066FC39A}"/>
              </a:ext>
            </a:extLst>
          </p:cNvPr>
          <p:cNvSpPr txBox="1"/>
          <p:nvPr/>
        </p:nvSpPr>
        <p:spPr>
          <a:xfrm>
            <a:off x="2928016" y="5818614"/>
            <a:ext cx="2058989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Hg</a:t>
            </a:r>
            <a:r>
              <a:rPr lang="en-US" sz="4800" b="1" dirty="0">
                <a:solidFill>
                  <a:srgbClr val="0070C0"/>
                </a:solidFill>
              </a:rPr>
              <a:t>NO</a:t>
            </a:r>
            <a:r>
              <a:rPr lang="en-US" sz="4800" b="1" baseline="-25000" dirty="0">
                <a:solidFill>
                  <a:srgbClr val="0070C0"/>
                </a:solidFill>
              </a:rPr>
              <a:t>3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6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  <p:bldP spid="8" grpId="0"/>
      <p:bldP spid="9" grpId="0"/>
      <p:bldP spid="11" grpId="0" animBg="1"/>
      <p:bldP spid="13" grpId="0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249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2.6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71230A-94C9-AD3A-6004-DF9ADD227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7"/>
            <a:ext cx="12039600" cy="94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chemical formulas for the following compounds: a) mercury (I) nitrate b) cesium sulfide, and c) calcium phosphate.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D641C-8146-C739-BE21-794023A6DFF1}"/>
              </a:ext>
            </a:extLst>
          </p:cNvPr>
          <p:cNvSpPr/>
          <p:nvPr/>
        </p:nvSpPr>
        <p:spPr>
          <a:xfrm>
            <a:off x="446566" y="1018120"/>
            <a:ext cx="2302905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E11AE-3B8E-DB8E-8335-C537422E1317}"/>
              </a:ext>
            </a:extLst>
          </p:cNvPr>
          <p:cNvSpPr txBox="1"/>
          <p:nvPr/>
        </p:nvSpPr>
        <p:spPr>
          <a:xfrm>
            <a:off x="2000906" y="2332416"/>
            <a:ext cx="225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Cesium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50FC4F-2C36-8D01-2E05-A2FA62CA10D7}"/>
              </a:ext>
            </a:extLst>
          </p:cNvPr>
          <p:cNvCxnSpPr>
            <a:cxnSpLocks/>
          </p:cNvCxnSpPr>
          <p:nvPr/>
        </p:nvCxnSpPr>
        <p:spPr>
          <a:xfrm flipH="1">
            <a:off x="1328163" y="2899501"/>
            <a:ext cx="842272" cy="7257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8A40B2-B5F9-5804-DDFF-FAC9872EDE23}"/>
              </a:ext>
            </a:extLst>
          </p:cNvPr>
          <p:cNvSpPr txBox="1"/>
          <p:nvPr/>
        </p:nvSpPr>
        <p:spPr>
          <a:xfrm>
            <a:off x="2195462" y="3105834"/>
            <a:ext cx="2256300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Cesium  is in Group 1…so its charge is +1.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B9D9F-C498-B297-AD31-C44960897C67}"/>
              </a:ext>
            </a:extLst>
          </p:cNvPr>
          <p:cNvSpPr txBox="1"/>
          <p:nvPr/>
        </p:nvSpPr>
        <p:spPr>
          <a:xfrm>
            <a:off x="627538" y="3737545"/>
            <a:ext cx="137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Cs</a:t>
            </a:r>
            <a:r>
              <a:rPr lang="en-CA" sz="4400" baseline="30000" dirty="0">
                <a:solidFill>
                  <a:srgbClr val="FF0000"/>
                </a:solidFill>
              </a:rPr>
              <a:t>+1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965E9-3CC2-E962-2DB3-5F41025FB3F8}"/>
              </a:ext>
            </a:extLst>
          </p:cNvPr>
          <p:cNvSpPr txBox="1"/>
          <p:nvPr/>
        </p:nvSpPr>
        <p:spPr>
          <a:xfrm>
            <a:off x="5322481" y="2332416"/>
            <a:ext cx="154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Sulfide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721A92-B3FB-7855-01AE-63307EC7452A}"/>
              </a:ext>
            </a:extLst>
          </p:cNvPr>
          <p:cNvCxnSpPr>
            <a:cxnSpLocks/>
          </p:cNvCxnSpPr>
          <p:nvPr/>
        </p:nvCxnSpPr>
        <p:spPr>
          <a:xfrm>
            <a:off x="6379535" y="3011946"/>
            <a:ext cx="616815" cy="115829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7EDF46-AC20-6CC3-596E-8223891BA2FF}"/>
              </a:ext>
            </a:extLst>
          </p:cNvPr>
          <p:cNvSpPr txBox="1"/>
          <p:nvPr/>
        </p:nvSpPr>
        <p:spPr>
          <a:xfrm>
            <a:off x="7032486" y="2008090"/>
            <a:ext cx="3640224" cy="138499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Sulfide is ACTUALLY sulfur with an –ide ending. Its charge is -2.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9CB33-1714-8AD7-CE31-0A206C97F508}"/>
              </a:ext>
            </a:extLst>
          </p:cNvPr>
          <p:cNvSpPr txBox="1"/>
          <p:nvPr/>
        </p:nvSpPr>
        <p:spPr>
          <a:xfrm>
            <a:off x="6966721" y="4036167"/>
            <a:ext cx="154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S</a:t>
            </a:r>
            <a:r>
              <a:rPr lang="en-CA" sz="3600" baseline="30000" dirty="0">
                <a:solidFill>
                  <a:srgbClr val="0070C0"/>
                </a:solidFill>
              </a:rPr>
              <a:t>2-</a:t>
            </a:r>
            <a:endParaRPr lang="en-US" sz="2800" b="1" baseline="300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12944-1B18-7610-4CB1-BDEC6205CCD7}"/>
              </a:ext>
            </a:extLst>
          </p:cNvPr>
          <p:cNvCxnSpPr>
            <a:cxnSpLocks/>
          </p:cNvCxnSpPr>
          <p:nvPr/>
        </p:nvCxnSpPr>
        <p:spPr>
          <a:xfrm>
            <a:off x="1182748" y="4478025"/>
            <a:ext cx="1946308" cy="145273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ED7FE0-CED5-8C43-7F9C-F2FD1E0EC9D5}"/>
              </a:ext>
            </a:extLst>
          </p:cNvPr>
          <p:cNvCxnSpPr>
            <a:cxnSpLocks/>
          </p:cNvCxnSpPr>
          <p:nvPr/>
        </p:nvCxnSpPr>
        <p:spPr>
          <a:xfrm flipH="1">
            <a:off x="4893081" y="4597588"/>
            <a:ext cx="2058988" cy="113611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5C73ED-729B-6384-CA8A-1D16066FC39A}"/>
              </a:ext>
            </a:extLst>
          </p:cNvPr>
          <p:cNvSpPr txBox="1"/>
          <p:nvPr/>
        </p:nvSpPr>
        <p:spPr>
          <a:xfrm>
            <a:off x="3245904" y="5930763"/>
            <a:ext cx="1409775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Cs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0070C0"/>
                </a:solidFill>
              </a:rPr>
              <a:t>S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0A622-814F-6A7D-BFE3-AC0624EC7848}"/>
              </a:ext>
            </a:extLst>
          </p:cNvPr>
          <p:cNvSpPr txBox="1"/>
          <p:nvPr/>
        </p:nvSpPr>
        <p:spPr>
          <a:xfrm>
            <a:off x="7189471" y="4945878"/>
            <a:ext cx="4761523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So Sulfur is TWICE as strongly charged as Cesium….So you need two </a:t>
            </a:r>
            <a:r>
              <a:rPr lang="en-CA" sz="2800" b="1" dirty="0" err="1"/>
              <a:t>cesiums</a:t>
            </a:r>
            <a:r>
              <a:rPr lang="en-CA" sz="2800" b="1" dirty="0"/>
              <a:t> to </a:t>
            </a:r>
            <a:r>
              <a:rPr lang="en-CA" sz="2800" b="1" dirty="0" err="1"/>
              <a:t>mke</a:t>
            </a:r>
            <a:r>
              <a:rPr lang="en-CA" sz="2800" b="1" dirty="0"/>
              <a:t> the compound NEUTRAL.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3055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  <p:bldP spid="8" grpId="0"/>
      <p:bldP spid="9" grpId="0"/>
      <p:bldP spid="11" grpId="0" animBg="1"/>
      <p:bldP spid="13" grpId="0"/>
      <p:bldP spid="19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249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2.6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71230A-94C9-AD3A-6004-DF9ADD227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23887"/>
            <a:ext cx="12039600" cy="9497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chemical formulas for the following compounds: a) mercury (I) nitrate b) cesium sulfide, and c) calcium phosphate.</a:t>
            </a:r>
            <a:endParaRPr lang="en-US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0D641C-8146-C739-BE21-794023A6DFF1}"/>
              </a:ext>
            </a:extLst>
          </p:cNvPr>
          <p:cNvSpPr/>
          <p:nvPr/>
        </p:nvSpPr>
        <p:spPr>
          <a:xfrm>
            <a:off x="3678865" y="978650"/>
            <a:ext cx="2828376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0E11AE-3B8E-DB8E-8335-C537422E1317}"/>
              </a:ext>
            </a:extLst>
          </p:cNvPr>
          <p:cNvSpPr txBox="1"/>
          <p:nvPr/>
        </p:nvSpPr>
        <p:spPr>
          <a:xfrm>
            <a:off x="2000906" y="2332416"/>
            <a:ext cx="225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FF0000"/>
                </a:solidFill>
              </a:rPr>
              <a:t>Calcium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50FC4F-2C36-8D01-2E05-A2FA62CA10D7}"/>
              </a:ext>
            </a:extLst>
          </p:cNvPr>
          <p:cNvCxnSpPr>
            <a:cxnSpLocks/>
          </p:cNvCxnSpPr>
          <p:nvPr/>
        </p:nvCxnSpPr>
        <p:spPr>
          <a:xfrm flipH="1">
            <a:off x="1328163" y="2899501"/>
            <a:ext cx="842272" cy="7257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98A40B2-B5F9-5804-DDFF-FAC9872EDE23}"/>
              </a:ext>
            </a:extLst>
          </p:cNvPr>
          <p:cNvSpPr txBox="1"/>
          <p:nvPr/>
        </p:nvSpPr>
        <p:spPr>
          <a:xfrm>
            <a:off x="2195462" y="3105834"/>
            <a:ext cx="2256300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Calcium  is in Group 2…so its charge is +2.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B9D9F-C498-B297-AD31-C44960897C67}"/>
              </a:ext>
            </a:extLst>
          </p:cNvPr>
          <p:cNvSpPr txBox="1"/>
          <p:nvPr/>
        </p:nvSpPr>
        <p:spPr>
          <a:xfrm>
            <a:off x="627538" y="3737545"/>
            <a:ext cx="1373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Ca</a:t>
            </a:r>
            <a:r>
              <a:rPr lang="en-CA" sz="4400" baseline="30000" dirty="0">
                <a:solidFill>
                  <a:srgbClr val="FF0000"/>
                </a:solidFill>
              </a:rPr>
              <a:t>+2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7965E9-3CC2-E962-2DB3-5F41025FB3F8}"/>
              </a:ext>
            </a:extLst>
          </p:cNvPr>
          <p:cNvSpPr txBox="1"/>
          <p:nvPr/>
        </p:nvSpPr>
        <p:spPr>
          <a:xfrm>
            <a:off x="4451762" y="2332416"/>
            <a:ext cx="235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Phosphate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721A92-B3FB-7855-01AE-63307EC7452A}"/>
              </a:ext>
            </a:extLst>
          </p:cNvPr>
          <p:cNvCxnSpPr>
            <a:cxnSpLocks/>
          </p:cNvCxnSpPr>
          <p:nvPr/>
        </p:nvCxnSpPr>
        <p:spPr>
          <a:xfrm>
            <a:off x="6358270" y="3011946"/>
            <a:ext cx="638080" cy="115829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57EDF46-AC20-6CC3-596E-8223891BA2FF}"/>
              </a:ext>
            </a:extLst>
          </p:cNvPr>
          <p:cNvSpPr txBox="1"/>
          <p:nvPr/>
        </p:nvSpPr>
        <p:spPr>
          <a:xfrm>
            <a:off x="7032485" y="2008090"/>
            <a:ext cx="4151699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Phosphate is a polyatomic ion with a charge of -3.</a:t>
            </a:r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D9CB33-1714-8AD7-CE31-0A206C97F508}"/>
              </a:ext>
            </a:extLst>
          </p:cNvPr>
          <p:cNvSpPr txBox="1"/>
          <p:nvPr/>
        </p:nvSpPr>
        <p:spPr>
          <a:xfrm>
            <a:off x="6966721" y="4036167"/>
            <a:ext cx="1547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rgbClr val="0070C0"/>
                </a:solidFill>
              </a:rPr>
              <a:t>PO</a:t>
            </a:r>
            <a:r>
              <a:rPr lang="en-CA" sz="3600" baseline="-25000" dirty="0">
                <a:solidFill>
                  <a:srgbClr val="0070C0"/>
                </a:solidFill>
              </a:rPr>
              <a:t>4</a:t>
            </a:r>
            <a:r>
              <a:rPr lang="en-CA" sz="3600" baseline="30000" dirty="0">
                <a:solidFill>
                  <a:srgbClr val="0070C0"/>
                </a:solidFill>
              </a:rPr>
              <a:t>3-</a:t>
            </a:r>
            <a:endParaRPr lang="en-US" sz="2800" b="1" baseline="30000" dirty="0">
              <a:solidFill>
                <a:srgbClr val="0070C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012944-1B18-7610-4CB1-BDEC6205CCD7}"/>
              </a:ext>
            </a:extLst>
          </p:cNvPr>
          <p:cNvCxnSpPr>
            <a:cxnSpLocks/>
          </p:cNvCxnSpPr>
          <p:nvPr/>
        </p:nvCxnSpPr>
        <p:spPr>
          <a:xfrm>
            <a:off x="1182748" y="4478025"/>
            <a:ext cx="1256213" cy="79978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ED7FE0-CED5-8C43-7F9C-F2FD1E0EC9D5}"/>
              </a:ext>
            </a:extLst>
          </p:cNvPr>
          <p:cNvCxnSpPr>
            <a:cxnSpLocks/>
          </p:cNvCxnSpPr>
          <p:nvPr/>
        </p:nvCxnSpPr>
        <p:spPr>
          <a:xfrm flipH="1">
            <a:off x="5312506" y="4597588"/>
            <a:ext cx="1639563" cy="64931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5C73ED-729B-6384-CA8A-1D16066FC39A}"/>
              </a:ext>
            </a:extLst>
          </p:cNvPr>
          <p:cNvSpPr txBox="1"/>
          <p:nvPr/>
        </p:nvSpPr>
        <p:spPr>
          <a:xfrm>
            <a:off x="2587879" y="5171760"/>
            <a:ext cx="2669921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Ca</a:t>
            </a:r>
            <a:r>
              <a:rPr lang="en-US" sz="4800" b="1" baseline="-25000" dirty="0">
                <a:solidFill>
                  <a:srgbClr val="FF0000"/>
                </a:solidFill>
              </a:rPr>
              <a:t>3</a:t>
            </a:r>
            <a:r>
              <a:rPr lang="en-US" sz="4800" b="1" dirty="0">
                <a:solidFill>
                  <a:srgbClr val="0070C0"/>
                </a:solidFill>
              </a:rPr>
              <a:t>(PO</a:t>
            </a:r>
            <a:r>
              <a:rPr lang="en-US" sz="4800" b="1" baseline="-25000" dirty="0">
                <a:solidFill>
                  <a:srgbClr val="0070C0"/>
                </a:solidFill>
              </a:rPr>
              <a:t>4</a:t>
            </a:r>
            <a:r>
              <a:rPr lang="en-US" sz="4800" b="1" dirty="0">
                <a:solidFill>
                  <a:srgbClr val="0070C0"/>
                </a:solidFill>
              </a:rPr>
              <a:t>)</a:t>
            </a:r>
            <a:r>
              <a:rPr lang="en-US" sz="4800" b="1" baseline="-25000" dirty="0">
                <a:solidFill>
                  <a:srgbClr val="0070C0"/>
                </a:solidFill>
              </a:rPr>
              <a:t>2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10A622-814F-6A7D-BFE3-AC0624EC7848}"/>
              </a:ext>
            </a:extLst>
          </p:cNvPr>
          <p:cNvSpPr txBox="1"/>
          <p:nvPr/>
        </p:nvSpPr>
        <p:spPr>
          <a:xfrm>
            <a:off x="7333012" y="4945878"/>
            <a:ext cx="4761523" cy="1815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/>
              <a:t>Phosphate is 3 and Calcium is 2 so we need to list all their multiples and look for the LCM.</a:t>
            </a:r>
            <a:endParaRPr lang="en-US" sz="2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43018B-D79A-93DC-8B3A-8863F122B8FC}"/>
              </a:ext>
            </a:extLst>
          </p:cNvPr>
          <p:cNvSpPr txBox="1"/>
          <p:nvPr/>
        </p:nvSpPr>
        <p:spPr>
          <a:xfrm>
            <a:off x="97465" y="6079078"/>
            <a:ext cx="2837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2, 4, 6, 8, 10, 12</a:t>
            </a:r>
            <a:endParaRPr lang="en-US" sz="2400" b="1" baseline="300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073E6-441E-487A-319E-20D2FE6D7DF0}"/>
              </a:ext>
            </a:extLst>
          </p:cNvPr>
          <p:cNvSpPr txBox="1"/>
          <p:nvPr/>
        </p:nvSpPr>
        <p:spPr>
          <a:xfrm>
            <a:off x="4871460" y="6100664"/>
            <a:ext cx="2837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0070C0"/>
                </a:solidFill>
              </a:rPr>
              <a:t>3, 6, 9, 12, 15 </a:t>
            </a:r>
            <a:endParaRPr lang="en-US" sz="2400" b="1" baseline="30000" dirty="0">
              <a:solidFill>
                <a:srgbClr val="0070C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C092F2-0453-E8E6-BD7B-A3013466D77A}"/>
              </a:ext>
            </a:extLst>
          </p:cNvPr>
          <p:cNvSpPr/>
          <p:nvPr/>
        </p:nvSpPr>
        <p:spPr>
          <a:xfrm>
            <a:off x="982830" y="6106522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C69F2C-2C81-C90B-15B7-624FE71D929E}"/>
              </a:ext>
            </a:extLst>
          </p:cNvPr>
          <p:cNvSpPr/>
          <p:nvPr/>
        </p:nvSpPr>
        <p:spPr>
          <a:xfrm>
            <a:off x="5312506" y="6107018"/>
            <a:ext cx="33139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9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  <p:bldP spid="8" grpId="0"/>
      <p:bldP spid="9" grpId="0"/>
      <p:bldP spid="11" grpId="0" animBg="1"/>
      <p:bldP spid="13" grpId="0"/>
      <p:bldP spid="19" grpId="0" animBg="1"/>
      <p:bldP spid="12" grpId="0" animBg="1"/>
      <p:bldP spid="17" grpId="0"/>
      <p:bldP spid="18" grpId="0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Write the formulas for the following ionic compounds: </a:t>
            </a:r>
          </a:p>
          <a:p>
            <a:r>
              <a:rPr lang="en-US" sz="2800" i="1" dirty="0"/>
              <a:t>a) Rubidium Sulfate, </a:t>
            </a:r>
          </a:p>
          <a:p>
            <a:r>
              <a:rPr lang="en-US" sz="2800" i="1" dirty="0"/>
              <a:t>b) barium hydride</a:t>
            </a:r>
            <a:endParaRPr lang="en-US" sz="28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5882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Compounds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A0896-B2ED-D3EB-594B-AA2B1CBABB62}"/>
              </a:ext>
            </a:extLst>
          </p:cNvPr>
          <p:cNvSpPr txBox="1"/>
          <p:nvPr/>
        </p:nvSpPr>
        <p:spPr>
          <a:xfrm>
            <a:off x="292274" y="1690688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Molecular compounds are formed from TWO or more Non-metals.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152178-C562-2DC9-26DC-006E20807141}"/>
              </a:ext>
            </a:extLst>
          </p:cNvPr>
          <p:cNvSpPr txBox="1"/>
          <p:nvPr/>
        </p:nvSpPr>
        <p:spPr>
          <a:xfrm>
            <a:off x="363255" y="4216580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The </a:t>
            </a:r>
            <a:r>
              <a:rPr lang="en-CA" sz="3600" b="1" dirty="0">
                <a:solidFill>
                  <a:srgbClr val="FF0000"/>
                </a:solidFill>
              </a:rPr>
              <a:t>BONDS</a:t>
            </a:r>
            <a:r>
              <a:rPr lang="en-CA" sz="3600" b="1" dirty="0"/>
              <a:t> formed in a molecular compound are called </a:t>
            </a:r>
            <a:r>
              <a:rPr lang="en-CA" sz="3600" b="1" dirty="0">
                <a:solidFill>
                  <a:srgbClr val="FF0000"/>
                </a:solidFill>
              </a:rPr>
              <a:t>COVALENT BONDS</a:t>
            </a:r>
            <a:r>
              <a:rPr lang="en-CA" sz="3600" b="1" dirty="0"/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0995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Compounds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A0896-B2ED-D3EB-594B-AA2B1CBABB62}"/>
              </a:ext>
            </a:extLst>
          </p:cNvPr>
          <p:cNvSpPr txBox="1"/>
          <p:nvPr/>
        </p:nvSpPr>
        <p:spPr>
          <a:xfrm>
            <a:off x="292274" y="1690688"/>
            <a:ext cx="11607452" cy="175432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Molecular compounds are named quite similarly to Ionic compounds (</a:t>
            </a:r>
            <a:r>
              <a:rPr lang="en-CA" sz="3600" b="1" dirty="0">
                <a:solidFill>
                  <a:srgbClr val="FF0000"/>
                </a:solidFill>
              </a:rPr>
              <a:t>First element gets FULL name </a:t>
            </a:r>
            <a:r>
              <a:rPr lang="en-CA" sz="3600" b="1" dirty="0"/>
              <a:t>and </a:t>
            </a:r>
            <a:r>
              <a:rPr lang="en-CA" sz="3600" b="1" dirty="0">
                <a:solidFill>
                  <a:srgbClr val="FF0000"/>
                </a:solidFill>
              </a:rPr>
              <a:t>second ends in –ide.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701BE-1D1A-9CEA-A241-133000DCDFCD}"/>
              </a:ext>
            </a:extLst>
          </p:cNvPr>
          <p:cNvSpPr txBox="1"/>
          <p:nvPr/>
        </p:nvSpPr>
        <p:spPr>
          <a:xfrm>
            <a:off x="292274" y="3893414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 big difference is that Molecular names and formula have </a:t>
            </a:r>
            <a:r>
              <a:rPr lang="en-CA" sz="3600" b="1" dirty="0">
                <a:solidFill>
                  <a:srgbClr val="FF0000"/>
                </a:solidFill>
              </a:rPr>
              <a:t>NOTHING TO DO WITH CHARGE</a:t>
            </a:r>
            <a:r>
              <a:rPr lang="en-CA" sz="3600" b="1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3AFA61-2BEE-96EE-2384-12F9FFED88E6}"/>
              </a:ext>
            </a:extLst>
          </p:cNvPr>
          <p:cNvSpPr txBox="1"/>
          <p:nvPr/>
        </p:nvSpPr>
        <p:spPr>
          <a:xfrm>
            <a:off x="292274" y="5458980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The name has </a:t>
            </a:r>
            <a:r>
              <a:rPr lang="en-CA" sz="3600" b="1" dirty="0">
                <a:solidFill>
                  <a:srgbClr val="FF0000"/>
                </a:solidFill>
              </a:rPr>
              <a:t>“Prefixes” </a:t>
            </a:r>
            <a:r>
              <a:rPr lang="en-CA" sz="3600" b="1" dirty="0"/>
              <a:t>to indicate the number/amount of each element in the compound.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57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Molecular Compounds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A0896-B2ED-D3EB-594B-AA2B1CBABB62}"/>
              </a:ext>
            </a:extLst>
          </p:cNvPr>
          <p:cNvSpPr txBox="1"/>
          <p:nvPr/>
        </p:nvSpPr>
        <p:spPr>
          <a:xfrm>
            <a:off x="292274" y="1690688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When using the prefixes to name a molecular compound its important to note that: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66610-8ED3-D861-9AD0-B3994A230105}"/>
              </a:ext>
            </a:extLst>
          </p:cNvPr>
          <p:cNvSpPr txBox="1"/>
          <p:nvPr/>
        </p:nvSpPr>
        <p:spPr>
          <a:xfrm>
            <a:off x="3125971" y="3320653"/>
            <a:ext cx="8676168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You omit (do not write) Mono prefix if it is the amount of the FIRST element.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B9CC15-EE5A-71EE-85FC-C86D2125A39F}"/>
              </a:ext>
            </a:extLst>
          </p:cNvPr>
          <p:cNvSpPr txBox="1"/>
          <p:nvPr/>
        </p:nvSpPr>
        <p:spPr>
          <a:xfrm>
            <a:off x="3125971" y="4870874"/>
            <a:ext cx="8676168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On compounds with Oxygen you don’t put the “a” on the prefix….just sounds odd.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122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B7A84-EBBC-580D-ACC8-869BA38D8483}"/>
              </a:ext>
            </a:extLst>
          </p:cNvPr>
          <p:cNvSpPr txBox="1"/>
          <p:nvPr/>
        </p:nvSpPr>
        <p:spPr>
          <a:xfrm>
            <a:off x="93521" y="542371"/>
            <a:ext cx="1203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Name of following molecular compounds. a) SiCl</a:t>
            </a:r>
            <a:r>
              <a:rPr lang="en-US" sz="3600" i="1" baseline="-25000" dirty="0"/>
              <a:t>4</a:t>
            </a:r>
            <a:r>
              <a:rPr lang="en-US" sz="3600" i="1" dirty="0"/>
              <a:t> b) P</a:t>
            </a:r>
            <a:r>
              <a:rPr lang="en-US" sz="3600" i="1" baseline="-25000" dirty="0"/>
              <a:t>4</a:t>
            </a:r>
            <a:r>
              <a:rPr lang="en-US" sz="3600" i="1" dirty="0"/>
              <a:t>O</a:t>
            </a:r>
            <a:r>
              <a:rPr lang="en-US" sz="3600" i="1" baseline="-25000" dirty="0"/>
              <a:t>10</a:t>
            </a:r>
            <a:r>
              <a:rPr lang="en-US" sz="3600" i="1" dirty="0"/>
              <a:t>.</a:t>
            </a:r>
            <a:endParaRPr lang="en-US" sz="3600" i="1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DB873-7530-A33B-C3A5-08A18F6AA031}"/>
              </a:ext>
            </a:extLst>
          </p:cNvPr>
          <p:cNvSpPr/>
          <p:nvPr/>
        </p:nvSpPr>
        <p:spPr>
          <a:xfrm>
            <a:off x="8442251" y="584901"/>
            <a:ext cx="935780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F5A9C-A2DC-1C4E-41A6-DAAE0D1ACAA6}"/>
              </a:ext>
            </a:extLst>
          </p:cNvPr>
          <p:cNvSpPr txBox="1"/>
          <p:nvPr/>
        </p:nvSpPr>
        <p:spPr>
          <a:xfrm>
            <a:off x="5012477" y="1518421"/>
            <a:ext cx="1346168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SiCl</a:t>
            </a:r>
            <a:r>
              <a:rPr lang="en-US" sz="4800" b="1" baseline="-25000" dirty="0">
                <a:solidFill>
                  <a:srgbClr val="0070C0"/>
                </a:solidFill>
              </a:rPr>
              <a:t>4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2E08EA-DBB1-51AB-20E9-43032F3B35A2}"/>
              </a:ext>
            </a:extLst>
          </p:cNvPr>
          <p:cNvSpPr/>
          <p:nvPr/>
        </p:nvSpPr>
        <p:spPr>
          <a:xfrm>
            <a:off x="5012477" y="1518421"/>
            <a:ext cx="516453" cy="830997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9E276-5191-0E3B-1ACF-475BFFB29CBC}"/>
              </a:ext>
            </a:extLst>
          </p:cNvPr>
          <p:cNvSpPr txBox="1"/>
          <p:nvPr/>
        </p:nvSpPr>
        <p:spPr>
          <a:xfrm>
            <a:off x="510361" y="1518421"/>
            <a:ext cx="3232674" cy="28623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FIRST element gets whole name OMIT Mono if applicable.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8A33-3733-0A00-E8C1-92DBE1310065}"/>
              </a:ext>
            </a:extLst>
          </p:cNvPr>
          <p:cNvSpPr/>
          <p:nvPr/>
        </p:nvSpPr>
        <p:spPr>
          <a:xfrm>
            <a:off x="5528930" y="1518420"/>
            <a:ext cx="829715" cy="830997"/>
          </a:xfrm>
          <a:prstGeom prst="rect">
            <a:avLst/>
          </a:prstGeom>
          <a:solidFill>
            <a:srgbClr val="0070C0">
              <a:alpha val="5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5A962-6A7A-11F3-0BB4-2A0206145336}"/>
              </a:ext>
            </a:extLst>
          </p:cNvPr>
          <p:cNvSpPr txBox="1"/>
          <p:nvPr/>
        </p:nvSpPr>
        <p:spPr>
          <a:xfrm>
            <a:off x="2569272" y="5364812"/>
            <a:ext cx="5377056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Silicon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F6FB1C-44B3-6170-1A3D-F2C8D1AF24F0}"/>
              </a:ext>
            </a:extLst>
          </p:cNvPr>
          <p:cNvSpPr txBox="1"/>
          <p:nvPr/>
        </p:nvSpPr>
        <p:spPr>
          <a:xfrm>
            <a:off x="7282925" y="1483765"/>
            <a:ext cx="4845279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SECOND element ends in –ide AND gets Prefix for 4.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A53B2838-2070-30B1-920F-A2FA1BD4B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269" y="3412555"/>
            <a:ext cx="2763370" cy="33279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ACEC39-5C61-F970-F1DD-17BA0AA9530A}"/>
              </a:ext>
            </a:extLst>
          </p:cNvPr>
          <p:cNvSpPr/>
          <p:nvPr/>
        </p:nvSpPr>
        <p:spPr>
          <a:xfrm>
            <a:off x="9046639" y="5073566"/>
            <a:ext cx="2517832" cy="547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AE532-DEC0-1733-5E89-30F8DEFE4190}"/>
              </a:ext>
            </a:extLst>
          </p:cNvPr>
          <p:cNvSpPr txBox="1"/>
          <p:nvPr/>
        </p:nvSpPr>
        <p:spPr>
          <a:xfrm>
            <a:off x="4288786" y="5391706"/>
            <a:ext cx="3644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Tetrachlor</a:t>
            </a:r>
            <a:r>
              <a:rPr lang="en-US" sz="4800" b="1" i="1" dirty="0">
                <a:solidFill>
                  <a:srgbClr val="0070C0"/>
                </a:solidFill>
              </a:rPr>
              <a:t>ide</a:t>
            </a:r>
            <a:endParaRPr lang="en-US" sz="4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4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29590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D8DD7-D789-3F8E-37C8-A8FE3CBDDBC2}"/>
              </a:ext>
            </a:extLst>
          </p:cNvPr>
          <p:cNvSpPr txBox="1"/>
          <p:nvPr/>
        </p:nvSpPr>
        <p:spPr>
          <a:xfrm>
            <a:off x="348215" y="1224320"/>
            <a:ext cx="1149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 the 1890’s scientists the </a:t>
            </a:r>
            <a:r>
              <a:rPr lang="en-US" sz="2400" b="1" dirty="0"/>
              <a:t>“Cathode Ray Tube”</a:t>
            </a:r>
            <a:r>
              <a:rPr lang="en-US" sz="2400" dirty="0">
                <a:solidFill>
                  <a:srgbClr val="FF0000"/>
                </a:solidFill>
              </a:rPr>
              <a:t> to experiment on Subatomic Particles and learn that </a:t>
            </a:r>
            <a:r>
              <a:rPr lang="en-US" sz="2400" b="1" dirty="0"/>
              <a:t>electrons are “Negatively Charged”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C512107-37B9-94A0-A1DC-79A7196D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646" y="2632622"/>
            <a:ext cx="5984138" cy="3370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1B3181-BD2C-5A9E-DB36-1B081972821B}"/>
              </a:ext>
            </a:extLst>
          </p:cNvPr>
          <p:cNvSpPr txBox="1"/>
          <p:nvPr/>
        </p:nvSpPr>
        <p:spPr>
          <a:xfrm>
            <a:off x="7081524" y="6031210"/>
            <a:ext cx="330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 “Cathode Ray Tube”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1A5B85-E0CF-B5DC-35B9-EA02A82FEE40}"/>
              </a:ext>
            </a:extLst>
          </p:cNvPr>
          <p:cNvCxnSpPr/>
          <p:nvPr/>
        </p:nvCxnSpPr>
        <p:spPr>
          <a:xfrm flipH="1" flipV="1">
            <a:off x="6636327" y="3990109"/>
            <a:ext cx="4682837" cy="96982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9FA0F62-22B5-2D06-A6CD-B2E1D157C9C9}"/>
              </a:ext>
            </a:extLst>
          </p:cNvPr>
          <p:cNvSpPr txBox="1"/>
          <p:nvPr/>
        </p:nvSpPr>
        <p:spPr>
          <a:xfrm>
            <a:off x="111862" y="2604324"/>
            <a:ext cx="5055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main idea is Electrons are fired down the tube towards “B”.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(Straight ahead)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1114D-3432-5B12-EBCE-748A5709545A}"/>
              </a:ext>
            </a:extLst>
          </p:cNvPr>
          <p:cNvSpPr txBox="1"/>
          <p:nvPr/>
        </p:nvSpPr>
        <p:spPr>
          <a:xfrm>
            <a:off x="251736" y="4197816"/>
            <a:ext cx="5055884" cy="1200329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turn on the electricity (+ and – plates)…the electron goes closer to the positive and hence hits at C.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353D033-ACC3-8043-A73D-72814CB98C1A}"/>
              </a:ext>
            </a:extLst>
          </p:cNvPr>
          <p:cNvSpPr/>
          <p:nvPr/>
        </p:nvSpPr>
        <p:spPr>
          <a:xfrm>
            <a:off x="6475956" y="4567149"/>
            <a:ext cx="250521" cy="242846"/>
          </a:xfrm>
          <a:prstGeom prst="ellipse">
            <a:avLst/>
          </a:prstGeom>
          <a:noFill/>
          <a:ln w="539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8D79F-6FA3-27C6-8635-1C9C33FA64C5}"/>
              </a:ext>
            </a:extLst>
          </p:cNvPr>
          <p:cNvSpPr txBox="1"/>
          <p:nvPr/>
        </p:nvSpPr>
        <p:spPr>
          <a:xfrm>
            <a:off x="457812" y="5431045"/>
            <a:ext cx="5055884" cy="1200329"/>
          </a:xfrm>
          <a:prstGeom prst="rect">
            <a:avLst/>
          </a:prstGeom>
          <a:noFill/>
          <a:ln w="381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turn on the magnets (+ and – poles)…the electron goes closer to the positive and hence hits at 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6B694-A642-CC4A-5E29-2A3A9B5D7BDE}"/>
              </a:ext>
            </a:extLst>
          </p:cNvPr>
          <p:cNvSpPr txBox="1"/>
          <p:nvPr/>
        </p:nvSpPr>
        <p:spPr>
          <a:xfrm>
            <a:off x="6345381" y="1959278"/>
            <a:ext cx="4045528" cy="646331"/>
          </a:xfrm>
          <a:prstGeom prst="rect">
            <a:avLst/>
          </a:prstGeom>
          <a:noFill/>
          <a:ln w="571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Picture is deceptive.</a:t>
            </a:r>
          </a:p>
        </p:txBody>
      </p:sp>
    </p:spTree>
    <p:extLst>
      <p:ext uri="{BB962C8B-B14F-4D97-AF65-F5344CB8AC3E}">
        <p14:creationId xmlns:p14="http://schemas.microsoft.com/office/powerpoint/2010/main" val="39614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3" grpId="0" animBg="1"/>
      <p:bldP spid="5" grpId="0" animBg="1"/>
      <p:bldP spid="8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122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B7A84-EBBC-580D-ACC8-869BA38D8483}"/>
              </a:ext>
            </a:extLst>
          </p:cNvPr>
          <p:cNvSpPr txBox="1"/>
          <p:nvPr/>
        </p:nvSpPr>
        <p:spPr>
          <a:xfrm>
            <a:off x="93521" y="542371"/>
            <a:ext cx="1203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Name of following molecular compounds. a) SiCl</a:t>
            </a:r>
            <a:r>
              <a:rPr lang="en-US" sz="3600" i="1" baseline="-25000" dirty="0"/>
              <a:t>4</a:t>
            </a:r>
            <a:r>
              <a:rPr lang="en-US" sz="3600" i="1" dirty="0"/>
              <a:t> b) P</a:t>
            </a:r>
            <a:r>
              <a:rPr lang="en-US" sz="3600" i="1" baseline="-25000" dirty="0"/>
              <a:t>4</a:t>
            </a:r>
            <a:r>
              <a:rPr lang="en-US" sz="3600" i="1" dirty="0"/>
              <a:t>O</a:t>
            </a:r>
            <a:r>
              <a:rPr lang="en-US" sz="3600" i="1" baseline="-25000" dirty="0"/>
              <a:t>10</a:t>
            </a:r>
            <a:r>
              <a:rPr lang="en-US" sz="3600" i="1" dirty="0"/>
              <a:t>.</a:t>
            </a:r>
            <a:endParaRPr lang="en-US" sz="3600" i="1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BDB873-7530-A33B-C3A5-08A18F6AA031}"/>
              </a:ext>
            </a:extLst>
          </p:cNvPr>
          <p:cNvSpPr/>
          <p:nvPr/>
        </p:nvSpPr>
        <p:spPr>
          <a:xfrm>
            <a:off x="9832064" y="618186"/>
            <a:ext cx="1060054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F5A9C-A2DC-1C4E-41A6-DAAE0D1ACAA6}"/>
              </a:ext>
            </a:extLst>
          </p:cNvPr>
          <p:cNvSpPr txBox="1"/>
          <p:nvPr/>
        </p:nvSpPr>
        <p:spPr>
          <a:xfrm>
            <a:off x="4826762" y="1518421"/>
            <a:ext cx="1654719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</a:rPr>
              <a:t>P</a:t>
            </a:r>
            <a:r>
              <a:rPr lang="en-US" sz="4800" b="1" baseline="-25000" dirty="0">
                <a:solidFill>
                  <a:srgbClr val="0070C0"/>
                </a:solidFill>
              </a:rPr>
              <a:t>4</a:t>
            </a:r>
            <a:r>
              <a:rPr lang="en-US" sz="4800" b="1" dirty="0">
                <a:solidFill>
                  <a:srgbClr val="0070C0"/>
                </a:solidFill>
              </a:rPr>
              <a:t>O</a:t>
            </a:r>
            <a:r>
              <a:rPr lang="en-US" sz="4800" b="1" baseline="-25000" dirty="0">
                <a:solidFill>
                  <a:srgbClr val="0070C0"/>
                </a:solidFill>
              </a:rPr>
              <a:t>10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2E08EA-DBB1-51AB-20E9-43032F3B35A2}"/>
              </a:ext>
            </a:extLst>
          </p:cNvPr>
          <p:cNvSpPr/>
          <p:nvPr/>
        </p:nvSpPr>
        <p:spPr>
          <a:xfrm>
            <a:off x="4866967" y="1545315"/>
            <a:ext cx="605986" cy="830997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69E276-5191-0E3B-1ACF-475BFFB29CBC}"/>
              </a:ext>
            </a:extLst>
          </p:cNvPr>
          <p:cNvSpPr txBox="1"/>
          <p:nvPr/>
        </p:nvSpPr>
        <p:spPr>
          <a:xfrm>
            <a:off x="510361" y="1518421"/>
            <a:ext cx="3232674" cy="28623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FIRST element gets whole name OMIT Mono if applicable.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8E8A33-3733-0A00-E8C1-92DBE1310065}"/>
              </a:ext>
            </a:extLst>
          </p:cNvPr>
          <p:cNvSpPr/>
          <p:nvPr/>
        </p:nvSpPr>
        <p:spPr>
          <a:xfrm>
            <a:off x="5472953" y="1534689"/>
            <a:ext cx="994393" cy="830997"/>
          </a:xfrm>
          <a:prstGeom prst="rect">
            <a:avLst/>
          </a:prstGeom>
          <a:solidFill>
            <a:srgbClr val="0070C0">
              <a:alpha val="5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95A962-6A7A-11F3-0BB4-2A0206145336}"/>
              </a:ext>
            </a:extLst>
          </p:cNvPr>
          <p:cNvSpPr txBox="1"/>
          <p:nvPr/>
        </p:nvSpPr>
        <p:spPr>
          <a:xfrm>
            <a:off x="603589" y="5059373"/>
            <a:ext cx="7679800" cy="83099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Tetra Phosphorous</a:t>
            </a:r>
            <a:endParaRPr lang="en-US" sz="4800" baseline="-25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F6FB1C-44B3-6170-1A3D-F2C8D1AF24F0}"/>
              </a:ext>
            </a:extLst>
          </p:cNvPr>
          <p:cNvSpPr txBox="1"/>
          <p:nvPr/>
        </p:nvSpPr>
        <p:spPr>
          <a:xfrm>
            <a:off x="7282925" y="1483765"/>
            <a:ext cx="4845279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SECOND element ends in –ide AND gets Prefix for 10….its Oxygen so…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AAE532-DEC0-1733-5E89-30F8DEFE4190}"/>
              </a:ext>
            </a:extLst>
          </p:cNvPr>
          <p:cNvSpPr txBox="1"/>
          <p:nvPr/>
        </p:nvSpPr>
        <p:spPr>
          <a:xfrm>
            <a:off x="5460848" y="5032479"/>
            <a:ext cx="3644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Dec  ox</a:t>
            </a:r>
            <a:r>
              <a:rPr lang="en-US" sz="4800" b="1" i="1" dirty="0">
                <a:solidFill>
                  <a:srgbClr val="0070C0"/>
                </a:solidFill>
              </a:rPr>
              <a:t>ide</a:t>
            </a:r>
            <a:endParaRPr lang="en-US" sz="4800" i="1" dirty="0">
              <a:solidFill>
                <a:srgbClr val="0070C0"/>
              </a:solidFill>
            </a:endParaRPr>
          </a:p>
        </p:txBody>
      </p:sp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7ED220CF-851C-3A66-7082-660CD5D65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876" y="3372670"/>
            <a:ext cx="2634580" cy="34853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4ACEC39-5C61-F970-F1DD-17BA0AA9530A}"/>
              </a:ext>
            </a:extLst>
          </p:cNvPr>
          <p:cNvSpPr/>
          <p:nvPr/>
        </p:nvSpPr>
        <p:spPr>
          <a:xfrm>
            <a:off x="9533964" y="3346136"/>
            <a:ext cx="2326341" cy="5266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2681CD-FE49-A0DB-2187-CCE4DB849A00}"/>
              </a:ext>
            </a:extLst>
          </p:cNvPr>
          <p:cNvSpPr/>
          <p:nvPr/>
        </p:nvSpPr>
        <p:spPr>
          <a:xfrm>
            <a:off x="9530995" y="6239814"/>
            <a:ext cx="2326341" cy="52661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30C8D7-A678-2BCB-1417-2372F4F1EAC6}"/>
              </a:ext>
            </a:extLst>
          </p:cNvPr>
          <p:cNvSpPr txBox="1"/>
          <p:nvPr/>
        </p:nvSpPr>
        <p:spPr>
          <a:xfrm>
            <a:off x="6405314" y="5015439"/>
            <a:ext cx="3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  <a:endParaRPr lang="en-US" sz="48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4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6" grpId="0"/>
      <p:bldP spid="15" grpId="0" animBg="1"/>
      <p:bldP spid="15" grpId="1" animBg="1"/>
      <p:bldP spid="18" grpId="0" animBg="1"/>
      <p:bldP spid="19" grpId="0"/>
      <p:bldP spid="19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Name the following molecular compounds: a) NF</a:t>
            </a:r>
            <a:r>
              <a:rPr lang="en-US" sz="2800" i="1" baseline="-25000" dirty="0"/>
              <a:t>3</a:t>
            </a:r>
            <a:r>
              <a:rPr lang="en-US" sz="2800" i="1" dirty="0"/>
              <a:t> b</a:t>
            </a:r>
            <a:r>
              <a:rPr lang="en-US" sz="2800" i="1"/>
              <a:t>) Cl</a:t>
            </a:r>
            <a:r>
              <a:rPr lang="en-US" sz="2800" i="1" baseline="-25000"/>
              <a:t>2</a:t>
            </a:r>
            <a:r>
              <a:rPr lang="en-US" sz="2800" i="1"/>
              <a:t>O</a:t>
            </a:r>
            <a:r>
              <a:rPr lang="en-US" sz="2800" i="1" baseline="-25000"/>
              <a:t>7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8666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850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78462-D40C-E084-5EF0-D47E0D1A7307}"/>
              </a:ext>
            </a:extLst>
          </p:cNvPr>
          <p:cNvSpPr txBox="1"/>
          <p:nvPr/>
        </p:nvSpPr>
        <p:spPr>
          <a:xfrm>
            <a:off x="93521" y="542371"/>
            <a:ext cx="1203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Write the chemical formulas for the following molecular compounds?: a) Carbon disulfide and b) </a:t>
            </a:r>
            <a:r>
              <a:rPr lang="en-US" sz="3600" i="1" dirty="0" err="1"/>
              <a:t>disilicon</a:t>
            </a:r>
            <a:r>
              <a:rPr lang="en-US" sz="3600" i="1" dirty="0"/>
              <a:t> hexabromide.</a:t>
            </a:r>
            <a:endParaRPr lang="en-US" sz="3600" i="1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485A6-74EF-002F-0462-B512D47DBAE1}"/>
              </a:ext>
            </a:extLst>
          </p:cNvPr>
          <p:cNvSpPr/>
          <p:nvPr/>
        </p:nvSpPr>
        <p:spPr>
          <a:xfrm>
            <a:off x="3168792" y="1142535"/>
            <a:ext cx="3094221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10046C-4FCA-9424-FA4E-84560CCCDEB9}"/>
              </a:ext>
            </a:extLst>
          </p:cNvPr>
          <p:cNvCxnSpPr/>
          <p:nvPr/>
        </p:nvCxnSpPr>
        <p:spPr>
          <a:xfrm flipH="1">
            <a:off x="2517732" y="1650681"/>
            <a:ext cx="1252602" cy="851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636A68-EB17-2A36-6567-92CB961C6434}"/>
              </a:ext>
            </a:extLst>
          </p:cNvPr>
          <p:cNvCxnSpPr>
            <a:cxnSpLocks/>
          </p:cNvCxnSpPr>
          <p:nvPr/>
        </p:nvCxnSpPr>
        <p:spPr>
          <a:xfrm>
            <a:off x="5342203" y="1650681"/>
            <a:ext cx="920810" cy="851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9E6C60-9E24-5043-4B0A-C3F2EB9F6929}"/>
              </a:ext>
            </a:extLst>
          </p:cNvPr>
          <p:cNvSpPr txBox="1"/>
          <p:nvPr/>
        </p:nvSpPr>
        <p:spPr>
          <a:xfrm>
            <a:off x="1695013" y="2502443"/>
            <a:ext cx="2075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Carbon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EE6B-0A80-E1FD-37F9-BB57DF3CEC9D}"/>
              </a:ext>
            </a:extLst>
          </p:cNvPr>
          <p:cNvSpPr txBox="1"/>
          <p:nvPr/>
        </p:nvSpPr>
        <p:spPr>
          <a:xfrm>
            <a:off x="5452929" y="2502442"/>
            <a:ext cx="1620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Sulfur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E5C2A-004E-5A75-6FB9-70A4C1D60FD5}"/>
              </a:ext>
            </a:extLst>
          </p:cNvPr>
          <p:cNvSpPr txBox="1"/>
          <p:nvPr/>
        </p:nvSpPr>
        <p:spPr>
          <a:xfrm>
            <a:off x="93521" y="3776158"/>
            <a:ext cx="3232674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Only “Carbon” with no prefix so we assume “Mono” (1)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91B3D3-C58A-77A7-64AE-DAF081FDBF13}"/>
              </a:ext>
            </a:extLst>
          </p:cNvPr>
          <p:cNvCxnSpPr>
            <a:cxnSpLocks/>
          </p:cNvCxnSpPr>
          <p:nvPr/>
        </p:nvCxnSpPr>
        <p:spPr>
          <a:xfrm>
            <a:off x="3193107" y="3179865"/>
            <a:ext cx="1002375" cy="1356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EE7BA3-B3C8-FB3A-6E5C-92A1CD1D4033}"/>
              </a:ext>
            </a:extLst>
          </p:cNvPr>
          <p:cNvSpPr txBox="1"/>
          <p:nvPr/>
        </p:nvSpPr>
        <p:spPr>
          <a:xfrm>
            <a:off x="4220140" y="4499802"/>
            <a:ext cx="4728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C</a:t>
            </a:r>
            <a:endParaRPr lang="en-US" sz="3600" b="1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AA127-52D4-6042-5379-D0E82C049F83}"/>
              </a:ext>
            </a:extLst>
          </p:cNvPr>
          <p:cNvSpPr txBox="1"/>
          <p:nvPr/>
        </p:nvSpPr>
        <p:spPr>
          <a:xfrm>
            <a:off x="7834882" y="1967089"/>
            <a:ext cx="3232674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”</a:t>
            </a:r>
            <a:r>
              <a:rPr lang="en-CA" sz="3600" b="1" dirty="0"/>
              <a:t>Di</a:t>
            </a:r>
            <a:r>
              <a:rPr lang="en-CA" sz="3600" b="1" dirty="0">
                <a:solidFill>
                  <a:srgbClr val="FF0000"/>
                </a:solidFill>
              </a:rPr>
              <a:t>sulfide” …”Di” means 2. So…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035164-8485-5B0D-FBD2-55B5003E9A1C}"/>
              </a:ext>
            </a:extLst>
          </p:cNvPr>
          <p:cNvCxnSpPr>
            <a:cxnSpLocks/>
          </p:cNvCxnSpPr>
          <p:nvPr/>
        </p:nvCxnSpPr>
        <p:spPr>
          <a:xfrm flipH="1">
            <a:off x="5089427" y="3209944"/>
            <a:ext cx="975656" cy="13505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DDB75A2-18B1-7D56-EC1D-7ADDE13E2140}"/>
              </a:ext>
            </a:extLst>
          </p:cNvPr>
          <p:cNvSpPr txBox="1"/>
          <p:nvPr/>
        </p:nvSpPr>
        <p:spPr>
          <a:xfrm>
            <a:off x="4535427" y="4499801"/>
            <a:ext cx="661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S</a:t>
            </a:r>
            <a:r>
              <a:rPr lang="en-CA" sz="4400" b="1" baseline="-25000" dirty="0"/>
              <a:t>2</a:t>
            </a:r>
            <a:endParaRPr lang="en-US" sz="3600" b="1" baseline="-2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C347BB-1E7C-B756-E98E-D05F71932E62}"/>
              </a:ext>
            </a:extLst>
          </p:cNvPr>
          <p:cNvSpPr/>
          <p:nvPr/>
        </p:nvSpPr>
        <p:spPr>
          <a:xfrm>
            <a:off x="4171644" y="4560525"/>
            <a:ext cx="972942" cy="7395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2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/>
      <p:bldP spid="12" grpId="0" animBg="1"/>
      <p:bldP spid="15" grpId="0"/>
      <p:bldP spid="16" grpId="0" animBg="1"/>
      <p:bldP spid="19" grpId="0"/>
      <p:bldP spid="2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3850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2.8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C78462-D40C-E084-5EF0-D47E0D1A7307}"/>
              </a:ext>
            </a:extLst>
          </p:cNvPr>
          <p:cNvSpPr txBox="1"/>
          <p:nvPr/>
        </p:nvSpPr>
        <p:spPr>
          <a:xfrm>
            <a:off x="93521" y="542371"/>
            <a:ext cx="12034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Write the chemical formulas for the following molecular compounds?: a) Carbon disulfide and b) </a:t>
            </a:r>
            <a:r>
              <a:rPr lang="en-US" sz="3600" i="1" dirty="0" err="1"/>
              <a:t>disilicon</a:t>
            </a:r>
            <a:r>
              <a:rPr lang="en-US" sz="3600" i="1" dirty="0"/>
              <a:t> hexabromide.</a:t>
            </a:r>
            <a:endParaRPr lang="en-US" sz="3600" i="1" baseline="-2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F485A6-74EF-002F-0462-B512D47DBAE1}"/>
              </a:ext>
            </a:extLst>
          </p:cNvPr>
          <p:cNvSpPr/>
          <p:nvPr/>
        </p:nvSpPr>
        <p:spPr>
          <a:xfrm>
            <a:off x="7539087" y="1102194"/>
            <a:ext cx="4106066" cy="54848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10046C-4FCA-9424-FA4E-84560CCCDEB9}"/>
              </a:ext>
            </a:extLst>
          </p:cNvPr>
          <p:cNvCxnSpPr/>
          <p:nvPr/>
        </p:nvCxnSpPr>
        <p:spPr>
          <a:xfrm flipH="1">
            <a:off x="2517732" y="1650681"/>
            <a:ext cx="1252602" cy="851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636A68-EB17-2A36-6567-92CB961C6434}"/>
              </a:ext>
            </a:extLst>
          </p:cNvPr>
          <p:cNvCxnSpPr>
            <a:cxnSpLocks/>
          </p:cNvCxnSpPr>
          <p:nvPr/>
        </p:nvCxnSpPr>
        <p:spPr>
          <a:xfrm>
            <a:off x="5342203" y="1650681"/>
            <a:ext cx="920810" cy="8517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F9E6C60-9E24-5043-4B0A-C3F2EB9F6929}"/>
              </a:ext>
            </a:extLst>
          </p:cNvPr>
          <p:cNvSpPr txBox="1"/>
          <p:nvPr/>
        </p:nvSpPr>
        <p:spPr>
          <a:xfrm>
            <a:off x="1695013" y="2502443"/>
            <a:ext cx="2075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Silicon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94EE6B-0A80-E1FD-37F9-BB57DF3CEC9D}"/>
              </a:ext>
            </a:extLst>
          </p:cNvPr>
          <p:cNvSpPr txBox="1"/>
          <p:nvPr/>
        </p:nvSpPr>
        <p:spPr>
          <a:xfrm>
            <a:off x="5452928" y="2502442"/>
            <a:ext cx="218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Bromine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1E5C2A-004E-5A75-6FB9-70A4C1D60FD5}"/>
              </a:ext>
            </a:extLst>
          </p:cNvPr>
          <p:cNvSpPr txBox="1"/>
          <p:nvPr/>
        </p:nvSpPr>
        <p:spPr>
          <a:xfrm>
            <a:off x="93521" y="3776158"/>
            <a:ext cx="3232674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FF0000"/>
                </a:solidFill>
              </a:rPr>
              <a:t>”</a:t>
            </a:r>
            <a:r>
              <a:rPr lang="en-CA" sz="2800" b="1" dirty="0" err="1"/>
              <a:t>Di</a:t>
            </a:r>
            <a:r>
              <a:rPr lang="en-CA" sz="2800" b="1" dirty="0" err="1">
                <a:solidFill>
                  <a:srgbClr val="FF0000"/>
                </a:solidFill>
              </a:rPr>
              <a:t>silicon</a:t>
            </a:r>
            <a:r>
              <a:rPr lang="en-CA" sz="2800" b="1" dirty="0">
                <a:solidFill>
                  <a:srgbClr val="FF0000"/>
                </a:solidFill>
              </a:rPr>
              <a:t>” …”Di” means 2. So…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91B3D3-C58A-77A7-64AE-DAF081FDBF13}"/>
              </a:ext>
            </a:extLst>
          </p:cNvPr>
          <p:cNvCxnSpPr>
            <a:cxnSpLocks/>
          </p:cNvCxnSpPr>
          <p:nvPr/>
        </p:nvCxnSpPr>
        <p:spPr>
          <a:xfrm>
            <a:off x="3193107" y="3179865"/>
            <a:ext cx="1002375" cy="1356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EE7BA3-B3C8-FB3A-6E5C-92A1CD1D4033}"/>
              </a:ext>
            </a:extLst>
          </p:cNvPr>
          <p:cNvSpPr txBox="1"/>
          <p:nvPr/>
        </p:nvSpPr>
        <p:spPr>
          <a:xfrm>
            <a:off x="4220139" y="4499802"/>
            <a:ext cx="1122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Si</a:t>
            </a:r>
            <a:r>
              <a:rPr lang="en-CA" sz="4400" b="1" baseline="-25000" dirty="0"/>
              <a:t>2</a:t>
            </a:r>
            <a:endParaRPr lang="en-US" sz="3600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EAA127-52D4-6042-5379-D0E82C049F83}"/>
              </a:ext>
            </a:extLst>
          </p:cNvPr>
          <p:cNvSpPr txBox="1"/>
          <p:nvPr/>
        </p:nvSpPr>
        <p:spPr>
          <a:xfrm>
            <a:off x="7834882" y="1967089"/>
            <a:ext cx="3702694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”</a:t>
            </a:r>
            <a:r>
              <a:rPr lang="en-CA" sz="3600" b="1" dirty="0"/>
              <a:t>Hexa</a:t>
            </a:r>
            <a:r>
              <a:rPr lang="en-CA" sz="3600" b="1" dirty="0">
                <a:solidFill>
                  <a:srgbClr val="FF0000"/>
                </a:solidFill>
              </a:rPr>
              <a:t>bromide” …”</a:t>
            </a:r>
            <a:r>
              <a:rPr lang="en-CA" sz="3600" b="1" dirty="0" err="1">
                <a:solidFill>
                  <a:srgbClr val="FF0000"/>
                </a:solidFill>
              </a:rPr>
              <a:t>Hexa</a:t>
            </a:r>
            <a:r>
              <a:rPr lang="en-CA" sz="3600" b="1" dirty="0">
                <a:solidFill>
                  <a:srgbClr val="FF0000"/>
                </a:solidFill>
              </a:rPr>
              <a:t>” means 6. So…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035164-8485-5B0D-FBD2-55B5003E9A1C}"/>
              </a:ext>
            </a:extLst>
          </p:cNvPr>
          <p:cNvCxnSpPr>
            <a:cxnSpLocks/>
          </p:cNvCxnSpPr>
          <p:nvPr/>
        </p:nvCxnSpPr>
        <p:spPr>
          <a:xfrm flipH="1">
            <a:off x="5767351" y="3209944"/>
            <a:ext cx="297732" cy="12898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DDB75A2-18B1-7D56-EC1D-7ADDE13E2140}"/>
              </a:ext>
            </a:extLst>
          </p:cNvPr>
          <p:cNvSpPr txBox="1"/>
          <p:nvPr/>
        </p:nvSpPr>
        <p:spPr>
          <a:xfrm>
            <a:off x="4872063" y="4499801"/>
            <a:ext cx="920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Br</a:t>
            </a:r>
            <a:r>
              <a:rPr lang="en-CA" sz="4400" b="1" baseline="-25000" dirty="0"/>
              <a:t>6</a:t>
            </a:r>
            <a:endParaRPr lang="en-US" sz="3600" b="1" baseline="-2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C347BB-1E7C-B756-E98E-D05F71932E62}"/>
              </a:ext>
            </a:extLst>
          </p:cNvPr>
          <p:cNvSpPr/>
          <p:nvPr/>
        </p:nvSpPr>
        <p:spPr>
          <a:xfrm>
            <a:off x="4220139" y="4561740"/>
            <a:ext cx="1572733" cy="7395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6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2" grpId="0" animBg="1"/>
      <p:bldP spid="15" grpId="0"/>
      <p:bldP spid="16" grpId="0" animBg="1"/>
      <p:bldP spid="19" grpId="0"/>
      <p:bldP spid="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Write the chemical formulas for the following molecular compounds: 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sulfur tetrachloride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dinitrogen pentoxide</a:t>
            </a:r>
          </a:p>
        </p:txBody>
      </p:sp>
    </p:spTree>
    <p:extLst>
      <p:ext uri="{BB962C8B-B14F-4D97-AF65-F5344CB8AC3E}">
        <p14:creationId xmlns:p14="http://schemas.microsoft.com/office/powerpoint/2010/main" val="257416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An acid is a </a:t>
            </a:r>
            <a:r>
              <a:rPr lang="en-CA" sz="3600" b="1" dirty="0">
                <a:solidFill>
                  <a:srgbClr val="FF0000"/>
                </a:solidFill>
              </a:rPr>
              <a:t>molecular compound </a:t>
            </a:r>
            <a:r>
              <a:rPr lang="en-CA" sz="3600" b="1" dirty="0"/>
              <a:t>that </a:t>
            </a:r>
            <a:r>
              <a:rPr lang="en-CA" sz="3600" b="1" dirty="0">
                <a:solidFill>
                  <a:srgbClr val="FF0000"/>
                </a:solidFill>
              </a:rPr>
              <a:t>gives off H</a:t>
            </a:r>
            <a:r>
              <a:rPr lang="en-CA" sz="3600" b="1" baseline="30000" dirty="0">
                <a:solidFill>
                  <a:srgbClr val="FF0000"/>
                </a:solidFill>
              </a:rPr>
              <a:t>+</a:t>
            </a:r>
            <a:r>
              <a:rPr lang="en-CA" sz="3600" b="1" dirty="0">
                <a:solidFill>
                  <a:srgbClr val="FF0000"/>
                </a:solidFill>
              </a:rPr>
              <a:t>(Also called A Proton) </a:t>
            </a:r>
            <a:r>
              <a:rPr lang="en-CA" sz="3600" b="1" u="sng" dirty="0"/>
              <a:t>when it dissolves in water</a:t>
            </a:r>
            <a:r>
              <a:rPr lang="en-CA" sz="3600" b="1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70552-C828-4BE5-FDE6-C995D84D2D7F}"/>
              </a:ext>
            </a:extLst>
          </p:cNvPr>
          <p:cNvSpPr txBox="1"/>
          <p:nvPr/>
        </p:nvSpPr>
        <p:spPr>
          <a:xfrm>
            <a:off x="6777255" y="2201475"/>
            <a:ext cx="5270204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A “DRY” acid does absolutely nothing…..until it dissolves in water…or skin oils…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5DE6E-4373-9261-3F8F-2961C9C0CC93}"/>
              </a:ext>
            </a:extLst>
          </p:cNvPr>
          <p:cNvSpPr txBox="1"/>
          <p:nvPr/>
        </p:nvSpPr>
        <p:spPr>
          <a:xfrm>
            <a:off x="85165" y="3129423"/>
            <a:ext cx="6596181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Acid</a:t>
            </a:r>
            <a:r>
              <a:rPr lang="en-CA" sz="3600" b="1" dirty="0"/>
              <a:t> + Water </a:t>
            </a:r>
            <a:r>
              <a:rPr lang="en-CA" sz="3600" b="1" dirty="0">
                <a:sym typeface="Wingdings" pitchFamily="2" charset="2"/>
              </a:rPr>
              <a:t> </a:t>
            </a:r>
            <a:r>
              <a:rPr lang="en-CA" sz="3600" b="1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CA" sz="3600" b="1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CA" sz="3600" b="1" dirty="0">
                <a:sym typeface="Wingdings" pitchFamily="2" charset="2"/>
              </a:rPr>
              <a:t> + “Left Overs”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E05D0-5240-4348-2F07-3E2939CA7E9D}"/>
              </a:ext>
            </a:extLst>
          </p:cNvPr>
          <p:cNvSpPr txBox="1"/>
          <p:nvPr/>
        </p:nvSpPr>
        <p:spPr>
          <a:xfrm>
            <a:off x="198145" y="4976253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Chemical formulas for acids contain one </a:t>
            </a:r>
            <a:r>
              <a:rPr lang="en-CA" sz="3600" b="1" dirty="0">
                <a:solidFill>
                  <a:srgbClr val="FF0000"/>
                </a:solidFill>
              </a:rPr>
              <a:t>OR MORE </a:t>
            </a:r>
            <a:r>
              <a:rPr lang="en-CA" sz="3600" b="1" dirty="0"/>
              <a:t>Hs (hydrogen) atoms.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4783D-A74C-9647-A317-B4842E9ECD5B}"/>
              </a:ext>
            </a:extLst>
          </p:cNvPr>
          <p:cNvSpPr txBox="1"/>
          <p:nvPr/>
        </p:nvSpPr>
        <p:spPr>
          <a:xfrm>
            <a:off x="1843966" y="6176582"/>
            <a:ext cx="48373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</a:t>
            </a:r>
            <a:r>
              <a:rPr lang="en-CA" sz="3600" b="1" dirty="0"/>
              <a:t>Cl (Hydrochloric acid)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315EEE-5974-038C-3606-A4AEC9C9122B}"/>
              </a:ext>
            </a:extLst>
          </p:cNvPr>
          <p:cNvSpPr txBox="1"/>
          <p:nvPr/>
        </p:nvSpPr>
        <p:spPr>
          <a:xfrm>
            <a:off x="7093722" y="6211669"/>
            <a:ext cx="483738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</a:t>
            </a:r>
            <a:r>
              <a:rPr lang="en-CA" sz="3600" b="1" baseline="-25000" dirty="0">
                <a:solidFill>
                  <a:srgbClr val="FF0000"/>
                </a:solidFill>
              </a:rPr>
              <a:t>2</a:t>
            </a:r>
            <a:r>
              <a:rPr lang="en-CA" sz="3600" b="1" dirty="0"/>
              <a:t>SO</a:t>
            </a:r>
            <a:r>
              <a:rPr lang="en-CA" sz="3600" b="1" baseline="-25000" dirty="0"/>
              <a:t>4</a:t>
            </a:r>
            <a:r>
              <a:rPr lang="en-CA" sz="3600" b="1" dirty="0"/>
              <a:t> (Sulfuric acid)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20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/>
      <p:bldP spid="9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Acid named come from REGULAR naming. Here are the “Rules”: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90F-67E4-81C7-455B-810BFA1E7074}"/>
              </a:ext>
            </a:extLst>
          </p:cNvPr>
          <p:cNvSpPr txBox="1"/>
          <p:nvPr/>
        </p:nvSpPr>
        <p:spPr>
          <a:xfrm>
            <a:off x="98612" y="2340629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1.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–ide it turns into –Hydro</a:t>
            </a:r>
            <a:r>
              <a:rPr lang="en-CA" sz="3600" b="1" dirty="0"/>
              <a:t>…..</a:t>
            </a:r>
            <a:r>
              <a:rPr lang="en-CA" sz="3600" b="1" dirty="0" err="1">
                <a:solidFill>
                  <a:srgbClr val="FF0000"/>
                </a:solidFill>
              </a:rPr>
              <a:t>ic</a:t>
            </a:r>
            <a:r>
              <a:rPr lang="en-CA" sz="3600" b="1" dirty="0">
                <a:solidFill>
                  <a:srgbClr val="FF0000"/>
                </a:solidFill>
              </a:rPr>
              <a:t> Acid.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AE766-44D0-7D6B-4F46-7F4638065EA8}"/>
              </a:ext>
            </a:extLst>
          </p:cNvPr>
          <p:cNvSpPr txBox="1"/>
          <p:nvPr/>
        </p:nvSpPr>
        <p:spPr>
          <a:xfrm>
            <a:off x="1017494" y="3540958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chlor</a:t>
            </a:r>
            <a:r>
              <a:rPr lang="en-CA" sz="3600" b="1" dirty="0"/>
              <a:t>ide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3584F5-F2FF-51B0-1EE8-247442C1C05B}"/>
              </a:ext>
            </a:extLst>
          </p:cNvPr>
          <p:cNvCxnSpPr/>
          <p:nvPr/>
        </p:nvCxnSpPr>
        <p:spPr>
          <a:xfrm>
            <a:off x="5580529" y="38641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4FF-DB7B-CAF4-2AB2-3B086CD7B416}"/>
              </a:ext>
            </a:extLst>
          </p:cNvPr>
          <p:cNvSpPr txBox="1"/>
          <p:nvPr/>
        </p:nvSpPr>
        <p:spPr>
          <a:xfrm>
            <a:off x="6719049" y="35409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Hydrochlor</a:t>
            </a:r>
            <a:r>
              <a:rPr lang="en-CA" sz="3600" b="1" dirty="0"/>
              <a:t>ic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A170E-D54E-4436-2BED-C68419E852CC}"/>
              </a:ext>
            </a:extLst>
          </p:cNvPr>
          <p:cNvSpPr txBox="1"/>
          <p:nvPr/>
        </p:nvSpPr>
        <p:spPr>
          <a:xfrm>
            <a:off x="2687170" y="3961792"/>
            <a:ext cx="111610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(HCl)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BE167-ADB8-158B-42F1-6BC929A88305}"/>
              </a:ext>
            </a:extLst>
          </p:cNvPr>
          <p:cNvSpPr txBox="1"/>
          <p:nvPr/>
        </p:nvSpPr>
        <p:spPr>
          <a:xfrm>
            <a:off x="1017493" y="4608123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brom</a:t>
            </a:r>
            <a:r>
              <a:rPr lang="en-CA" sz="3600" b="1" dirty="0"/>
              <a:t>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21517-319D-DC4D-83B9-ABBBA1E0726C}"/>
              </a:ext>
            </a:extLst>
          </p:cNvPr>
          <p:cNvSpPr txBox="1"/>
          <p:nvPr/>
        </p:nvSpPr>
        <p:spPr>
          <a:xfrm>
            <a:off x="2687169" y="5028957"/>
            <a:ext cx="129316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(HBr)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C2DB4-379C-8E83-B92C-A9E4E8601EFF}"/>
              </a:ext>
            </a:extLst>
          </p:cNvPr>
          <p:cNvCxnSpPr/>
          <p:nvPr/>
        </p:nvCxnSpPr>
        <p:spPr>
          <a:xfrm>
            <a:off x="5472952" y="4885857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E96F6-FE26-7FA1-0CBC-FF7EBF7D81EF}"/>
              </a:ext>
            </a:extLst>
          </p:cNvPr>
          <p:cNvSpPr txBox="1"/>
          <p:nvPr/>
        </p:nvSpPr>
        <p:spPr>
          <a:xfrm>
            <a:off x="6611472" y="4562691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Hydrobrom</a:t>
            </a:r>
            <a:r>
              <a:rPr lang="en-CA" sz="3600" b="1" dirty="0"/>
              <a:t>ic acid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82236-E45F-7207-7A8A-747CF9A0E6DE}"/>
              </a:ext>
            </a:extLst>
          </p:cNvPr>
          <p:cNvSpPr txBox="1"/>
          <p:nvPr/>
        </p:nvSpPr>
        <p:spPr>
          <a:xfrm>
            <a:off x="1017493" y="57987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Iod</a:t>
            </a:r>
            <a:r>
              <a:rPr lang="en-CA" sz="3600" b="1" dirty="0"/>
              <a:t>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46CEDE-5AFE-789A-DBE9-89D5B8A5C93B}"/>
              </a:ext>
            </a:extLst>
          </p:cNvPr>
          <p:cNvSpPr txBox="1"/>
          <p:nvPr/>
        </p:nvSpPr>
        <p:spPr>
          <a:xfrm>
            <a:off x="2687169" y="6219591"/>
            <a:ext cx="129316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(HI)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908F2B-B4A6-E4E3-13B6-122C959AF5E5}"/>
              </a:ext>
            </a:extLst>
          </p:cNvPr>
          <p:cNvCxnSpPr/>
          <p:nvPr/>
        </p:nvCxnSpPr>
        <p:spPr>
          <a:xfrm>
            <a:off x="5248832" y="61219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DCA03B-C533-9155-B16D-018B1B4A710A}"/>
              </a:ext>
            </a:extLst>
          </p:cNvPr>
          <p:cNvSpPr txBox="1"/>
          <p:nvPr/>
        </p:nvSpPr>
        <p:spPr>
          <a:xfrm>
            <a:off x="6387352" y="57987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Hydroiod</a:t>
            </a:r>
            <a:r>
              <a:rPr lang="en-CA" sz="3600" b="1" dirty="0"/>
              <a:t>ic acid</a:t>
            </a:r>
          </a:p>
        </p:txBody>
      </p:sp>
    </p:spTree>
    <p:extLst>
      <p:ext uri="{BB962C8B-B14F-4D97-AF65-F5344CB8AC3E}">
        <p14:creationId xmlns:p14="http://schemas.microsoft.com/office/powerpoint/2010/main" val="11509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Acid named come from REGULAR naming. Here are the “Rules”: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90F-67E4-81C7-455B-810BFA1E7074}"/>
              </a:ext>
            </a:extLst>
          </p:cNvPr>
          <p:cNvSpPr txBox="1"/>
          <p:nvPr/>
        </p:nvSpPr>
        <p:spPr>
          <a:xfrm>
            <a:off x="98612" y="2340629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2.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–ate it turns into –</a:t>
            </a:r>
            <a:r>
              <a:rPr lang="en-CA" sz="3600" b="1" dirty="0" err="1">
                <a:solidFill>
                  <a:srgbClr val="FF0000"/>
                </a:solidFill>
              </a:rPr>
              <a:t>ic</a:t>
            </a:r>
            <a:r>
              <a:rPr lang="en-CA" sz="3600" b="1" dirty="0">
                <a:solidFill>
                  <a:srgbClr val="FF0000"/>
                </a:solidFill>
              </a:rPr>
              <a:t> Acid.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AE766-44D0-7D6B-4F46-7F4638065EA8}"/>
              </a:ext>
            </a:extLst>
          </p:cNvPr>
          <p:cNvSpPr txBox="1"/>
          <p:nvPr/>
        </p:nvSpPr>
        <p:spPr>
          <a:xfrm>
            <a:off x="1017494" y="3540958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nitr</a:t>
            </a:r>
            <a:r>
              <a:rPr lang="en-CA" sz="3600" b="1" dirty="0"/>
              <a:t>ate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3584F5-F2FF-51B0-1EE8-247442C1C05B}"/>
              </a:ext>
            </a:extLst>
          </p:cNvPr>
          <p:cNvCxnSpPr/>
          <p:nvPr/>
        </p:nvCxnSpPr>
        <p:spPr>
          <a:xfrm>
            <a:off x="5580529" y="38641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4FF-DB7B-CAF4-2AB2-3B086CD7B416}"/>
              </a:ext>
            </a:extLst>
          </p:cNvPr>
          <p:cNvSpPr txBox="1"/>
          <p:nvPr/>
        </p:nvSpPr>
        <p:spPr>
          <a:xfrm>
            <a:off x="6719049" y="35409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Nitr</a:t>
            </a:r>
            <a:r>
              <a:rPr lang="en-CA" sz="3600" b="1" dirty="0"/>
              <a:t>ic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A170E-D54E-4436-2BED-C68419E852CC}"/>
              </a:ext>
            </a:extLst>
          </p:cNvPr>
          <p:cNvSpPr txBox="1"/>
          <p:nvPr/>
        </p:nvSpPr>
        <p:spPr>
          <a:xfrm>
            <a:off x="2687170" y="3961792"/>
            <a:ext cx="153968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(HNO</a:t>
            </a:r>
            <a:r>
              <a:rPr lang="en-CA" sz="3600" b="1" baseline="-25000" dirty="0"/>
              <a:t>3</a:t>
            </a:r>
            <a:r>
              <a:rPr lang="en-CA" sz="36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BE167-ADB8-158B-42F1-6BC929A88305}"/>
              </a:ext>
            </a:extLst>
          </p:cNvPr>
          <p:cNvSpPr txBox="1"/>
          <p:nvPr/>
        </p:nvSpPr>
        <p:spPr>
          <a:xfrm>
            <a:off x="1017493" y="4608123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chlor</a:t>
            </a:r>
            <a:r>
              <a:rPr lang="en-CA" sz="3600" b="1" dirty="0"/>
              <a:t>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21517-319D-DC4D-83B9-ABBBA1E0726C}"/>
              </a:ext>
            </a:extLst>
          </p:cNvPr>
          <p:cNvSpPr txBox="1"/>
          <p:nvPr/>
        </p:nvSpPr>
        <p:spPr>
          <a:xfrm>
            <a:off x="2687168" y="5028957"/>
            <a:ext cx="187138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(HClO</a:t>
            </a:r>
            <a:r>
              <a:rPr lang="en-CA" sz="3600" b="1" baseline="-25000" dirty="0"/>
              <a:t>3</a:t>
            </a:r>
            <a:r>
              <a:rPr lang="en-CA" sz="3600" b="1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C2DB4-379C-8E83-B92C-A9E4E8601EFF}"/>
              </a:ext>
            </a:extLst>
          </p:cNvPr>
          <p:cNvCxnSpPr/>
          <p:nvPr/>
        </p:nvCxnSpPr>
        <p:spPr>
          <a:xfrm>
            <a:off x="5472952" y="4885857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E96F6-FE26-7FA1-0CBC-FF7EBF7D81EF}"/>
              </a:ext>
            </a:extLst>
          </p:cNvPr>
          <p:cNvSpPr txBox="1"/>
          <p:nvPr/>
        </p:nvSpPr>
        <p:spPr>
          <a:xfrm>
            <a:off x="6611472" y="4562691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Chlor</a:t>
            </a:r>
            <a:r>
              <a:rPr lang="en-CA" sz="3600" b="1" dirty="0"/>
              <a:t>ic acid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82236-E45F-7207-7A8A-747CF9A0E6DE}"/>
              </a:ext>
            </a:extLst>
          </p:cNvPr>
          <p:cNvSpPr txBox="1"/>
          <p:nvPr/>
        </p:nvSpPr>
        <p:spPr>
          <a:xfrm>
            <a:off x="291340" y="5798757"/>
            <a:ext cx="496197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Phosph</a:t>
            </a:r>
            <a:r>
              <a:rPr lang="en-CA" sz="3600" b="1" dirty="0"/>
              <a:t>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46CEDE-5AFE-789A-DBE9-89D5B8A5C93B}"/>
              </a:ext>
            </a:extLst>
          </p:cNvPr>
          <p:cNvSpPr txBox="1"/>
          <p:nvPr/>
        </p:nvSpPr>
        <p:spPr>
          <a:xfrm>
            <a:off x="2203075" y="6205272"/>
            <a:ext cx="1768288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</a:t>
            </a:r>
            <a:r>
              <a:rPr lang="en-CA" sz="3600" b="1" baseline="-25000" dirty="0"/>
              <a:t>3</a:t>
            </a:r>
            <a:r>
              <a:rPr lang="en-CA" sz="3600" b="1" dirty="0"/>
              <a:t>PO</a:t>
            </a:r>
            <a:r>
              <a:rPr lang="en-CA" sz="3600" b="1" baseline="-25000" dirty="0"/>
              <a:t>4</a:t>
            </a:r>
            <a:r>
              <a:rPr lang="en-CA" sz="3600" b="1" dirty="0"/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908F2B-B4A6-E4E3-13B6-122C959AF5E5}"/>
              </a:ext>
            </a:extLst>
          </p:cNvPr>
          <p:cNvCxnSpPr/>
          <p:nvPr/>
        </p:nvCxnSpPr>
        <p:spPr>
          <a:xfrm>
            <a:off x="5248832" y="61219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DCA03B-C533-9155-B16D-018B1B4A710A}"/>
              </a:ext>
            </a:extLst>
          </p:cNvPr>
          <p:cNvSpPr txBox="1"/>
          <p:nvPr/>
        </p:nvSpPr>
        <p:spPr>
          <a:xfrm>
            <a:off x="6387352" y="57987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Phosphor</a:t>
            </a:r>
            <a:r>
              <a:rPr lang="en-CA" sz="3600" b="1" dirty="0"/>
              <a:t>ic acid</a:t>
            </a:r>
          </a:p>
        </p:txBody>
      </p:sp>
    </p:spTree>
    <p:extLst>
      <p:ext uri="{BB962C8B-B14F-4D97-AF65-F5344CB8AC3E}">
        <p14:creationId xmlns:p14="http://schemas.microsoft.com/office/powerpoint/2010/main" val="40201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Acid named come from REGULAR naming. Here are the “Rules”: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90F-67E4-81C7-455B-810BFA1E7074}"/>
              </a:ext>
            </a:extLst>
          </p:cNvPr>
          <p:cNvSpPr txBox="1"/>
          <p:nvPr/>
        </p:nvSpPr>
        <p:spPr>
          <a:xfrm>
            <a:off x="98612" y="2340629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3.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per</a:t>
            </a:r>
            <a:r>
              <a:rPr lang="en-CA" sz="3600" b="1" dirty="0"/>
              <a:t>………..</a:t>
            </a:r>
            <a:r>
              <a:rPr lang="en-CA" sz="3600" b="1" dirty="0">
                <a:solidFill>
                  <a:srgbClr val="FF0000"/>
                </a:solidFill>
              </a:rPr>
              <a:t>–ate </a:t>
            </a:r>
            <a:r>
              <a:rPr lang="en-CA" sz="3600" b="1" dirty="0"/>
              <a:t>it turns into </a:t>
            </a:r>
            <a:r>
              <a:rPr lang="en-CA" sz="3600" b="1" dirty="0">
                <a:solidFill>
                  <a:srgbClr val="FF0000"/>
                </a:solidFill>
              </a:rPr>
              <a:t>–per</a:t>
            </a:r>
            <a:r>
              <a:rPr lang="en-CA" sz="3600" b="1" dirty="0"/>
              <a:t>…………</a:t>
            </a:r>
            <a:r>
              <a:rPr lang="en-CA" sz="3600" b="1" dirty="0" err="1">
                <a:solidFill>
                  <a:srgbClr val="FF0000"/>
                </a:solidFill>
              </a:rPr>
              <a:t>ic</a:t>
            </a:r>
            <a:r>
              <a:rPr lang="en-CA" sz="3600" b="1" dirty="0">
                <a:solidFill>
                  <a:srgbClr val="FF0000"/>
                </a:solidFill>
              </a:rPr>
              <a:t> Acid. (Add 1 “O” to polyatomic)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AE766-44D0-7D6B-4F46-7F4638065EA8}"/>
              </a:ext>
            </a:extLst>
          </p:cNvPr>
          <p:cNvSpPr txBox="1"/>
          <p:nvPr/>
        </p:nvSpPr>
        <p:spPr>
          <a:xfrm>
            <a:off x="699248" y="3540958"/>
            <a:ext cx="477370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pernitr</a:t>
            </a:r>
            <a:r>
              <a:rPr lang="en-CA" sz="3600" b="1" dirty="0"/>
              <a:t>ate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3584F5-F2FF-51B0-1EE8-247442C1C05B}"/>
              </a:ext>
            </a:extLst>
          </p:cNvPr>
          <p:cNvCxnSpPr/>
          <p:nvPr/>
        </p:nvCxnSpPr>
        <p:spPr>
          <a:xfrm>
            <a:off x="5580529" y="38641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4FF-DB7B-CAF4-2AB2-3B086CD7B416}"/>
              </a:ext>
            </a:extLst>
          </p:cNvPr>
          <p:cNvSpPr txBox="1"/>
          <p:nvPr/>
        </p:nvSpPr>
        <p:spPr>
          <a:xfrm>
            <a:off x="6719049" y="35409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rgbClr val="FF0000"/>
                </a:solidFill>
              </a:rPr>
              <a:t>pernitr</a:t>
            </a:r>
            <a:r>
              <a:rPr lang="en-CA" sz="3600" b="1" dirty="0" err="1"/>
              <a:t>ic</a:t>
            </a:r>
            <a:r>
              <a:rPr lang="en-CA" sz="3600" b="1" dirty="0"/>
              <a:t>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A170E-D54E-4436-2BED-C68419E852CC}"/>
              </a:ext>
            </a:extLst>
          </p:cNvPr>
          <p:cNvSpPr txBox="1"/>
          <p:nvPr/>
        </p:nvSpPr>
        <p:spPr>
          <a:xfrm>
            <a:off x="2203075" y="3974692"/>
            <a:ext cx="153968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(HNO</a:t>
            </a:r>
            <a:r>
              <a:rPr lang="en-CA" sz="3600" b="1" baseline="-25000" dirty="0"/>
              <a:t>4</a:t>
            </a:r>
            <a:r>
              <a:rPr lang="en-CA" sz="36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BE167-ADB8-158B-42F1-6BC929A88305}"/>
              </a:ext>
            </a:extLst>
          </p:cNvPr>
          <p:cNvSpPr txBox="1"/>
          <p:nvPr/>
        </p:nvSpPr>
        <p:spPr>
          <a:xfrm>
            <a:off x="291341" y="4608123"/>
            <a:ext cx="518161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perchlor</a:t>
            </a:r>
            <a:r>
              <a:rPr lang="en-CA" sz="3600" b="1" dirty="0"/>
              <a:t>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21517-319D-DC4D-83B9-ABBBA1E0726C}"/>
              </a:ext>
            </a:extLst>
          </p:cNvPr>
          <p:cNvSpPr txBox="1"/>
          <p:nvPr/>
        </p:nvSpPr>
        <p:spPr>
          <a:xfrm>
            <a:off x="2135841" y="5028957"/>
            <a:ext cx="187138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(HClO</a:t>
            </a:r>
            <a:r>
              <a:rPr lang="en-CA" sz="3600" b="1" baseline="-25000" dirty="0"/>
              <a:t>4</a:t>
            </a:r>
            <a:r>
              <a:rPr lang="en-CA" sz="3600" b="1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C2DB4-379C-8E83-B92C-A9E4E8601EFF}"/>
              </a:ext>
            </a:extLst>
          </p:cNvPr>
          <p:cNvCxnSpPr/>
          <p:nvPr/>
        </p:nvCxnSpPr>
        <p:spPr>
          <a:xfrm>
            <a:off x="5472952" y="4885857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E96F6-FE26-7FA1-0CBC-FF7EBF7D81EF}"/>
              </a:ext>
            </a:extLst>
          </p:cNvPr>
          <p:cNvSpPr txBox="1"/>
          <p:nvPr/>
        </p:nvSpPr>
        <p:spPr>
          <a:xfrm>
            <a:off x="6611472" y="4562691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perchlor</a:t>
            </a:r>
            <a:r>
              <a:rPr lang="en-CA" sz="3600" b="1" dirty="0"/>
              <a:t>ic acid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82236-E45F-7207-7A8A-747CF9A0E6DE}"/>
              </a:ext>
            </a:extLst>
          </p:cNvPr>
          <p:cNvSpPr txBox="1"/>
          <p:nvPr/>
        </p:nvSpPr>
        <p:spPr>
          <a:xfrm>
            <a:off x="0" y="5798757"/>
            <a:ext cx="547295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</a:t>
            </a:r>
            <a:r>
              <a:rPr lang="en-CA" sz="3600" b="1" dirty="0" err="1">
                <a:solidFill>
                  <a:srgbClr val="FF0000"/>
                </a:solidFill>
              </a:rPr>
              <a:t>perphosph</a:t>
            </a:r>
            <a:r>
              <a:rPr lang="en-CA" sz="3600" b="1" dirty="0" err="1"/>
              <a:t>ate</a:t>
            </a:r>
            <a:endParaRPr lang="en-CA" sz="3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46CEDE-5AFE-789A-DBE9-89D5B8A5C93B}"/>
              </a:ext>
            </a:extLst>
          </p:cNvPr>
          <p:cNvSpPr txBox="1"/>
          <p:nvPr/>
        </p:nvSpPr>
        <p:spPr>
          <a:xfrm>
            <a:off x="1813112" y="6205272"/>
            <a:ext cx="1768288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</a:t>
            </a:r>
            <a:r>
              <a:rPr lang="en-CA" sz="3600" b="1" baseline="-25000" dirty="0"/>
              <a:t>3</a:t>
            </a:r>
            <a:r>
              <a:rPr lang="en-CA" sz="3600" b="1" dirty="0"/>
              <a:t>PO</a:t>
            </a:r>
            <a:r>
              <a:rPr lang="en-CA" sz="3600" b="1" baseline="-25000" dirty="0"/>
              <a:t>5</a:t>
            </a:r>
            <a:r>
              <a:rPr lang="en-CA" sz="3600" b="1" dirty="0"/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908F2B-B4A6-E4E3-13B6-122C959AF5E5}"/>
              </a:ext>
            </a:extLst>
          </p:cNvPr>
          <p:cNvCxnSpPr/>
          <p:nvPr/>
        </p:nvCxnSpPr>
        <p:spPr>
          <a:xfrm>
            <a:off x="5477431" y="61219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DCA03B-C533-9155-B16D-018B1B4A710A}"/>
              </a:ext>
            </a:extLst>
          </p:cNvPr>
          <p:cNvSpPr txBox="1"/>
          <p:nvPr/>
        </p:nvSpPr>
        <p:spPr>
          <a:xfrm>
            <a:off x="6615951" y="57987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rgbClr val="FF0000"/>
                </a:solidFill>
              </a:rPr>
              <a:t>perphosphor</a:t>
            </a:r>
            <a:r>
              <a:rPr lang="en-CA" sz="3600" b="1" dirty="0" err="1"/>
              <a:t>ic</a:t>
            </a:r>
            <a:r>
              <a:rPr lang="en-CA" sz="3600" b="1" dirty="0"/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274827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Acid named come from REGULAR naming. Here are the “Rules”: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90F-67E4-81C7-455B-810BFA1E7074}"/>
              </a:ext>
            </a:extLst>
          </p:cNvPr>
          <p:cNvSpPr txBox="1"/>
          <p:nvPr/>
        </p:nvSpPr>
        <p:spPr>
          <a:xfrm>
            <a:off x="98612" y="2340629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4.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-</a:t>
            </a:r>
            <a:r>
              <a:rPr lang="en-CA" sz="3600" b="1" dirty="0" err="1">
                <a:solidFill>
                  <a:srgbClr val="FF0000"/>
                </a:solidFill>
              </a:rPr>
              <a:t>ite</a:t>
            </a:r>
            <a:r>
              <a:rPr lang="en-CA" sz="3600" b="1" dirty="0">
                <a:solidFill>
                  <a:srgbClr val="FF0000"/>
                </a:solidFill>
              </a:rPr>
              <a:t> it turns into –</a:t>
            </a:r>
            <a:r>
              <a:rPr lang="en-CA" sz="3600" b="1" dirty="0" err="1">
                <a:solidFill>
                  <a:srgbClr val="FF0000"/>
                </a:solidFill>
              </a:rPr>
              <a:t>ous</a:t>
            </a:r>
            <a:r>
              <a:rPr lang="en-CA" sz="3600" b="1" dirty="0">
                <a:solidFill>
                  <a:srgbClr val="FF0000"/>
                </a:solidFill>
              </a:rPr>
              <a:t> Acid. (Remove 1 “O” to polyatomic)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AE766-44D0-7D6B-4F46-7F4638065EA8}"/>
              </a:ext>
            </a:extLst>
          </p:cNvPr>
          <p:cNvSpPr txBox="1"/>
          <p:nvPr/>
        </p:nvSpPr>
        <p:spPr>
          <a:xfrm>
            <a:off x="699248" y="3540958"/>
            <a:ext cx="477370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nitr</a:t>
            </a:r>
            <a:r>
              <a:rPr lang="en-CA" sz="3600" b="1" dirty="0"/>
              <a:t>ite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3584F5-F2FF-51B0-1EE8-247442C1C05B}"/>
              </a:ext>
            </a:extLst>
          </p:cNvPr>
          <p:cNvCxnSpPr/>
          <p:nvPr/>
        </p:nvCxnSpPr>
        <p:spPr>
          <a:xfrm>
            <a:off x="5580529" y="38641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4FF-DB7B-CAF4-2AB2-3B086CD7B416}"/>
              </a:ext>
            </a:extLst>
          </p:cNvPr>
          <p:cNvSpPr txBox="1"/>
          <p:nvPr/>
        </p:nvSpPr>
        <p:spPr>
          <a:xfrm>
            <a:off x="6719049" y="35409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nitr</a:t>
            </a:r>
            <a:r>
              <a:rPr lang="en-CA" sz="3600" b="1" dirty="0"/>
              <a:t>ous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A170E-D54E-4436-2BED-C68419E852CC}"/>
              </a:ext>
            </a:extLst>
          </p:cNvPr>
          <p:cNvSpPr txBox="1"/>
          <p:nvPr/>
        </p:nvSpPr>
        <p:spPr>
          <a:xfrm>
            <a:off x="2203075" y="3974692"/>
            <a:ext cx="153968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(HNO</a:t>
            </a:r>
            <a:r>
              <a:rPr lang="en-CA" sz="3600" b="1" baseline="-25000" dirty="0"/>
              <a:t>2</a:t>
            </a:r>
            <a:r>
              <a:rPr lang="en-CA" sz="3600" b="1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BE167-ADB8-158B-42F1-6BC929A88305}"/>
              </a:ext>
            </a:extLst>
          </p:cNvPr>
          <p:cNvSpPr txBox="1"/>
          <p:nvPr/>
        </p:nvSpPr>
        <p:spPr>
          <a:xfrm>
            <a:off x="291341" y="4608123"/>
            <a:ext cx="5181612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</a:t>
            </a:r>
            <a:r>
              <a:rPr lang="en-CA" sz="3600" b="1" dirty="0" err="1">
                <a:solidFill>
                  <a:srgbClr val="FF0000"/>
                </a:solidFill>
              </a:rPr>
              <a:t>perchlor</a:t>
            </a:r>
            <a:r>
              <a:rPr lang="en-CA" sz="3600" b="1" dirty="0" err="1"/>
              <a:t>ite</a:t>
            </a:r>
            <a:endParaRPr lang="en-CA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21517-319D-DC4D-83B9-ABBBA1E0726C}"/>
              </a:ext>
            </a:extLst>
          </p:cNvPr>
          <p:cNvSpPr txBox="1"/>
          <p:nvPr/>
        </p:nvSpPr>
        <p:spPr>
          <a:xfrm>
            <a:off x="2135841" y="5028957"/>
            <a:ext cx="187138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(HClO</a:t>
            </a:r>
            <a:r>
              <a:rPr lang="en-CA" sz="3600" b="1" baseline="-25000" dirty="0"/>
              <a:t>2</a:t>
            </a:r>
            <a:r>
              <a:rPr lang="en-CA" sz="3600" b="1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C2DB4-379C-8E83-B92C-A9E4E8601EFF}"/>
              </a:ext>
            </a:extLst>
          </p:cNvPr>
          <p:cNvCxnSpPr/>
          <p:nvPr/>
        </p:nvCxnSpPr>
        <p:spPr>
          <a:xfrm>
            <a:off x="5472952" y="4885857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E96F6-FE26-7FA1-0CBC-FF7EBF7D81EF}"/>
              </a:ext>
            </a:extLst>
          </p:cNvPr>
          <p:cNvSpPr txBox="1"/>
          <p:nvPr/>
        </p:nvSpPr>
        <p:spPr>
          <a:xfrm>
            <a:off x="6611472" y="4562691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rgbClr val="FF0000"/>
                </a:solidFill>
              </a:rPr>
              <a:t>chlor</a:t>
            </a:r>
            <a:r>
              <a:rPr lang="en-CA" sz="3600" b="1" dirty="0" err="1"/>
              <a:t>ous</a:t>
            </a:r>
            <a:r>
              <a:rPr lang="en-CA" sz="3600" b="1" dirty="0"/>
              <a:t> acid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82236-E45F-7207-7A8A-747CF9A0E6DE}"/>
              </a:ext>
            </a:extLst>
          </p:cNvPr>
          <p:cNvSpPr txBox="1"/>
          <p:nvPr/>
        </p:nvSpPr>
        <p:spPr>
          <a:xfrm>
            <a:off x="484092" y="5798757"/>
            <a:ext cx="470647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phosph</a:t>
            </a:r>
            <a:r>
              <a:rPr lang="en-CA" sz="3600" b="1" dirty="0"/>
              <a:t>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46CEDE-5AFE-789A-DBE9-89D5B8A5C93B}"/>
              </a:ext>
            </a:extLst>
          </p:cNvPr>
          <p:cNvSpPr txBox="1"/>
          <p:nvPr/>
        </p:nvSpPr>
        <p:spPr>
          <a:xfrm>
            <a:off x="2095499" y="6205272"/>
            <a:ext cx="1768288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</a:t>
            </a:r>
            <a:r>
              <a:rPr lang="en-CA" sz="3600" b="1" baseline="-25000" dirty="0"/>
              <a:t>3</a:t>
            </a:r>
            <a:r>
              <a:rPr lang="en-CA" sz="3600" b="1" dirty="0"/>
              <a:t>PO</a:t>
            </a:r>
            <a:r>
              <a:rPr lang="en-CA" sz="3600" b="1" baseline="-25000" dirty="0"/>
              <a:t>3</a:t>
            </a:r>
            <a:r>
              <a:rPr lang="en-CA" sz="3600" b="1" dirty="0"/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908F2B-B4A6-E4E3-13B6-122C959AF5E5}"/>
              </a:ext>
            </a:extLst>
          </p:cNvPr>
          <p:cNvCxnSpPr/>
          <p:nvPr/>
        </p:nvCxnSpPr>
        <p:spPr>
          <a:xfrm>
            <a:off x="5477431" y="61219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DCA03B-C533-9155-B16D-018B1B4A710A}"/>
              </a:ext>
            </a:extLst>
          </p:cNvPr>
          <p:cNvSpPr txBox="1"/>
          <p:nvPr/>
        </p:nvSpPr>
        <p:spPr>
          <a:xfrm>
            <a:off x="6615951" y="57987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phosphor</a:t>
            </a:r>
            <a:r>
              <a:rPr lang="en-CA" sz="3600" b="1" dirty="0"/>
              <a:t>ous acid</a:t>
            </a:r>
          </a:p>
        </p:txBody>
      </p:sp>
    </p:spTree>
    <p:extLst>
      <p:ext uri="{BB962C8B-B14F-4D97-AF65-F5344CB8AC3E}">
        <p14:creationId xmlns:p14="http://schemas.microsoft.com/office/powerpoint/2010/main" val="10981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AF86B404-2B8B-9849-B27E-9EA757313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637" y="1510572"/>
            <a:ext cx="6870700" cy="5118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29590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Electron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D8DD7-D789-3F8E-37C8-A8FE3CBDDBC2}"/>
              </a:ext>
            </a:extLst>
          </p:cNvPr>
          <p:cNvSpPr txBox="1"/>
          <p:nvPr/>
        </p:nvSpPr>
        <p:spPr>
          <a:xfrm>
            <a:off x="348216" y="1224320"/>
            <a:ext cx="5373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Through calculations and experiments you can actually calculate the weight of an electron.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14F52-2641-5739-1AA2-1EB6FBAE3531}"/>
              </a:ext>
            </a:extLst>
          </p:cNvPr>
          <p:cNvSpPr txBox="1"/>
          <p:nvPr/>
        </p:nvSpPr>
        <p:spPr>
          <a:xfrm>
            <a:off x="363255" y="3080829"/>
            <a:ext cx="5373712" cy="830997"/>
          </a:xfrm>
          <a:prstGeom prst="rect">
            <a:avLst/>
          </a:prstGeom>
          <a:noFill/>
          <a:ln w="69850">
            <a:solidFill>
              <a:srgbClr val="FF0000">
                <a:alpha val="97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Long story short…spoiler alert…the weight of an electron is really small.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508EA-6A81-909E-1D6F-E9AD363657E6}"/>
              </a:ext>
            </a:extLst>
          </p:cNvPr>
          <p:cNvSpPr txBox="1"/>
          <p:nvPr/>
        </p:nvSpPr>
        <p:spPr>
          <a:xfrm>
            <a:off x="127728" y="5347428"/>
            <a:ext cx="5373712" cy="1200329"/>
          </a:xfrm>
          <a:prstGeom prst="rect">
            <a:avLst/>
          </a:prstGeom>
          <a:noFill/>
          <a:ln w="69850">
            <a:solidFill>
              <a:srgbClr val="FF0000">
                <a:alpha val="97000"/>
              </a:srgb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9.10 x 10</a:t>
            </a:r>
            <a:r>
              <a:rPr lang="en-US" sz="2400" baseline="30000" dirty="0">
                <a:solidFill>
                  <a:srgbClr val="FF0000"/>
                </a:solidFill>
              </a:rPr>
              <a:t>-28</a:t>
            </a:r>
            <a:r>
              <a:rPr lang="en-US" sz="2400" dirty="0">
                <a:solidFill>
                  <a:srgbClr val="FF0000"/>
                </a:solidFill>
              </a:rPr>
              <a:t> grams.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0.000000000000000000000000000910 g</a:t>
            </a:r>
          </a:p>
        </p:txBody>
      </p:sp>
    </p:spTree>
    <p:extLst>
      <p:ext uri="{BB962C8B-B14F-4D97-AF65-F5344CB8AC3E}">
        <p14:creationId xmlns:p14="http://schemas.microsoft.com/office/powerpoint/2010/main" val="8778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964547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Acid named come from REGULAR naming. Here are the “Rules”: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98F90F-67E4-81C7-455B-810BFA1E7074}"/>
              </a:ext>
            </a:extLst>
          </p:cNvPr>
          <p:cNvSpPr txBox="1"/>
          <p:nvPr/>
        </p:nvSpPr>
        <p:spPr>
          <a:xfrm>
            <a:off x="98612" y="2340629"/>
            <a:ext cx="12093388" cy="107721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5. </a:t>
            </a:r>
            <a:r>
              <a:rPr lang="en-CA" sz="3200" b="1" dirty="0"/>
              <a:t>If the molecular compound name ends in hypo……</a:t>
            </a:r>
            <a:r>
              <a:rPr lang="en-CA" sz="3200" b="1" dirty="0">
                <a:solidFill>
                  <a:srgbClr val="FF0000"/>
                </a:solidFill>
              </a:rPr>
              <a:t>ate it turns into –hypo</a:t>
            </a:r>
            <a:r>
              <a:rPr lang="en-CA" sz="3200" b="1" dirty="0"/>
              <a:t>…………</a:t>
            </a:r>
            <a:r>
              <a:rPr lang="en-CA" sz="3200" b="1" dirty="0" err="1">
                <a:solidFill>
                  <a:srgbClr val="FF0000"/>
                </a:solidFill>
              </a:rPr>
              <a:t>ous</a:t>
            </a:r>
            <a:r>
              <a:rPr lang="en-CA" sz="3200" b="1" dirty="0">
                <a:solidFill>
                  <a:srgbClr val="FF0000"/>
                </a:solidFill>
              </a:rPr>
              <a:t> Acid. (Remove 2 “O” to polyatomic)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1AE766-44D0-7D6B-4F46-7F4638065EA8}"/>
              </a:ext>
            </a:extLst>
          </p:cNvPr>
          <p:cNvSpPr txBox="1"/>
          <p:nvPr/>
        </p:nvSpPr>
        <p:spPr>
          <a:xfrm>
            <a:off x="291341" y="3540958"/>
            <a:ext cx="5181613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</a:t>
            </a:r>
            <a:r>
              <a:rPr lang="en-CA" sz="3600" b="1" dirty="0" err="1">
                <a:solidFill>
                  <a:srgbClr val="FF0000"/>
                </a:solidFill>
              </a:rPr>
              <a:t>hyponitr</a:t>
            </a:r>
            <a:r>
              <a:rPr lang="en-CA" sz="3600" b="1" dirty="0" err="1"/>
              <a:t>ate</a:t>
            </a:r>
            <a:endParaRPr lang="en-CA" sz="3600" b="1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73584F5-F2FF-51B0-1EE8-247442C1C05B}"/>
              </a:ext>
            </a:extLst>
          </p:cNvPr>
          <p:cNvCxnSpPr/>
          <p:nvPr/>
        </p:nvCxnSpPr>
        <p:spPr>
          <a:xfrm>
            <a:off x="5580529" y="38641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EA04FF-DB7B-CAF4-2AB2-3B086CD7B416}"/>
              </a:ext>
            </a:extLst>
          </p:cNvPr>
          <p:cNvSpPr txBox="1"/>
          <p:nvPr/>
        </p:nvSpPr>
        <p:spPr>
          <a:xfrm>
            <a:off x="6719049" y="3540957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hyponitr</a:t>
            </a:r>
            <a:r>
              <a:rPr lang="en-CA" sz="3600" b="1" dirty="0"/>
              <a:t>ous acid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A170E-D54E-4436-2BED-C68419E852CC}"/>
              </a:ext>
            </a:extLst>
          </p:cNvPr>
          <p:cNvSpPr txBox="1"/>
          <p:nvPr/>
        </p:nvSpPr>
        <p:spPr>
          <a:xfrm>
            <a:off x="2055158" y="3974692"/>
            <a:ext cx="153968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(HNO)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9BE167-ADB8-158B-42F1-6BC929A88305}"/>
              </a:ext>
            </a:extLst>
          </p:cNvPr>
          <p:cNvSpPr txBox="1"/>
          <p:nvPr/>
        </p:nvSpPr>
        <p:spPr>
          <a:xfrm>
            <a:off x="98612" y="4608123"/>
            <a:ext cx="537434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Ex. Hydrogen </a:t>
            </a:r>
            <a:r>
              <a:rPr lang="en-CA" sz="3600" b="1" dirty="0" err="1">
                <a:solidFill>
                  <a:srgbClr val="FF0000"/>
                </a:solidFill>
              </a:rPr>
              <a:t>hypochlor</a:t>
            </a:r>
            <a:r>
              <a:rPr lang="en-CA" sz="3600" b="1" dirty="0" err="1"/>
              <a:t>ate</a:t>
            </a:r>
            <a:endParaRPr lang="en-CA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521517-319D-DC4D-83B9-ABBBA1E0726C}"/>
              </a:ext>
            </a:extLst>
          </p:cNvPr>
          <p:cNvSpPr txBox="1"/>
          <p:nvPr/>
        </p:nvSpPr>
        <p:spPr>
          <a:xfrm>
            <a:off x="2135841" y="5028957"/>
            <a:ext cx="1871384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</a:t>
            </a:r>
            <a:r>
              <a:rPr lang="en-CA" sz="3600" b="1" dirty="0" err="1"/>
              <a:t>HClO</a:t>
            </a:r>
            <a:r>
              <a:rPr lang="en-CA" sz="3600" b="1" dirty="0"/>
              <a:t>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BC2DB4-379C-8E83-B92C-A9E4E8601EFF}"/>
              </a:ext>
            </a:extLst>
          </p:cNvPr>
          <p:cNvCxnSpPr/>
          <p:nvPr/>
        </p:nvCxnSpPr>
        <p:spPr>
          <a:xfrm>
            <a:off x="5472952" y="4885857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0E96F6-FE26-7FA1-0CBC-FF7EBF7D81EF}"/>
              </a:ext>
            </a:extLst>
          </p:cNvPr>
          <p:cNvSpPr txBox="1"/>
          <p:nvPr/>
        </p:nvSpPr>
        <p:spPr>
          <a:xfrm>
            <a:off x="6611472" y="4562691"/>
            <a:ext cx="44554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hypochlor</a:t>
            </a:r>
            <a:r>
              <a:rPr lang="en-CA" sz="3600" b="1" dirty="0"/>
              <a:t>ous acid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82236-E45F-7207-7A8A-747CF9A0E6DE}"/>
              </a:ext>
            </a:extLst>
          </p:cNvPr>
          <p:cNvSpPr txBox="1"/>
          <p:nvPr/>
        </p:nvSpPr>
        <p:spPr>
          <a:xfrm>
            <a:off x="98612" y="5798757"/>
            <a:ext cx="5374340" cy="584775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FF0000"/>
                </a:solidFill>
              </a:rPr>
              <a:t>Ex. Hydrogen hypophosph</a:t>
            </a:r>
            <a:r>
              <a:rPr lang="en-CA" sz="3200" b="1" dirty="0"/>
              <a:t>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46CEDE-5AFE-789A-DBE9-89D5B8A5C93B}"/>
              </a:ext>
            </a:extLst>
          </p:cNvPr>
          <p:cNvSpPr txBox="1"/>
          <p:nvPr/>
        </p:nvSpPr>
        <p:spPr>
          <a:xfrm>
            <a:off x="2095499" y="6205272"/>
            <a:ext cx="1768288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(H</a:t>
            </a:r>
            <a:r>
              <a:rPr lang="en-CA" sz="3600" b="1" baseline="-25000" dirty="0"/>
              <a:t>3</a:t>
            </a:r>
            <a:r>
              <a:rPr lang="en-CA" sz="3600" b="1" dirty="0"/>
              <a:t>PO</a:t>
            </a:r>
            <a:r>
              <a:rPr lang="en-CA" sz="3600" b="1" baseline="-25000" dirty="0"/>
              <a:t>2</a:t>
            </a:r>
            <a:r>
              <a:rPr lang="en-CA" sz="3600" b="1" dirty="0"/>
              <a:t>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0908F2B-B4A6-E4E3-13B6-122C959AF5E5}"/>
              </a:ext>
            </a:extLst>
          </p:cNvPr>
          <p:cNvCxnSpPr/>
          <p:nvPr/>
        </p:nvCxnSpPr>
        <p:spPr>
          <a:xfrm>
            <a:off x="5477431" y="6121923"/>
            <a:ext cx="914400" cy="0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DCA03B-C533-9155-B16D-018B1B4A710A}"/>
              </a:ext>
            </a:extLst>
          </p:cNvPr>
          <p:cNvSpPr txBox="1"/>
          <p:nvPr/>
        </p:nvSpPr>
        <p:spPr>
          <a:xfrm>
            <a:off x="6615951" y="5798757"/>
            <a:ext cx="492052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 err="1">
                <a:solidFill>
                  <a:srgbClr val="FF0000"/>
                </a:solidFill>
              </a:rPr>
              <a:t>hypophosphor</a:t>
            </a:r>
            <a:r>
              <a:rPr lang="en-CA" sz="3600" b="1" dirty="0" err="1"/>
              <a:t>ous</a:t>
            </a:r>
            <a:r>
              <a:rPr lang="en-CA" sz="3600" b="1" dirty="0"/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val="184699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0076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D63AD-2916-F3E5-3012-9210EE8C6F3F}"/>
              </a:ext>
            </a:extLst>
          </p:cNvPr>
          <p:cNvSpPr txBox="1"/>
          <p:nvPr/>
        </p:nvSpPr>
        <p:spPr>
          <a:xfrm>
            <a:off x="0" y="673251"/>
            <a:ext cx="12034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Name the following Oxoacid and </a:t>
            </a:r>
            <a:r>
              <a:rPr lang="en-US" sz="2800" i="1" dirty="0" err="1"/>
              <a:t>oxoanion</a:t>
            </a:r>
            <a:r>
              <a:rPr lang="en-US" sz="2800" i="1" dirty="0"/>
              <a:t>: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H</a:t>
            </a:r>
            <a:r>
              <a:rPr lang="en-US" sz="2800" i="1" baseline="-25000" dirty="0"/>
              <a:t>3</a:t>
            </a:r>
            <a:r>
              <a:rPr lang="en-US" sz="2800" i="1" dirty="0"/>
              <a:t>PO</a:t>
            </a:r>
            <a:r>
              <a:rPr lang="en-US" sz="2800" i="1" baseline="-25000" dirty="0"/>
              <a:t>3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IO</a:t>
            </a:r>
            <a:r>
              <a:rPr lang="en-US" sz="2800" i="1" baseline="-25000" dirty="0"/>
              <a:t>4</a:t>
            </a:r>
            <a:r>
              <a:rPr lang="en-US" sz="2800" i="1" baseline="30000" dirty="0"/>
              <a:t>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8C7A8-A2F1-FDD6-1861-2851CCBCBE32}"/>
              </a:ext>
            </a:extLst>
          </p:cNvPr>
          <p:cNvSpPr/>
          <p:nvPr/>
        </p:nvSpPr>
        <p:spPr>
          <a:xfrm>
            <a:off x="459464" y="1156447"/>
            <a:ext cx="1060054" cy="45665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2F9F9F-E451-FE02-8E87-F7E3567A8088}"/>
              </a:ext>
            </a:extLst>
          </p:cNvPr>
          <p:cNvCxnSpPr>
            <a:cxnSpLocks/>
          </p:cNvCxnSpPr>
          <p:nvPr/>
        </p:nvCxnSpPr>
        <p:spPr>
          <a:xfrm>
            <a:off x="989491" y="1513587"/>
            <a:ext cx="1753709" cy="19154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C95053-E9E7-BD87-851C-FC4D52FE9F63}"/>
              </a:ext>
            </a:extLst>
          </p:cNvPr>
          <p:cNvCxnSpPr>
            <a:cxnSpLocks/>
          </p:cNvCxnSpPr>
          <p:nvPr/>
        </p:nvCxnSpPr>
        <p:spPr>
          <a:xfrm>
            <a:off x="1254505" y="1503327"/>
            <a:ext cx="2255177" cy="2825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E2381D-358E-8F75-E138-F922D2D7762A}"/>
              </a:ext>
            </a:extLst>
          </p:cNvPr>
          <p:cNvSpPr txBox="1"/>
          <p:nvPr/>
        </p:nvSpPr>
        <p:spPr>
          <a:xfrm>
            <a:off x="2743200" y="3255478"/>
            <a:ext cx="32138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(H</a:t>
            </a:r>
            <a:r>
              <a:rPr lang="en-CA" sz="4400" baseline="-25000" dirty="0">
                <a:solidFill>
                  <a:srgbClr val="FF0000"/>
                </a:solidFill>
              </a:rPr>
              <a:t>3</a:t>
            </a:r>
            <a:r>
              <a:rPr lang="en-CA" sz="4400" dirty="0">
                <a:solidFill>
                  <a:srgbClr val="FF0000"/>
                </a:solidFill>
              </a:rPr>
              <a:t>) </a:t>
            </a:r>
          </a:p>
          <a:p>
            <a:r>
              <a:rPr lang="en-CA" sz="4400" dirty="0">
                <a:solidFill>
                  <a:srgbClr val="FF0000"/>
                </a:solidFill>
              </a:rPr>
              <a:t>3 Hydrogens 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BBDFA-624D-1EE7-BBF1-979A66416D0E}"/>
              </a:ext>
            </a:extLst>
          </p:cNvPr>
          <p:cNvSpPr txBox="1"/>
          <p:nvPr/>
        </p:nvSpPr>
        <p:spPr>
          <a:xfrm>
            <a:off x="3509683" y="1432983"/>
            <a:ext cx="1237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PO</a:t>
            </a:r>
            <a:r>
              <a:rPr lang="en-CA" sz="4400" baseline="-25000" dirty="0">
                <a:solidFill>
                  <a:srgbClr val="FF0000"/>
                </a:solidFill>
              </a:rPr>
              <a:t>3</a:t>
            </a:r>
            <a:endParaRPr lang="en-US" sz="3600" b="1" baseline="-25000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487359-AEF7-F07C-24C6-CD9BAB89A826}"/>
              </a:ext>
            </a:extLst>
          </p:cNvPr>
          <p:cNvCxnSpPr>
            <a:cxnSpLocks/>
          </p:cNvCxnSpPr>
          <p:nvPr/>
        </p:nvCxnSpPr>
        <p:spPr>
          <a:xfrm>
            <a:off x="4527734" y="1925412"/>
            <a:ext cx="83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AF53DC-C570-49F9-93F5-47F7BCF571DF}"/>
              </a:ext>
            </a:extLst>
          </p:cNvPr>
          <p:cNvSpPr txBox="1"/>
          <p:nvPr/>
        </p:nvSpPr>
        <p:spPr>
          <a:xfrm>
            <a:off x="5297922" y="1513587"/>
            <a:ext cx="264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Phosphite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C73D4D-796E-15BB-17BB-9A72EE832074}"/>
              </a:ext>
            </a:extLst>
          </p:cNvPr>
          <p:cNvCxnSpPr/>
          <p:nvPr/>
        </p:nvCxnSpPr>
        <p:spPr>
          <a:xfrm>
            <a:off x="7086600" y="2125481"/>
            <a:ext cx="64545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85840F9-5BFE-3E7B-DF72-5E97FD03168A}"/>
              </a:ext>
            </a:extLst>
          </p:cNvPr>
          <p:cNvSpPr txBox="1"/>
          <p:nvPr/>
        </p:nvSpPr>
        <p:spPr>
          <a:xfrm>
            <a:off x="153321" y="5631165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4.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-</a:t>
            </a:r>
            <a:r>
              <a:rPr lang="en-CA" sz="3600" b="1" dirty="0" err="1">
                <a:solidFill>
                  <a:srgbClr val="FF0000"/>
                </a:solidFill>
              </a:rPr>
              <a:t>ite</a:t>
            </a:r>
            <a:r>
              <a:rPr lang="en-CA" sz="3600" b="1" dirty="0">
                <a:solidFill>
                  <a:srgbClr val="FF0000"/>
                </a:solidFill>
              </a:rPr>
              <a:t> it turns into –</a:t>
            </a:r>
            <a:r>
              <a:rPr lang="en-CA" sz="3600" b="1" dirty="0" err="1">
                <a:solidFill>
                  <a:srgbClr val="FF0000"/>
                </a:solidFill>
              </a:rPr>
              <a:t>ous</a:t>
            </a:r>
            <a:r>
              <a:rPr lang="en-CA" sz="3600" b="1" dirty="0">
                <a:solidFill>
                  <a:srgbClr val="FF0000"/>
                </a:solidFill>
              </a:rPr>
              <a:t> Acid. (Remove 1 “O” to polyatomic)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C6F3C-171C-2E1D-1018-7A3402E3F293}"/>
              </a:ext>
            </a:extLst>
          </p:cNvPr>
          <p:cNvSpPr txBox="1"/>
          <p:nvPr/>
        </p:nvSpPr>
        <p:spPr>
          <a:xfrm>
            <a:off x="6084683" y="3187655"/>
            <a:ext cx="4282999" cy="76944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Phosphor</a:t>
            </a:r>
            <a:r>
              <a:rPr lang="en-CA" sz="4400" u="sng" dirty="0">
                <a:solidFill>
                  <a:srgbClr val="FF0000"/>
                </a:solidFill>
              </a:rPr>
              <a:t>ous</a:t>
            </a:r>
            <a:r>
              <a:rPr lang="en-CA" sz="4400" dirty="0">
                <a:solidFill>
                  <a:srgbClr val="FF0000"/>
                </a:solidFill>
              </a:rPr>
              <a:t> Acid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1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/>
      <p:bldP spid="11" grpId="0"/>
      <p:bldP spid="14" grpId="0"/>
      <p:bldP spid="18" grpId="0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30076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 2.9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4D63AD-2916-F3E5-3012-9210EE8C6F3F}"/>
              </a:ext>
            </a:extLst>
          </p:cNvPr>
          <p:cNvSpPr txBox="1"/>
          <p:nvPr/>
        </p:nvSpPr>
        <p:spPr>
          <a:xfrm>
            <a:off x="0" y="673251"/>
            <a:ext cx="12034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Name the following Oxoacid and </a:t>
            </a:r>
            <a:r>
              <a:rPr lang="en-US" sz="2800" i="1" dirty="0" err="1"/>
              <a:t>oxoanion</a:t>
            </a:r>
            <a:r>
              <a:rPr lang="en-US" sz="2800" i="1" dirty="0"/>
              <a:t>: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H</a:t>
            </a:r>
            <a:r>
              <a:rPr lang="en-US" sz="2800" i="1" baseline="-25000" dirty="0"/>
              <a:t>3</a:t>
            </a:r>
            <a:r>
              <a:rPr lang="en-US" sz="2800" i="1" dirty="0"/>
              <a:t>PO</a:t>
            </a:r>
            <a:r>
              <a:rPr lang="en-US" sz="2800" i="1" baseline="-25000" dirty="0"/>
              <a:t>3</a:t>
            </a:r>
          </a:p>
          <a:p>
            <a:pPr marL="514350" indent="-514350">
              <a:buAutoNum type="alphaLcParenR"/>
            </a:pPr>
            <a:r>
              <a:rPr lang="en-US" sz="2800" i="1" dirty="0"/>
              <a:t>IO</a:t>
            </a:r>
            <a:r>
              <a:rPr lang="en-US" sz="2800" i="1" baseline="-25000" dirty="0"/>
              <a:t>4</a:t>
            </a:r>
            <a:r>
              <a:rPr lang="en-US" sz="2800" i="1" baseline="30000" dirty="0"/>
              <a:t>-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8C7A8-A2F1-FDD6-1861-2851CCBCBE32}"/>
              </a:ext>
            </a:extLst>
          </p:cNvPr>
          <p:cNvSpPr/>
          <p:nvPr/>
        </p:nvSpPr>
        <p:spPr>
          <a:xfrm>
            <a:off x="526700" y="1588149"/>
            <a:ext cx="683535" cy="45665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01C2A8A-0BE5-195D-AF43-8305F0A0C584}"/>
              </a:ext>
            </a:extLst>
          </p:cNvPr>
          <p:cNvCxnSpPr>
            <a:cxnSpLocks/>
          </p:cNvCxnSpPr>
          <p:nvPr/>
        </p:nvCxnSpPr>
        <p:spPr>
          <a:xfrm>
            <a:off x="1313887" y="1915152"/>
            <a:ext cx="83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9973BEC-878D-2B90-11B4-CD52BE148B22}"/>
              </a:ext>
            </a:extLst>
          </p:cNvPr>
          <p:cNvSpPr txBox="1"/>
          <p:nvPr/>
        </p:nvSpPr>
        <p:spPr>
          <a:xfrm>
            <a:off x="2151529" y="1503327"/>
            <a:ext cx="137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/>
              <a:t>HIO</a:t>
            </a:r>
            <a:r>
              <a:rPr lang="en-CA" sz="4400" b="1" baseline="-25000" dirty="0"/>
              <a:t>4</a:t>
            </a:r>
            <a:endParaRPr lang="en-US" sz="3600" b="1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E8174B-B52D-2F8F-D840-2D97C7E1817F}"/>
              </a:ext>
            </a:extLst>
          </p:cNvPr>
          <p:cNvSpPr txBox="1"/>
          <p:nvPr/>
        </p:nvSpPr>
        <p:spPr>
          <a:xfrm>
            <a:off x="213616" y="5584584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3. </a:t>
            </a:r>
            <a:r>
              <a:rPr lang="en-CA" sz="3600" b="1" dirty="0"/>
              <a:t>If the molecular compound name ends in </a:t>
            </a:r>
            <a:r>
              <a:rPr lang="en-CA" sz="3600" b="1" dirty="0">
                <a:solidFill>
                  <a:srgbClr val="FF0000"/>
                </a:solidFill>
              </a:rPr>
              <a:t>per</a:t>
            </a:r>
            <a:r>
              <a:rPr lang="en-CA" sz="3600" b="1" dirty="0"/>
              <a:t>………..</a:t>
            </a:r>
            <a:r>
              <a:rPr lang="en-CA" sz="3600" b="1" dirty="0">
                <a:solidFill>
                  <a:srgbClr val="FF0000"/>
                </a:solidFill>
              </a:rPr>
              <a:t>–ate </a:t>
            </a:r>
            <a:r>
              <a:rPr lang="en-CA" sz="3600" b="1" dirty="0"/>
              <a:t>it turns into </a:t>
            </a:r>
            <a:r>
              <a:rPr lang="en-CA" sz="3600" b="1" dirty="0">
                <a:solidFill>
                  <a:srgbClr val="FF0000"/>
                </a:solidFill>
              </a:rPr>
              <a:t>–per</a:t>
            </a:r>
            <a:r>
              <a:rPr lang="en-CA" sz="3600" b="1" dirty="0"/>
              <a:t>…………</a:t>
            </a:r>
            <a:r>
              <a:rPr lang="en-CA" sz="3600" b="1" dirty="0" err="1">
                <a:solidFill>
                  <a:srgbClr val="FF0000"/>
                </a:solidFill>
              </a:rPr>
              <a:t>ic</a:t>
            </a:r>
            <a:r>
              <a:rPr lang="en-CA" sz="3600" b="1" dirty="0">
                <a:solidFill>
                  <a:srgbClr val="FF0000"/>
                </a:solidFill>
              </a:rPr>
              <a:t> Acid. (Add 1 “O” to polyatomic)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CCB308-B01F-8004-3303-3190CBD8CE9E}"/>
              </a:ext>
            </a:extLst>
          </p:cNvPr>
          <p:cNvCxnSpPr>
            <a:cxnSpLocks/>
          </p:cNvCxnSpPr>
          <p:nvPr/>
        </p:nvCxnSpPr>
        <p:spPr>
          <a:xfrm>
            <a:off x="3371179" y="1942256"/>
            <a:ext cx="8376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A809845-78B8-8701-6A7C-7B52075204A0}"/>
              </a:ext>
            </a:extLst>
          </p:cNvPr>
          <p:cNvSpPr txBox="1"/>
          <p:nvPr/>
        </p:nvSpPr>
        <p:spPr>
          <a:xfrm>
            <a:off x="4141367" y="1530431"/>
            <a:ext cx="3792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err="1">
                <a:solidFill>
                  <a:srgbClr val="FF0000"/>
                </a:solidFill>
              </a:rPr>
              <a:t>Periodous</a:t>
            </a:r>
            <a:r>
              <a:rPr lang="en-CA" sz="4400" dirty="0">
                <a:solidFill>
                  <a:srgbClr val="FF0000"/>
                </a:solidFill>
              </a:rPr>
              <a:t> Acid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C4695-E062-7367-454F-6333D4E06BBE}"/>
              </a:ext>
            </a:extLst>
          </p:cNvPr>
          <p:cNvSpPr txBox="1"/>
          <p:nvPr/>
        </p:nvSpPr>
        <p:spPr>
          <a:xfrm>
            <a:off x="8802010" y="977171"/>
            <a:ext cx="3232674" cy="28623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Either this </a:t>
            </a:r>
            <a:r>
              <a:rPr lang="en-CA" sz="3600" b="1" dirty="0"/>
              <a:t>acid name will be given</a:t>
            </a:r>
            <a:r>
              <a:rPr lang="en-CA" sz="3600" b="1" dirty="0">
                <a:solidFill>
                  <a:srgbClr val="FF0000"/>
                </a:solidFill>
              </a:rPr>
              <a:t> to you or </a:t>
            </a:r>
            <a:r>
              <a:rPr lang="en-CA" sz="3600" b="1" dirty="0"/>
              <a:t>IO3</a:t>
            </a:r>
            <a:r>
              <a:rPr lang="en-CA" sz="3600" b="1" baseline="30000" dirty="0"/>
              <a:t>2- </a:t>
            </a:r>
            <a:r>
              <a:rPr lang="en-CA" sz="3600" b="1" dirty="0"/>
              <a:t>must be given </a:t>
            </a:r>
            <a:r>
              <a:rPr lang="en-CA" sz="3600" b="1" dirty="0">
                <a:solidFill>
                  <a:srgbClr val="FF0000"/>
                </a:solidFill>
              </a:rPr>
              <a:t>to you.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FA2E3A-AB20-A30B-1464-F9EE00C5E05F}"/>
              </a:ext>
            </a:extLst>
          </p:cNvPr>
          <p:cNvSpPr txBox="1"/>
          <p:nvPr/>
        </p:nvSpPr>
        <p:spPr>
          <a:xfrm>
            <a:off x="3371179" y="4173408"/>
            <a:ext cx="2449599" cy="76944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4400" dirty="0">
                <a:solidFill>
                  <a:srgbClr val="FF0000"/>
                </a:solidFill>
              </a:rPr>
              <a:t>Periodate</a:t>
            </a:r>
            <a:endParaRPr lang="en-US" sz="3600" b="1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17" grpId="0"/>
      <p:bldP spid="22" grpId="0" animBg="1"/>
      <p:bldP spid="2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308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2.9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CD32D1-E571-EAEB-6184-02074357014E}"/>
              </a:ext>
            </a:extLst>
          </p:cNvPr>
          <p:cNvSpPr txBox="1"/>
          <p:nvPr/>
        </p:nvSpPr>
        <p:spPr>
          <a:xfrm>
            <a:off x="0" y="673251"/>
            <a:ext cx="12034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Name the following oxoacid and </a:t>
            </a:r>
            <a:r>
              <a:rPr lang="en-US" sz="2800" i="1" dirty="0" err="1"/>
              <a:t>oxoanion</a:t>
            </a:r>
            <a:r>
              <a:rPr lang="en-US" sz="2800" i="1" dirty="0"/>
              <a:t>:</a:t>
            </a:r>
          </a:p>
          <a:p>
            <a:pPr marL="514350" indent="-514350">
              <a:buAutoNum type="alphaLcParenR"/>
            </a:pPr>
            <a:r>
              <a:rPr lang="en-US" sz="2800" i="1" dirty="0" err="1"/>
              <a:t>HBrO</a:t>
            </a:r>
            <a:endParaRPr lang="en-US" sz="2800" i="1" dirty="0"/>
          </a:p>
          <a:p>
            <a:pPr marL="514350" indent="-514350">
              <a:buAutoNum type="alphaLcParenR"/>
            </a:pPr>
            <a:r>
              <a:rPr lang="en-US" sz="2800" i="1" dirty="0"/>
              <a:t>HSO</a:t>
            </a:r>
            <a:r>
              <a:rPr lang="en-US" sz="2800" i="1" baseline="-25000" dirty="0"/>
              <a:t>4</a:t>
            </a:r>
            <a:r>
              <a:rPr lang="en-US" sz="2800" i="1" baseline="300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06110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843524"/>
            <a:ext cx="11607452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 </a:t>
            </a:r>
            <a:r>
              <a:rPr lang="en-CA" sz="3600" b="1" dirty="0">
                <a:solidFill>
                  <a:srgbClr val="0070C0"/>
                </a:solidFill>
              </a:rPr>
              <a:t>base</a:t>
            </a:r>
            <a:r>
              <a:rPr lang="en-CA" sz="3600" b="1" dirty="0"/>
              <a:t> is a compound that </a:t>
            </a:r>
            <a:r>
              <a:rPr lang="en-CA" sz="3600" b="1" dirty="0">
                <a:solidFill>
                  <a:srgbClr val="0070C0"/>
                </a:solidFill>
              </a:rPr>
              <a:t>produces OH- (hydroxide) ions when dissolved in water</a:t>
            </a:r>
            <a:r>
              <a:rPr lang="en-CA" sz="36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EF1AF-27BB-0E26-0F4D-CBA203C252D5}"/>
              </a:ext>
            </a:extLst>
          </p:cNvPr>
          <p:cNvSpPr txBox="1"/>
          <p:nvPr/>
        </p:nvSpPr>
        <p:spPr>
          <a:xfrm>
            <a:off x="2998682" y="2478639"/>
            <a:ext cx="196776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</a:rPr>
              <a:t>Ex. NaOH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8ADE8-1282-A50E-E981-9670A2D542A8}"/>
              </a:ext>
            </a:extLst>
          </p:cNvPr>
          <p:cNvSpPr txBox="1"/>
          <p:nvPr/>
        </p:nvSpPr>
        <p:spPr>
          <a:xfrm>
            <a:off x="6544237" y="2411404"/>
            <a:ext cx="208877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Na</a:t>
            </a:r>
            <a:r>
              <a:rPr lang="en-CA" sz="3600" b="1" baseline="30000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>
                <a:solidFill>
                  <a:srgbClr val="0070C0"/>
                </a:solidFill>
              </a:rPr>
              <a:t>OH</a:t>
            </a:r>
            <a:r>
              <a:rPr lang="en-CA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140EEA-CB2B-BF69-3D5D-D869C4895E44}"/>
              </a:ext>
            </a:extLst>
          </p:cNvPr>
          <p:cNvCxnSpPr/>
          <p:nvPr/>
        </p:nvCxnSpPr>
        <p:spPr>
          <a:xfrm>
            <a:off x="5298142" y="2801805"/>
            <a:ext cx="914400" cy="0"/>
          </a:xfrm>
          <a:prstGeom prst="straightConnector1">
            <a:avLst/>
          </a:prstGeom>
          <a:ln w="41275">
            <a:solidFill>
              <a:srgbClr val="0070C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0F6F17-1151-FBAF-54B0-E4E537EAA8C7}"/>
              </a:ext>
            </a:extLst>
          </p:cNvPr>
          <p:cNvSpPr txBox="1"/>
          <p:nvPr/>
        </p:nvSpPr>
        <p:spPr>
          <a:xfrm>
            <a:off x="2998682" y="3626991"/>
            <a:ext cx="196776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</a:rPr>
              <a:t>Ex. KOH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1FF00-899A-DF48-9262-775151F0DAC2}"/>
              </a:ext>
            </a:extLst>
          </p:cNvPr>
          <p:cNvSpPr txBox="1"/>
          <p:nvPr/>
        </p:nvSpPr>
        <p:spPr>
          <a:xfrm>
            <a:off x="6544237" y="3559756"/>
            <a:ext cx="208877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K</a:t>
            </a:r>
            <a:r>
              <a:rPr lang="en-CA" sz="3600" b="1" baseline="30000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>
                <a:solidFill>
                  <a:srgbClr val="0070C0"/>
                </a:solidFill>
              </a:rPr>
              <a:t>OH</a:t>
            </a:r>
            <a:r>
              <a:rPr lang="en-CA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50F272-5C9B-4CBA-7336-2790AF81DD62}"/>
              </a:ext>
            </a:extLst>
          </p:cNvPr>
          <p:cNvCxnSpPr/>
          <p:nvPr/>
        </p:nvCxnSpPr>
        <p:spPr>
          <a:xfrm>
            <a:off x="5298142" y="3950157"/>
            <a:ext cx="914400" cy="0"/>
          </a:xfrm>
          <a:prstGeom prst="straightConnector1">
            <a:avLst/>
          </a:prstGeom>
          <a:ln w="41275">
            <a:solidFill>
              <a:srgbClr val="0070C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810D89D-5AA8-58C2-EF23-076DF091BE6E}"/>
              </a:ext>
            </a:extLst>
          </p:cNvPr>
          <p:cNvSpPr txBox="1"/>
          <p:nvPr/>
        </p:nvSpPr>
        <p:spPr>
          <a:xfrm>
            <a:off x="2998682" y="3028890"/>
            <a:ext cx="2335321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Sodium hydroxide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EBC1EA-D3F9-E64E-2A74-07DD6B3B8017}"/>
              </a:ext>
            </a:extLst>
          </p:cNvPr>
          <p:cNvSpPr txBox="1"/>
          <p:nvPr/>
        </p:nvSpPr>
        <p:spPr>
          <a:xfrm>
            <a:off x="2740944" y="4110007"/>
            <a:ext cx="248323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Potassium hydroxide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490A2B-B3BD-6E2D-1D8F-EDD86B67BFD8}"/>
              </a:ext>
            </a:extLst>
          </p:cNvPr>
          <p:cNvSpPr txBox="1"/>
          <p:nvPr/>
        </p:nvSpPr>
        <p:spPr>
          <a:xfrm>
            <a:off x="2740944" y="4726347"/>
            <a:ext cx="248323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</a:rPr>
              <a:t>Ex. Ba(OH)</a:t>
            </a:r>
            <a:r>
              <a:rPr lang="en-CA" sz="3600" b="1" baseline="-250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D3F57D-875A-B89F-0C7C-B42BB7F1214B}"/>
              </a:ext>
            </a:extLst>
          </p:cNvPr>
          <p:cNvSpPr txBox="1"/>
          <p:nvPr/>
        </p:nvSpPr>
        <p:spPr>
          <a:xfrm>
            <a:off x="2924722" y="5220149"/>
            <a:ext cx="2483239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Barium hydroxide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2EAF92-C2AC-4C46-5EF3-AC36DDF3268A}"/>
              </a:ext>
            </a:extLst>
          </p:cNvPr>
          <p:cNvSpPr txBox="1"/>
          <p:nvPr/>
        </p:nvSpPr>
        <p:spPr>
          <a:xfrm>
            <a:off x="6470278" y="4775342"/>
            <a:ext cx="248323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Ba</a:t>
            </a:r>
            <a:r>
              <a:rPr lang="en-CA" sz="3600" b="1" baseline="30000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>
                <a:solidFill>
                  <a:srgbClr val="0070C0"/>
                </a:solidFill>
              </a:rPr>
              <a:t>2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>
                <a:solidFill>
                  <a:srgbClr val="0070C0"/>
                </a:solidFill>
              </a:rPr>
              <a:t>OH</a:t>
            </a:r>
            <a:r>
              <a:rPr lang="en-CA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9D3634-7F97-20BB-E1FF-00AA7D7B4FAD}"/>
              </a:ext>
            </a:extLst>
          </p:cNvPr>
          <p:cNvCxnSpPr/>
          <p:nvPr/>
        </p:nvCxnSpPr>
        <p:spPr>
          <a:xfrm>
            <a:off x="5224183" y="5165743"/>
            <a:ext cx="914400" cy="0"/>
          </a:xfrm>
          <a:prstGeom prst="straightConnector1">
            <a:avLst/>
          </a:prstGeom>
          <a:ln w="41275">
            <a:solidFill>
              <a:srgbClr val="0070C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23" grpId="0"/>
      <p:bldP spid="24" grpId="0"/>
      <p:bldP spid="25" grpId="0"/>
      <p:bldP spid="26" grpId="0"/>
      <p:bldP spid="2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96454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Acids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028617-5C58-0E3A-3299-ED4FEBDEE2A6}"/>
              </a:ext>
            </a:extLst>
          </p:cNvPr>
          <p:cNvSpPr txBox="1"/>
          <p:nvPr/>
        </p:nvSpPr>
        <p:spPr>
          <a:xfrm>
            <a:off x="0" y="843524"/>
            <a:ext cx="77320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Ammonia (NH</a:t>
            </a:r>
            <a:r>
              <a:rPr lang="en-CA" sz="3600" b="1" baseline="-25000" dirty="0"/>
              <a:t>3</a:t>
            </a:r>
            <a:r>
              <a:rPr lang="en-CA" sz="3600" b="1" dirty="0"/>
              <a:t>) is also a common base.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EF1AF-27BB-0E26-0F4D-CBA203C252D5}"/>
              </a:ext>
            </a:extLst>
          </p:cNvPr>
          <p:cNvSpPr txBox="1"/>
          <p:nvPr/>
        </p:nvSpPr>
        <p:spPr>
          <a:xfrm>
            <a:off x="2433919" y="4778086"/>
            <a:ext cx="2946040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</a:rPr>
              <a:t>Ex. NH3 </a:t>
            </a:r>
            <a:r>
              <a:rPr lang="en-CA" sz="3600" b="1" dirty="0"/>
              <a:t>+</a:t>
            </a:r>
            <a:r>
              <a:rPr lang="en-CA" sz="3600" b="1" dirty="0">
                <a:solidFill>
                  <a:srgbClr val="0070C0"/>
                </a:solidFill>
              </a:rPr>
              <a:t> </a:t>
            </a:r>
            <a:r>
              <a:rPr lang="en-CA" sz="3600" b="1" dirty="0"/>
              <a:t>H</a:t>
            </a:r>
            <a:r>
              <a:rPr lang="en-CA" sz="3600" b="1" baseline="-25000" dirty="0"/>
              <a:t>2</a:t>
            </a:r>
            <a:r>
              <a:rPr lang="en-CA" sz="3600" b="1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D8ADE8-1282-A50E-E981-9670A2D542A8}"/>
              </a:ext>
            </a:extLst>
          </p:cNvPr>
          <p:cNvSpPr txBox="1"/>
          <p:nvPr/>
        </p:nvSpPr>
        <p:spPr>
          <a:xfrm>
            <a:off x="6498873" y="4760298"/>
            <a:ext cx="234313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FF0000"/>
                </a:solidFill>
              </a:rPr>
              <a:t>NH</a:t>
            </a:r>
            <a:r>
              <a:rPr lang="en-CA" sz="3600" b="1" baseline="-25000" dirty="0">
                <a:solidFill>
                  <a:srgbClr val="FF0000"/>
                </a:solidFill>
              </a:rPr>
              <a:t>4</a:t>
            </a:r>
            <a:r>
              <a:rPr lang="en-CA" sz="3600" b="1" baseline="30000" dirty="0">
                <a:solidFill>
                  <a:srgbClr val="FF0000"/>
                </a:solidFill>
              </a:rPr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/>
              <a:t>+</a:t>
            </a:r>
            <a:r>
              <a:rPr lang="en-CA" sz="3600" b="1" dirty="0">
                <a:solidFill>
                  <a:srgbClr val="FF0000"/>
                </a:solidFill>
              </a:rPr>
              <a:t> </a:t>
            </a:r>
            <a:r>
              <a:rPr lang="en-CA" sz="3600" b="1" dirty="0">
                <a:solidFill>
                  <a:srgbClr val="0070C0"/>
                </a:solidFill>
              </a:rPr>
              <a:t>OH</a:t>
            </a:r>
            <a:r>
              <a:rPr lang="en-CA" sz="3600" b="1" baseline="30000" dirty="0">
                <a:solidFill>
                  <a:srgbClr val="0070C0"/>
                </a:solidFill>
              </a:rPr>
              <a:t>-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140EEA-CB2B-BF69-3D5D-D869C4895E44}"/>
              </a:ext>
            </a:extLst>
          </p:cNvPr>
          <p:cNvCxnSpPr/>
          <p:nvPr/>
        </p:nvCxnSpPr>
        <p:spPr>
          <a:xfrm>
            <a:off x="5379958" y="5101252"/>
            <a:ext cx="914400" cy="0"/>
          </a:xfrm>
          <a:prstGeom prst="straightConnector1">
            <a:avLst/>
          </a:prstGeom>
          <a:ln w="41275">
            <a:solidFill>
              <a:srgbClr val="0070C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810D89D-5AA8-58C2-EF23-076DF091BE6E}"/>
              </a:ext>
            </a:extLst>
          </p:cNvPr>
          <p:cNvSpPr txBox="1"/>
          <p:nvPr/>
        </p:nvSpPr>
        <p:spPr>
          <a:xfrm>
            <a:off x="2971258" y="5206574"/>
            <a:ext cx="1370473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Ammonia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9DA4D-9764-4912-EC0F-949EC2D180AC}"/>
              </a:ext>
            </a:extLst>
          </p:cNvPr>
          <p:cNvSpPr txBox="1"/>
          <p:nvPr/>
        </p:nvSpPr>
        <p:spPr>
          <a:xfrm>
            <a:off x="3804412" y="1605224"/>
            <a:ext cx="7732059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What? How? Its got no OH</a:t>
            </a:r>
            <a:r>
              <a:rPr lang="en-CA" sz="3600" b="1" baseline="30000" dirty="0"/>
              <a:t>-</a:t>
            </a:r>
            <a:r>
              <a:rPr lang="en-CA" sz="3600" b="1" dirty="0"/>
              <a:t> in it…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D09B3-5691-C5F6-9D06-9BF36FBDEB79}"/>
              </a:ext>
            </a:extLst>
          </p:cNvPr>
          <p:cNvSpPr txBox="1"/>
          <p:nvPr/>
        </p:nvSpPr>
        <p:spPr>
          <a:xfrm>
            <a:off x="174812" y="2964064"/>
            <a:ext cx="11607452" cy="1200329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 </a:t>
            </a:r>
            <a:r>
              <a:rPr lang="en-CA" sz="3600" b="1" dirty="0">
                <a:solidFill>
                  <a:srgbClr val="0070C0"/>
                </a:solidFill>
              </a:rPr>
              <a:t>base</a:t>
            </a:r>
            <a:r>
              <a:rPr lang="en-CA" sz="3600" b="1" dirty="0"/>
              <a:t> is a compound that </a:t>
            </a:r>
            <a:r>
              <a:rPr lang="en-CA" sz="3600" b="1" dirty="0">
                <a:solidFill>
                  <a:srgbClr val="0070C0"/>
                </a:solidFill>
              </a:rPr>
              <a:t>produces OH- (hydroxide) ions when dissolved in water</a:t>
            </a:r>
            <a:r>
              <a:rPr lang="en-CA" sz="3600" b="1" dirty="0"/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225940-D01D-8D5A-2E5D-B8218A3A7BBA}"/>
              </a:ext>
            </a:extLst>
          </p:cNvPr>
          <p:cNvSpPr/>
          <p:nvPr/>
        </p:nvSpPr>
        <p:spPr>
          <a:xfrm>
            <a:off x="242047" y="3630706"/>
            <a:ext cx="4666129" cy="416859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80F96-8493-61CD-CA15-96112C405496}"/>
              </a:ext>
            </a:extLst>
          </p:cNvPr>
          <p:cNvSpPr txBox="1"/>
          <p:nvPr/>
        </p:nvSpPr>
        <p:spPr>
          <a:xfrm>
            <a:off x="4457433" y="4595819"/>
            <a:ext cx="901485" cy="4001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2000" b="1" dirty="0"/>
              <a:t>Water</a:t>
            </a:r>
          </a:p>
        </p:txBody>
      </p:sp>
      <p:sp>
        <p:nvSpPr>
          <p:cNvPr id="14" name="Curved Left Arrow 13">
            <a:extLst>
              <a:ext uri="{FF2B5EF4-FFF2-40B4-BE49-F238E27FC236}">
                <a16:creationId xmlns:a16="http://schemas.microsoft.com/office/drawing/2014/main" id="{31EC9648-256C-E67E-EAC3-6E2658CC3F25}"/>
              </a:ext>
            </a:extLst>
          </p:cNvPr>
          <p:cNvSpPr/>
          <p:nvPr/>
        </p:nvSpPr>
        <p:spPr>
          <a:xfrm rot="5400000">
            <a:off x="3764105" y="5290113"/>
            <a:ext cx="800939" cy="11215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09F15A-4A87-4D5A-8AA7-609DE907594C}"/>
              </a:ext>
            </a:extLst>
          </p:cNvPr>
          <p:cNvSpPr txBox="1"/>
          <p:nvPr/>
        </p:nvSpPr>
        <p:spPr>
          <a:xfrm>
            <a:off x="3919448" y="6277335"/>
            <a:ext cx="490251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0070C0"/>
                </a:solidFill>
              </a:rPr>
              <a:t>H</a:t>
            </a:r>
            <a:endParaRPr lang="en-CA" sz="36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0037C3-2A66-01B8-FC28-523DE77675DF}"/>
              </a:ext>
            </a:extLst>
          </p:cNvPr>
          <p:cNvSpPr txBox="1"/>
          <p:nvPr/>
        </p:nvSpPr>
        <p:spPr>
          <a:xfrm>
            <a:off x="5357891" y="5603043"/>
            <a:ext cx="6834109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Weird how that’s red(acid) now….learn that later…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2C8573-D5CA-356D-A204-73D437D6EF8D}"/>
              </a:ext>
            </a:extLst>
          </p:cNvPr>
          <p:cNvCxnSpPr>
            <a:cxnSpLocks/>
          </p:cNvCxnSpPr>
          <p:nvPr/>
        </p:nvCxnSpPr>
        <p:spPr>
          <a:xfrm flipV="1">
            <a:off x="7163396" y="5389034"/>
            <a:ext cx="0" cy="312519"/>
          </a:xfrm>
          <a:prstGeom prst="straightConnector1">
            <a:avLst/>
          </a:prstGeom>
          <a:ln w="41275">
            <a:solidFill>
              <a:srgbClr val="FF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6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3" grpId="0"/>
      <p:bldP spid="3" grpId="0"/>
      <p:bldP spid="10" grpId="0" animBg="1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365125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Hydrates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6C391-477C-6871-4BA9-9A14AAC9A668}"/>
              </a:ext>
            </a:extLst>
          </p:cNvPr>
          <p:cNvSpPr txBox="1"/>
          <p:nvPr/>
        </p:nvSpPr>
        <p:spPr>
          <a:xfrm>
            <a:off x="94130" y="1367522"/>
            <a:ext cx="11805596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MOST compounds naturally have water stuck to them….pretty hard to get rid of at least some humidity.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95E0E-07B3-E776-CDED-153747C33AE8}"/>
              </a:ext>
            </a:extLst>
          </p:cNvPr>
          <p:cNvSpPr txBox="1"/>
          <p:nvPr/>
        </p:nvSpPr>
        <p:spPr>
          <a:xfrm>
            <a:off x="2097728" y="3105834"/>
            <a:ext cx="196776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CuSO</a:t>
            </a:r>
            <a:r>
              <a:rPr lang="en-CA" sz="3600" b="1" baseline="-250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D44C7A-C619-8B76-1D70-5C406CA692A6}"/>
              </a:ext>
            </a:extLst>
          </p:cNvPr>
          <p:cNvSpPr txBox="1"/>
          <p:nvPr/>
        </p:nvSpPr>
        <p:spPr>
          <a:xfrm>
            <a:off x="363254" y="4890313"/>
            <a:ext cx="11536471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Copper (II) sulfate is naturally has some water molecule stuck to it…..5 of them to be exact.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0C9B7-5610-8FED-728F-99B037243725}"/>
              </a:ext>
            </a:extLst>
          </p:cNvPr>
          <p:cNvSpPr txBox="1"/>
          <p:nvPr/>
        </p:nvSpPr>
        <p:spPr>
          <a:xfrm>
            <a:off x="3406574" y="3105834"/>
            <a:ext cx="1967765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∙ 5 H</a:t>
            </a:r>
            <a:r>
              <a:rPr lang="en-CA" sz="3600" b="1" baseline="-25000" dirty="0"/>
              <a:t>2</a:t>
            </a:r>
            <a:r>
              <a:rPr lang="en-CA" sz="3600" b="1" dirty="0"/>
              <a:t>O</a:t>
            </a:r>
            <a:endParaRPr lang="en-CA" sz="3600" b="1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11396F-B253-E392-4722-1AD0054AB061}"/>
              </a:ext>
            </a:extLst>
          </p:cNvPr>
          <p:cNvSpPr txBox="1"/>
          <p:nvPr/>
        </p:nvSpPr>
        <p:spPr>
          <a:xfrm>
            <a:off x="1842247" y="3966982"/>
            <a:ext cx="7530353" cy="646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Name: Copper(II) sulfate pentahydrate</a:t>
            </a:r>
            <a:endParaRPr lang="en-CA" sz="36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43872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F3DCBFD-341F-BF69-DF26-BD722219E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565"/>
            <a:ext cx="12192000" cy="623943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587BD5E-0493-6554-21F7-6C3582A8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6185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Familiar Inorganic Compounds</a:t>
            </a:r>
          </a:p>
        </p:txBody>
      </p:sp>
    </p:spTree>
    <p:extLst>
      <p:ext uri="{BB962C8B-B14F-4D97-AF65-F5344CB8AC3E}">
        <p14:creationId xmlns:p14="http://schemas.microsoft.com/office/powerpoint/2010/main" val="16443788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2.8: Introduction to Organic Compounds (Very Basic)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7AC6E-1A94-FBA6-1144-996FD16C47C0}"/>
              </a:ext>
            </a:extLst>
          </p:cNvPr>
          <p:cNvSpPr txBox="1"/>
          <p:nvPr/>
        </p:nvSpPr>
        <p:spPr>
          <a:xfrm>
            <a:off x="94130" y="1367522"/>
            <a:ext cx="11805596" cy="646331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The simplest type of organic compound is the hydrocarbon.</a:t>
            </a:r>
          </a:p>
        </p:txBody>
      </p:sp>
      <p:pic>
        <p:nvPicPr>
          <p:cNvPr id="1026" name="Picture 2" descr="The Top 10 Oil &amp; Gas Companies in the World: 2019 | Oil &amp; Gas IQ">
            <a:extLst>
              <a:ext uri="{FF2B5EF4-FFF2-40B4-BE49-F238E27FC236}">
                <a16:creationId xmlns:a16="http://schemas.microsoft.com/office/drawing/2014/main" id="{FEF87293-CF92-E493-906C-26D6C30D1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98" y="4128247"/>
            <a:ext cx="5074243" cy="252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7B5FDB-8F05-CB17-2A37-C5331816E6DA}"/>
              </a:ext>
            </a:extLst>
          </p:cNvPr>
          <p:cNvSpPr txBox="1"/>
          <p:nvPr/>
        </p:nvSpPr>
        <p:spPr>
          <a:xfrm>
            <a:off x="198145" y="2782669"/>
            <a:ext cx="11805596" cy="1200329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As the name implies </a:t>
            </a:r>
            <a:r>
              <a:rPr lang="en-CA" sz="3600" b="1" dirty="0" err="1">
                <a:solidFill>
                  <a:srgbClr val="FF0000"/>
                </a:solidFill>
              </a:rPr>
              <a:t>HYDRO</a:t>
            </a:r>
            <a:r>
              <a:rPr lang="en-CA" sz="3600" b="1" dirty="0" err="1">
                <a:solidFill>
                  <a:srgbClr val="0070C0"/>
                </a:solidFill>
              </a:rPr>
              <a:t>carbon</a:t>
            </a:r>
            <a:r>
              <a:rPr lang="en-CA" sz="3600" b="1" dirty="0"/>
              <a:t>, all are </a:t>
            </a:r>
            <a:r>
              <a:rPr lang="en-CA" sz="3600" b="1" dirty="0">
                <a:solidFill>
                  <a:srgbClr val="FF0000"/>
                </a:solidFill>
              </a:rPr>
              <a:t>made of different numbers of hydrogen and carbon </a:t>
            </a:r>
            <a:r>
              <a:rPr lang="en-CA" sz="3600" b="1" dirty="0">
                <a:solidFill>
                  <a:srgbClr val="0070C0"/>
                </a:solidFill>
              </a:rPr>
              <a:t>arranged in different ways</a:t>
            </a:r>
            <a:r>
              <a:rPr lang="en-CA" sz="3600" b="1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6473C-639F-87B1-9CD3-B16E13C079C3}"/>
              </a:ext>
            </a:extLst>
          </p:cNvPr>
          <p:cNvSpPr txBox="1"/>
          <p:nvPr/>
        </p:nvSpPr>
        <p:spPr>
          <a:xfrm>
            <a:off x="139174" y="4290149"/>
            <a:ext cx="6691932" cy="2308324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CA" sz="3600" b="1" dirty="0"/>
              <a:t>Hydrocarbons can be more complex and contain Oxygen and Nitrogen as well, organized in </a:t>
            </a:r>
            <a:r>
              <a:rPr lang="en-CA" sz="3600" b="1" i="1" dirty="0"/>
              <a:t>Functional Groups</a:t>
            </a:r>
            <a:r>
              <a:rPr lang="en-CA" sz="3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837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0BFB6DF6-937C-A2B5-2A98-16CB64789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06"/>
          <a:stretch/>
        </p:blipFill>
        <p:spPr>
          <a:xfrm>
            <a:off x="-1" y="0"/>
            <a:ext cx="7799295" cy="5570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DA5D9B-6280-7F1B-F3E3-7ABC39460D0F}"/>
              </a:ext>
            </a:extLst>
          </p:cNvPr>
          <p:cNvSpPr txBox="1"/>
          <p:nvPr/>
        </p:nvSpPr>
        <p:spPr>
          <a:xfrm>
            <a:off x="6843433" y="983165"/>
            <a:ext cx="712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14EBA3-0835-F0FC-2332-CBC63F501D0D}"/>
              </a:ext>
            </a:extLst>
          </p:cNvPr>
          <p:cNvSpPr txBox="1"/>
          <p:nvPr/>
        </p:nvSpPr>
        <p:spPr>
          <a:xfrm>
            <a:off x="4294822" y="1748363"/>
            <a:ext cx="1125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92169-84CD-ADA5-9CE4-754BB4135D1F}"/>
              </a:ext>
            </a:extLst>
          </p:cNvPr>
          <p:cNvSpPr txBox="1"/>
          <p:nvPr/>
        </p:nvSpPr>
        <p:spPr>
          <a:xfrm>
            <a:off x="5275727" y="2693103"/>
            <a:ext cx="1472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06346-88F9-DCE9-CE15-7588B679BECC}"/>
              </a:ext>
            </a:extLst>
          </p:cNvPr>
          <p:cNvSpPr txBox="1"/>
          <p:nvPr/>
        </p:nvSpPr>
        <p:spPr>
          <a:xfrm>
            <a:off x="6174699" y="3725967"/>
            <a:ext cx="16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FAFACF-9EB4-DF5F-97EA-4D913F3679C6}"/>
              </a:ext>
            </a:extLst>
          </p:cNvPr>
          <p:cNvSpPr txBox="1"/>
          <p:nvPr/>
        </p:nvSpPr>
        <p:spPr>
          <a:xfrm>
            <a:off x="5275727" y="4952172"/>
            <a:ext cx="2052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E75A6AE-BB8D-FA54-8990-0D7E8AC60677}"/>
              </a:ext>
            </a:extLst>
          </p:cNvPr>
          <p:cNvCxnSpPr/>
          <p:nvPr/>
        </p:nvCxnSpPr>
        <p:spPr>
          <a:xfrm>
            <a:off x="7193058" y="143962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45CD9C0-A9CF-FCE9-AADF-B166BFDDB87E}"/>
              </a:ext>
            </a:extLst>
          </p:cNvPr>
          <p:cNvCxnSpPr/>
          <p:nvPr/>
        </p:nvCxnSpPr>
        <p:spPr>
          <a:xfrm>
            <a:off x="7197541" y="96001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FF2094-D961-51B7-3B66-2CCFF942E76D}"/>
              </a:ext>
            </a:extLst>
          </p:cNvPr>
          <p:cNvCxnSpPr/>
          <p:nvPr/>
        </p:nvCxnSpPr>
        <p:spPr>
          <a:xfrm>
            <a:off x="4644445" y="220482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A9BC71C-1B9B-CE11-54F9-93B036D42106}"/>
              </a:ext>
            </a:extLst>
          </p:cNvPr>
          <p:cNvCxnSpPr/>
          <p:nvPr/>
        </p:nvCxnSpPr>
        <p:spPr>
          <a:xfrm>
            <a:off x="4617551" y="174836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4F46FE-BCC8-6867-D15C-8EABCAE934F7}"/>
              </a:ext>
            </a:extLst>
          </p:cNvPr>
          <p:cNvCxnSpPr/>
          <p:nvPr/>
        </p:nvCxnSpPr>
        <p:spPr>
          <a:xfrm>
            <a:off x="4994072" y="174836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2B9E39E-3E8A-DB79-89F9-0B61761AC25C}"/>
              </a:ext>
            </a:extLst>
          </p:cNvPr>
          <p:cNvCxnSpPr/>
          <p:nvPr/>
        </p:nvCxnSpPr>
        <p:spPr>
          <a:xfrm>
            <a:off x="4994072" y="220482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65F521E-9099-71B8-73E4-8CA65A46FD4D}"/>
              </a:ext>
            </a:extLst>
          </p:cNvPr>
          <p:cNvCxnSpPr/>
          <p:nvPr/>
        </p:nvCxnSpPr>
        <p:spPr>
          <a:xfrm>
            <a:off x="5625354" y="269310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39BB6A-3627-EC8F-10B8-AAA5619A4AE8}"/>
              </a:ext>
            </a:extLst>
          </p:cNvPr>
          <p:cNvCxnSpPr/>
          <p:nvPr/>
        </p:nvCxnSpPr>
        <p:spPr>
          <a:xfrm>
            <a:off x="5611907" y="314956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DCE688-A842-EB44-B48A-A9B74B6C3739}"/>
              </a:ext>
            </a:extLst>
          </p:cNvPr>
          <p:cNvCxnSpPr/>
          <p:nvPr/>
        </p:nvCxnSpPr>
        <p:spPr>
          <a:xfrm>
            <a:off x="5961530" y="266955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80EBE2-2482-08D4-BA7B-1B5171112A7A}"/>
              </a:ext>
            </a:extLst>
          </p:cNvPr>
          <p:cNvCxnSpPr/>
          <p:nvPr/>
        </p:nvCxnSpPr>
        <p:spPr>
          <a:xfrm>
            <a:off x="5961530" y="315993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974ECD-81B3-D16A-AB75-DAB9DBEA15D2}"/>
              </a:ext>
            </a:extLst>
          </p:cNvPr>
          <p:cNvCxnSpPr/>
          <p:nvPr/>
        </p:nvCxnSpPr>
        <p:spPr>
          <a:xfrm>
            <a:off x="6284259" y="266955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85C331B-15B9-2177-4B0C-E07E7BFD92C7}"/>
              </a:ext>
            </a:extLst>
          </p:cNvPr>
          <p:cNvCxnSpPr/>
          <p:nvPr/>
        </p:nvCxnSpPr>
        <p:spPr>
          <a:xfrm>
            <a:off x="6284259" y="315993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315B547-F179-758A-178F-B75968AFED94}"/>
              </a:ext>
            </a:extLst>
          </p:cNvPr>
          <p:cNvCxnSpPr/>
          <p:nvPr/>
        </p:nvCxnSpPr>
        <p:spPr>
          <a:xfrm>
            <a:off x="7530614" y="371252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4154A0-1AD6-DBCC-7378-93DF85F589AA}"/>
              </a:ext>
            </a:extLst>
          </p:cNvPr>
          <p:cNvCxnSpPr/>
          <p:nvPr/>
        </p:nvCxnSpPr>
        <p:spPr>
          <a:xfrm>
            <a:off x="7530614" y="421969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232B938-3648-3E64-9BA4-C1A01685C3BB}"/>
              </a:ext>
            </a:extLst>
          </p:cNvPr>
          <p:cNvCxnSpPr/>
          <p:nvPr/>
        </p:nvCxnSpPr>
        <p:spPr>
          <a:xfrm>
            <a:off x="7203402" y="369370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F8306E-5D9B-6252-4431-8E625B3174FC}"/>
              </a:ext>
            </a:extLst>
          </p:cNvPr>
          <p:cNvCxnSpPr/>
          <p:nvPr/>
        </p:nvCxnSpPr>
        <p:spPr>
          <a:xfrm>
            <a:off x="6889638" y="369370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326D7CB-54C0-D53B-553F-1AD0F63F15A7}"/>
              </a:ext>
            </a:extLst>
          </p:cNvPr>
          <p:cNvCxnSpPr/>
          <p:nvPr/>
        </p:nvCxnSpPr>
        <p:spPr>
          <a:xfrm>
            <a:off x="6535635" y="371252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581398-1C5F-3DB0-19B1-012A0D57D00C}"/>
              </a:ext>
            </a:extLst>
          </p:cNvPr>
          <p:cNvCxnSpPr/>
          <p:nvPr/>
        </p:nvCxnSpPr>
        <p:spPr>
          <a:xfrm>
            <a:off x="7203402" y="421969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6DEF725-1BFF-6706-457E-34572128E311}"/>
              </a:ext>
            </a:extLst>
          </p:cNvPr>
          <p:cNvCxnSpPr/>
          <p:nvPr/>
        </p:nvCxnSpPr>
        <p:spPr>
          <a:xfrm>
            <a:off x="6847106" y="423032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4570859-3071-C2FB-020E-5F6CF07038D2}"/>
              </a:ext>
            </a:extLst>
          </p:cNvPr>
          <p:cNvCxnSpPr/>
          <p:nvPr/>
        </p:nvCxnSpPr>
        <p:spPr>
          <a:xfrm>
            <a:off x="6518331" y="421969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2245501-3321-F194-D8F8-74A3706926A9}"/>
              </a:ext>
            </a:extLst>
          </p:cNvPr>
          <p:cNvCxnSpPr/>
          <p:nvPr/>
        </p:nvCxnSpPr>
        <p:spPr>
          <a:xfrm>
            <a:off x="6968288" y="49139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F80850-41CD-E3C1-1962-C7AF1EF3E0F1}"/>
              </a:ext>
            </a:extLst>
          </p:cNvPr>
          <p:cNvCxnSpPr/>
          <p:nvPr/>
        </p:nvCxnSpPr>
        <p:spPr>
          <a:xfrm>
            <a:off x="6628047" y="489398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F7CFA1D-FB72-3733-A7F1-5B9ECE313A0D}"/>
              </a:ext>
            </a:extLst>
          </p:cNvPr>
          <p:cNvCxnSpPr/>
          <p:nvPr/>
        </p:nvCxnSpPr>
        <p:spPr>
          <a:xfrm>
            <a:off x="5971613" y="493124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03BCD54-61C3-0882-B9A2-FD912ECA92FF}"/>
              </a:ext>
            </a:extLst>
          </p:cNvPr>
          <p:cNvCxnSpPr/>
          <p:nvPr/>
        </p:nvCxnSpPr>
        <p:spPr>
          <a:xfrm>
            <a:off x="6287388" y="4921532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F6E89C0-079C-A388-8214-114C8C1EA304}"/>
              </a:ext>
            </a:extLst>
          </p:cNvPr>
          <p:cNvCxnSpPr/>
          <p:nvPr/>
        </p:nvCxnSpPr>
        <p:spPr>
          <a:xfrm>
            <a:off x="6968288" y="54098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AD13992-323B-13D5-C59E-B6D80696D3C2}"/>
              </a:ext>
            </a:extLst>
          </p:cNvPr>
          <p:cNvCxnSpPr/>
          <p:nvPr/>
        </p:nvCxnSpPr>
        <p:spPr>
          <a:xfrm>
            <a:off x="6628047" y="540863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5B003F0-AD5C-C599-0E2E-37E663946D0B}"/>
              </a:ext>
            </a:extLst>
          </p:cNvPr>
          <p:cNvCxnSpPr/>
          <p:nvPr/>
        </p:nvCxnSpPr>
        <p:spPr>
          <a:xfrm>
            <a:off x="6284259" y="540555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61D4A74-7FA6-5824-0041-86B0E11B3C20}"/>
              </a:ext>
            </a:extLst>
          </p:cNvPr>
          <p:cNvCxnSpPr/>
          <p:nvPr/>
        </p:nvCxnSpPr>
        <p:spPr>
          <a:xfrm>
            <a:off x="5628484" y="493997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118632B-F03D-CB8D-0C43-919C580828D6}"/>
              </a:ext>
            </a:extLst>
          </p:cNvPr>
          <p:cNvCxnSpPr/>
          <p:nvPr/>
        </p:nvCxnSpPr>
        <p:spPr>
          <a:xfrm>
            <a:off x="5961530" y="545743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B897AB9-2144-7631-665D-0F48230204DD}"/>
              </a:ext>
            </a:extLst>
          </p:cNvPr>
          <p:cNvCxnSpPr/>
          <p:nvPr/>
        </p:nvCxnSpPr>
        <p:spPr>
          <a:xfrm>
            <a:off x="5641930" y="543744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D39D4BB-A729-7188-BA33-79C977433830}"/>
              </a:ext>
            </a:extLst>
          </p:cNvPr>
          <p:cNvSpPr txBox="1"/>
          <p:nvPr/>
        </p:nvSpPr>
        <p:spPr>
          <a:xfrm>
            <a:off x="6963809" y="1401096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1A3730-C074-D1A0-A21E-73C20D0E9E39}"/>
              </a:ext>
            </a:extLst>
          </p:cNvPr>
          <p:cNvSpPr txBox="1"/>
          <p:nvPr/>
        </p:nvSpPr>
        <p:spPr>
          <a:xfrm>
            <a:off x="6980144" y="533370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AEED79-2170-25D3-DC47-0647A720EF9C}"/>
              </a:ext>
            </a:extLst>
          </p:cNvPr>
          <p:cNvSpPr txBox="1"/>
          <p:nvPr/>
        </p:nvSpPr>
        <p:spPr>
          <a:xfrm>
            <a:off x="6578974" y="100700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8FFB94E-C1A9-3059-50E4-F9919F449F7D}"/>
              </a:ext>
            </a:extLst>
          </p:cNvPr>
          <p:cNvSpPr txBox="1"/>
          <p:nvPr/>
        </p:nvSpPr>
        <p:spPr>
          <a:xfrm>
            <a:off x="7321921" y="99535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BD5570-6FBB-CC5C-420A-FF5C7E532037}"/>
              </a:ext>
            </a:extLst>
          </p:cNvPr>
          <p:cNvSpPr txBox="1"/>
          <p:nvPr/>
        </p:nvSpPr>
        <p:spPr>
          <a:xfrm>
            <a:off x="5100998" y="1762771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423250-2B6C-69F4-0B5F-B14E20265165}"/>
              </a:ext>
            </a:extLst>
          </p:cNvPr>
          <p:cNvSpPr txBox="1"/>
          <p:nvPr/>
        </p:nvSpPr>
        <p:spPr>
          <a:xfrm>
            <a:off x="4066697" y="1748363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80DB2F-C21B-8998-446D-B7C53B33D231}"/>
              </a:ext>
            </a:extLst>
          </p:cNvPr>
          <p:cNvSpPr txBox="1"/>
          <p:nvPr/>
        </p:nvSpPr>
        <p:spPr>
          <a:xfrm>
            <a:off x="4401753" y="1299395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C8A76-BD50-8327-CDC6-8E63FCBF55AD}"/>
              </a:ext>
            </a:extLst>
          </p:cNvPr>
          <p:cNvSpPr txBox="1"/>
          <p:nvPr/>
        </p:nvSpPr>
        <p:spPr>
          <a:xfrm>
            <a:off x="4765942" y="1311533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5B40105-E30E-D0F5-A976-7D4CA474F394}"/>
              </a:ext>
            </a:extLst>
          </p:cNvPr>
          <p:cNvSpPr txBox="1"/>
          <p:nvPr/>
        </p:nvSpPr>
        <p:spPr>
          <a:xfrm>
            <a:off x="4434424" y="2158351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B85A007-DA1D-2D91-5777-DCFB975D7D8C}"/>
              </a:ext>
            </a:extLst>
          </p:cNvPr>
          <p:cNvSpPr txBox="1"/>
          <p:nvPr/>
        </p:nvSpPr>
        <p:spPr>
          <a:xfrm>
            <a:off x="4766587" y="2174744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BA7350-D3F6-1957-A115-EF7CCD27203F}"/>
              </a:ext>
            </a:extLst>
          </p:cNvPr>
          <p:cNvSpPr txBox="1"/>
          <p:nvPr/>
        </p:nvSpPr>
        <p:spPr>
          <a:xfrm>
            <a:off x="6425449" y="2700581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8B92212-A637-B8A6-49F9-D5F93C2F19C5}"/>
              </a:ext>
            </a:extLst>
          </p:cNvPr>
          <p:cNvSpPr txBox="1"/>
          <p:nvPr/>
        </p:nvSpPr>
        <p:spPr>
          <a:xfrm>
            <a:off x="4990235" y="2716649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A4B6ED71-51D2-BC06-A4A3-3DCE0494FCA5}"/>
              </a:ext>
            </a:extLst>
          </p:cNvPr>
          <p:cNvSpPr txBox="1"/>
          <p:nvPr/>
        </p:nvSpPr>
        <p:spPr>
          <a:xfrm>
            <a:off x="5391640" y="228905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A731C6A-20CB-A3DE-5202-00098CF4F398}"/>
              </a:ext>
            </a:extLst>
          </p:cNvPr>
          <p:cNvSpPr txBox="1"/>
          <p:nvPr/>
        </p:nvSpPr>
        <p:spPr>
          <a:xfrm>
            <a:off x="5735427" y="2259069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E7B2D0B7-460E-DA20-4135-2FC4407DF4A4}"/>
              </a:ext>
            </a:extLst>
          </p:cNvPr>
          <p:cNvSpPr txBox="1"/>
          <p:nvPr/>
        </p:nvSpPr>
        <p:spPr>
          <a:xfrm>
            <a:off x="6052577" y="2277700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28993FB-3C1E-7B03-34AF-9B3BE09AD655}"/>
              </a:ext>
            </a:extLst>
          </p:cNvPr>
          <p:cNvSpPr txBox="1"/>
          <p:nvPr/>
        </p:nvSpPr>
        <p:spPr>
          <a:xfrm>
            <a:off x="5391640" y="307945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DB405C67-99A5-AE83-9302-F85E06729013}"/>
              </a:ext>
            </a:extLst>
          </p:cNvPr>
          <p:cNvSpPr txBox="1"/>
          <p:nvPr/>
        </p:nvSpPr>
        <p:spPr>
          <a:xfrm>
            <a:off x="5741894" y="3085796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D2B4C1A-E6DF-7F2C-90D0-37C07661FDAF}"/>
              </a:ext>
            </a:extLst>
          </p:cNvPr>
          <p:cNvSpPr txBox="1"/>
          <p:nvPr/>
        </p:nvSpPr>
        <p:spPr>
          <a:xfrm>
            <a:off x="6065108" y="3056290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50701BA4-95F6-BCB4-219B-F99DA0B9DE0C}"/>
              </a:ext>
            </a:extLst>
          </p:cNvPr>
          <p:cNvSpPr txBox="1"/>
          <p:nvPr/>
        </p:nvSpPr>
        <p:spPr>
          <a:xfrm>
            <a:off x="7657967" y="374459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07E35C6A-B189-2649-C2CA-34BA6F145123}"/>
              </a:ext>
            </a:extLst>
          </p:cNvPr>
          <p:cNvSpPr txBox="1"/>
          <p:nvPr/>
        </p:nvSpPr>
        <p:spPr>
          <a:xfrm>
            <a:off x="6301889" y="330003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C8D91587-5C4F-E683-269B-C36B9B4D4C1A}"/>
              </a:ext>
            </a:extLst>
          </p:cNvPr>
          <p:cNvSpPr txBox="1"/>
          <p:nvPr/>
        </p:nvSpPr>
        <p:spPr>
          <a:xfrm>
            <a:off x="5890838" y="3701270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D8D13D34-C023-D853-4901-D2735D8D6206}"/>
              </a:ext>
            </a:extLst>
          </p:cNvPr>
          <p:cNvSpPr txBox="1"/>
          <p:nvPr/>
        </p:nvSpPr>
        <p:spPr>
          <a:xfrm>
            <a:off x="6288783" y="4163711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EF463CC5-0F9E-39C8-A466-95C00F5E6355}"/>
              </a:ext>
            </a:extLst>
          </p:cNvPr>
          <p:cNvSpPr txBox="1"/>
          <p:nvPr/>
        </p:nvSpPr>
        <p:spPr>
          <a:xfrm>
            <a:off x="6666251" y="3318351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A8C16A1D-84BF-3D97-C1D2-7FF05B1DBFF6}"/>
              </a:ext>
            </a:extLst>
          </p:cNvPr>
          <p:cNvSpPr txBox="1"/>
          <p:nvPr/>
        </p:nvSpPr>
        <p:spPr>
          <a:xfrm>
            <a:off x="6980144" y="328714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7D687693-EF3D-167E-007D-20D92C17AA93}"/>
              </a:ext>
            </a:extLst>
          </p:cNvPr>
          <p:cNvSpPr txBox="1"/>
          <p:nvPr/>
        </p:nvSpPr>
        <p:spPr>
          <a:xfrm>
            <a:off x="7306987" y="3296670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416E9277-2FB5-960B-AA88-36A333325D50}"/>
              </a:ext>
            </a:extLst>
          </p:cNvPr>
          <p:cNvSpPr txBox="1"/>
          <p:nvPr/>
        </p:nvSpPr>
        <p:spPr>
          <a:xfrm>
            <a:off x="6618007" y="418281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0" name="TextBox 1039">
            <a:extLst>
              <a:ext uri="{FF2B5EF4-FFF2-40B4-BE49-F238E27FC236}">
                <a16:creationId xmlns:a16="http://schemas.microsoft.com/office/drawing/2014/main" id="{248D76D6-2601-1155-D51A-6D7B09451F81}"/>
              </a:ext>
            </a:extLst>
          </p:cNvPr>
          <p:cNvSpPr txBox="1"/>
          <p:nvPr/>
        </p:nvSpPr>
        <p:spPr>
          <a:xfrm>
            <a:off x="6978451" y="417299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1" name="TextBox 1040">
            <a:extLst>
              <a:ext uri="{FF2B5EF4-FFF2-40B4-BE49-F238E27FC236}">
                <a16:creationId xmlns:a16="http://schemas.microsoft.com/office/drawing/2014/main" id="{FBCD7AF0-37A2-1629-F46C-A4C8EC6D7DE9}"/>
              </a:ext>
            </a:extLst>
          </p:cNvPr>
          <p:cNvSpPr txBox="1"/>
          <p:nvPr/>
        </p:nvSpPr>
        <p:spPr>
          <a:xfrm>
            <a:off x="7306987" y="416317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D494287D-086B-9F07-565F-2C916B51DBEB}"/>
              </a:ext>
            </a:extLst>
          </p:cNvPr>
          <p:cNvSpPr txBox="1"/>
          <p:nvPr/>
        </p:nvSpPr>
        <p:spPr>
          <a:xfrm>
            <a:off x="6749351" y="4500575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5198B1A5-4883-05A5-BEA5-6FE104073790}"/>
              </a:ext>
            </a:extLst>
          </p:cNvPr>
          <p:cNvSpPr txBox="1"/>
          <p:nvPr/>
        </p:nvSpPr>
        <p:spPr>
          <a:xfrm>
            <a:off x="7100331" y="498098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59191630-3C8E-9B55-8B1A-1CCA0E338988}"/>
              </a:ext>
            </a:extLst>
          </p:cNvPr>
          <p:cNvSpPr txBox="1"/>
          <p:nvPr/>
        </p:nvSpPr>
        <p:spPr>
          <a:xfrm>
            <a:off x="6410692" y="4476294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0B7AACF0-28F7-6782-D480-E6B33F80F383}"/>
              </a:ext>
            </a:extLst>
          </p:cNvPr>
          <p:cNvSpPr txBox="1"/>
          <p:nvPr/>
        </p:nvSpPr>
        <p:spPr>
          <a:xfrm>
            <a:off x="6075078" y="4513223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2499395D-511A-CD66-6BFB-BC2FFAEB4F2A}"/>
              </a:ext>
            </a:extLst>
          </p:cNvPr>
          <p:cNvSpPr txBox="1"/>
          <p:nvPr/>
        </p:nvSpPr>
        <p:spPr>
          <a:xfrm>
            <a:off x="5751785" y="451205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9C19AEA7-5B7A-57E6-6A8E-C82EAF83E036}"/>
              </a:ext>
            </a:extLst>
          </p:cNvPr>
          <p:cNvSpPr txBox="1"/>
          <p:nvPr/>
        </p:nvSpPr>
        <p:spPr>
          <a:xfrm>
            <a:off x="5406706" y="4524575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37232ECF-2AD6-7F10-5D25-014F6C03BF7D}"/>
              </a:ext>
            </a:extLst>
          </p:cNvPr>
          <p:cNvSpPr txBox="1"/>
          <p:nvPr/>
        </p:nvSpPr>
        <p:spPr>
          <a:xfrm>
            <a:off x="5028739" y="4978128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C1F62C5A-50C7-7009-8DC6-56B230ABA8E4}"/>
              </a:ext>
            </a:extLst>
          </p:cNvPr>
          <p:cNvSpPr txBox="1"/>
          <p:nvPr/>
        </p:nvSpPr>
        <p:spPr>
          <a:xfrm>
            <a:off x="5405718" y="5416323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50" name="TextBox 1049">
            <a:extLst>
              <a:ext uri="{FF2B5EF4-FFF2-40B4-BE49-F238E27FC236}">
                <a16:creationId xmlns:a16="http://schemas.microsoft.com/office/drawing/2014/main" id="{1A17726E-989D-2657-83DC-6904BD22356B}"/>
              </a:ext>
            </a:extLst>
          </p:cNvPr>
          <p:cNvSpPr txBox="1"/>
          <p:nvPr/>
        </p:nvSpPr>
        <p:spPr>
          <a:xfrm>
            <a:off x="5733140" y="5432024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51" name="TextBox 1050">
            <a:extLst>
              <a:ext uri="{FF2B5EF4-FFF2-40B4-BE49-F238E27FC236}">
                <a16:creationId xmlns:a16="http://schemas.microsoft.com/office/drawing/2014/main" id="{F7519140-6D8B-9B2B-F83E-E23FC560EFFF}"/>
              </a:ext>
            </a:extLst>
          </p:cNvPr>
          <p:cNvSpPr txBox="1"/>
          <p:nvPr/>
        </p:nvSpPr>
        <p:spPr>
          <a:xfrm>
            <a:off x="6043985" y="5416323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AA64FEE5-EFC5-9481-E069-FE9E2CBB807A}"/>
              </a:ext>
            </a:extLst>
          </p:cNvPr>
          <p:cNvSpPr txBox="1"/>
          <p:nvPr/>
        </p:nvSpPr>
        <p:spPr>
          <a:xfrm>
            <a:off x="6359338" y="5434075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053" name="TextBox 1052">
            <a:extLst>
              <a:ext uri="{FF2B5EF4-FFF2-40B4-BE49-F238E27FC236}">
                <a16:creationId xmlns:a16="http://schemas.microsoft.com/office/drawing/2014/main" id="{7BE3A30E-8EA7-2C54-E4DA-7043053E3547}"/>
              </a:ext>
            </a:extLst>
          </p:cNvPr>
          <p:cNvSpPr txBox="1"/>
          <p:nvPr/>
        </p:nvSpPr>
        <p:spPr>
          <a:xfrm>
            <a:off x="6723764" y="5416322"/>
            <a:ext cx="439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4419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51" grpId="0"/>
      <p:bldP spid="52" grpId="0"/>
      <p:bldP spid="53" grpId="0"/>
      <p:bldP spid="54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024" grpId="0"/>
      <p:bldP spid="1025" grpId="0"/>
      <p:bldP spid="1027" grpId="0"/>
      <p:bldP spid="1028" grpId="0"/>
      <p:bldP spid="1029" grpId="0"/>
      <p:bldP spid="1030" grpId="0"/>
      <p:bldP spid="1031" grpId="0"/>
      <p:bldP spid="1032" grpId="0"/>
      <p:bldP spid="1033" grpId="0"/>
      <p:bldP spid="1034" grpId="0"/>
      <p:bldP spid="1035" grpId="0"/>
      <p:bldP spid="1036" grpId="0"/>
      <p:bldP spid="1037" grpId="0"/>
      <p:bldP spid="1038" grpId="0"/>
      <p:bldP spid="1039" grpId="0"/>
      <p:bldP spid="1040" grpId="0"/>
      <p:bldP spid="1041" grpId="0"/>
      <p:bldP spid="1042" grpId="0"/>
      <p:bldP spid="1043" grpId="0"/>
      <p:bldP spid="1044" grpId="0"/>
      <p:bldP spid="1045" grpId="0"/>
      <p:bldP spid="1046" grpId="0"/>
      <p:bldP spid="1047" grpId="0"/>
      <p:bldP spid="1048" grpId="0"/>
      <p:bldP spid="1049" grpId="0"/>
      <p:bldP spid="1050" grpId="0"/>
      <p:bldP spid="1051" grpId="0"/>
      <p:bldP spid="1052" grpId="0"/>
      <p:bldP spid="10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are Radioactive Elements? - Lists of Radioactive Elements">
            <a:extLst>
              <a:ext uri="{FF2B5EF4-FFF2-40B4-BE49-F238E27FC236}">
                <a16:creationId xmlns:a16="http://schemas.microsoft.com/office/drawing/2014/main" id="{DBFE95A7-AEAA-BCF7-8572-6AC889241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85" y="123318"/>
            <a:ext cx="4348579" cy="347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CC27DE-08E5-F45E-3EEB-50A4CB17124E}"/>
              </a:ext>
            </a:extLst>
          </p:cNvPr>
          <p:cNvSpPr txBox="1"/>
          <p:nvPr/>
        </p:nvSpPr>
        <p:spPr>
          <a:xfrm>
            <a:off x="363255" y="1578322"/>
            <a:ext cx="5373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Elements want to be stable….aka…not too many protons, neutrons, electrons.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28DF6-01D6-704C-6B44-EF567B57D7B5}"/>
              </a:ext>
            </a:extLst>
          </p:cNvPr>
          <p:cNvSpPr txBox="1"/>
          <p:nvPr/>
        </p:nvSpPr>
        <p:spPr>
          <a:xfrm>
            <a:off x="1457764" y="2409319"/>
            <a:ext cx="5373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Elements in the first 4 or 5 rows (periods) of the periodic table.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2E8A76-6782-D64B-A5CD-24C61897AEFD}"/>
              </a:ext>
            </a:extLst>
          </p:cNvPr>
          <p:cNvSpPr txBox="1"/>
          <p:nvPr/>
        </p:nvSpPr>
        <p:spPr>
          <a:xfrm>
            <a:off x="363254" y="3958947"/>
            <a:ext cx="11122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When elements naturally (elements in Rows 6 and above) or artificially….we use science to add neutrons to them. They </a:t>
            </a:r>
            <a:r>
              <a:rPr lang="en-US" sz="2400" b="1" dirty="0"/>
              <a:t>BREAK</a:t>
            </a:r>
            <a:r>
              <a:rPr lang="en-US" sz="2400" dirty="0">
                <a:solidFill>
                  <a:srgbClr val="FF0000"/>
                </a:solidFill>
              </a:rPr>
              <a:t> down.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610E0-CE3B-A202-0479-4698A4777FBE}"/>
              </a:ext>
            </a:extLst>
          </p:cNvPr>
          <p:cNvSpPr txBox="1"/>
          <p:nvPr/>
        </p:nvSpPr>
        <p:spPr>
          <a:xfrm>
            <a:off x="570408" y="5454941"/>
            <a:ext cx="11122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When elements break down they eject (kick out)  energetic (high energy) protons and or electrons……or just the energy ejection.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84CC1-B30C-EDDA-1A5F-A8C9F85A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55" y="129590"/>
            <a:ext cx="11536471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Radioactivity</a:t>
            </a:r>
          </a:p>
        </p:txBody>
      </p:sp>
    </p:spTree>
    <p:extLst>
      <p:ext uri="{BB962C8B-B14F-4D97-AF65-F5344CB8AC3E}">
        <p14:creationId xmlns:p14="http://schemas.microsoft.com/office/powerpoint/2010/main" val="327124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9B7F379-F4E0-B095-2C7A-F29E5598E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5422"/>
            <a:ext cx="8189258" cy="5271247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3981A204-2727-CC2C-AA48-3A93C962A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902"/>
          <a:stretch/>
        </p:blipFill>
        <p:spPr>
          <a:xfrm>
            <a:off x="0" y="-2"/>
            <a:ext cx="8189259" cy="10354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22148-81EC-1A1F-0E00-027D37DABFF3}"/>
              </a:ext>
            </a:extLst>
          </p:cNvPr>
          <p:cNvSpPr txBox="1"/>
          <p:nvPr/>
        </p:nvSpPr>
        <p:spPr>
          <a:xfrm>
            <a:off x="6407520" y="258943"/>
            <a:ext cx="2400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-C-C-C-C-C-C-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5F397-CBF5-9712-008C-482C239FA612}"/>
              </a:ext>
            </a:extLst>
          </p:cNvPr>
          <p:cNvSpPr txBox="1"/>
          <p:nvPr/>
        </p:nvSpPr>
        <p:spPr>
          <a:xfrm>
            <a:off x="6716802" y="1486071"/>
            <a:ext cx="2803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-C-C-C-C-C-C-C-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9D1CF1-748A-E894-DE4E-795524DFCB7A}"/>
              </a:ext>
            </a:extLst>
          </p:cNvPr>
          <p:cNvSpPr txBox="1"/>
          <p:nvPr/>
        </p:nvSpPr>
        <p:spPr>
          <a:xfrm>
            <a:off x="6849592" y="2793883"/>
            <a:ext cx="3032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-C-C-C-C-C-C-C-C-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28186-B83A-89B0-9018-FA4B0C1D9440}"/>
              </a:ext>
            </a:extLst>
          </p:cNvPr>
          <p:cNvSpPr txBox="1"/>
          <p:nvPr/>
        </p:nvSpPr>
        <p:spPr>
          <a:xfrm>
            <a:off x="7607671" y="4121694"/>
            <a:ext cx="3397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-C-C-C-C-C-C-C-C-C-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A3C05D-051B-99B4-75FD-C5D1E65A02FC}"/>
              </a:ext>
            </a:extLst>
          </p:cNvPr>
          <p:cNvSpPr txBox="1"/>
          <p:nvPr/>
        </p:nvSpPr>
        <p:spPr>
          <a:xfrm>
            <a:off x="7607671" y="5237803"/>
            <a:ext cx="374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-C-C-C-C-C-C-C-C-C-C-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C5C7EA-C42C-5683-71E0-CC543F476A2E}"/>
              </a:ext>
            </a:extLst>
          </p:cNvPr>
          <p:cNvCxnSpPr/>
          <p:nvPr/>
        </p:nvCxnSpPr>
        <p:spPr>
          <a:xfrm>
            <a:off x="8449547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539661D-E529-8F89-DAF4-A0CC2656F618}"/>
              </a:ext>
            </a:extLst>
          </p:cNvPr>
          <p:cNvCxnSpPr/>
          <p:nvPr/>
        </p:nvCxnSpPr>
        <p:spPr>
          <a:xfrm>
            <a:off x="8449547" y="25894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28B373-F309-72A6-B2C4-2FAFDEDCFC44}"/>
              </a:ext>
            </a:extLst>
          </p:cNvPr>
          <p:cNvCxnSpPr/>
          <p:nvPr/>
        </p:nvCxnSpPr>
        <p:spPr>
          <a:xfrm>
            <a:off x="8118659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2A3BBE-E53F-684D-A77D-2FF4A71A3631}"/>
              </a:ext>
            </a:extLst>
          </p:cNvPr>
          <p:cNvCxnSpPr/>
          <p:nvPr/>
        </p:nvCxnSpPr>
        <p:spPr>
          <a:xfrm>
            <a:off x="8118659" y="25894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5E05B0-E2FB-1296-5D66-E1A0893FAA94}"/>
              </a:ext>
            </a:extLst>
          </p:cNvPr>
          <p:cNvCxnSpPr/>
          <p:nvPr/>
        </p:nvCxnSpPr>
        <p:spPr>
          <a:xfrm>
            <a:off x="7772814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AD2D85-79AE-D9AE-C0DA-F917BA62365F}"/>
              </a:ext>
            </a:extLst>
          </p:cNvPr>
          <p:cNvCxnSpPr/>
          <p:nvPr/>
        </p:nvCxnSpPr>
        <p:spPr>
          <a:xfrm>
            <a:off x="7772607" y="25894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5DB51F-5270-DAC6-9A0C-222BBA5D725B}"/>
              </a:ext>
            </a:extLst>
          </p:cNvPr>
          <p:cNvCxnSpPr/>
          <p:nvPr/>
        </p:nvCxnSpPr>
        <p:spPr>
          <a:xfrm>
            <a:off x="7442998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760929C-AFF0-A320-239F-9DADF3756165}"/>
              </a:ext>
            </a:extLst>
          </p:cNvPr>
          <p:cNvCxnSpPr/>
          <p:nvPr/>
        </p:nvCxnSpPr>
        <p:spPr>
          <a:xfrm>
            <a:off x="7442998" y="26660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C4A9FB-3C1F-EF51-8561-3B2F131DE6A1}"/>
              </a:ext>
            </a:extLst>
          </p:cNvPr>
          <p:cNvCxnSpPr/>
          <p:nvPr/>
        </p:nvCxnSpPr>
        <p:spPr>
          <a:xfrm>
            <a:off x="7092124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024FB8-3FE0-FC7D-4E36-6C74FE9F9873}"/>
              </a:ext>
            </a:extLst>
          </p:cNvPr>
          <p:cNvCxnSpPr/>
          <p:nvPr/>
        </p:nvCxnSpPr>
        <p:spPr>
          <a:xfrm>
            <a:off x="7092124" y="27427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922F23-5406-30CD-29BF-8CB992B57BDB}"/>
              </a:ext>
            </a:extLst>
          </p:cNvPr>
          <p:cNvCxnSpPr/>
          <p:nvPr/>
        </p:nvCxnSpPr>
        <p:spPr>
          <a:xfrm>
            <a:off x="6727642" y="71540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CDB2F5-DF36-18F9-DFDD-A5341C3E4B22}"/>
              </a:ext>
            </a:extLst>
          </p:cNvPr>
          <p:cNvCxnSpPr/>
          <p:nvPr/>
        </p:nvCxnSpPr>
        <p:spPr>
          <a:xfrm>
            <a:off x="6738068" y="25894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6D48926-2931-D3B2-A01D-9202465532CA}"/>
              </a:ext>
            </a:extLst>
          </p:cNvPr>
          <p:cNvCxnSpPr/>
          <p:nvPr/>
        </p:nvCxnSpPr>
        <p:spPr>
          <a:xfrm>
            <a:off x="9091045" y="1942532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0B5FF2-91E2-8900-7089-02A8FF216380}"/>
              </a:ext>
            </a:extLst>
          </p:cNvPr>
          <p:cNvCxnSpPr/>
          <p:nvPr/>
        </p:nvCxnSpPr>
        <p:spPr>
          <a:xfrm>
            <a:off x="9091045" y="14860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FE82867-0A56-57A1-9889-EFB3FDD8AA14}"/>
              </a:ext>
            </a:extLst>
          </p:cNvPr>
          <p:cNvCxnSpPr/>
          <p:nvPr/>
        </p:nvCxnSpPr>
        <p:spPr>
          <a:xfrm>
            <a:off x="8776340" y="196415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2EAD12-214C-4775-CD28-0C28E813AD6D}"/>
              </a:ext>
            </a:extLst>
          </p:cNvPr>
          <p:cNvCxnSpPr/>
          <p:nvPr/>
        </p:nvCxnSpPr>
        <p:spPr>
          <a:xfrm>
            <a:off x="8786765" y="14860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CC1890-FF07-78FF-37E4-C0D142409110}"/>
              </a:ext>
            </a:extLst>
          </p:cNvPr>
          <p:cNvCxnSpPr/>
          <p:nvPr/>
        </p:nvCxnSpPr>
        <p:spPr>
          <a:xfrm>
            <a:off x="8439122" y="147173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A5EE34-706F-17CE-9449-0CFF5CBEFA60}"/>
              </a:ext>
            </a:extLst>
          </p:cNvPr>
          <p:cNvCxnSpPr/>
          <p:nvPr/>
        </p:nvCxnSpPr>
        <p:spPr>
          <a:xfrm>
            <a:off x="8418064" y="197182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3F041F-D9E4-80B9-8E25-2353D96B78F7}"/>
              </a:ext>
            </a:extLst>
          </p:cNvPr>
          <p:cNvCxnSpPr/>
          <p:nvPr/>
        </p:nvCxnSpPr>
        <p:spPr>
          <a:xfrm>
            <a:off x="8086760" y="14860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522E314-E113-FCB0-BE03-6BEA6FA5589E}"/>
              </a:ext>
            </a:extLst>
          </p:cNvPr>
          <p:cNvCxnSpPr/>
          <p:nvPr/>
        </p:nvCxnSpPr>
        <p:spPr>
          <a:xfrm>
            <a:off x="8065702" y="196415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8049695-9E5C-FD93-A3F1-60906A313B9B}"/>
              </a:ext>
            </a:extLst>
          </p:cNvPr>
          <p:cNvCxnSpPr/>
          <p:nvPr/>
        </p:nvCxnSpPr>
        <p:spPr>
          <a:xfrm>
            <a:off x="7751549" y="196415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45A050-B932-3A67-8F3E-92A039310847}"/>
              </a:ext>
            </a:extLst>
          </p:cNvPr>
          <p:cNvCxnSpPr>
            <a:cxnSpLocks/>
          </p:cNvCxnSpPr>
          <p:nvPr/>
        </p:nvCxnSpPr>
        <p:spPr>
          <a:xfrm>
            <a:off x="7730491" y="14860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B0F598-EED9-BFDF-98DA-76DE6C363A67}"/>
              </a:ext>
            </a:extLst>
          </p:cNvPr>
          <p:cNvCxnSpPr/>
          <p:nvPr/>
        </p:nvCxnSpPr>
        <p:spPr>
          <a:xfrm>
            <a:off x="7379200" y="197182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1F8C30-4419-7DF2-BD53-5341E0624C7F}"/>
              </a:ext>
            </a:extLst>
          </p:cNvPr>
          <p:cNvCxnSpPr/>
          <p:nvPr/>
        </p:nvCxnSpPr>
        <p:spPr>
          <a:xfrm>
            <a:off x="7379200" y="15043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AF22652-9FF8-2962-0DA3-165D02650B06}"/>
              </a:ext>
            </a:extLst>
          </p:cNvPr>
          <p:cNvCxnSpPr/>
          <p:nvPr/>
        </p:nvCxnSpPr>
        <p:spPr>
          <a:xfrm>
            <a:off x="7060433" y="195055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958177-09AC-FF10-F6C6-5766D73451D9}"/>
              </a:ext>
            </a:extLst>
          </p:cNvPr>
          <p:cNvCxnSpPr/>
          <p:nvPr/>
        </p:nvCxnSpPr>
        <p:spPr>
          <a:xfrm>
            <a:off x="7049801" y="148607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1CC37AA-CFA5-CB25-5BF4-4C7FF3687E77}"/>
              </a:ext>
            </a:extLst>
          </p:cNvPr>
          <p:cNvCxnSpPr/>
          <p:nvPr/>
        </p:nvCxnSpPr>
        <p:spPr>
          <a:xfrm>
            <a:off x="9215090" y="325034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DFE873-6E45-B659-F383-33DE731B94B6}"/>
              </a:ext>
            </a:extLst>
          </p:cNvPr>
          <p:cNvCxnSpPr/>
          <p:nvPr/>
        </p:nvCxnSpPr>
        <p:spPr>
          <a:xfrm>
            <a:off x="8552535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26A54DD-716D-0520-6BC7-C928D04C4800}"/>
              </a:ext>
            </a:extLst>
          </p:cNvPr>
          <p:cNvCxnSpPr/>
          <p:nvPr/>
        </p:nvCxnSpPr>
        <p:spPr>
          <a:xfrm>
            <a:off x="7212626" y="2780242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8819D9-15DE-5190-091F-BA98D19943C0}"/>
              </a:ext>
            </a:extLst>
          </p:cNvPr>
          <p:cNvCxnSpPr/>
          <p:nvPr/>
        </p:nvCxnSpPr>
        <p:spPr>
          <a:xfrm>
            <a:off x="8896320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248E3FE-2DA7-85ED-3EF2-CCA294188484}"/>
              </a:ext>
            </a:extLst>
          </p:cNvPr>
          <p:cNvCxnSpPr/>
          <p:nvPr/>
        </p:nvCxnSpPr>
        <p:spPr>
          <a:xfrm>
            <a:off x="7886021" y="280505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052033-5277-9240-E50F-CEA57861287C}"/>
              </a:ext>
            </a:extLst>
          </p:cNvPr>
          <p:cNvCxnSpPr/>
          <p:nvPr/>
        </p:nvCxnSpPr>
        <p:spPr>
          <a:xfrm>
            <a:off x="9552415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6F973F-8955-E003-235F-589BF31620CD}"/>
              </a:ext>
            </a:extLst>
          </p:cNvPr>
          <p:cNvCxnSpPr/>
          <p:nvPr/>
        </p:nvCxnSpPr>
        <p:spPr>
          <a:xfrm>
            <a:off x="8200097" y="279388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3C685E1-3F31-56A0-5D18-D46F60E4473C}"/>
              </a:ext>
            </a:extLst>
          </p:cNvPr>
          <p:cNvCxnSpPr/>
          <p:nvPr/>
        </p:nvCxnSpPr>
        <p:spPr>
          <a:xfrm>
            <a:off x="7543873" y="279441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82D1F39-15A1-5653-77F2-5A1A613DF21D}"/>
              </a:ext>
            </a:extLst>
          </p:cNvPr>
          <p:cNvCxnSpPr/>
          <p:nvPr/>
        </p:nvCxnSpPr>
        <p:spPr>
          <a:xfrm>
            <a:off x="8541695" y="279388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7F6A70-DAF7-E094-D891-62A19A3D5BAA}"/>
              </a:ext>
            </a:extLst>
          </p:cNvPr>
          <p:cNvCxnSpPr/>
          <p:nvPr/>
        </p:nvCxnSpPr>
        <p:spPr>
          <a:xfrm>
            <a:off x="8903202" y="279388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17685F-02A0-1721-826F-3428D063A465}"/>
              </a:ext>
            </a:extLst>
          </p:cNvPr>
          <p:cNvCxnSpPr/>
          <p:nvPr/>
        </p:nvCxnSpPr>
        <p:spPr>
          <a:xfrm>
            <a:off x="9552415" y="279388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3144363-7350-3557-ABB0-3CA848AA0D2E}"/>
              </a:ext>
            </a:extLst>
          </p:cNvPr>
          <p:cNvCxnSpPr/>
          <p:nvPr/>
        </p:nvCxnSpPr>
        <p:spPr>
          <a:xfrm>
            <a:off x="9215090" y="279388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79F820-0318-E3FB-F6CF-A76EB26AFB10}"/>
              </a:ext>
            </a:extLst>
          </p:cNvPr>
          <p:cNvCxnSpPr/>
          <p:nvPr/>
        </p:nvCxnSpPr>
        <p:spPr>
          <a:xfrm>
            <a:off x="7543873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45A85AD-2019-194F-B80C-60B035C33F64}"/>
              </a:ext>
            </a:extLst>
          </p:cNvPr>
          <p:cNvCxnSpPr/>
          <p:nvPr/>
        </p:nvCxnSpPr>
        <p:spPr>
          <a:xfrm>
            <a:off x="7212626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B45D7EB-E4F5-5F2F-ED5A-8980B67CD438}"/>
              </a:ext>
            </a:extLst>
          </p:cNvPr>
          <p:cNvCxnSpPr/>
          <p:nvPr/>
        </p:nvCxnSpPr>
        <p:spPr>
          <a:xfrm>
            <a:off x="8203848" y="3268602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54D184B-8F93-C5A7-8ECA-D8733EA302FB}"/>
              </a:ext>
            </a:extLst>
          </p:cNvPr>
          <p:cNvCxnSpPr/>
          <p:nvPr/>
        </p:nvCxnSpPr>
        <p:spPr>
          <a:xfrm>
            <a:off x="7886021" y="326097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B53BBD7-7E07-52DF-517E-14795DB361FD}"/>
              </a:ext>
            </a:extLst>
          </p:cNvPr>
          <p:cNvCxnSpPr/>
          <p:nvPr/>
        </p:nvCxnSpPr>
        <p:spPr>
          <a:xfrm>
            <a:off x="8648021" y="458878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9D7AB5B-2356-7721-B019-E03BE8AA47E0}"/>
              </a:ext>
            </a:extLst>
          </p:cNvPr>
          <p:cNvCxnSpPr/>
          <p:nvPr/>
        </p:nvCxnSpPr>
        <p:spPr>
          <a:xfrm>
            <a:off x="7950024" y="460424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2F1AC4F-4727-1A4F-404F-6DE7C3F7A0E2}"/>
              </a:ext>
            </a:extLst>
          </p:cNvPr>
          <p:cNvCxnSpPr/>
          <p:nvPr/>
        </p:nvCxnSpPr>
        <p:spPr>
          <a:xfrm>
            <a:off x="8970750" y="458878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43F6816-4FA9-821B-DF61-4348579C346E}"/>
              </a:ext>
            </a:extLst>
          </p:cNvPr>
          <p:cNvCxnSpPr/>
          <p:nvPr/>
        </p:nvCxnSpPr>
        <p:spPr>
          <a:xfrm>
            <a:off x="8295276" y="457815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6141B7-4CA7-8401-47E7-7B31DEA64DFF}"/>
              </a:ext>
            </a:extLst>
          </p:cNvPr>
          <p:cNvCxnSpPr/>
          <p:nvPr/>
        </p:nvCxnSpPr>
        <p:spPr>
          <a:xfrm>
            <a:off x="9313778" y="457815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BF6E45D-966D-E486-BB78-D4E1A112996E}"/>
              </a:ext>
            </a:extLst>
          </p:cNvPr>
          <p:cNvCxnSpPr/>
          <p:nvPr/>
        </p:nvCxnSpPr>
        <p:spPr>
          <a:xfrm>
            <a:off x="9633304" y="458878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033B01F-CFE4-FCBD-14F3-925E61999B69}"/>
              </a:ext>
            </a:extLst>
          </p:cNvPr>
          <p:cNvCxnSpPr/>
          <p:nvPr/>
        </p:nvCxnSpPr>
        <p:spPr>
          <a:xfrm>
            <a:off x="7950024" y="41283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255AF8B-BD52-F3B5-DA88-94686CE0FC06}"/>
              </a:ext>
            </a:extLst>
          </p:cNvPr>
          <p:cNvCxnSpPr/>
          <p:nvPr/>
        </p:nvCxnSpPr>
        <p:spPr>
          <a:xfrm>
            <a:off x="9970002" y="459360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01A77D3-168D-E6BD-38CF-B6E1F5A44778}"/>
              </a:ext>
            </a:extLst>
          </p:cNvPr>
          <p:cNvCxnSpPr/>
          <p:nvPr/>
        </p:nvCxnSpPr>
        <p:spPr>
          <a:xfrm>
            <a:off x="8648021" y="412967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CD70099-BDDF-FFCE-303F-D5B6F632452A}"/>
              </a:ext>
            </a:extLst>
          </p:cNvPr>
          <p:cNvCxnSpPr/>
          <p:nvPr/>
        </p:nvCxnSpPr>
        <p:spPr>
          <a:xfrm>
            <a:off x="10327965" y="4588788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16DE32C-8EE6-973B-02FD-A3D3835348C7}"/>
              </a:ext>
            </a:extLst>
          </p:cNvPr>
          <p:cNvCxnSpPr/>
          <p:nvPr/>
        </p:nvCxnSpPr>
        <p:spPr>
          <a:xfrm>
            <a:off x="9303145" y="413113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B8F3D81-6D0E-F842-E451-CDA6C1AF43D4}"/>
              </a:ext>
            </a:extLst>
          </p:cNvPr>
          <p:cNvCxnSpPr/>
          <p:nvPr/>
        </p:nvCxnSpPr>
        <p:spPr>
          <a:xfrm>
            <a:off x="10686134" y="457815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334965B-D09F-D91A-DBF0-669704D8897A}"/>
              </a:ext>
            </a:extLst>
          </p:cNvPr>
          <p:cNvCxnSpPr/>
          <p:nvPr/>
        </p:nvCxnSpPr>
        <p:spPr>
          <a:xfrm>
            <a:off x="9633304" y="411868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E65407D-48C9-834B-DE52-2805B4236997}"/>
              </a:ext>
            </a:extLst>
          </p:cNvPr>
          <p:cNvCxnSpPr/>
          <p:nvPr/>
        </p:nvCxnSpPr>
        <p:spPr>
          <a:xfrm>
            <a:off x="8302158" y="41283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F90DCB-3C24-0576-D894-C6E11446A398}"/>
              </a:ext>
            </a:extLst>
          </p:cNvPr>
          <p:cNvCxnSpPr/>
          <p:nvPr/>
        </p:nvCxnSpPr>
        <p:spPr>
          <a:xfrm>
            <a:off x="10327965" y="411868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77D753-D84E-D449-184D-46D86B44B1B5}"/>
              </a:ext>
            </a:extLst>
          </p:cNvPr>
          <p:cNvCxnSpPr/>
          <p:nvPr/>
        </p:nvCxnSpPr>
        <p:spPr>
          <a:xfrm>
            <a:off x="8970750" y="41283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AF39D05-B7DE-BDF6-2050-40ACA34D18A4}"/>
              </a:ext>
            </a:extLst>
          </p:cNvPr>
          <p:cNvCxnSpPr/>
          <p:nvPr/>
        </p:nvCxnSpPr>
        <p:spPr>
          <a:xfrm>
            <a:off x="10675501" y="412169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F37B609-915C-E95A-017B-741D86922882}"/>
              </a:ext>
            </a:extLst>
          </p:cNvPr>
          <p:cNvCxnSpPr/>
          <p:nvPr/>
        </p:nvCxnSpPr>
        <p:spPr>
          <a:xfrm>
            <a:off x="9970002" y="4130594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9BDD19A-7AEF-8FC7-3A04-9695AADDB17C}"/>
              </a:ext>
            </a:extLst>
          </p:cNvPr>
          <p:cNvCxnSpPr/>
          <p:nvPr/>
        </p:nvCxnSpPr>
        <p:spPr>
          <a:xfrm>
            <a:off x="8988885" y="572071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A3676AC-21CC-F11C-C421-45A7DA352B4F}"/>
              </a:ext>
            </a:extLst>
          </p:cNvPr>
          <p:cNvCxnSpPr/>
          <p:nvPr/>
        </p:nvCxnSpPr>
        <p:spPr>
          <a:xfrm>
            <a:off x="7939598" y="570426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88926B-8161-5867-6029-B664AD527A0B}"/>
              </a:ext>
            </a:extLst>
          </p:cNvPr>
          <p:cNvCxnSpPr/>
          <p:nvPr/>
        </p:nvCxnSpPr>
        <p:spPr>
          <a:xfrm>
            <a:off x="9313778" y="570489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0C64B12-DEF0-FE64-9E60-FB075CBA7409}"/>
              </a:ext>
            </a:extLst>
          </p:cNvPr>
          <p:cNvCxnSpPr/>
          <p:nvPr/>
        </p:nvCxnSpPr>
        <p:spPr>
          <a:xfrm>
            <a:off x="8284644" y="573452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25E227A9-3BE1-48C5-1BA6-52377478D17C}"/>
              </a:ext>
            </a:extLst>
          </p:cNvPr>
          <p:cNvCxnSpPr/>
          <p:nvPr/>
        </p:nvCxnSpPr>
        <p:spPr>
          <a:xfrm>
            <a:off x="9643937" y="570489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5ACFD752-923C-E568-6A03-AB3A1ADD60E4}"/>
              </a:ext>
            </a:extLst>
          </p:cNvPr>
          <p:cNvCxnSpPr/>
          <p:nvPr/>
        </p:nvCxnSpPr>
        <p:spPr>
          <a:xfrm>
            <a:off x="8644683" y="572071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9F2B1A3-9ABF-1C48-E459-EDE760541312}"/>
              </a:ext>
            </a:extLst>
          </p:cNvPr>
          <p:cNvCxnSpPr/>
          <p:nvPr/>
        </p:nvCxnSpPr>
        <p:spPr>
          <a:xfrm>
            <a:off x="10675501" y="5709339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12A6B90-C79C-0770-BC6A-CF8DB5BF4939}"/>
              </a:ext>
            </a:extLst>
          </p:cNvPr>
          <p:cNvCxnSpPr/>
          <p:nvPr/>
        </p:nvCxnSpPr>
        <p:spPr>
          <a:xfrm>
            <a:off x="9970002" y="5720711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DED24EC9-010C-3F63-EBFF-5D0C8FED0570}"/>
              </a:ext>
            </a:extLst>
          </p:cNvPr>
          <p:cNvCxnSpPr/>
          <p:nvPr/>
        </p:nvCxnSpPr>
        <p:spPr>
          <a:xfrm>
            <a:off x="7950024" y="5248876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A234B8D-ABC2-7401-1652-AE9149CFFF12}"/>
              </a:ext>
            </a:extLst>
          </p:cNvPr>
          <p:cNvCxnSpPr/>
          <p:nvPr/>
        </p:nvCxnSpPr>
        <p:spPr>
          <a:xfrm>
            <a:off x="10317746" y="570489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2DDCC247-5782-32B8-3D90-322974BE7292}"/>
              </a:ext>
            </a:extLst>
          </p:cNvPr>
          <p:cNvCxnSpPr/>
          <p:nvPr/>
        </p:nvCxnSpPr>
        <p:spPr>
          <a:xfrm>
            <a:off x="8988678" y="52196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291EE58-4AE7-0F8F-7769-0BC6B9AB8DEB}"/>
              </a:ext>
            </a:extLst>
          </p:cNvPr>
          <p:cNvCxnSpPr/>
          <p:nvPr/>
        </p:nvCxnSpPr>
        <p:spPr>
          <a:xfrm>
            <a:off x="8302570" y="522717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CFC4E24-98DC-9574-C12B-9C6AAC8CF37C}"/>
              </a:ext>
            </a:extLst>
          </p:cNvPr>
          <p:cNvCxnSpPr/>
          <p:nvPr/>
        </p:nvCxnSpPr>
        <p:spPr>
          <a:xfrm>
            <a:off x="9303352" y="522717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0224228-3184-CBD5-8E6E-B667DBAB6EDA}"/>
              </a:ext>
            </a:extLst>
          </p:cNvPr>
          <p:cNvCxnSpPr/>
          <p:nvPr/>
        </p:nvCxnSpPr>
        <p:spPr>
          <a:xfrm>
            <a:off x="8648021" y="5227170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2170113-8D89-49D8-561F-A8C3CE6E0E61}"/>
              </a:ext>
            </a:extLst>
          </p:cNvPr>
          <p:cNvCxnSpPr/>
          <p:nvPr/>
        </p:nvCxnSpPr>
        <p:spPr>
          <a:xfrm>
            <a:off x="9633304" y="523780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7319E17-8360-6918-E016-6EB657106839}"/>
              </a:ext>
            </a:extLst>
          </p:cNvPr>
          <p:cNvCxnSpPr/>
          <p:nvPr/>
        </p:nvCxnSpPr>
        <p:spPr>
          <a:xfrm>
            <a:off x="9970002" y="519782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75D3B9-1BCF-66B9-1829-47D888E28AFD}"/>
              </a:ext>
            </a:extLst>
          </p:cNvPr>
          <p:cNvCxnSpPr/>
          <p:nvPr/>
        </p:nvCxnSpPr>
        <p:spPr>
          <a:xfrm>
            <a:off x="11015537" y="5704897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55B3D4F-F879-007C-B232-D79412498648}"/>
              </a:ext>
            </a:extLst>
          </p:cNvPr>
          <p:cNvCxnSpPr/>
          <p:nvPr/>
        </p:nvCxnSpPr>
        <p:spPr>
          <a:xfrm>
            <a:off x="10335260" y="52107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CCE0844-475E-D6E6-743B-408038DA1176}"/>
              </a:ext>
            </a:extLst>
          </p:cNvPr>
          <p:cNvCxnSpPr/>
          <p:nvPr/>
        </p:nvCxnSpPr>
        <p:spPr>
          <a:xfrm>
            <a:off x="10994867" y="5237803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19B2162E-78F3-80FC-8B52-6D98BDADBDE7}"/>
              </a:ext>
            </a:extLst>
          </p:cNvPr>
          <p:cNvCxnSpPr/>
          <p:nvPr/>
        </p:nvCxnSpPr>
        <p:spPr>
          <a:xfrm>
            <a:off x="10675501" y="5210725"/>
            <a:ext cx="0" cy="12831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76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A403-6FBC-A4F7-3044-50A13F43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90" y="-323805"/>
            <a:ext cx="11165910" cy="1325563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Key 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3A479A-32D9-7597-006F-5558C8880232}"/>
                  </a:ext>
                </a:extLst>
              </p:cNvPr>
              <p:cNvSpPr txBox="1"/>
              <p:nvPr/>
            </p:nvSpPr>
            <p:spPr>
              <a:xfrm>
                <a:off x="3310003" y="231648"/>
                <a:ext cx="3171173" cy="6740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Cation (P. 53)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Chemical Formula (P. 54)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Diatomic Molecule (P. 53)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Electron (P. 44)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Empirical Formula (P. 56)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Families (P. 50)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Gamma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600" dirty="0"/>
                  <a:t>) Rays (P. 46)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Groups (P. 50)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Halogens (P. 51)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Hydrate (P. 67)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Inorganic Compounds (P. 59)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Ion (P. 53)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Ionic Compound (P. 53)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Isotope (P. 49)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3A479A-32D9-7597-006F-5558C88802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003" y="231648"/>
                <a:ext cx="3171173" cy="6740307"/>
              </a:xfrm>
              <a:prstGeom prst="rect">
                <a:avLst/>
              </a:prstGeom>
              <a:blipFill>
                <a:blip r:embed="rId2"/>
                <a:stretch>
                  <a:fillRect l="-797" t="-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A61A5-469F-0C45-42B2-152A66589D42}"/>
                  </a:ext>
                </a:extLst>
              </p:cNvPr>
              <p:cNvSpPr txBox="1"/>
              <p:nvPr/>
            </p:nvSpPr>
            <p:spPr>
              <a:xfrm>
                <a:off x="187890" y="594902"/>
                <a:ext cx="2787562" cy="6370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Acid (P. 64)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Alkali Metals (P. 51)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Alkaline Earth Metals (P. 51)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Allotrope (P. 54)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Alpha (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CA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1600" dirty="0">
                    <a:ea typeface="Cambria Math" panose="02040503050406030204" pitchFamily="18" charset="0"/>
                  </a:rPr>
                  <a:t> Particles (P. 46)</a:t>
                </a:r>
              </a:p>
              <a:p>
                <a:endParaRPr lang="en-CA" sz="1600" b="0" dirty="0">
                  <a:ea typeface="Cambria Math" panose="02040503050406030204" pitchFamily="18" charset="0"/>
                </a:endParaRPr>
              </a:p>
              <a:p>
                <a:r>
                  <a:rPr lang="en-CA" sz="1600" dirty="0">
                    <a:ea typeface="Cambria Math" panose="02040503050406030204" pitchFamily="18" charset="0"/>
                  </a:rPr>
                  <a:t>Alpha </a:t>
                </a:r>
                <a:r>
                  <a:rPr lang="en-US" sz="1600" dirty="0"/>
                  <a:t>(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CA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1600" dirty="0">
                    <a:ea typeface="Cambria Math" panose="02040503050406030204" pitchFamily="18" charset="0"/>
                  </a:rPr>
                  <a:t> Rays (P. 46)</a:t>
                </a:r>
              </a:p>
              <a:p>
                <a:endParaRPr lang="en-CA" sz="1600" b="0" dirty="0">
                  <a:ea typeface="Cambria Math" panose="02040503050406030204" pitchFamily="18" charset="0"/>
                </a:endParaRPr>
              </a:p>
              <a:p>
                <a:r>
                  <a:rPr lang="en-CA" sz="1600" dirty="0">
                    <a:ea typeface="Cambria Math" panose="02040503050406030204" pitchFamily="18" charset="0"/>
                  </a:rPr>
                  <a:t>Anion (P. 53)</a:t>
                </a:r>
              </a:p>
              <a:p>
                <a:endParaRPr lang="en-CA" sz="1600" b="0" dirty="0">
                  <a:ea typeface="Cambria Math" panose="02040503050406030204" pitchFamily="18" charset="0"/>
                </a:endParaRPr>
              </a:p>
              <a:p>
                <a:r>
                  <a:rPr lang="en-CA" sz="1600" dirty="0">
                    <a:ea typeface="Cambria Math" panose="02040503050406030204" pitchFamily="18" charset="0"/>
                  </a:rPr>
                  <a:t>Atom (P. 43)</a:t>
                </a:r>
              </a:p>
              <a:p>
                <a:endParaRPr lang="en-CA" sz="1600" b="0" dirty="0">
                  <a:ea typeface="Cambria Math" panose="02040503050406030204" pitchFamily="18" charset="0"/>
                </a:endParaRPr>
              </a:p>
              <a:p>
                <a:r>
                  <a:rPr lang="en-CA" sz="1600" dirty="0">
                    <a:ea typeface="Cambria Math" panose="02040503050406030204" pitchFamily="18" charset="0"/>
                  </a:rPr>
                  <a:t>Atomic Number (</a:t>
                </a:r>
                <a:r>
                  <a:rPr lang="en-CA" sz="1600" i="1" dirty="0">
                    <a:ea typeface="Cambria Math" panose="02040503050406030204" pitchFamily="18" charset="0"/>
                  </a:rPr>
                  <a:t>Z</a:t>
                </a:r>
                <a:r>
                  <a:rPr lang="en-CA" sz="1600" dirty="0">
                    <a:ea typeface="Cambria Math" panose="02040503050406030204" pitchFamily="18" charset="0"/>
                  </a:rPr>
                  <a:t>) (P. 49)</a:t>
                </a:r>
              </a:p>
              <a:p>
                <a:endParaRPr lang="en-CA" sz="1600" dirty="0">
                  <a:ea typeface="Cambria Math" panose="02040503050406030204" pitchFamily="18" charset="0"/>
                </a:endParaRPr>
              </a:p>
              <a:p>
                <a:r>
                  <a:rPr lang="en-CA" sz="1600" b="0" dirty="0">
                    <a:ea typeface="Cambria Math" panose="02040503050406030204" pitchFamily="18" charset="0"/>
                  </a:rPr>
                  <a:t>Base (P. 67)</a:t>
                </a:r>
              </a:p>
              <a:p>
                <a:endParaRPr lang="en-CA" sz="1600" dirty="0">
                  <a:ea typeface="Cambria Math" panose="02040503050406030204" pitchFamily="18" charset="0"/>
                </a:endParaRPr>
              </a:p>
              <a:p>
                <a:r>
                  <a:rPr lang="en-CA" sz="1600" b="0" dirty="0">
                    <a:ea typeface="Cambria Math" panose="02040503050406030204" pitchFamily="18" charset="0"/>
                  </a:rPr>
                  <a:t>Beta (</a:t>
                </a:r>
                <a14:m>
                  <m:oMath xmlns:m="http://schemas.openxmlformats.org/officeDocument/2006/math">
                    <m:r>
                      <a:rPr lang="en-CA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CA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1600" dirty="0">
                    <a:ea typeface="Cambria Math" panose="02040503050406030204" pitchFamily="18" charset="0"/>
                  </a:rPr>
                  <a:t> Particles (P. 46)</a:t>
                </a:r>
              </a:p>
              <a:p>
                <a:endParaRPr lang="en-CA" b="0" dirty="0">
                  <a:ea typeface="Cambria Math" panose="02040503050406030204" pitchFamily="18" charset="0"/>
                </a:endParaRPr>
              </a:p>
              <a:p>
                <a:r>
                  <a:rPr lang="en-CA" b="0" dirty="0">
                    <a:ea typeface="Cambria Math" panose="02040503050406030204" pitchFamily="18" charset="0"/>
                  </a:rPr>
                  <a:t>Beta</a:t>
                </a:r>
                <a:r>
                  <a:rPr lang="en-CA" dirty="0">
                    <a:ea typeface="Cambria Math" panose="020405030504060302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b="0" dirty="0">
                    <a:ea typeface="Cambria Math" panose="02040503050406030204" pitchFamily="18" charset="0"/>
                  </a:rPr>
                  <a:t> Rays (P. 46)</a:t>
                </a:r>
              </a:p>
              <a:p>
                <a:endParaRPr lang="en-CA" dirty="0">
                  <a:ea typeface="Cambria Math" panose="02040503050406030204" pitchFamily="18" charset="0"/>
                </a:endParaRPr>
              </a:p>
              <a:p>
                <a:r>
                  <a:rPr lang="en-CA" b="0" dirty="0">
                    <a:ea typeface="Cambria Math" panose="02040503050406030204" pitchFamily="18" charset="0"/>
                  </a:rPr>
                  <a:t>Binary Compound (P. 59)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A61A5-469F-0C45-42B2-152A66589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0" y="594902"/>
                <a:ext cx="2787562" cy="6370975"/>
              </a:xfrm>
              <a:prstGeom prst="rect">
                <a:avLst/>
              </a:prstGeom>
              <a:blipFill>
                <a:blip r:embed="rId3"/>
                <a:stretch>
                  <a:fillRect l="-1810" t="-398" b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00857C0-B466-7AF2-897B-B3DC7B84BBC1}"/>
              </a:ext>
            </a:extLst>
          </p:cNvPr>
          <p:cNvSpPr txBox="1"/>
          <p:nvPr/>
        </p:nvSpPr>
        <p:spPr>
          <a:xfrm>
            <a:off x="6481176" y="1834976"/>
            <a:ext cx="264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8CC6C-C9E9-EFF4-F375-DCA0F6CD2E14}"/>
              </a:ext>
            </a:extLst>
          </p:cNvPr>
          <p:cNvSpPr txBox="1"/>
          <p:nvPr/>
        </p:nvSpPr>
        <p:spPr>
          <a:xfrm>
            <a:off x="5770846" y="908052"/>
            <a:ext cx="24086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Law of Conservation </a:t>
            </a:r>
          </a:p>
          <a:p>
            <a:r>
              <a:rPr lang="en-US" sz="1600" dirty="0"/>
              <a:t>of Mass (P. 43)</a:t>
            </a:r>
          </a:p>
          <a:p>
            <a:endParaRPr lang="en-US" sz="1600" dirty="0"/>
          </a:p>
          <a:p>
            <a:r>
              <a:rPr lang="en-US" sz="1600" dirty="0"/>
              <a:t>Law of Definite Proportions (P. 43)</a:t>
            </a:r>
          </a:p>
          <a:p>
            <a:endParaRPr lang="en-US" sz="1600" dirty="0"/>
          </a:p>
          <a:p>
            <a:r>
              <a:rPr lang="en-US" sz="1600" dirty="0"/>
              <a:t>Law of Multiple Proportions (P. 43)</a:t>
            </a:r>
          </a:p>
          <a:p>
            <a:endParaRPr lang="en-US" sz="1600" dirty="0"/>
          </a:p>
          <a:p>
            <a:r>
              <a:rPr lang="en-US" sz="1600" dirty="0"/>
              <a:t>Mass Number (</a:t>
            </a:r>
            <a:r>
              <a:rPr lang="en-US" sz="1200" i="1" dirty="0"/>
              <a:t>A</a:t>
            </a:r>
            <a:r>
              <a:rPr lang="en-US" sz="1600" dirty="0"/>
              <a:t>) (P. 49)</a:t>
            </a:r>
          </a:p>
          <a:p>
            <a:endParaRPr lang="en-US" sz="1600" dirty="0"/>
          </a:p>
          <a:p>
            <a:r>
              <a:rPr lang="en-US" sz="1600" dirty="0"/>
              <a:t>Metals (P. 50)</a:t>
            </a:r>
          </a:p>
          <a:p>
            <a:endParaRPr lang="en-US" sz="1600" dirty="0"/>
          </a:p>
          <a:p>
            <a:r>
              <a:rPr lang="en-US" sz="1600" dirty="0"/>
              <a:t>Metalloid (P. 50)</a:t>
            </a:r>
          </a:p>
          <a:p>
            <a:endParaRPr lang="en-US" sz="1600" dirty="0"/>
          </a:p>
          <a:p>
            <a:r>
              <a:rPr lang="en-US" sz="1600" dirty="0"/>
              <a:t>Molecular Formula (P. 54)</a:t>
            </a:r>
          </a:p>
          <a:p>
            <a:endParaRPr lang="en-US" sz="1600" dirty="0"/>
          </a:p>
          <a:p>
            <a:r>
              <a:rPr lang="en-US" sz="1600" dirty="0"/>
              <a:t>Molecule (P. 53)</a:t>
            </a:r>
          </a:p>
          <a:p>
            <a:endParaRPr lang="en-US" sz="1600" dirty="0"/>
          </a:p>
          <a:p>
            <a:r>
              <a:rPr lang="en-US" sz="1600" dirty="0"/>
              <a:t>Monatomic Ion (P. 54)</a:t>
            </a:r>
          </a:p>
          <a:p>
            <a:endParaRPr lang="en-US" sz="1600" dirty="0"/>
          </a:p>
          <a:p>
            <a:r>
              <a:rPr lang="en-US" sz="1600" dirty="0"/>
              <a:t>Neutron (P. 48)</a:t>
            </a:r>
          </a:p>
          <a:p>
            <a:endParaRPr lang="en-US" sz="1600" dirty="0"/>
          </a:p>
          <a:p>
            <a:r>
              <a:rPr lang="en-US" sz="1600" dirty="0"/>
              <a:t>Noble Gas (P. 51)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1A30B5-0393-909F-3AEC-9ACFF28B5FA0}"/>
              </a:ext>
            </a:extLst>
          </p:cNvPr>
          <p:cNvSpPr txBox="1"/>
          <p:nvPr/>
        </p:nvSpPr>
        <p:spPr>
          <a:xfrm>
            <a:off x="8132000" y="100208"/>
            <a:ext cx="317117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Nonmetal (P. 50)</a:t>
            </a:r>
          </a:p>
          <a:p>
            <a:endParaRPr lang="en-US" sz="1600" dirty="0"/>
          </a:p>
          <a:p>
            <a:r>
              <a:rPr lang="en-US" sz="1600" dirty="0"/>
              <a:t>Nucleus (P. 47)</a:t>
            </a:r>
          </a:p>
          <a:p>
            <a:endParaRPr lang="en-US" sz="1600" dirty="0"/>
          </a:p>
          <a:p>
            <a:r>
              <a:rPr lang="en-US" sz="1600" dirty="0"/>
              <a:t>Organic Compounds (P. 59)</a:t>
            </a:r>
          </a:p>
          <a:p>
            <a:endParaRPr lang="en-US" sz="1600" dirty="0"/>
          </a:p>
          <a:p>
            <a:r>
              <a:rPr lang="en-US" sz="1600" dirty="0"/>
              <a:t>Oxoacids (P. 65)</a:t>
            </a:r>
          </a:p>
          <a:p>
            <a:endParaRPr lang="en-US" sz="1600" dirty="0"/>
          </a:p>
          <a:p>
            <a:r>
              <a:rPr lang="en-US" sz="1600" dirty="0" err="1"/>
              <a:t>Oxoanion</a:t>
            </a:r>
            <a:r>
              <a:rPr lang="en-US" sz="1600" dirty="0"/>
              <a:t> (P. 65)</a:t>
            </a:r>
          </a:p>
          <a:p>
            <a:endParaRPr lang="en-US" sz="1600" dirty="0"/>
          </a:p>
          <a:p>
            <a:r>
              <a:rPr lang="en-US" sz="1600" dirty="0"/>
              <a:t>Periods (P. 50)</a:t>
            </a:r>
          </a:p>
          <a:p>
            <a:endParaRPr lang="en-US" sz="1600" dirty="0"/>
          </a:p>
          <a:p>
            <a:r>
              <a:rPr lang="en-US" sz="1600" dirty="0"/>
              <a:t>Periodic Table ( P. 50)</a:t>
            </a:r>
          </a:p>
          <a:p>
            <a:endParaRPr lang="en-US" sz="1600" dirty="0"/>
          </a:p>
          <a:p>
            <a:r>
              <a:rPr lang="en-US" sz="1600" dirty="0"/>
              <a:t>Polyatomic Ion (P. 54)</a:t>
            </a:r>
          </a:p>
          <a:p>
            <a:endParaRPr lang="en-US" sz="1600" dirty="0"/>
          </a:p>
          <a:p>
            <a:r>
              <a:rPr lang="en-US" sz="1600" dirty="0"/>
              <a:t>Polyatomic Molecule ( P. 53)</a:t>
            </a:r>
          </a:p>
          <a:p>
            <a:endParaRPr lang="en-US" sz="1600" dirty="0"/>
          </a:p>
          <a:p>
            <a:r>
              <a:rPr lang="en-US" sz="1600" dirty="0"/>
              <a:t>Proton (P. 47)</a:t>
            </a:r>
          </a:p>
          <a:p>
            <a:endParaRPr lang="en-US" sz="1600" dirty="0"/>
          </a:p>
          <a:p>
            <a:r>
              <a:rPr lang="en-US" sz="1600" dirty="0"/>
              <a:t>Radiation (P. 43)</a:t>
            </a:r>
          </a:p>
          <a:p>
            <a:endParaRPr lang="en-US" sz="1600" dirty="0"/>
          </a:p>
          <a:p>
            <a:r>
              <a:rPr lang="en-US" sz="1600" dirty="0"/>
              <a:t>Radioactivity (P. 46)</a:t>
            </a:r>
          </a:p>
          <a:p>
            <a:endParaRPr lang="en-US" sz="1600" dirty="0"/>
          </a:p>
          <a:p>
            <a:r>
              <a:rPr lang="en-US" sz="1600" dirty="0"/>
              <a:t>Structural Formula (P. 55)</a:t>
            </a:r>
          </a:p>
          <a:p>
            <a:endParaRPr lang="en-US" sz="1600" dirty="0"/>
          </a:p>
          <a:p>
            <a:r>
              <a:rPr lang="en-US" sz="1600" dirty="0"/>
              <a:t>Ternary Compound (P. </a:t>
            </a:r>
            <a:r>
              <a:rPr lang="en-US" sz="1600"/>
              <a:t>59)</a:t>
            </a:r>
          </a:p>
        </p:txBody>
      </p:sp>
    </p:spTree>
    <p:extLst>
      <p:ext uri="{BB962C8B-B14F-4D97-AF65-F5344CB8AC3E}">
        <p14:creationId xmlns:p14="http://schemas.microsoft.com/office/powerpoint/2010/main" val="108380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10305</TotalTime>
  <Words>4879</Words>
  <Application>Microsoft Macintosh PowerPoint</Application>
  <PresentationFormat>Widescreen</PresentationFormat>
  <Paragraphs>828</Paragraphs>
  <Slides>91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Cambria Math</vt:lpstr>
      <vt:lpstr>Office Theme</vt:lpstr>
      <vt:lpstr>Chapter 2</vt:lpstr>
      <vt:lpstr>2.1: The Atomic Theory</vt:lpstr>
      <vt:lpstr>PowerPoint Presentation</vt:lpstr>
      <vt:lpstr>PowerPoint Presentation</vt:lpstr>
      <vt:lpstr>PowerPoint Presentation</vt:lpstr>
      <vt:lpstr>2.2: The Structure of the Atom</vt:lpstr>
      <vt:lpstr>The Electron</vt:lpstr>
      <vt:lpstr>The Electron</vt:lpstr>
      <vt:lpstr>Radioactivity</vt:lpstr>
      <vt:lpstr>Radioactivity</vt:lpstr>
      <vt:lpstr>Radioactivity</vt:lpstr>
      <vt:lpstr>The Proton and the Nucleus</vt:lpstr>
      <vt:lpstr>The Proton and the Nucleus</vt:lpstr>
      <vt:lpstr>The Proton and the Nucleus</vt:lpstr>
      <vt:lpstr>The Proton and the Nucleus</vt:lpstr>
      <vt:lpstr>The Neutron</vt:lpstr>
      <vt:lpstr>2.3: Atomic Number, Mass Number, and Isotopes</vt:lpstr>
      <vt:lpstr>2.3: Atomic Number, Mass Number, and Isotopes</vt:lpstr>
      <vt:lpstr>Example 2.1</vt:lpstr>
      <vt:lpstr>Example 2.1</vt:lpstr>
      <vt:lpstr>Example 2.1</vt:lpstr>
      <vt:lpstr>Example 2.1</vt:lpstr>
      <vt:lpstr>Example 2.1</vt:lpstr>
      <vt:lpstr>Example 2.1</vt:lpstr>
      <vt:lpstr>Example: Practice Exercise 2.1</vt:lpstr>
      <vt:lpstr>2.4: The Periodic Table</vt:lpstr>
      <vt:lpstr>2.4: The Periodic Table</vt:lpstr>
      <vt:lpstr>2.4: The Periodic Table: Metals, Non-Metals, and Mettaloids</vt:lpstr>
      <vt:lpstr>2.4: The Periodic Table: Family Names</vt:lpstr>
      <vt:lpstr>2.5: Molecules and Ions</vt:lpstr>
      <vt:lpstr>Molecules</vt:lpstr>
      <vt:lpstr>Molecules: The ”Power” 7….and Hydrogen</vt:lpstr>
      <vt:lpstr>Ions: + or -?</vt:lpstr>
      <vt:lpstr>Ionic Compounds</vt:lpstr>
      <vt:lpstr>2.6: Chemical Formulas</vt:lpstr>
      <vt:lpstr>Molecular Formulas</vt:lpstr>
      <vt:lpstr>Molecular Formulas</vt:lpstr>
      <vt:lpstr>Empirical Formulas</vt:lpstr>
      <vt:lpstr>Empirical Formulas</vt:lpstr>
      <vt:lpstr>Example 2.2</vt:lpstr>
      <vt:lpstr>Example: Practice Exercise 2.2</vt:lpstr>
      <vt:lpstr>Example 2.3</vt:lpstr>
      <vt:lpstr>Example 2.3</vt:lpstr>
      <vt:lpstr>Example 2.3</vt:lpstr>
      <vt:lpstr>Example: Practice Exercise 2.3</vt:lpstr>
      <vt:lpstr>Formulas of Ionic Compounds (Basic 1 : 1)</vt:lpstr>
      <vt:lpstr>Formulas of Ionic Compounds (Medium 1 : 2)</vt:lpstr>
      <vt:lpstr>Formulas of Ionic Compounds (Hard 3 : 2)</vt:lpstr>
      <vt:lpstr>Formulas of Ionic Compounds (Hard: Polyatomics)</vt:lpstr>
      <vt:lpstr>Example 2.4</vt:lpstr>
      <vt:lpstr>Example: Practice Exercise 2.4</vt:lpstr>
      <vt:lpstr>2.7: Naming Compounds</vt:lpstr>
      <vt:lpstr>2.7: Naming Compounds</vt:lpstr>
      <vt:lpstr>Ionic Compounds </vt:lpstr>
      <vt:lpstr>Ionic Compounds </vt:lpstr>
      <vt:lpstr>Ionic Compounds </vt:lpstr>
      <vt:lpstr>Ionic Compounds </vt:lpstr>
      <vt:lpstr>Example 2.5</vt:lpstr>
      <vt:lpstr>Example 2.5</vt:lpstr>
      <vt:lpstr>Example 2.5</vt:lpstr>
      <vt:lpstr>Example: Practice Exercise 2.5</vt:lpstr>
      <vt:lpstr>Example 2.6</vt:lpstr>
      <vt:lpstr>Example 2.6</vt:lpstr>
      <vt:lpstr>Example 2.6</vt:lpstr>
      <vt:lpstr>Example: Practice Exercise 2.6</vt:lpstr>
      <vt:lpstr>Molecular Compounds</vt:lpstr>
      <vt:lpstr>Molecular Compounds</vt:lpstr>
      <vt:lpstr>Molecular Compounds</vt:lpstr>
      <vt:lpstr>Example 2.7</vt:lpstr>
      <vt:lpstr>Example 2.7</vt:lpstr>
      <vt:lpstr>Example: Practice Exercise 2.7</vt:lpstr>
      <vt:lpstr>Example 2.8</vt:lpstr>
      <vt:lpstr>Example 2.8</vt:lpstr>
      <vt:lpstr>Example: Practice Exercise 2.8</vt:lpstr>
      <vt:lpstr>Acids and Bases</vt:lpstr>
      <vt:lpstr>Acids and Bases</vt:lpstr>
      <vt:lpstr>Acids and Bases</vt:lpstr>
      <vt:lpstr>Acids and Bases</vt:lpstr>
      <vt:lpstr>Acids and Bases</vt:lpstr>
      <vt:lpstr>Acids and Bases</vt:lpstr>
      <vt:lpstr>Example 2.9</vt:lpstr>
      <vt:lpstr>Example 2.9</vt:lpstr>
      <vt:lpstr>Example: Practice Exercise 2.9</vt:lpstr>
      <vt:lpstr>Acids and Bases</vt:lpstr>
      <vt:lpstr>Acids and Bases</vt:lpstr>
      <vt:lpstr>Hydrates</vt:lpstr>
      <vt:lpstr>Familiar Inorganic Compounds</vt:lpstr>
      <vt:lpstr>2.8: Introduction to Organic Compounds (Very Basic)</vt:lpstr>
      <vt:lpstr>PowerPoint Presentation</vt:lpstr>
      <vt:lpstr>PowerPoint Presentation</vt:lpstr>
      <vt:lpstr>Key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Lani Knowles</dc:creator>
  <cp:lastModifiedBy>Lani Knowles</cp:lastModifiedBy>
  <cp:revision>54</cp:revision>
  <dcterms:created xsi:type="dcterms:W3CDTF">2022-05-12T22:47:37Z</dcterms:created>
  <dcterms:modified xsi:type="dcterms:W3CDTF">2023-10-04T20:19:40Z</dcterms:modified>
</cp:coreProperties>
</file>