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2" r:id="rId4"/>
    <p:sldId id="291" r:id="rId5"/>
    <p:sldId id="293" r:id="rId6"/>
    <p:sldId id="294" r:id="rId7"/>
    <p:sldId id="273" r:id="rId8"/>
    <p:sldId id="295" r:id="rId9"/>
    <p:sldId id="296" r:id="rId10"/>
    <p:sldId id="297" r:id="rId11"/>
    <p:sldId id="298" r:id="rId12"/>
    <p:sldId id="282" r:id="rId13"/>
    <p:sldId id="313" r:id="rId14"/>
    <p:sldId id="314" r:id="rId15"/>
    <p:sldId id="288" r:id="rId16"/>
    <p:sldId id="274" r:id="rId17"/>
    <p:sldId id="299" r:id="rId18"/>
    <p:sldId id="315" r:id="rId19"/>
    <p:sldId id="300" r:id="rId20"/>
    <p:sldId id="289" r:id="rId21"/>
    <p:sldId id="290" r:id="rId22"/>
    <p:sldId id="301" r:id="rId23"/>
    <p:sldId id="303" r:id="rId24"/>
    <p:sldId id="304" r:id="rId25"/>
    <p:sldId id="305" r:id="rId26"/>
    <p:sldId id="307" r:id="rId27"/>
    <p:sldId id="311" r:id="rId28"/>
    <p:sldId id="312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/>
    <p:restoredTop sz="94720"/>
  </p:normalViewPr>
  <p:slideViewPr>
    <p:cSldViewPr snapToGrid="0" snapToObjects="1">
      <p:cViewPr varScale="1">
        <p:scale>
          <a:sx n="93" d="100"/>
          <a:sy n="93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B969-6313-B24C-9020-1CEF77BAE3F5}" type="datetimeFigureOut">
              <a:rPr lang="en-US" smtClean="0"/>
              <a:t>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7EFF-CF2A-5646-BD10-038698DB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7EFF-CF2A-5646-BD10-038698DB51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8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62A-7919-178F-C129-BD4D4788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583B3-626B-B4B2-E46E-0BA80BD7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4764-93BC-65A2-36C1-B312E9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47F2-0677-B3C5-AE06-2EC6926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C0F0-EBDB-37B6-137C-7D46DB2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0EAF-711F-3974-99DF-B780DF9E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068C-72D5-7362-8BD9-6D83D2DF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668B-859A-8727-B40A-4B81FA45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73D5-C800-8141-D362-F387A0EA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E646-3F3A-2A49-D4E7-90FCB17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5223-839A-3599-5844-5BAAA1476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781D7-3CEE-8356-41D6-C9A9C186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4A05C-3843-C0DD-6FE3-EDF3DB54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DABE-FC78-6AD2-58AA-371EFDA7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0953-07EE-C17F-C61C-8C9B6B3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28A7-D2AC-0E62-C58B-9034A70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5F6C-EB85-3521-0CA2-6C5D61D1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5941-6555-86F3-1830-D8AF16D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5C61-5166-A647-EBC9-394740D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854F-4DAB-4C71-C740-075A911D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CEA6-8566-AA83-2086-068DE11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0E451-2D9E-8332-DEC1-84F673A0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4700-44E7-B2BF-11AD-F042AEA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EB08-B828-51F7-F80D-D505FBB1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35E8-ED69-0C01-1C90-CE9B8EE7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733-D501-A61F-6940-99A7ADE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B6FC-863A-1078-36D4-307735137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75C5-FAEA-2007-D3F8-114A5A4DE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51C4-39D7-E405-9B92-ADF448FC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1D99-2E47-AC3D-A825-C954359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EE613-A125-1E2A-5314-570D56E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EB-463F-E9FE-76BA-A34777BC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0AFF5-47C7-D441-1A3A-40B1C5B2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FDB5-F99A-DE5A-F9C6-6A29E0B8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6E098-29DD-4119-AB6B-0A89ECED1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18DF9-AC71-23AD-ADCF-ADF20C001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448BB-2F91-B6A3-6579-C74C8823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A0E0-A1A1-9107-06DD-1FFAE4A9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9F92F-3E0F-DC5E-654C-7D548409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BC6B-E752-DD1E-5403-622BCC8C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64ACF-21B2-DA0E-FB94-464D3D51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41EF-84F0-A7B0-B01F-C959EF64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1042-455C-E2DF-58D0-EAA1A464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12F4-6352-BEAE-5552-1ACFB7A4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BE8C5-26E9-5226-3A67-34403C7C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8192-841B-4559-E3A7-5D5D9516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D77-5930-F935-0FF4-8C83DE0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D3C0-5107-D88C-1011-8C057F78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8122-9CDB-B3D5-D397-27BCAB87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ED24-5798-516F-2968-EFC771D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5B489-38D0-E9C0-9B07-A243A6C8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6C18D-F761-BFD5-9C6F-EFAE59B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4FB9-5129-9B42-22C7-CED1158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BA836-C01F-5682-0E89-AFC53E956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C726E-9530-394F-AF1E-14BF604D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DA5D-A94E-E886-53E5-3C3A856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DDBEB-E1BA-684B-CC24-0C64549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4CB5-D978-6601-67F2-FE7ECFF2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E1BB0-FB25-D9AC-98C4-B3BCF4FA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18BA-C182-092B-CD36-B95DA403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B7E3-6CBE-2DFA-89BA-D6F807AB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34D-0648-2A4F-A65F-770C4AE1058E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F313-2F96-1F3A-6BB8-314145CA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4B4B-6FC3-98D7-38E6-7E46B5E3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54AF-2C81-FCBF-C7EB-728A3DB4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4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DDDC6-5FF3-A7F5-3631-BBC9F206B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8021"/>
            <a:ext cx="9144000" cy="569912"/>
          </a:xfrm>
        </p:spPr>
        <p:txBody>
          <a:bodyPr>
            <a:normAutofit/>
          </a:bodyPr>
          <a:lstStyle/>
          <a:p>
            <a:r>
              <a:rPr lang="en-US" sz="3200" b="1" dirty="0"/>
              <a:t>Physical Properties </a:t>
            </a:r>
            <a:r>
              <a:rPr lang="en-US" sz="3200" b="1"/>
              <a:t>of Solutions</a:t>
            </a:r>
            <a:endParaRPr lang="en-US" sz="3200" b="1" dirty="0"/>
          </a:p>
        </p:txBody>
      </p:sp>
      <p:pic>
        <p:nvPicPr>
          <p:cNvPr id="1026" name="Picture 2" descr="Types of Solutions - Different Types, Homogeneous &amp; Heterogeneous Solution  with Videos">
            <a:extLst>
              <a:ext uri="{FF2B5EF4-FFF2-40B4-BE49-F238E27FC236}">
                <a16:creationId xmlns:a16="http://schemas.microsoft.com/office/drawing/2014/main" id="{79AF0702-AFA8-F338-25C3-95B0ADBF9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/>
        </p:blipFill>
        <p:spPr bwMode="auto">
          <a:xfrm>
            <a:off x="997531" y="401781"/>
            <a:ext cx="10049263" cy="39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Solvent-Solute Interaction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B7DA9-00D1-D42B-4B81-9AE0977076D4}"/>
              </a:ext>
            </a:extLst>
          </p:cNvPr>
          <p:cNvSpPr txBox="1"/>
          <p:nvPr/>
        </p:nvSpPr>
        <p:spPr>
          <a:xfrm>
            <a:off x="211995" y="1161871"/>
            <a:ext cx="4027496" cy="64633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600" dirty="0"/>
              <a:t>Like dissolves Like.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E97DD-4AF0-A06D-0C1F-C4C9CC3B7AAA}"/>
              </a:ext>
            </a:extLst>
          </p:cNvPr>
          <p:cNvSpPr txBox="1"/>
          <p:nvPr/>
        </p:nvSpPr>
        <p:spPr>
          <a:xfrm>
            <a:off x="211994" y="2307593"/>
            <a:ext cx="11619788" cy="120032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600" dirty="0"/>
              <a:t>Which means that if the </a:t>
            </a:r>
            <a:r>
              <a:rPr lang="en-CA" sz="3600" dirty="0">
                <a:solidFill>
                  <a:srgbClr val="FF0000"/>
                </a:solidFill>
              </a:rPr>
              <a:t>solute and solvent are similar </a:t>
            </a:r>
            <a:r>
              <a:rPr lang="en-CA" sz="3600" dirty="0"/>
              <a:t>they will interact favorably with each other.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6D362-BA7A-E8CE-B3A8-6E526EEF26A5}"/>
              </a:ext>
            </a:extLst>
          </p:cNvPr>
          <p:cNvSpPr txBox="1"/>
          <p:nvPr/>
        </p:nvSpPr>
        <p:spPr>
          <a:xfrm>
            <a:off x="211994" y="4357255"/>
            <a:ext cx="11619788" cy="175432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600" dirty="0"/>
              <a:t>If the solute and solvent are </a:t>
            </a:r>
            <a:r>
              <a:rPr lang="en-CA" sz="3600" dirty="0">
                <a:solidFill>
                  <a:srgbClr val="FF0000"/>
                </a:solidFill>
              </a:rPr>
              <a:t>BOTH Polar</a:t>
            </a:r>
            <a:r>
              <a:rPr lang="en-CA" sz="3600" dirty="0"/>
              <a:t>.</a:t>
            </a:r>
          </a:p>
          <a:p>
            <a:r>
              <a:rPr lang="en-CA" sz="3600" dirty="0"/>
              <a:t>Or</a:t>
            </a:r>
          </a:p>
          <a:p>
            <a:r>
              <a:rPr lang="en-CA" sz="3600" dirty="0"/>
              <a:t>If the solute and solvent are </a:t>
            </a:r>
            <a:r>
              <a:rPr lang="en-CA" sz="3600" dirty="0">
                <a:solidFill>
                  <a:srgbClr val="FF0000"/>
                </a:solidFill>
              </a:rPr>
              <a:t>BOTH Non-polar</a:t>
            </a:r>
            <a:r>
              <a:rPr lang="en-CA" sz="36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10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80D21F2-1AE9-213C-B1DF-0DBD2D71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354">
            <a:off x="1655378" y="3018129"/>
            <a:ext cx="1981200" cy="17145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7005400-C9BB-A1BE-D66B-FD6475FA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44192">
            <a:off x="1991667" y="5512376"/>
            <a:ext cx="1981200" cy="17145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BB16E5-D9A7-0D6E-42B2-82CAE342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23302">
            <a:off x="42041" y="5045941"/>
            <a:ext cx="1981200" cy="17145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6DBFA9C-4312-0724-C437-CDB2886A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9767">
            <a:off x="3444773" y="5045941"/>
            <a:ext cx="1981200" cy="17145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B20D38E-13B8-9131-FEE0-58884207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0681"/>
            <a:ext cx="1981200" cy="17145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FB6CABC-946B-DC16-2D0C-02DB06E5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181" y="3162149"/>
            <a:ext cx="1981200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Solvation (Process of Dissolving)</a:t>
            </a:r>
          </a:p>
        </p:txBody>
      </p:sp>
      <p:pic>
        <p:nvPicPr>
          <p:cNvPr id="1026" name="Picture 2" descr="How Water Works | HowStuffWorks">
            <a:extLst>
              <a:ext uri="{FF2B5EF4-FFF2-40B4-BE49-F238E27FC236}">
                <a16:creationId xmlns:a16="http://schemas.microsoft.com/office/drawing/2014/main" id="{63BA6111-37A2-4D03-6012-D742F5AB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07" y="3823855"/>
            <a:ext cx="5212875" cy="29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F04D2-58C6-35A6-79CD-594AD39BA61B}"/>
              </a:ext>
            </a:extLst>
          </p:cNvPr>
          <p:cNvSpPr txBox="1"/>
          <p:nvPr/>
        </p:nvSpPr>
        <p:spPr>
          <a:xfrm>
            <a:off x="267413" y="884781"/>
            <a:ext cx="11368129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Dissolving in a solvent is called </a:t>
            </a:r>
            <a:r>
              <a:rPr lang="en-US" sz="2800" dirty="0">
                <a:solidFill>
                  <a:srgbClr val="FF0000"/>
                </a:solidFill>
              </a:rPr>
              <a:t>Solvation</a:t>
            </a:r>
            <a:r>
              <a:rPr lang="en-US" sz="2800" dirty="0"/>
              <a:t>….also known as </a:t>
            </a:r>
            <a:r>
              <a:rPr lang="en-US" sz="2800" dirty="0">
                <a:solidFill>
                  <a:srgbClr val="FF0000"/>
                </a:solidFill>
              </a:rPr>
              <a:t>Dissolving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735E-51F5-8ABF-1ACF-C2972B66787C}"/>
              </a:ext>
            </a:extLst>
          </p:cNvPr>
          <p:cNvSpPr txBox="1"/>
          <p:nvPr/>
        </p:nvSpPr>
        <p:spPr>
          <a:xfrm>
            <a:off x="267414" y="2046806"/>
            <a:ext cx="9652442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Solvation</a:t>
            </a:r>
            <a:r>
              <a:rPr lang="en-US" sz="2800" dirty="0"/>
              <a:t> is when a solute gets </a:t>
            </a:r>
            <a:r>
              <a:rPr lang="en-US" sz="2800" dirty="0">
                <a:solidFill>
                  <a:srgbClr val="FF0000"/>
                </a:solidFill>
              </a:rPr>
              <a:t>surrounded by solvent </a:t>
            </a:r>
            <a:r>
              <a:rPr lang="en-US" sz="2800" dirty="0"/>
              <a:t>molecules.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20B2B-8A7F-E2C2-82F1-0D70DD68A493}"/>
              </a:ext>
            </a:extLst>
          </p:cNvPr>
          <p:cNvSpPr txBox="1"/>
          <p:nvPr/>
        </p:nvSpPr>
        <p:spPr>
          <a:xfrm>
            <a:off x="1159180" y="4461151"/>
            <a:ext cx="297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r>
              <a:rPr lang="en-US" sz="4800" baseline="-25000" dirty="0"/>
              <a:t>12</a:t>
            </a:r>
            <a:r>
              <a:rPr lang="en-US" sz="4800" dirty="0"/>
              <a:t>H</a:t>
            </a:r>
            <a:r>
              <a:rPr lang="en-US" sz="4800" baseline="-25000" dirty="0"/>
              <a:t>22</a:t>
            </a:r>
            <a:r>
              <a:rPr lang="en-US" sz="4800" dirty="0"/>
              <a:t>O</a:t>
            </a:r>
            <a:r>
              <a:rPr lang="en-US" sz="4800" baseline="-25000" dirty="0"/>
              <a:t>11</a:t>
            </a:r>
            <a:r>
              <a:rPr lang="en-US" sz="4800" baseline="-25000" dirty="0">
                <a:solidFill>
                  <a:srgbClr val="FF0000"/>
                </a:solidFill>
              </a:rPr>
              <a:t>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9B432-EB90-520F-DBE2-23D1777F7409}"/>
              </a:ext>
            </a:extLst>
          </p:cNvPr>
          <p:cNvSpPr txBox="1"/>
          <p:nvPr/>
        </p:nvSpPr>
        <p:spPr>
          <a:xfrm>
            <a:off x="1916579" y="5292148"/>
            <a:ext cx="1117567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9582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12.1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the relative solubilities in the following cases: a) Bromine (Br</a:t>
            </a:r>
            <a:r>
              <a:rPr lang="en-CA" sz="2400" i="1" baseline="-25000" dirty="0"/>
              <a:t>2</a:t>
            </a:r>
            <a:r>
              <a:rPr lang="en-CA" sz="2400" i="1" dirty="0"/>
              <a:t>) in benzene </a:t>
            </a:r>
          </a:p>
          <a:p>
            <a:r>
              <a:rPr lang="en-CA" sz="2400" i="1" dirty="0"/>
              <a:t>(C</a:t>
            </a:r>
            <a:r>
              <a:rPr lang="en-CA" sz="2400" i="1" baseline="-25000" dirty="0"/>
              <a:t>6</a:t>
            </a:r>
            <a:r>
              <a:rPr lang="en-CA" sz="2400" i="1" dirty="0"/>
              <a:t>H</a:t>
            </a:r>
            <a:r>
              <a:rPr lang="en-CA" sz="2400" i="1" baseline="-25000" dirty="0"/>
              <a:t>6</a:t>
            </a:r>
            <a:r>
              <a:rPr lang="en-CA" sz="2400" i="1" dirty="0"/>
              <a:t> 𝜇 = 0 D) and in water (𝜇 = 1.87 D), b) </a:t>
            </a:r>
            <a:r>
              <a:rPr lang="en-CA" sz="2400" i="1" dirty="0" err="1"/>
              <a:t>KCl</a:t>
            </a:r>
            <a:r>
              <a:rPr lang="en-CA" sz="2400" i="1" dirty="0"/>
              <a:t> in carbon tetrachloride (CCl</a:t>
            </a:r>
            <a:r>
              <a:rPr lang="en-CA" sz="2400" i="1" baseline="-25000" dirty="0"/>
              <a:t>4</a:t>
            </a:r>
            <a:r>
              <a:rPr lang="en-CA" sz="2400" i="1" dirty="0"/>
              <a:t>, 𝜇 = 0 D) and in liquid ammonia (NH3 𝜇 = 1.46 D), c) formaldehyde (CH</a:t>
            </a:r>
            <a:r>
              <a:rPr lang="en-CA" sz="2400" i="1" baseline="-25000" dirty="0"/>
              <a:t>2</a:t>
            </a:r>
            <a:r>
              <a:rPr lang="en-CA" sz="2400" i="1" dirty="0"/>
              <a:t>O) in carbon disulfide (CS</a:t>
            </a:r>
            <a:r>
              <a:rPr lang="en-CA" sz="2400" i="1" baseline="-25000" dirty="0"/>
              <a:t>	</a:t>
            </a:r>
            <a:r>
              <a:rPr lang="en-CA" sz="2400" i="1" dirty="0"/>
              <a:t>, 𝜇 = 0) and in water. 	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AF4D7-7F8D-E78A-B7FE-02A310AB4F41}"/>
              </a:ext>
            </a:extLst>
          </p:cNvPr>
          <p:cNvSpPr/>
          <p:nvPr/>
        </p:nvSpPr>
        <p:spPr>
          <a:xfrm>
            <a:off x="6636327" y="450795"/>
            <a:ext cx="3449781" cy="38005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740CC-E7D6-35FF-8F9A-7413F679D5E4}"/>
              </a:ext>
            </a:extLst>
          </p:cNvPr>
          <p:cNvSpPr txBox="1"/>
          <p:nvPr/>
        </p:nvSpPr>
        <p:spPr>
          <a:xfrm>
            <a:off x="1166508" y="3303135"/>
            <a:ext cx="3381746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Bromine is nonpolar.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63635-3F14-D910-3124-961370F52A8E}"/>
              </a:ext>
            </a:extLst>
          </p:cNvPr>
          <p:cNvSpPr txBox="1"/>
          <p:nvPr/>
        </p:nvSpPr>
        <p:spPr>
          <a:xfrm>
            <a:off x="2641744" y="2283573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</a:t>
            </a:r>
            <a:endParaRPr lang="en-US" sz="3600" b="1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7818E2-0BBF-0D70-A80E-07F36DF8F6B4}"/>
              </a:ext>
            </a:extLst>
          </p:cNvPr>
          <p:cNvSpPr/>
          <p:nvPr/>
        </p:nvSpPr>
        <p:spPr>
          <a:xfrm>
            <a:off x="3234808" y="252591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2FFF23-04A6-C981-F43D-B518C06BB8C7}"/>
              </a:ext>
            </a:extLst>
          </p:cNvPr>
          <p:cNvSpPr/>
          <p:nvPr/>
        </p:nvSpPr>
        <p:spPr>
          <a:xfrm>
            <a:off x="2934139" y="222097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DF006D-AD7C-B450-A5DF-DCC09BCDC6BF}"/>
              </a:ext>
            </a:extLst>
          </p:cNvPr>
          <p:cNvSpPr/>
          <p:nvPr/>
        </p:nvSpPr>
        <p:spPr>
          <a:xfrm>
            <a:off x="2777609" y="28949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C58281-9D24-EDED-68ED-FFF26FB207AD}"/>
              </a:ext>
            </a:extLst>
          </p:cNvPr>
          <p:cNvSpPr/>
          <p:nvPr/>
        </p:nvSpPr>
        <p:spPr>
          <a:xfrm>
            <a:off x="2949674" y="290219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3EC96-D190-0E65-9C27-B8FF4536C723}"/>
              </a:ext>
            </a:extLst>
          </p:cNvPr>
          <p:cNvSpPr/>
          <p:nvPr/>
        </p:nvSpPr>
        <p:spPr>
          <a:xfrm>
            <a:off x="3227430" y="266094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E79178-3559-12EE-2148-9C4EE3BF052E}"/>
              </a:ext>
            </a:extLst>
          </p:cNvPr>
          <p:cNvSpPr/>
          <p:nvPr/>
        </p:nvSpPr>
        <p:spPr>
          <a:xfrm>
            <a:off x="2777608" y="222815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7D4011-C8D9-6416-C66F-F5440BBAC801}"/>
              </a:ext>
            </a:extLst>
          </p:cNvPr>
          <p:cNvSpPr/>
          <p:nvPr/>
        </p:nvSpPr>
        <p:spPr>
          <a:xfrm>
            <a:off x="2494153" y="260552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57567-E897-DC5F-D9FB-EBD6D057DD1B}"/>
              </a:ext>
            </a:extLst>
          </p:cNvPr>
          <p:cNvSpPr txBox="1"/>
          <p:nvPr/>
        </p:nvSpPr>
        <p:spPr>
          <a:xfrm>
            <a:off x="1699811" y="2362087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</a:t>
            </a:r>
            <a:endParaRPr lang="en-US" sz="3600" b="1" baseline="-25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2C367C-1902-405C-D162-2FEE1165CC90}"/>
              </a:ext>
            </a:extLst>
          </p:cNvPr>
          <p:cNvSpPr/>
          <p:nvPr/>
        </p:nvSpPr>
        <p:spPr>
          <a:xfrm>
            <a:off x="2292875" y="260443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370771-63A0-991F-A00F-39FE582FBC14}"/>
              </a:ext>
            </a:extLst>
          </p:cNvPr>
          <p:cNvSpPr/>
          <p:nvPr/>
        </p:nvSpPr>
        <p:spPr>
          <a:xfrm>
            <a:off x="1992206" y="229948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026FD8-F35E-9E2E-D06A-84FD3B76D941}"/>
              </a:ext>
            </a:extLst>
          </p:cNvPr>
          <p:cNvSpPr/>
          <p:nvPr/>
        </p:nvSpPr>
        <p:spPr>
          <a:xfrm>
            <a:off x="1835676" y="297343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CB1E72-CDC6-EC6B-F906-D612C4DD30CE}"/>
              </a:ext>
            </a:extLst>
          </p:cNvPr>
          <p:cNvSpPr/>
          <p:nvPr/>
        </p:nvSpPr>
        <p:spPr>
          <a:xfrm>
            <a:off x="2007741" y="298070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B0AEF4-66A3-753B-28E2-84FDADC67848}"/>
              </a:ext>
            </a:extLst>
          </p:cNvPr>
          <p:cNvSpPr/>
          <p:nvPr/>
        </p:nvSpPr>
        <p:spPr>
          <a:xfrm>
            <a:off x="1608920" y="257637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CD257-A7E4-5C6D-921B-1DB1ECD49D6D}"/>
              </a:ext>
            </a:extLst>
          </p:cNvPr>
          <p:cNvSpPr/>
          <p:nvPr/>
        </p:nvSpPr>
        <p:spPr>
          <a:xfrm>
            <a:off x="1835675" y="230666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889AA2-2F6A-C4DD-3823-B14BEBD86EAF}"/>
              </a:ext>
            </a:extLst>
          </p:cNvPr>
          <p:cNvSpPr/>
          <p:nvPr/>
        </p:nvSpPr>
        <p:spPr>
          <a:xfrm>
            <a:off x="1605729" y="271065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0982C-A99B-9CAA-2464-B1263D68C24A}"/>
              </a:ext>
            </a:extLst>
          </p:cNvPr>
          <p:cNvSpPr txBox="1"/>
          <p:nvPr/>
        </p:nvSpPr>
        <p:spPr>
          <a:xfrm>
            <a:off x="5847620" y="2245572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646F5-7D08-0974-D52D-D60191D934C7}"/>
              </a:ext>
            </a:extLst>
          </p:cNvPr>
          <p:cNvSpPr txBox="1"/>
          <p:nvPr/>
        </p:nvSpPr>
        <p:spPr>
          <a:xfrm>
            <a:off x="6713341" y="2240595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27051-B70A-E469-5448-7B31915E28E9}"/>
              </a:ext>
            </a:extLst>
          </p:cNvPr>
          <p:cNvSpPr txBox="1"/>
          <p:nvPr/>
        </p:nvSpPr>
        <p:spPr>
          <a:xfrm>
            <a:off x="5277207" y="2919390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F855F5-C972-8D78-7A9C-4825439F2784}"/>
              </a:ext>
            </a:extLst>
          </p:cNvPr>
          <p:cNvSpPr txBox="1"/>
          <p:nvPr/>
        </p:nvSpPr>
        <p:spPr>
          <a:xfrm>
            <a:off x="7271317" y="2864157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42A93-82C4-6A09-4690-CF0924B2BC08}"/>
              </a:ext>
            </a:extLst>
          </p:cNvPr>
          <p:cNvSpPr txBox="1"/>
          <p:nvPr/>
        </p:nvSpPr>
        <p:spPr>
          <a:xfrm>
            <a:off x="5849121" y="3425496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A914F3-22A3-9B71-5541-D4CEA38450FA}"/>
              </a:ext>
            </a:extLst>
          </p:cNvPr>
          <p:cNvSpPr txBox="1"/>
          <p:nvPr/>
        </p:nvSpPr>
        <p:spPr>
          <a:xfrm>
            <a:off x="6681443" y="3429000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6B3C85-BC95-2372-9C7F-5FCFA53FFC56}"/>
              </a:ext>
            </a:extLst>
          </p:cNvPr>
          <p:cNvCxnSpPr/>
          <p:nvPr/>
        </p:nvCxnSpPr>
        <p:spPr>
          <a:xfrm>
            <a:off x="6321252" y="2580121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C106B9-5C6D-A10F-0C07-88C6B6BD9F51}"/>
              </a:ext>
            </a:extLst>
          </p:cNvPr>
          <p:cNvCxnSpPr>
            <a:cxnSpLocks/>
          </p:cNvCxnSpPr>
          <p:nvPr/>
        </p:nvCxnSpPr>
        <p:spPr>
          <a:xfrm>
            <a:off x="7114390" y="2725346"/>
            <a:ext cx="259774" cy="18773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592CBA-530B-5491-8328-A3928A11989C}"/>
              </a:ext>
            </a:extLst>
          </p:cNvPr>
          <p:cNvCxnSpPr>
            <a:cxnSpLocks/>
          </p:cNvCxnSpPr>
          <p:nvPr/>
        </p:nvCxnSpPr>
        <p:spPr>
          <a:xfrm flipH="1">
            <a:off x="7114958" y="3360980"/>
            <a:ext cx="192975" cy="2316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0CECF8-57C8-3C2B-392C-416F852FD045}"/>
              </a:ext>
            </a:extLst>
          </p:cNvPr>
          <p:cNvCxnSpPr/>
          <p:nvPr/>
        </p:nvCxnSpPr>
        <p:spPr>
          <a:xfrm>
            <a:off x="6293516" y="3768640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45E5F8-06E3-615A-462B-A1532F15E73E}"/>
              </a:ext>
            </a:extLst>
          </p:cNvPr>
          <p:cNvCxnSpPr>
            <a:cxnSpLocks/>
          </p:cNvCxnSpPr>
          <p:nvPr/>
        </p:nvCxnSpPr>
        <p:spPr>
          <a:xfrm>
            <a:off x="5717051" y="3457547"/>
            <a:ext cx="215099" cy="13509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8AFCFE-5FEC-6B59-F71D-D3C4AF7DDE51}"/>
              </a:ext>
            </a:extLst>
          </p:cNvPr>
          <p:cNvCxnSpPr>
            <a:cxnSpLocks/>
          </p:cNvCxnSpPr>
          <p:nvPr/>
        </p:nvCxnSpPr>
        <p:spPr>
          <a:xfrm flipH="1">
            <a:off x="5696487" y="2696532"/>
            <a:ext cx="192975" cy="2316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29A10F-4677-3E52-F3AF-D53F9787A630}"/>
              </a:ext>
            </a:extLst>
          </p:cNvPr>
          <p:cNvSpPr txBox="1"/>
          <p:nvPr/>
        </p:nvSpPr>
        <p:spPr>
          <a:xfrm>
            <a:off x="4457206" y="292819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7BDF70-DB50-7510-B5FA-DC32F18EC726}"/>
              </a:ext>
            </a:extLst>
          </p:cNvPr>
          <p:cNvSpPr txBox="1"/>
          <p:nvPr/>
        </p:nvSpPr>
        <p:spPr>
          <a:xfrm>
            <a:off x="5847620" y="143207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BF06D0-C70C-57FC-1659-C31004F5FDE4}"/>
              </a:ext>
            </a:extLst>
          </p:cNvPr>
          <p:cNvSpPr txBox="1"/>
          <p:nvPr/>
        </p:nvSpPr>
        <p:spPr>
          <a:xfrm>
            <a:off x="6727131" y="143207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CE0899-A521-BE3B-2EA8-08F45E5309C5}"/>
              </a:ext>
            </a:extLst>
          </p:cNvPr>
          <p:cNvSpPr txBox="1"/>
          <p:nvPr/>
        </p:nvSpPr>
        <p:spPr>
          <a:xfrm>
            <a:off x="8103639" y="2867578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0B574E-AF95-E778-3BC8-F35CA9483B2E}"/>
              </a:ext>
            </a:extLst>
          </p:cNvPr>
          <p:cNvSpPr txBox="1"/>
          <p:nvPr/>
        </p:nvSpPr>
        <p:spPr>
          <a:xfrm>
            <a:off x="6689478" y="428979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78DDAB-6D0F-64AE-518D-1A1AEF20C7E0}"/>
              </a:ext>
            </a:extLst>
          </p:cNvPr>
          <p:cNvSpPr txBox="1"/>
          <p:nvPr/>
        </p:nvSpPr>
        <p:spPr>
          <a:xfrm>
            <a:off x="5868968" y="428979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10604F-0176-289A-F0A7-3CDC6B40AC8B}"/>
              </a:ext>
            </a:extLst>
          </p:cNvPr>
          <p:cNvCxnSpPr/>
          <p:nvPr/>
        </p:nvCxnSpPr>
        <p:spPr>
          <a:xfrm>
            <a:off x="4937517" y="3268837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8FCE95-3F92-BB52-91A5-D6A84DD4193D}"/>
              </a:ext>
            </a:extLst>
          </p:cNvPr>
          <p:cNvCxnSpPr/>
          <p:nvPr/>
        </p:nvCxnSpPr>
        <p:spPr>
          <a:xfrm>
            <a:off x="7753316" y="3218537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C7C80F-FFDE-5AA5-AE84-06021A11D839}"/>
              </a:ext>
            </a:extLst>
          </p:cNvPr>
          <p:cNvCxnSpPr>
            <a:cxnSpLocks/>
          </p:cNvCxnSpPr>
          <p:nvPr/>
        </p:nvCxnSpPr>
        <p:spPr>
          <a:xfrm>
            <a:off x="6043176" y="2002106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2876C4-73B9-A07B-CD10-A2C283CAB6F5}"/>
              </a:ext>
            </a:extLst>
          </p:cNvPr>
          <p:cNvCxnSpPr>
            <a:cxnSpLocks/>
          </p:cNvCxnSpPr>
          <p:nvPr/>
        </p:nvCxnSpPr>
        <p:spPr>
          <a:xfrm>
            <a:off x="6925731" y="1985347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1D4E70-5AC4-76EE-DA48-317A7FB9E133}"/>
              </a:ext>
            </a:extLst>
          </p:cNvPr>
          <p:cNvCxnSpPr>
            <a:cxnSpLocks/>
          </p:cNvCxnSpPr>
          <p:nvPr/>
        </p:nvCxnSpPr>
        <p:spPr>
          <a:xfrm>
            <a:off x="6071862" y="4058523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BE7DD9-7BF4-3D3E-53FB-6B061529DC6D}"/>
              </a:ext>
            </a:extLst>
          </p:cNvPr>
          <p:cNvCxnSpPr>
            <a:cxnSpLocks/>
          </p:cNvCxnSpPr>
          <p:nvPr/>
        </p:nvCxnSpPr>
        <p:spPr>
          <a:xfrm>
            <a:off x="6874929" y="4071827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exagon 45">
            <a:extLst>
              <a:ext uri="{FF2B5EF4-FFF2-40B4-BE49-F238E27FC236}">
                <a16:creationId xmlns:a16="http://schemas.microsoft.com/office/drawing/2014/main" id="{913E5454-F799-1445-FA55-A643A800F52F}"/>
              </a:ext>
            </a:extLst>
          </p:cNvPr>
          <p:cNvSpPr/>
          <p:nvPr/>
        </p:nvSpPr>
        <p:spPr>
          <a:xfrm>
            <a:off x="6045868" y="2903315"/>
            <a:ext cx="969162" cy="512415"/>
          </a:xfrm>
          <a:prstGeom prst="hexagon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0EDB04-9D1A-5433-A17E-01F11720D1D4}"/>
              </a:ext>
            </a:extLst>
          </p:cNvPr>
          <p:cNvSpPr txBox="1"/>
          <p:nvPr/>
        </p:nvSpPr>
        <p:spPr>
          <a:xfrm>
            <a:off x="9788434" y="3729235"/>
            <a:ext cx="1552954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 (Water).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A57902-A41B-F012-53CF-6C2BA2FB7C69}"/>
              </a:ext>
            </a:extLst>
          </p:cNvPr>
          <p:cNvSpPr txBox="1"/>
          <p:nvPr/>
        </p:nvSpPr>
        <p:spPr>
          <a:xfrm>
            <a:off x="5036258" y="5121347"/>
            <a:ext cx="3381746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Benzene is nonpolar.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6A497-2BED-675B-509F-77C17EAFE5CE}"/>
              </a:ext>
            </a:extLst>
          </p:cNvPr>
          <p:cNvSpPr txBox="1"/>
          <p:nvPr/>
        </p:nvSpPr>
        <p:spPr>
          <a:xfrm>
            <a:off x="9936359" y="2552700"/>
            <a:ext cx="88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O</a:t>
            </a:r>
            <a:endParaRPr lang="en-US" sz="6000" b="1" baseline="-250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C09B4FF-E37D-4836-68AB-A0795C6CC1E1}"/>
              </a:ext>
            </a:extLst>
          </p:cNvPr>
          <p:cNvSpPr/>
          <p:nvPr/>
        </p:nvSpPr>
        <p:spPr>
          <a:xfrm>
            <a:off x="9846194" y="2646871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C5C4C8D-7CB3-4CF7-6A33-7E62F154DC5D}"/>
              </a:ext>
            </a:extLst>
          </p:cNvPr>
          <p:cNvSpPr/>
          <p:nvPr/>
        </p:nvSpPr>
        <p:spPr>
          <a:xfrm>
            <a:off x="9730038" y="2859729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9648887-6874-039E-5D83-3224989C0CFB}"/>
              </a:ext>
            </a:extLst>
          </p:cNvPr>
          <p:cNvSpPr/>
          <p:nvPr/>
        </p:nvSpPr>
        <p:spPr>
          <a:xfrm>
            <a:off x="10523274" y="2647913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B8089B-CAFC-9613-C519-566796E92481}"/>
              </a:ext>
            </a:extLst>
          </p:cNvPr>
          <p:cNvSpPr/>
          <p:nvPr/>
        </p:nvSpPr>
        <p:spPr>
          <a:xfrm>
            <a:off x="10621785" y="2865375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1D7003-5F36-90A6-3D43-B0EB2D5377CA}"/>
              </a:ext>
            </a:extLst>
          </p:cNvPr>
          <p:cNvCxnSpPr>
            <a:cxnSpLocks/>
          </p:cNvCxnSpPr>
          <p:nvPr/>
        </p:nvCxnSpPr>
        <p:spPr>
          <a:xfrm flipV="1">
            <a:off x="9584162" y="3306212"/>
            <a:ext cx="437125" cy="26215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CE59F8D-2C68-07B7-2D4B-B7E3A4479877}"/>
              </a:ext>
            </a:extLst>
          </p:cNvPr>
          <p:cNvCxnSpPr>
            <a:cxnSpLocks/>
          </p:cNvCxnSpPr>
          <p:nvPr/>
        </p:nvCxnSpPr>
        <p:spPr>
          <a:xfrm flipH="1" flipV="1">
            <a:off x="10492914" y="3321696"/>
            <a:ext cx="346487" cy="26111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F05A09D-9B00-233E-5D91-5DD0E1E04F60}"/>
              </a:ext>
            </a:extLst>
          </p:cNvPr>
          <p:cNvSpPr txBox="1"/>
          <p:nvPr/>
        </p:nvSpPr>
        <p:spPr>
          <a:xfrm>
            <a:off x="9240700" y="3306212"/>
            <a:ext cx="6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  <a:endParaRPr lang="en-US" sz="6000" b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FDC854-650B-C739-332F-0E6592F6B041}"/>
              </a:ext>
            </a:extLst>
          </p:cNvPr>
          <p:cNvSpPr txBox="1"/>
          <p:nvPr/>
        </p:nvSpPr>
        <p:spPr>
          <a:xfrm>
            <a:off x="10491572" y="3303135"/>
            <a:ext cx="6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  <a:endParaRPr lang="en-US" sz="6000" b="1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403FB83-C1BD-964B-2FED-96C07FFD61C1}"/>
              </a:ext>
            </a:extLst>
          </p:cNvPr>
          <p:cNvCxnSpPr>
            <a:cxnSpLocks/>
          </p:cNvCxnSpPr>
          <p:nvPr/>
        </p:nvCxnSpPr>
        <p:spPr>
          <a:xfrm flipV="1">
            <a:off x="11312152" y="2579562"/>
            <a:ext cx="29236" cy="145129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06F5DC-D045-24EF-A85E-D5E04973ECA5}"/>
              </a:ext>
            </a:extLst>
          </p:cNvPr>
          <p:cNvCxnSpPr>
            <a:cxnSpLocks/>
          </p:cNvCxnSpPr>
          <p:nvPr/>
        </p:nvCxnSpPr>
        <p:spPr>
          <a:xfrm flipH="1">
            <a:off x="11084405" y="3807325"/>
            <a:ext cx="515675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730757-E7C1-1641-01D0-988E8F290C30}"/>
              </a:ext>
            </a:extLst>
          </p:cNvPr>
          <p:cNvSpPr txBox="1"/>
          <p:nvPr/>
        </p:nvSpPr>
        <p:spPr>
          <a:xfrm>
            <a:off x="5952974" y="4896753"/>
            <a:ext cx="1552954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Benzene.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4A0D06-C174-5EF4-AB20-6B0C55979B54}"/>
              </a:ext>
            </a:extLst>
          </p:cNvPr>
          <p:cNvSpPr txBox="1"/>
          <p:nvPr/>
        </p:nvSpPr>
        <p:spPr>
          <a:xfrm>
            <a:off x="434855" y="6063456"/>
            <a:ext cx="2799953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LIKE dissolve LIKE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26A14C-CC78-7872-4D88-C03C40450CAF}"/>
              </a:ext>
            </a:extLst>
          </p:cNvPr>
          <p:cNvSpPr txBox="1"/>
          <p:nvPr/>
        </p:nvSpPr>
        <p:spPr>
          <a:xfrm>
            <a:off x="3352795" y="6060782"/>
            <a:ext cx="7345572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I predict Br</a:t>
            </a:r>
            <a:r>
              <a:rPr lang="en-US" sz="2800" baseline="-25000" dirty="0"/>
              <a:t>2</a:t>
            </a:r>
            <a:r>
              <a:rPr lang="en-US" sz="2800" dirty="0"/>
              <a:t> is soluble in benzene NOT Water..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8F26B6-5AB5-6696-50ED-2A340D365C41}"/>
              </a:ext>
            </a:extLst>
          </p:cNvPr>
          <p:cNvSpPr/>
          <p:nvPr/>
        </p:nvSpPr>
        <p:spPr>
          <a:xfrm>
            <a:off x="13573" y="796086"/>
            <a:ext cx="5022685" cy="38005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6" grpId="0" animBg="1"/>
      <p:bldP spid="47" grpId="0"/>
      <p:bldP spid="49" grpId="0"/>
      <p:bldP spid="50" grpId="0" animBg="1"/>
      <p:bldP spid="51" grpId="0" animBg="1"/>
      <p:bldP spid="52" grpId="0" animBg="1"/>
      <p:bldP spid="53" grpId="0" animBg="1"/>
      <p:bldP spid="56" grpId="0"/>
      <p:bldP spid="57" grpId="0"/>
      <p:bldP spid="60" grpId="0"/>
      <p:bldP spid="61" grpId="0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12.1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the relative solubilities in the following cases: a) Bromine (Br</a:t>
            </a:r>
            <a:r>
              <a:rPr lang="en-CA" sz="2400" i="1" baseline="-25000" dirty="0"/>
              <a:t>2</a:t>
            </a:r>
            <a:r>
              <a:rPr lang="en-CA" sz="2400" i="1" dirty="0"/>
              <a:t>) in benzene </a:t>
            </a:r>
          </a:p>
          <a:p>
            <a:r>
              <a:rPr lang="en-CA" sz="2400" i="1" dirty="0"/>
              <a:t>(C</a:t>
            </a:r>
            <a:r>
              <a:rPr lang="en-CA" sz="2400" i="1" baseline="-25000" dirty="0"/>
              <a:t>6</a:t>
            </a:r>
            <a:r>
              <a:rPr lang="en-CA" sz="2400" i="1" dirty="0"/>
              <a:t>H</a:t>
            </a:r>
            <a:r>
              <a:rPr lang="en-CA" sz="2400" i="1" baseline="-25000" dirty="0"/>
              <a:t>6</a:t>
            </a:r>
            <a:r>
              <a:rPr lang="en-CA" sz="2400" i="1" dirty="0"/>
              <a:t> 𝜇 = 0 D) and in water (𝜇 = 1.87 D), b) </a:t>
            </a:r>
            <a:r>
              <a:rPr lang="en-CA" sz="2400" i="1" dirty="0" err="1"/>
              <a:t>KCl</a:t>
            </a:r>
            <a:r>
              <a:rPr lang="en-CA" sz="2400" i="1" dirty="0"/>
              <a:t> in carbon tetrachloride (CCl</a:t>
            </a:r>
            <a:r>
              <a:rPr lang="en-CA" sz="2400" i="1" baseline="-25000" dirty="0"/>
              <a:t>4</a:t>
            </a:r>
            <a:r>
              <a:rPr lang="en-CA" sz="2400" i="1" dirty="0"/>
              <a:t>, 𝜇 = 0 D) and in liquid ammonia (NH3 𝜇 = 1.46 D), c) formaldehyde (CH</a:t>
            </a:r>
            <a:r>
              <a:rPr lang="en-CA" sz="2400" i="1" baseline="-25000" dirty="0"/>
              <a:t>2</a:t>
            </a:r>
            <a:r>
              <a:rPr lang="en-CA" sz="2400" i="1" dirty="0"/>
              <a:t>O) in carbon disulfide (CS</a:t>
            </a:r>
            <a:r>
              <a:rPr lang="en-CA" sz="2400" i="1" baseline="-25000" dirty="0"/>
              <a:t>	</a:t>
            </a:r>
            <a:r>
              <a:rPr lang="en-CA" sz="2400" i="1" dirty="0"/>
              <a:t>, 𝜇 = 0) and in water. 	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AF4D7-7F8D-E78A-B7FE-02A310AB4F41}"/>
              </a:ext>
            </a:extLst>
          </p:cNvPr>
          <p:cNvSpPr/>
          <p:nvPr/>
        </p:nvSpPr>
        <p:spPr>
          <a:xfrm>
            <a:off x="4946072" y="803350"/>
            <a:ext cx="7107383" cy="34657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4A0D06-C174-5EF4-AB20-6B0C55979B54}"/>
              </a:ext>
            </a:extLst>
          </p:cNvPr>
          <p:cNvSpPr txBox="1"/>
          <p:nvPr/>
        </p:nvSpPr>
        <p:spPr>
          <a:xfrm>
            <a:off x="434855" y="6063456"/>
            <a:ext cx="2799953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LIKE dissolve LIKE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26A14C-CC78-7872-4D88-C03C40450CAF}"/>
              </a:ext>
            </a:extLst>
          </p:cNvPr>
          <p:cNvSpPr txBox="1"/>
          <p:nvPr/>
        </p:nvSpPr>
        <p:spPr>
          <a:xfrm>
            <a:off x="3352795" y="5763692"/>
            <a:ext cx="8700660" cy="10495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I predict </a:t>
            </a:r>
            <a:r>
              <a:rPr lang="en-US" sz="2800" dirty="0" err="1"/>
              <a:t>KCl</a:t>
            </a:r>
            <a:r>
              <a:rPr lang="en-US" sz="2800" dirty="0"/>
              <a:t> is soluble in ammonia NOT Carbon Tetrachloride.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2E9ED2-21E1-EC5D-A33C-D6CBE7E1A321}"/>
              </a:ext>
            </a:extLst>
          </p:cNvPr>
          <p:cNvSpPr/>
          <p:nvPr/>
        </p:nvSpPr>
        <p:spPr>
          <a:xfrm>
            <a:off x="0" y="1203440"/>
            <a:ext cx="3117273" cy="29285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F44B8E-16DD-AFCC-4FB7-EB4033ACDCAB}"/>
              </a:ext>
            </a:extLst>
          </p:cNvPr>
          <p:cNvSpPr txBox="1"/>
          <p:nvPr/>
        </p:nvSpPr>
        <p:spPr>
          <a:xfrm>
            <a:off x="1991584" y="2583756"/>
            <a:ext cx="7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5EBDD99-B42E-5D69-8028-16A6C4440763}"/>
              </a:ext>
            </a:extLst>
          </p:cNvPr>
          <p:cNvSpPr/>
          <p:nvPr/>
        </p:nvSpPr>
        <p:spPr>
          <a:xfrm>
            <a:off x="2585503" y="282656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BB74A3E-78EC-10C6-45C2-A949DCF3B8F4}"/>
              </a:ext>
            </a:extLst>
          </p:cNvPr>
          <p:cNvSpPr/>
          <p:nvPr/>
        </p:nvSpPr>
        <p:spPr>
          <a:xfrm>
            <a:off x="2284834" y="252161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880FB66-8B14-032C-F944-83C8861B9B2E}"/>
              </a:ext>
            </a:extLst>
          </p:cNvPr>
          <p:cNvSpPr/>
          <p:nvPr/>
        </p:nvSpPr>
        <p:spPr>
          <a:xfrm>
            <a:off x="2128304" y="319556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1095E4B-A865-0091-93AB-D48C7575D25C}"/>
              </a:ext>
            </a:extLst>
          </p:cNvPr>
          <p:cNvSpPr/>
          <p:nvPr/>
        </p:nvSpPr>
        <p:spPr>
          <a:xfrm>
            <a:off x="2300369" y="320284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A025B5D-185C-ED22-56D1-A693D77127B6}"/>
              </a:ext>
            </a:extLst>
          </p:cNvPr>
          <p:cNvSpPr/>
          <p:nvPr/>
        </p:nvSpPr>
        <p:spPr>
          <a:xfrm>
            <a:off x="2578125" y="296159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3091168-48B0-BF4F-467E-E9B552AF7E46}"/>
              </a:ext>
            </a:extLst>
          </p:cNvPr>
          <p:cNvSpPr/>
          <p:nvPr/>
        </p:nvSpPr>
        <p:spPr>
          <a:xfrm>
            <a:off x="2128303" y="252880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FD2B99-749C-110B-67D5-87BB63C48257}"/>
              </a:ext>
            </a:extLst>
          </p:cNvPr>
          <p:cNvSpPr txBox="1"/>
          <p:nvPr/>
        </p:nvSpPr>
        <p:spPr>
          <a:xfrm>
            <a:off x="1185360" y="2611001"/>
            <a:ext cx="30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39314CE-8A77-7481-3D67-923D7CE809A1}"/>
              </a:ext>
            </a:extLst>
          </p:cNvPr>
          <p:cNvCxnSpPr>
            <a:cxnSpLocks/>
          </p:cNvCxnSpPr>
          <p:nvPr/>
        </p:nvCxnSpPr>
        <p:spPr>
          <a:xfrm>
            <a:off x="1588149" y="2932788"/>
            <a:ext cx="414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85AB56F-B169-ADDF-324C-AF8F39D5242A}"/>
              </a:ext>
            </a:extLst>
          </p:cNvPr>
          <p:cNvCxnSpPr>
            <a:cxnSpLocks/>
          </p:cNvCxnSpPr>
          <p:nvPr/>
        </p:nvCxnSpPr>
        <p:spPr>
          <a:xfrm flipV="1">
            <a:off x="1174755" y="2269000"/>
            <a:ext cx="1184607" cy="710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ACD307-8400-585F-50A3-6F80DDC628DF}"/>
              </a:ext>
            </a:extLst>
          </p:cNvPr>
          <p:cNvCxnSpPr>
            <a:cxnSpLocks/>
          </p:cNvCxnSpPr>
          <p:nvPr/>
        </p:nvCxnSpPr>
        <p:spPr>
          <a:xfrm flipV="1">
            <a:off x="1424546" y="2062692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113DEF2-60E3-E584-5A5C-1DFC7695521F}"/>
              </a:ext>
            </a:extLst>
          </p:cNvPr>
          <p:cNvSpPr txBox="1"/>
          <p:nvPr/>
        </p:nvSpPr>
        <p:spPr>
          <a:xfrm>
            <a:off x="1156544" y="3360846"/>
            <a:ext cx="2061503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KCl</a:t>
            </a:r>
            <a:r>
              <a:rPr lang="en-US" sz="2800" dirty="0">
                <a:solidFill>
                  <a:srgbClr val="FF0000"/>
                </a:solidFill>
              </a:rPr>
              <a:t> is polar.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706312-421B-93FF-A276-FCE06CD41ED4}"/>
              </a:ext>
            </a:extLst>
          </p:cNvPr>
          <p:cNvSpPr txBox="1"/>
          <p:nvPr/>
        </p:nvSpPr>
        <p:spPr>
          <a:xfrm>
            <a:off x="6096000" y="2421870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9A52DE1-8FA5-4848-C465-EFE727B8E66C}"/>
              </a:ext>
            </a:extLst>
          </p:cNvPr>
          <p:cNvCxnSpPr/>
          <p:nvPr/>
        </p:nvCxnSpPr>
        <p:spPr>
          <a:xfrm>
            <a:off x="6661353" y="2745800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B17ED2F-D53F-F7EB-40DD-C0D8DDC13213}"/>
              </a:ext>
            </a:extLst>
          </p:cNvPr>
          <p:cNvCxnSpPr/>
          <p:nvPr/>
        </p:nvCxnSpPr>
        <p:spPr>
          <a:xfrm>
            <a:off x="5399290" y="2769612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D8E1BC7-0E5D-7587-09A9-BD755E847944}"/>
              </a:ext>
            </a:extLst>
          </p:cNvPr>
          <p:cNvCxnSpPr>
            <a:cxnSpLocks/>
          </p:cNvCxnSpPr>
          <p:nvPr/>
        </p:nvCxnSpPr>
        <p:spPr>
          <a:xfrm flipV="1">
            <a:off x="6324900" y="2002850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DD8BEE3-8593-197F-5CF7-2E09DC1808AF}"/>
              </a:ext>
            </a:extLst>
          </p:cNvPr>
          <p:cNvCxnSpPr>
            <a:cxnSpLocks/>
          </p:cNvCxnSpPr>
          <p:nvPr/>
        </p:nvCxnSpPr>
        <p:spPr>
          <a:xfrm flipV="1">
            <a:off x="6324900" y="3068201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C2B76B7-5078-CED6-5786-E2604AD78A2E}"/>
              </a:ext>
            </a:extLst>
          </p:cNvPr>
          <p:cNvSpPr txBox="1"/>
          <p:nvPr/>
        </p:nvSpPr>
        <p:spPr>
          <a:xfrm>
            <a:off x="6115049" y="1492189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438F8E-2631-AC04-1C16-D972AC094235}"/>
              </a:ext>
            </a:extLst>
          </p:cNvPr>
          <p:cNvSpPr txBox="1"/>
          <p:nvPr/>
        </p:nvSpPr>
        <p:spPr>
          <a:xfrm>
            <a:off x="6095999" y="3375323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7195AF3-E356-9858-0C80-C47D8213DEFE}"/>
              </a:ext>
            </a:extLst>
          </p:cNvPr>
          <p:cNvSpPr txBox="1"/>
          <p:nvPr/>
        </p:nvSpPr>
        <p:spPr>
          <a:xfrm>
            <a:off x="7232853" y="242110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CCA83F-2DED-22E4-DD85-8F1618D26A3C}"/>
              </a:ext>
            </a:extLst>
          </p:cNvPr>
          <p:cNvSpPr txBox="1"/>
          <p:nvPr/>
        </p:nvSpPr>
        <p:spPr>
          <a:xfrm>
            <a:off x="4905371" y="2446446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75BFAE0-A052-573E-33DF-A97DF12D3406}"/>
              </a:ext>
            </a:extLst>
          </p:cNvPr>
          <p:cNvSpPr/>
          <p:nvPr/>
        </p:nvSpPr>
        <p:spPr>
          <a:xfrm>
            <a:off x="7846160" y="265115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074E1B5-1A89-2CE6-289D-A05F0EA559B4}"/>
              </a:ext>
            </a:extLst>
          </p:cNvPr>
          <p:cNvSpPr/>
          <p:nvPr/>
        </p:nvSpPr>
        <p:spPr>
          <a:xfrm>
            <a:off x="7545491" y="234621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434ADC1-B486-6333-ACEF-354C6E780903}"/>
              </a:ext>
            </a:extLst>
          </p:cNvPr>
          <p:cNvSpPr/>
          <p:nvPr/>
        </p:nvSpPr>
        <p:spPr>
          <a:xfrm>
            <a:off x="7388961" y="302016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D30A43A-F50A-584C-FBAF-857AB7202450}"/>
              </a:ext>
            </a:extLst>
          </p:cNvPr>
          <p:cNvSpPr/>
          <p:nvPr/>
        </p:nvSpPr>
        <p:spPr>
          <a:xfrm>
            <a:off x="7561026" y="302743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0CCAD7A-B4CA-3DD3-C7B4-A8E980236661}"/>
              </a:ext>
            </a:extLst>
          </p:cNvPr>
          <p:cNvSpPr/>
          <p:nvPr/>
        </p:nvSpPr>
        <p:spPr>
          <a:xfrm>
            <a:off x="7838782" y="278618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D285D5C-AEA4-566B-524D-CA9B9C9AF1E4}"/>
              </a:ext>
            </a:extLst>
          </p:cNvPr>
          <p:cNvSpPr/>
          <p:nvPr/>
        </p:nvSpPr>
        <p:spPr>
          <a:xfrm>
            <a:off x="7388960" y="235339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3782206-CA24-7182-A2F3-EF99FF275125}"/>
              </a:ext>
            </a:extLst>
          </p:cNvPr>
          <p:cNvSpPr/>
          <p:nvPr/>
        </p:nvSpPr>
        <p:spPr>
          <a:xfrm>
            <a:off x="4740997" y="266067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B377F40-C482-9AE8-598B-04EB06A2845D}"/>
              </a:ext>
            </a:extLst>
          </p:cNvPr>
          <p:cNvSpPr/>
          <p:nvPr/>
        </p:nvSpPr>
        <p:spPr>
          <a:xfrm>
            <a:off x="5197571" y="235573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FBC2BA7-F4D4-0298-604C-A49311EDCA1E}"/>
              </a:ext>
            </a:extLst>
          </p:cNvPr>
          <p:cNvSpPr/>
          <p:nvPr/>
        </p:nvSpPr>
        <p:spPr>
          <a:xfrm>
            <a:off x="5041041" y="302968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2F353FC-F80F-B0D1-D49B-3EFC49DF81B7}"/>
              </a:ext>
            </a:extLst>
          </p:cNvPr>
          <p:cNvSpPr/>
          <p:nvPr/>
        </p:nvSpPr>
        <p:spPr>
          <a:xfrm>
            <a:off x="5213106" y="303695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BF915F9-EAB1-D941-B6B8-0EF174FB6ED8}"/>
              </a:ext>
            </a:extLst>
          </p:cNvPr>
          <p:cNvSpPr/>
          <p:nvPr/>
        </p:nvSpPr>
        <p:spPr>
          <a:xfrm>
            <a:off x="4733619" y="279570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A27E7BB-3D38-179E-E8A2-E93947E74055}"/>
              </a:ext>
            </a:extLst>
          </p:cNvPr>
          <p:cNvSpPr/>
          <p:nvPr/>
        </p:nvSpPr>
        <p:spPr>
          <a:xfrm>
            <a:off x="5041040" y="236291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5C5728F-7E20-8421-5FA7-7329B2492D27}"/>
              </a:ext>
            </a:extLst>
          </p:cNvPr>
          <p:cNvCxnSpPr>
            <a:cxnSpLocks/>
          </p:cNvCxnSpPr>
          <p:nvPr/>
        </p:nvCxnSpPr>
        <p:spPr>
          <a:xfrm flipH="1">
            <a:off x="5389072" y="2598018"/>
            <a:ext cx="69670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1069E87-09CB-67CF-72D5-6379972E7796}"/>
              </a:ext>
            </a:extLst>
          </p:cNvPr>
          <p:cNvCxnSpPr>
            <a:cxnSpLocks/>
          </p:cNvCxnSpPr>
          <p:nvPr/>
        </p:nvCxnSpPr>
        <p:spPr>
          <a:xfrm>
            <a:off x="5960572" y="2459620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692A187-9439-35B7-F0AB-5720CCDC1A65}"/>
              </a:ext>
            </a:extLst>
          </p:cNvPr>
          <p:cNvCxnSpPr>
            <a:cxnSpLocks/>
          </p:cNvCxnSpPr>
          <p:nvPr/>
        </p:nvCxnSpPr>
        <p:spPr>
          <a:xfrm>
            <a:off x="6642651" y="2565565"/>
            <a:ext cx="714825" cy="1478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ED5A7E4-7783-F89C-8469-1AFC96D06BBE}"/>
              </a:ext>
            </a:extLst>
          </p:cNvPr>
          <p:cNvCxnSpPr>
            <a:cxnSpLocks/>
          </p:cNvCxnSpPr>
          <p:nvPr/>
        </p:nvCxnSpPr>
        <p:spPr>
          <a:xfrm>
            <a:off x="6746050" y="2427167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4E76CA8-FCF5-AE1F-AEE4-DA608E99BFCE}"/>
              </a:ext>
            </a:extLst>
          </p:cNvPr>
          <p:cNvCxnSpPr>
            <a:cxnSpLocks/>
          </p:cNvCxnSpPr>
          <p:nvPr/>
        </p:nvCxnSpPr>
        <p:spPr>
          <a:xfrm>
            <a:off x="6587719" y="3092120"/>
            <a:ext cx="0" cy="4602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673392-C541-2B7B-A567-C30C63313B56}"/>
              </a:ext>
            </a:extLst>
          </p:cNvPr>
          <p:cNvCxnSpPr>
            <a:cxnSpLocks/>
          </p:cNvCxnSpPr>
          <p:nvPr/>
        </p:nvCxnSpPr>
        <p:spPr>
          <a:xfrm flipV="1">
            <a:off x="6491155" y="3191630"/>
            <a:ext cx="199963" cy="1121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272047F-534C-A6F1-45B9-81DE4E341A28}"/>
              </a:ext>
            </a:extLst>
          </p:cNvPr>
          <p:cNvCxnSpPr>
            <a:cxnSpLocks/>
          </p:cNvCxnSpPr>
          <p:nvPr/>
        </p:nvCxnSpPr>
        <p:spPr>
          <a:xfrm flipV="1">
            <a:off x="6672964" y="1745089"/>
            <a:ext cx="5931" cy="54699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9A785B5-B099-4DF3-51B5-EBE3D083268C}"/>
              </a:ext>
            </a:extLst>
          </p:cNvPr>
          <p:cNvCxnSpPr>
            <a:cxnSpLocks/>
          </p:cNvCxnSpPr>
          <p:nvPr/>
        </p:nvCxnSpPr>
        <p:spPr>
          <a:xfrm flipV="1">
            <a:off x="6565098" y="2142159"/>
            <a:ext cx="199963" cy="1121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CE76655-24B7-CFE4-DED8-5D325E10B873}"/>
              </a:ext>
            </a:extLst>
          </p:cNvPr>
          <p:cNvSpPr txBox="1"/>
          <p:nvPr/>
        </p:nvSpPr>
        <p:spPr>
          <a:xfrm>
            <a:off x="4905371" y="3777536"/>
            <a:ext cx="3714617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Carbon Tetrachloride is non-polar.</a:t>
            </a:r>
            <a:endParaRPr lang="en-US" sz="2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4317332-4B15-4786-C78F-8C1D3F7480AE}"/>
              </a:ext>
            </a:extLst>
          </p:cNvPr>
          <p:cNvSpPr txBox="1"/>
          <p:nvPr/>
        </p:nvSpPr>
        <p:spPr>
          <a:xfrm>
            <a:off x="9702307" y="1687510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47695C5-D89F-4FB2-5904-BCF6BDFA7EA0}"/>
              </a:ext>
            </a:extLst>
          </p:cNvPr>
          <p:cNvSpPr/>
          <p:nvPr/>
        </p:nvSpPr>
        <p:spPr>
          <a:xfrm>
            <a:off x="9812921" y="166425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E893705-150F-CE52-BB9E-A8576926C1DA}"/>
              </a:ext>
            </a:extLst>
          </p:cNvPr>
          <p:cNvSpPr/>
          <p:nvPr/>
        </p:nvSpPr>
        <p:spPr>
          <a:xfrm>
            <a:off x="9949342" y="165880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0A91B09-B5AD-A5A3-F914-DA4E8AC451DF}"/>
              </a:ext>
            </a:extLst>
          </p:cNvPr>
          <p:cNvSpPr txBox="1"/>
          <p:nvPr/>
        </p:nvSpPr>
        <p:spPr>
          <a:xfrm>
            <a:off x="9731062" y="3710694"/>
            <a:ext cx="43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753240D-37FF-6BDA-B1CA-9B5E4B30A480}"/>
              </a:ext>
            </a:extLst>
          </p:cNvPr>
          <p:cNvSpPr txBox="1"/>
          <p:nvPr/>
        </p:nvSpPr>
        <p:spPr>
          <a:xfrm>
            <a:off x="11116965" y="325937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955983-7887-7010-35DB-017AC60CD7E4}"/>
              </a:ext>
            </a:extLst>
          </p:cNvPr>
          <p:cNvSpPr txBox="1"/>
          <p:nvPr/>
        </p:nvSpPr>
        <p:spPr>
          <a:xfrm>
            <a:off x="8184369" y="3064363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8E9EE4F-4041-ACEF-C6A4-AE67929C132F}"/>
              </a:ext>
            </a:extLst>
          </p:cNvPr>
          <p:cNvCxnSpPr>
            <a:cxnSpLocks/>
          </p:cNvCxnSpPr>
          <p:nvPr/>
        </p:nvCxnSpPr>
        <p:spPr>
          <a:xfrm>
            <a:off x="10133657" y="2171627"/>
            <a:ext cx="1004242" cy="128275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6CA9433-674B-9FB0-ED1D-2E904A4269ED}"/>
              </a:ext>
            </a:extLst>
          </p:cNvPr>
          <p:cNvCxnSpPr>
            <a:cxnSpLocks/>
          </p:cNvCxnSpPr>
          <p:nvPr/>
        </p:nvCxnSpPr>
        <p:spPr>
          <a:xfrm flipV="1">
            <a:off x="8626629" y="2189113"/>
            <a:ext cx="1113849" cy="100763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6F5EE9F-08A2-91A0-AA51-2EEE46E022C7}"/>
              </a:ext>
            </a:extLst>
          </p:cNvPr>
          <p:cNvCxnSpPr>
            <a:cxnSpLocks/>
            <a:stCxn id="127" idx="2"/>
          </p:cNvCxnSpPr>
          <p:nvPr/>
        </p:nvCxnSpPr>
        <p:spPr>
          <a:xfrm>
            <a:off x="9928449" y="2333841"/>
            <a:ext cx="20893" cy="145981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1D5F6D9-AC2F-2DD9-A463-7EBDE4EF7FA9}"/>
              </a:ext>
            </a:extLst>
          </p:cNvPr>
          <p:cNvCxnSpPr>
            <a:cxnSpLocks/>
          </p:cNvCxnSpPr>
          <p:nvPr/>
        </p:nvCxnSpPr>
        <p:spPr>
          <a:xfrm flipV="1">
            <a:off x="11771401" y="1711920"/>
            <a:ext cx="0" cy="2193786"/>
          </a:xfrm>
          <a:prstGeom prst="straightConnector1">
            <a:avLst/>
          </a:prstGeom>
          <a:ln w="1143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25670F7-D605-535C-2F2E-5C629A71AD70}"/>
              </a:ext>
            </a:extLst>
          </p:cNvPr>
          <p:cNvCxnSpPr>
            <a:cxnSpLocks/>
          </p:cNvCxnSpPr>
          <p:nvPr/>
        </p:nvCxnSpPr>
        <p:spPr>
          <a:xfrm>
            <a:off x="11511874" y="3570124"/>
            <a:ext cx="519055" cy="4471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3663AFF1-168D-BC7E-9AC9-4FA6047187DE}"/>
              </a:ext>
            </a:extLst>
          </p:cNvPr>
          <p:cNvSpPr txBox="1"/>
          <p:nvPr/>
        </p:nvSpPr>
        <p:spPr>
          <a:xfrm>
            <a:off x="8316312" y="4261427"/>
            <a:ext cx="3714617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Liquid ammonia is polar.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8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83" grpId="0"/>
      <p:bldP spid="84" grpId="0"/>
      <p:bldP spid="89" grpId="0"/>
      <p:bldP spid="90" grpId="0"/>
      <p:bldP spid="91" grpId="0"/>
      <p:bldP spid="9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26" grpId="0"/>
      <p:bldP spid="127" grpId="0"/>
      <p:bldP spid="128" grpId="0" animBg="1"/>
      <p:bldP spid="129" grpId="0" animBg="1"/>
      <p:bldP spid="130" grpId="0"/>
      <p:bldP spid="131" grpId="0"/>
      <p:bldP spid="132" grpId="0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12.1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the relative solubilities in the following cases: a) Bromine (Br</a:t>
            </a:r>
            <a:r>
              <a:rPr lang="en-CA" sz="2400" i="1" baseline="-25000" dirty="0"/>
              <a:t>2</a:t>
            </a:r>
            <a:r>
              <a:rPr lang="en-CA" sz="2400" i="1" dirty="0"/>
              <a:t>) in benzene </a:t>
            </a:r>
          </a:p>
          <a:p>
            <a:r>
              <a:rPr lang="en-CA" sz="2400" i="1" dirty="0"/>
              <a:t>(C</a:t>
            </a:r>
            <a:r>
              <a:rPr lang="en-CA" sz="2400" i="1" baseline="-25000" dirty="0"/>
              <a:t>6</a:t>
            </a:r>
            <a:r>
              <a:rPr lang="en-CA" sz="2400" i="1" dirty="0"/>
              <a:t>H</a:t>
            </a:r>
            <a:r>
              <a:rPr lang="en-CA" sz="2400" i="1" baseline="-25000" dirty="0"/>
              <a:t>6</a:t>
            </a:r>
            <a:r>
              <a:rPr lang="en-CA" sz="2400" i="1" dirty="0"/>
              <a:t> 𝜇 = 0 D) and in water (𝜇 = 1.87 D), b) </a:t>
            </a:r>
            <a:r>
              <a:rPr lang="en-CA" sz="2400" i="1" dirty="0" err="1"/>
              <a:t>KCl</a:t>
            </a:r>
            <a:r>
              <a:rPr lang="en-CA" sz="2400" i="1" dirty="0"/>
              <a:t> in carbon tetrachloride (CCl</a:t>
            </a:r>
            <a:r>
              <a:rPr lang="en-CA" sz="2400" i="1" baseline="-25000" dirty="0"/>
              <a:t>4</a:t>
            </a:r>
            <a:r>
              <a:rPr lang="en-CA" sz="2400" i="1" dirty="0"/>
              <a:t>, 𝜇 = 0 D) and in liquid ammonia (NH3 𝜇 = 1.46 D), c) formaldehyde (CH</a:t>
            </a:r>
            <a:r>
              <a:rPr lang="en-CA" sz="2400" i="1" baseline="-25000" dirty="0"/>
              <a:t>2</a:t>
            </a:r>
            <a:r>
              <a:rPr lang="en-CA" sz="2400" i="1" dirty="0"/>
              <a:t>O) in carbon disulfide (CS</a:t>
            </a:r>
            <a:r>
              <a:rPr lang="en-CA" sz="2400" i="1" baseline="-25000" dirty="0"/>
              <a:t>	</a:t>
            </a:r>
            <a:r>
              <a:rPr lang="en-CA" sz="2400" i="1" dirty="0"/>
              <a:t>, 𝜇 = 0) and in water. 	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EAF4D7-7F8D-E78A-B7FE-02A310AB4F41}"/>
              </a:ext>
            </a:extLst>
          </p:cNvPr>
          <p:cNvSpPr/>
          <p:nvPr/>
        </p:nvSpPr>
        <p:spPr>
          <a:xfrm>
            <a:off x="3740727" y="1162721"/>
            <a:ext cx="8160328" cy="41696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4A0D06-C174-5EF4-AB20-6B0C55979B54}"/>
              </a:ext>
            </a:extLst>
          </p:cNvPr>
          <p:cNvSpPr txBox="1"/>
          <p:nvPr/>
        </p:nvSpPr>
        <p:spPr>
          <a:xfrm>
            <a:off x="434855" y="6063456"/>
            <a:ext cx="2799953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LIKE dissolve LIKE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26A14C-CC78-7872-4D88-C03C40450CAF}"/>
              </a:ext>
            </a:extLst>
          </p:cNvPr>
          <p:cNvSpPr txBox="1"/>
          <p:nvPr/>
        </p:nvSpPr>
        <p:spPr>
          <a:xfrm>
            <a:off x="3352794" y="5977291"/>
            <a:ext cx="8700660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I predict CH</a:t>
            </a:r>
            <a:r>
              <a:rPr lang="en-US" sz="2800" baseline="-25000" dirty="0"/>
              <a:t>2</a:t>
            </a:r>
            <a:r>
              <a:rPr lang="en-US" sz="2800" dirty="0"/>
              <a:t>0 is soluble in water NOT Carbon Disulfide.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124E0-2CDC-AC14-33F2-E20E02EFED31}"/>
              </a:ext>
            </a:extLst>
          </p:cNvPr>
          <p:cNvSpPr txBox="1"/>
          <p:nvPr/>
        </p:nvSpPr>
        <p:spPr>
          <a:xfrm>
            <a:off x="1991584" y="2583756"/>
            <a:ext cx="7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95CFC-29B3-CABC-A7DC-0DCB33CB092F}"/>
              </a:ext>
            </a:extLst>
          </p:cNvPr>
          <p:cNvSpPr txBox="1"/>
          <p:nvPr/>
        </p:nvSpPr>
        <p:spPr>
          <a:xfrm>
            <a:off x="974622" y="258375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C2111-618C-86B0-E353-AF21699C3AF2}"/>
              </a:ext>
            </a:extLst>
          </p:cNvPr>
          <p:cNvCxnSpPr/>
          <p:nvPr/>
        </p:nvCxnSpPr>
        <p:spPr>
          <a:xfrm>
            <a:off x="1534384" y="2906921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68519B-A0E2-5925-F959-1CEE7DD801B9}"/>
              </a:ext>
            </a:extLst>
          </p:cNvPr>
          <p:cNvSpPr txBox="1"/>
          <p:nvPr/>
        </p:nvSpPr>
        <p:spPr>
          <a:xfrm>
            <a:off x="2018297" y="3429000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BB2A0-4153-AA7A-F477-C4929DE01F7F}"/>
              </a:ext>
            </a:extLst>
          </p:cNvPr>
          <p:cNvCxnSpPr>
            <a:cxnSpLocks/>
          </p:cNvCxnSpPr>
          <p:nvPr/>
        </p:nvCxnSpPr>
        <p:spPr>
          <a:xfrm>
            <a:off x="2244439" y="3152186"/>
            <a:ext cx="0" cy="408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4CB596-603E-999A-ECBD-F12CFDE19794}"/>
              </a:ext>
            </a:extLst>
          </p:cNvPr>
          <p:cNvCxnSpPr/>
          <p:nvPr/>
        </p:nvCxnSpPr>
        <p:spPr>
          <a:xfrm>
            <a:off x="2463645" y="283765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DC59A2-0027-3871-2A22-976247F1AB75}"/>
              </a:ext>
            </a:extLst>
          </p:cNvPr>
          <p:cNvCxnSpPr/>
          <p:nvPr/>
        </p:nvCxnSpPr>
        <p:spPr>
          <a:xfrm>
            <a:off x="2463645" y="2962341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D1C34F-3164-5D34-1F02-4743A641A2FD}"/>
              </a:ext>
            </a:extLst>
          </p:cNvPr>
          <p:cNvSpPr txBox="1"/>
          <p:nvPr/>
        </p:nvSpPr>
        <p:spPr>
          <a:xfrm>
            <a:off x="2887769" y="256768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52CD15-765B-00E7-A112-4273B6CCB77F}"/>
              </a:ext>
            </a:extLst>
          </p:cNvPr>
          <p:cNvSpPr/>
          <p:nvPr/>
        </p:nvSpPr>
        <p:spPr>
          <a:xfrm>
            <a:off x="3293801" y="258375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9A2076-3F7B-8058-7ACB-BF4245B93B9A}"/>
              </a:ext>
            </a:extLst>
          </p:cNvPr>
          <p:cNvSpPr/>
          <p:nvPr/>
        </p:nvSpPr>
        <p:spPr>
          <a:xfrm>
            <a:off x="3425917" y="268998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EB7AFD-7140-AB0A-CD70-00C2125691CE}"/>
              </a:ext>
            </a:extLst>
          </p:cNvPr>
          <p:cNvSpPr/>
          <p:nvPr/>
        </p:nvSpPr>
        <p:spPr>
          <a:xfrm>
            <a:off x="3389064" y="300156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B4F3C4-5702-8549-2622-25B2584AE991}"/>
              </a:ext>
            </a:extLst>
          </p:cNvPr>
          <p:cNvSpPr/>
          <p:nvPr/>
        </p:nvSpPr>
        <p:spPr>
          <a:xfrm>
            <a:off x="3284421" y="312760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3A5AC5-6812-9AE7-7547-201466A47488}"/>
              </a:ext>
            </a:extLst>
          </p:cNvPr>
          <p:cNvCxnSpPr>
            <a:cxnSpLocks/>
          </p:cNvCxnSpPr>
          <p:nvPr/>
        </p:nvCxnSpPr>
        <p:spPr>
          <a:xfrm flipV="1">
            <a:off x="1991584" y="2445220"/>
            <a:ext cx="1184607" cy="710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6C159B-5049-1DD0-6A38-7B57B63B10D2}"/>
              </a:ext>
            </a:extLst>
          </p:cNvPr>
          <p:cNvCxnSpPr>
            <a:cxnSpLocks/>
          </p:cNvCxnSpPr>
          <p:nvPr/>
        </p:nvCxnSpPr>
        <p:spPr>
          <a:xfrm flipV="1">
            <a:off x="2241375" y="2238912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EAFD2A-1DD4-0672-FD1C-B18F20CE1779}"/>
              </a:ext>
            </a:extLst>
          </p:cNvPr>
          <p:cNvSpPr txBox="1"/>
          <p:nvPr/>
        </p:nvSpPr>
        <p:spPr>
          <a:xfrm>
            <a:off x="1173305" y="3950077"/>
            <a:ext cx="2215757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O is polar.</a:t>
            </a:r>
            <a:endParaRPr lang="en-US" sz="28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F76E59-07D9-A768-FDB0-F61DD0381688}"/>
              </a:ext>
            </a:extLst>
          </p:cNvPr>
          <p:cNvCxnSpPr/>
          <p:nvPr/>
        </p:nvCxnSpPr>
        <p:spPr>
          <a:xfrm>
            <a:off x="7087837" y="2794328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B68B18-D54D-BCDD-E940-1241FD2F80EE}"/>
              </a:ext>
            </a:extLst>
          </p:cNvPr>
          <p:cNvCxnSpPr/>
          <p:nvPr/>
        </p:nvCxnSpPr>
        <p:spPr>
          <a:xfrm>
            <a:off x="7087837" y="2919019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2195E9-7F3E-B378-848C-CD0BE3D4DF7A}"/>
              </a:ext>
            </a:extLst>
          </p:cNvPr>
          <p:cNvSpPr txBox="1"/>
          <p:nvPr/>
        </p:nvSpPr>
        <p:spPr>
          <a:xfrm>
            <a:off x="7511961" y="252435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F05EEA-B9AA-1706-E675-CC18AA3F23F0}"/>
              </a:ext>
            </a:extLst>
          </p:cNvPr>
          <p:cNvSpPr/>
          <p:nvPr/>
        </p:nvSpPr>
        <p:spPr>
          <a:xfrm>
            <a:off x="7805259" y="254043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DB08B3-E1B5-F045-4CE6-BCF683A9BA93}"/>
              </a:ext>
            </a:extLst>
          </p:cNvPr>
          <p:cNvSpPr/>
          <p:nvPr/>
        </p:nvSpPr>
        <p:spPr>
          <a:xfrm>
            <a:off x="7937375" y="264665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C1665A-7233-AC12-A37F-2824B16DBF5C}"/>
              </a:ext>
            </a:extLst>
          </p:cNvPr>
          <p:cNvSpPr/>
          <p:nvPr/>
        </p:nvSpPr>
        <p:spPr>
          <a:xfrm>
            <a:off x="7900522" y="295824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236706-ADB8-1B27-4872-BC0411B36B3D}"/>
              </a:ext>
            </a:extLst>
          </p:cNvPr>
          <p:cNvSpPr/>
          <p:nvPr/>
        </p:nvSpPr>
        <p:spPr>
          <a:xfrm>
            <a:off x="7795879" y="308428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F830B9-0523-5B91-96BE-9CD5BD2828CD}"/>
              </a:ext>
            </a:extLst>
          </p:cNvPr>
          <p:cNvSpPr txBox="1"/>
          <p:nvPr/>
        </p:nvSpPr>
        <p:spPr>
          <a:xfrm>
            <a:off x="6665815" y="2546918"/>
            <a:ext cx="7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7CA7C-30FE-4522-809B-8175F7C293A8}"/>
              </a:ext>
            </a:extLst>
          </p:cNvPr>
          <p:cNvSpPr txBox="1"/>
          <p:nvPr/>
        </p:nvSpPr>
        <p:spPr>
          <a:xfrm>
            <a:off x="5731968" y="255031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FC1D82-1396-C1D7-C0A3-EA4C185B8BF4}"/>
              </a:ext>
            </a:extLst>
          </p:cNvPr>
          <p:cNvCxnSpPr/>
          <p:nvPr/>
        </p:nvCxnSpPr>
        <p:spPr>
          <a:xfrm>
            <a:off x="6208615" y="2822529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426870-C782-4364-3A40-17795287586F}"/>
              </a:ext>
            </a:extLst>
          </p:cNvPr>
          <p:cNvCxnSpPr/>
          <p:nvPr/>
        </p:nvCxnSpPr>
        <p:spPr>
          <a:xfrm>
            <a:off x="6208615" y="294722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2A136C86-82EB-7035-2ADD-465819093225}"/>
              </a:ext>
            </a:extLst>
          </p:cNvPr>
          <p:cNvSpPr/>
          <p:nvPr/>
        </p:nvSpPr>
        <p:spPr>
          <a:xfrm>
            <a:off x="5740334" y="254407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A13A5F-E07A-E021-8C15-76CC854CEF98}"/>
              </a:ext>
            </a:extLst>
          </p:cNvPr>
          <p:cNvSpPr/>
          <p:nvPr/>
        </p:nvSpPr>
        <p:spPr>
          <a:xfrm>
            <a:off x="5635612" y="264665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ECBC635-DC8C-F1BE-B3FE-24FB247FF56C}"/>
              </a:ext>
            </a:extLst>
          </p:cNvPr>
          <p:cNvSpPr/>
          <p:nvPr/>
        </p:nvSpPr>
        <p:spPr>
          <a:xfrm>
            <a:off x="5597118" y="295824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973147A-7ABB-DEEB-B241-1231E0E6B401}"/>
              </a:ext>
            </a:extLst>
          </p:cNvPr>
          <p:cNvSpPr/>
          <p:nvPr/>
        </p:nvSpPr>
        <p:spPr>
          <a:xfrm>
            <a:off x="5715105" y="308496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0661ED-CFE1-7A77-EA76-D4FC2F6990DE}"/>
              </a:ext>
            </a:extLst>
          </p:cNvPr>
          <p:cNvSpPr txBox="1"/>
          <p:nvPr/>
        </p:nvSpPr>
        <p:spPr>
          <a:xfrm>
            <a:off x="5386197" y="3238069"/>
            <a:ext cx="3118973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Carbon Disulfide is NOT polar.</a:t>
            </a:r>
            <a:endParaRPr lang="en-US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0C6582-6FBB-FC4E-3CFD-6F45B98BDBAD}"/>
              </a:ext>
            </a:extLst>
          </p:cNvPr>
          <p:cNvSpPr txBox="1"/>
          <p:nvPr/>
        </p:nvSpPr>
        <p:spPr>
          <a:xfrm>
            <a:off x="9753431" y="3329944"/>
            <a:ext cx="1552954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 (Water).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FD9C7B-520D-70EA-C896-B55F4BB17166}"/>
              </a:ext>
            </a:extLst>
          </p:cNvPr>
          <p:cNvSpPr txBox="1"/>
          <p:nvPr/>
        </p:nvSpPr>
        <p:spPr>
          <a:xfrm>
            <a:off x="9901356" y="2153409"/>
            <a:ext cx="883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O</a:t>
            </a:r>
            <a:endParaRPr lang="en-US" sz="6000" b="1" baseline="-250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9D2745C-0FF6-E314-E9E4-90410080A033}"/>
              </a:ext>
            </a:extLst>
          </p:cNvPr>
          <p:cNvSpPr/>
          <p:nvPr/>
        </p:nvSpPr>
        <p:spPr>
          <a:xfrm>
            <a:off x="9811191" y="2247580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5AB725-E766-EB1A-C197-3F9042C31673}"/>
              </a:ext>
            </a:extLst>
          </p:cNvPr>
          <p:cNvSpPr/>
          <p:nvPr/>
        </p:nvSpPr>
        <p:spPr>
          <a:xfrm>
            <a:off x="9695035" y="2460438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7E76DBB-2145-0A34-23A2-DD838E5BA932}"/>
              </a:ext>
            </a:extLst>
          </p:cNvPr>
          <p:cNvSpPr/>
          <p:nvPr/>
        </p:nvSpPr>
        <p:spPr>
          <a:xfrm>
            <a:off x="10488271" y="2248622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75C39A-D0CF-78B1-9902-59B02FCAE038}"/>
              </a:ext>
            </a:extLst>
          </p:cNvPr>
          <p:cNvSpPr/>
          <p:nvPr/>
        </p:nvSpPr>
        <p:spPr>
          <a:xfrm>
            <a:off x="10586782" y="2466084"/>
            <a:ext cx="175093" cy="1885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85796D-6AA9-1EFC-6289-077CA0C9979E}"/>
              </a:ext>
            </a:extLst>
          </p:cNvPr>
          <p:cNvCxnSpPr>
            <a:cxnSpLocks/>
          </p:cNvCxnSpPr>
          <p:nvPr/>
        </p:nvCxnSpPr>
        <p:spPr>
          <a:xfrm flipV="1">
            <a:off x="9549159" y="2906921"/>
            <a:ext cx="437125" cy="26215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550CC03-91C4-5CBF-42B0-FC1544B4CCB5}"/>
              </a:ext>
            </a:extLst>
          </p:cNvPr>
          <p:cNvCxnSpPr>
            <a:cxnSpLocks/>
          </p:cNvCxnSpPr>
          <p:nvPr/>
        </p:nvCxnSpPr>
        <p:spPr>
          <a:xfrm flipH="1" flipV="1">
            <a:off x="10457911" y="2922405"/>
            <a:ext cx="346487" cy="26111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A51DADB-ECAA-C3F2-790F-1F46AC425AE1}"/>
              </a:ext>
            </a:extLst>
          </p:cNvPr>
          <p:cNvSpPr txBox="1"/>
          <p:nvPr/>
        </p:nvSpPr>
        <p:spPr>
          <a:xfrm>
            <a:off x="9205697" y="2906921"/>
            <a:ext cx="6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  <a:endParaRPr lang="en-US" sz="6000" b="1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63CFE8-1DAE-ABB9-E3AE-994099C6D05A}"/>
              </a:ext>
            </a:extLst>
          </p:cNvPr>
          <p:cNvSpPr txBox="1"/>
          <p:nvPr/>
        </p:nvSpPr>
        <p:spPr>
          <a:xfrm>
            <a:off x="10456569" y="2903844"/>
            <a:ext cx="67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H</a:t>
            </a:r>
            <a:endParaRPr lang="en-US" sz="6000" b="1" baseline="-250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6C8F70-59ED-3E57-78EA-6050174A37AA}"/>
              </a:ext>
            </a:extLst>
          </p:cNvPr>
          <p:cNvCxnSpPr>
            <a:cxnSpLocks/>
          </p:cNvCxnSpPr>
          <p:nvPr/>
        </p:nvCxnSpPr>
        <p:spPr>
          <a:xfrm flipV="1">
            <a:off x="11277149" y="2180271"/>
            <a:ext cx="29236" cy="145129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BAA2E9E-EC87-B619-D87D-B6FE230E5863}"/>
              </a:ext>
            </a:extLst>
          </p:cNvPr>
          <p:cNvCxnSpPr>
            <a:cxnSpLocks/>
          </p:cNvCxnSpPr>
          <p:nvPr/>
        </p:nvCxnSpPr>
        <p:spPr>
          <a:xfrm flipH="1">
            <a:off x="11049402" y="3408034"/>
            <a:ext cx="515675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/>
      <p:bldP spid="62" grpId="0" animBg="1"/>
      <p:bldP spid="3" grpId="0"/>
      <p:bldP spid="12" grpId="0"/>
      <p:bldP spid="14" grpId="0"/>
      <p:bldP spid="19" grpId="0"/>
      <p:bldP spid="20" grpId="0" animBg="1"/>
      <p:bldP spid="21" grpId="0" animBg="1"/>
      <p:bldP spid="22" grpId="0" animBg="1"/>
      <p:bldP spid="23" grpId="0" animBg="1"/>
      <p:bldP spid="8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12.1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Is iodine (I</a:t>
            </a:r>
            <a:r>
              <a:rPr lang="en-CA" sz="2400" i="1" baseline="-25000" dirty="0"/>
              <a:t>2</a:t>
            </a:r>
            <a:r>
              <a:rPr lang="en-CA" sz="2400" i="1" dirty="0"/>
              <a:t>) more soluble in water or in carbon disulfide (CS</a:t>
            </a:r>
            <a:r>
              <a:rPr lang="en-CA" sz="2400" i="1" baseline="-25000" dirty="0"/>
              <a:t>2</a:t>
            </a:r>
            <a:r>
              <a:rPr lang="en-CA" sz="2400" i="1" dirty="0"/>
              <a:t>)?</a:t>
            </a:r>
            <a:endParaRPr lang="en-CA" sz="2400" i="1" baseline="30000" dirty="0"/>
          </a:p>
        </p:txBody>
      </p:sp>
    </p:spTree>
    <p:extLst>
      <p:ext uri="{BB962C8B-B14F-4D97-AF65-F5344CB8AC3E}">
        <p14:creationId xmlns:p14="http://schemas.microsoft.com/office/powerpoint/2010/main" val="40602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12.3: Concentration Units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4872B-F0C9-FA85-6E24-694A97BC2389}"/>
              </a:ext>
            </a:extLst>
          </p:cNvPr>
          <p:cNvSpPr txBox="1"/>
          <p:nvPr/>
        </p:nvSpPr>
        <p:spPr>
          <a:xfrm>
            <a:off x="267413" y="884781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There are </a:t>
            </a:r>
            <a:r>
              <a:rPr lang="en-US" sz="2800" dirty="0">
                <a:solidFill>
                  <a:srgbClr val="FF0000"/>
                </a:solidFill>
              </a:rPr>
              <a:t>many types of concentration </a:t>
            </a:r>
            <a:r>
              <a:rPr lang="en-US" sz="2800" dirty="0"/>
              <a:t>that are used by society. We are going to </a:t>
            </a:r>
            <a:r>
              <a:rPr lang="en-US" sz="2800" dirty="0">
                <a:solidFill>
                  <a:srgbClr val="FF0000"/>
                </a:solidFill>
              </a:rPr>
              <a:t>focus on TWO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254F9-86F5-0CFF-38F9-FDBBA5C2103D}"/>
              </a:ext>
            </a:extLst>
          </p:cNvPr>
          <p:cNvSpPr txBox="1"/>
          <p:nvPr/>
        </p:nvSpPr>
        <p:spPr>
          <a:xfrm>
            <a:off x="346364" y="2504920"/>
            <a:ext cx="278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Percent by Mass</a:t>
            </a:r>
            <a:r>
              <a:rPr lang="en-US" sz="28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C10AE-04CC-1E31-C779-D0FFA049DD96}"/>
              </a:ext>
            </a:extLst>
          </p:cNvPr>
          <p:cNvSpPr txBox="1"/>
          <p:nvPr/>
        </p:nvSpPr>
        <p:spPr>
          <a:xfrm>
            <a:off x="346364" y="4209029"/>
            <a:ext cx="156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Molarity</a:t>
            </a:r>
            <a:r>
              <a:rPr lang="en-US" sz="28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30251-7BC9-E031-352F-107995B929B7}"/>
              </a:ext>
            </a:extLst>
          </p:cNvPr>
          <p:cNvSpPr txBox="1"/>
          <p:nvPr/>
        </p:nvSpPr>
        <p:spPr>
          <a:xfrm>
            <a:off x="793886" y="3117460"/>
            <a:ext cx="4595532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Also called </a:t>
            </a:r>
            <a:r>
              <a:rPr lang="en-US" sz="2800" dirty="0">
                <a:solidFill>
                  <a:srgbClr val="FF0000"/>
                </a:solidFill>
              </a:rPr>
              <a:t>percent by weight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16564-7FD7-88BB-ED06-B63B90A7F68B}"/>
              </a:ext>
            </a:extLst>
          </p:cNvPr>
          <p:cNvSpPr txBox="1"/>
          <p:nvPr/>
        </p:nvSpPr>
        <p:spPr>
          <a:xfrm>
            <a:off x="5185776" y="3126357"/>
            <a:ext cx="6659859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Percent by volume has no units other than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F12AF-521E-E837-347B-FA89C1BC1BB0}"/>
              </a:ext>
            </a:extLst>
          </p:cNvPr>
          <p:cNvSpPr txBox="1"/>
          <p:nvPr/>
        </p:nvSpPr>
        <p:spPr>
          <a:xfrm>
            <a:off x="793886" y="3552865"/>
            <a:ext cx="6659859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 the units both cancel out.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34F53A-EEFA-6BE7-18B0-878143E1A33B}"/>
              </a:ext>
            </a:extLst>
          </p:cNvPr>
          <p:cNvSpPr/>
          <p:nvPr/>
        </p:nvSpPr>
        <p:spPr>
          <a:xfrm>
            <a:off x="793885" y="3126358"/>
            <a:ext cx="11051749" cy="94972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0BDB9-C466-C78A-E110-257444EA924E}"/>
              </a:ext>
            </a:extLst>
          </p:cNvPr>
          <p:cNvSpPr/>
          <p:nvPr/>
        </p:nvSpPr>
        <p:spPr>
          <a:xfrm>
            <a:off x="793885" y="4890849"/>
            <a:ext cx="11051749" cy="94972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07D0D-A9BB-B804-1D39-704915C83063}"/>
              </a:ext>
            </a:extLst>
          </p:cNvPr>
          <p:cNvSpPr txBox="1"/>
          <p:nvPr/>
        </p:nvSpPr>
        <p:spPr>
          <a:xfrm>
            <a:off x="793886" y="4890848"/>
            <a:ext cx="11051748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concentration unit </a:t>
            </a:r>
            <a:r>
              <a:rPr lang="en-US" sz="2800" dirty="0">
                <a:solidFill>
                  <a:srgbClr val="FF0000"/>
                </a:solidFill>
              </a:rPr>
              <a:t>used in CHEMSITRY</a:t>
            </a:r>
            <a:r>
              <a:rPr lang="en-US" sz="2800" dirty="0"/>
              <a:t>. The units of Molarity (as </a:t>
            </a:r>
            <a:r>
              <a:rPr lang="en-US" sz="2800" dirty="0" err="1"/>
              <a:t>youv</a:t>
            </a:r>
            <a:r>
              <a:rPr lang="en-US" sz="2800" dirty="0"/>
              <a:t> already seen) is </a:t>
            </a:r>
            <a:r>
              <a:rPr lang="en-US" sz="2800" dirty="0">
                <a:solidFill>
                  <a:srgbClr val="FF0000"/>
                </a:solidFill>
              </a:rPr>
              <a:t>mol/L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0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Percent by Mass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2666B-9883-93FF-A426-5A044AA999AE}"/>
              </a:ext>
            </a:extLst>
          </p:cNvPr>
          <p:cNvSpPr txBox="1"/>
          <p:nvPr/>
        </p:nvSpPr>
        <p:spPr>
          <a:xfrm>
            <a:off x="267413" y="884781"/>
            <a:ext cx="3999787" cy="70788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Percent by mass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7E2B6-3C24-D9B5-8082-C00D82465C63}"/>
              </a:ext>
            </a:extLst>
          </p:cNvPr>
          <p:cNvSpPr txBox="1"/>
          <p:nvPr/>
        </p:nvSpPr>
        <p:spPr>
          <a:xfrm>
            <a:off x="4811704" y="707810"/>
            <a:ext cx="3999787" cy="70788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Mass of Solute (g)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40B56-B713-D305-477D-0B039F455D36}"/>
              </a:ext>
            </a:extLst>
          </p:cNvPr>
          <p:cNvSpPr txBox="1"/>
          <p:nvPr/>
        </p:nvSpPr>
        <p:spPr>
          <a:xfrm>
            <a:off x="3911154" y="1280289"/>
            <a:ext cx="5800877" cy="70788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Total Mass of Solution 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45A0-A47D-4623-FD9B-629D03F2FB2C}"/>
              </a:ext>
            </a:extLst>
          </p:cNvPr>
          <p:cNvSpPr txBox="1"/>
          <p:nvPr/>
        </p:nvSpPr>
        <p:spPr>
          <a:xfrm>
            <a:off x="9355995" y="884781"/>
            <a:ext cx="1755350" cy="70788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X 100%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2FD71D-F4C0-58F2-0724-F20B8CAD7C08}"/>
              </a:ext>
            </a:extLst>
          </p:cNvPr>
          <p:cNvCxnSpPr/>
          <p:nvPr/>
        </p:nvCxnSpPr>
        <p:spPr>
          <a:xfrm>
            <a:off x="4132832" y="1346421"/>
            <a:ext cx="49418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AD064B8-4258-1070-D8C1-E0C6CF5A28B4}"/>
              </a:ext>
            </a:extLst>
          </p:cNvPr>
          <p:cNvSpPr/>
          <p:nvPr/>
        </p:nvSpPr>
        <p:spPr>
          <a:xfrm>
            <a:off x="267414" y="819911"/>
            <a:ext cx="10843932" cy="111284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FAE48D-1F51-31ED-4F90-69BC65776BEE}"/>
              </a:ext>
            </a:extLst>
          </p:cNvPr>
          <p:cNvCxnSpPr/>
          <p:nvPr/>
        </p:nvCxnSpPr>
        <p:spPr>
          <a:xfrm>
            <a:off x="8091055" y="884781"/>
            <a:ext cx="720436" cy="39550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EE1B41-997C-A32C-3FD3-28DDDD976EDF}"/>
              </a:ext>
            </a:extLst>
          </p:cNvPr>
          <p:cNvCxnSpPr/>
          <p:nvPr/>
        </p:nvCxnSpPr>
        <p:spPr>
          <a:xfrm>
            <a:off x="8704832" y="1436478"/>
            <a:ext cx="720436" cy="39550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E45EA5A-0732-A653-8C68-D45C85CE71B8}"/>
              </a:ext>
            </a:extLst>
          </p:cNvPr>
          <p:cNvSpPr txBox="1"/>
          <p:nvPr/>
        </p:nvSpPr>
        <p:spPr>
          <a:xfrm>
            <a:off x="267413" y="3166511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Percent by mass has no units</a:t>
            </a:r>
            <a:r>
              <a:rPr lang="en-US" sz="2800" dirty="0"/>
              <a:t>….Just % as the grams on top and the bottom cancel out.</a:t>
            </a:r>
          </a:p>
        </p:txBody>
      </p:sp>
    </p:spTree>
    <p:extLst>
      <p:ext uri="{BB962C8B-B14F-4D97-AF65-F5344CB8AC3E}">
        <p14:creationId xmlns:p14="http://schemas.microsoft.com/office/powerpoint/2010/main" val="20727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 animBg="1"/>
      <p:bldP spid="13" grpId="1" animBg="1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Molarity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9C9B8-FA09-126A-8627-1F3477FC0A95}"/>
              </a:ext>
            </a:extLst>
          </p:cNvPr>
          <p:cNvSpPr txBox="1"/>
          <p:nvPr/>
        </p:nvSpPr>
        <p:spPr>
          <a:xfrm>
            <a:off x="4175760" y="1741319"/>
            <a:ext cx="108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 </a:t>
            </a:r>
            <a:r>
              <a:rPr lang="en-US" sz="5400" b="1" dirty="0"/>
              <a:t>=</a:t>
            </a:r>
            <a:r>
              <a:rPr lang="en-US" sz="3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47D769-4C4E-95C4-3F21-BA0B2025481F}"/>
              </a:ext>
            </a:extLst>
          </p:cNvPr>
          <p:cNvCxnSpPr>
            <a:cxnSpLocks/>
          </p:cNvCxnSpPr>
          <p:nvPr/>
        </p:nvCxnSpPr>
        <p:spPr>
          <a:xfrm>
            <a:off x="5448100" y="2229611"/>
            <a:ext cx="6479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CB034D-7D20-7E74-4EA4-F4BAB884128F}"/>
              </a:ext>
            </a:extLst>
          </p:cNvPr>
          <p:cNvSpPr txBox="1"/>
          <p:nvPr/>
        </p:nvSpPr>
        <p:spPr>
          <a:xfrm>
            <a:off x="5427317" y="2124978"/>
            <a:ext cx="73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</a:t>
            </a:r>
            <a:endParaRPr lang="en-US" sz="32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60030-2F71-58E8-E8EE-4D787C1F020E}"/>
              </a:ext>
            </a:extLst>
          </p:cNvPr>
          <p:cNvSpPr txBox="1"/>
          <p:nvPr/>
        </p:nvSpPr>
        <p:spPr>
          <a:xfrm>
            <a:off x="5508612" y="1421891"/>
            <a:ext cx="57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n</a:t>
            </a:r>
            <a:endParaRPr lang="en-US" sz="3200" baseline="-25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1B2FE-6F93-9512-280A-890D3E540FD2}"/>
              </a:ext>
            </a:extLst>
          </p:cNvPr>
          <p:cNvSpPr/>
          <p:nvPr/>
        </p:nvSpPr>
        <p:spPr>
          <a:xfrm>
            <a:off x="3931920" y="1296781"/>
            <a:ext cx="2484120" cy="1965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3F3D1A-15E9-1625-23B7-663A2690A126}"/>
              </a:ext>
            </a:extLst>
          </p:cNvPr>
          <p:cNvCxnSpPr>
            <a:cxnSpLocks/>
          </p:cNvCxnSpPr>
          <p:nvPr/>
        </p:nvCxnSpPr>
        <p:spPr>
          <a:xfrm flipV="1">
            <a:off x="2852046" y="2664649"/>
            <a:ext cx="1445634" cy="13384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83E734-650D-88C5-F4CB-4E284F80A8CA}"/>
              </a:ext>
            </a:extLst>
          </p:cNvPr>
          <p:cNvSpPr txBox="1"/>
          <p:nvPr/>
        </p:nvSpPr>
        <p:spPr>
          <a:xfrm>
            <a:off x="6951606" y="607456"/>
            <a:ext cx="216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Mols of Solute </a:t>
            </a:r>
            <a:r>
              <a:rPr lang="en-US" sz="2800" dirty="0">
                <a:solidFill>
                  <a:srgbClr val="FF0000"/>
                </a:solidFill>
              </a:rPr>
              <a:t>(n)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FE2780-0F77-2434-E3D4-4C3D55AC8B12}"/>
              </a:ext>
            </a:extLst>
          </p:cNvPr>
          <p:cNvCxnSpPr>
            <a:cxnSpLocks/>
          </p:cNvCxnSpPr>
          <p:nvPr/>
        </p:nvCxnSpPr>
        <p:spPr>
          <a:xfrm flipH="1">
            <a:off x="6164380" y="1341209"/>
            <a:ext cx="670112" cy="40011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824C39-9A7C-AC72-1AC5-785A6D6D6AC1}"/>
              </a:ext>
            </a:extLst>
          </p:cNvPr>
          <p:cNvSpPr txBox="1"/>
          <p:nvPr/>
        </p:nvSpPr>
        <p:spPr>
          <a:xfrm>
            <a:off x="7171505" y="3505486"/>
            <a:ext cx="2316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Volume of Solvent (Needs to be in </a:t>
            </a:r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iters).</a:t>
            </a:r>
            <a:endParaRPr lang="en-US" sz="28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07EEC7-ADE6-13A4-EC91-68818D8EDF0F}"/>
              </a:ext>
            </a:extLst>
          </p:cNvPr>
          <p:cNvCxnSpPr>
            <a:cxnSpLocks/>
          </p:cNvCxnSpPr>
          <p:nvPr/>
        </p:nvCxnSpPr>
        <p:spPr>
          <a:xfrm flipH="1" flipV="1">
            <a:off x="5961006" y="2805541"/>
            <a:ext cx="1210499" cy="8781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104F8C-B0F9-2E09-FCD4-0B32DDCE14DB}"/>
              </a:ext>
            </a:extLst>
          </p:cNvPr>
          <p:cNvSpPr txBox="1"/>
          <p:nvPr/>
        </p:nvSpPr>
        <p:spPr>
          <a:xfrm>
            <a:off x="1545407" y="3820629"/>
            <a:ext cx="2316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Molarity (</a:t>
            </a:r>
            <a:r>
              <a:rPr lang="en-US" sz="2800" dirty="0">
                <a:solidFill>
                  <a:srgbClr val="FF0000"/>
                </a:solidFill>
              </a:rPr>
              <a:t>mol/L</a:t>
            </a:r>
            <a:r>
              <a:rPr lang="en-US" sz="2800" dirty="0"/>
              <a:t>)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8AE48-9C07-3295-79BF-CC0BDB4F66D8}"/>
              </a:ext>
            </a:extLst>
          </p:cNvPr>
          <p:cNvSpPr txBox="1"/>
          <p:nvPr/>
        </p:nvSpPr>
        <p:spPr>
          <a:xfrm>
            <a:off x="276941" y="5516791"/>
            <a:ext cx="11368129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Concentration most commonly used in Chemistry.</a:t>
            </a:r>
          </a:p>
        </p:txBody>
      </p:sp>
    </p:spTree>
    <p:extLst>
      <p:ext uri="{BB962C8B-B14F-4D97-AF65-F5344CB8AC3E}">
        <p14:creationId xmlns:p14="http://schemas.microsoft.com/office/powerpoint/2010/main" val="40800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9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Molality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718BC-1922-4CDC-0AD3-5F9B32C87824}"/>
              </a:ext>
            </a:extLst>
          </p:cNvPr>
          <p:cNvSpPr txBox="1"/>
          <p:nvPr/>
        </p:nvSpPr>
        <p:spPr>
          <a:xfrm>
            <a:off x="304649" y="1249590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Molality exists, but its not as accurate. </a:t>
            </a:r>
            <a:r>
              <a:rPr lang="en-US" sz="2800" dirty="0"/>
              <a:t>Its final volume is NOT per 1000g….its 1000 g solvent + whatever you put into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63B7A-D644-CF15-BE2C-3972EA18CF8C}"/>
              </a:ext>
            </a:extLst>
          </p:cNvPr>
          <p:cNvSpPr txBox="1"/>
          <p:nvPr/>
        </p:nvSpPr>
        <p:spPr>
          <a:xfrm>
            <a:off x="304648" y="2474892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 all know from our fun time taking a bath that </a:t>
            </a:r>
            <a:r>
              <a:rPr lang="en-US" sz="2800" dirty="0">
                <a:solidFill>
                  <a:srgbClr val="FF0000"/>
                </a:solidFill>
              </a:rPr>
              <a:t>when we put stuff in water (us) the water level goes up.</a:t>
            </a:r>
            <a:endParaRPr lang="en-US" sz="2800" dirty="0"/>
          </a:p>
        </p:txBody>
      </p:sp>
      <p:pic>
        <p:nvPicPr>
          <p:cNvPr id="6146" name="Picture 2" descr="How to Choose a Bathtub | HGTV">
            <a:extLst>
              <a:ext uri="{FF2B5EF4-FFF2-40B4-BE49-F238E27FC236}">
                <a16:creationId xmlns:a16="http://schemas.microsoft.com/office/drawing/2014/main" id="{6D181105-8EB7-027E-28EA-F91980E2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96" y="3034146"/>
            <a:ext cx="4883704" cy="366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27297-D80F-EDBB-73EF-4ACAC98DFD63}"/>
              </a:ext>
            </a:extLst>
          </p:cNvPr>
          <p:cNvSpPr txBox="1"/>
          <p:nvPr/>
        </p:nvSpPr>
        <p:spPr>
          <a:xfrm>
            <a:off x="467354" y="3911428"/>
            <a:ext cx="5905738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Or putting ice cubes in a glass of water…the water level goes 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3A1C5-F71F-7E5A-4169-425AB925A6B3}"/>
              </a:ext>
            </a:extLst>
          </p:cNvPr>
          <p:cNvSpPr txBox="1"/>
          <p:nvPr/>
        </p:nvSpPr>
        <p:spPr>
          <a:xfrm>
            <a:off x="304648" y="5742817"/>
            <a:ext cx="6719608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When googling tubs, it was all girls and/or babies…there was only 1 or 2 guys. SEXIST!</a:t>
            </a:r>
          </a:p>
        </p:txBody>
      </p:sp>
    </p:spTree>
    <p:extLst>
      <p:ext uri="{BB962C8B-B14F-4D97-AF65-F5344CB8AC3E}">
        <p14:creationId xmlns:p14="http://schemas.microsoft.com/office/powerpoint/2010/main" val="5685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12.1: Types of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AD9EB-27CB-8830-BF70-8A846F7CDFBD}"/>
              </a:ext>
            </a:extLst>
          </p:cNvPr>
          <p:cNvSpPr txBox="1"/>
          <p:nvPr/>
        </p:nvSpPr>
        <p:spPr>
          <a:xfrm>
            <a:off x="346364" y="1052945"/>
            <a:ext cx="1156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Depending on the </a:t>
            </a:r>
            <a:r>
              <a:rPr lang="en-US" sz="2800" b="1" dirty="0">
                <a:solidFill>
                  <a:srgbClr val="FF0000"/>
                </a:solidFill>
              </a:rPr>
              <a:t>amount of solute (stuff) dissolved in the solvent </a:t>
            </a:r>
            <a:r>
              <a:rPr lang="en-US" sz="2800" dirty="0"/>
              <a:t>(usually liquid...water) you have </a:t>
            </a:r>
            <a:r>
              <a:rPr lang="en-US" sz="2800" b="1" dirty="0">
                <a:solidFill>
                  <a:srgbClr val="FF0000"/>
                </a:solidFill>
              </a:rPr>
              <a:t>three (3) different types of solutions</a:t>
            </a:r>
            <a:r>
              <a:rPr lang="en-US" sz="28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A15A4-2507-E893-829C-582C73FCD46B}"/>
              </a:ext>
            </a:extLst>
          </p:cNvPr>
          <p:cNvSpPr txBox="1"/>
          <p:nvPr/>
        </p:nvSpPr>
        <p:spPr>
          <a:xfrm>
            <a:off x="346364" y="2504920"/>
            <a:ext cx="257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Un-Saturated.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90C54-57B1-2870-03BB-5077C0897117}"/>
              </a:ext>
            </a:extLst>
          </p:cNvPr>
          <p:cNvSpPr txBox="1"/>
          <p:nvPr/>
        </p:nvSpPr>
        <p:spPr>
          <a:xfrm>
            <a:off x="346363" y="3803451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Saturated.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09B9E-0BBD-E42F-8A5F-E4EB803B5376}"/>
              </a:ext>
            </a:extLst>
          </p:cNvPr>
          <p:cNvSpPr txBox="1"/>
          <p:nvPr/>
        </p:nvSpPr>
        <p:spPr>
          <a:xfrm>
            <a:off x="346363" y="5101982"/>
            <a:ext cx="307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Super-Saturated. </a:t>
            </a:r>
          </a:p>
        </p:txBody>
      </p:sp>
    </p:spTree>
    <p:extLst>
      <p:ext uri="{BB962C8B-B14F-4D97-AF65-F5344CB8AC3E}">
        <p14:creationId xmlns:p14="http://schemas.microsoft.com/office/powerpoint/2010/main" val="34888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12.2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A sample of 0.892 g potassium chloride (</a:t>
            </a:r>
            <a:r>
              <a:rPr lang="en-CA" sz="2400" i="1" dirty="0" err="1"/>
              <a:t>KCl</a:t>
            </a:r>
            <a:r>
              <a:rPr lang="en-CA" sz="2400" i="1" dirty="0"/>
              <a:t>) is dissolved in 54.6 g of water. What is the percent by mass of </a:t>
            </a:r>
            <a:r>
              <a:rPr lang="en-CA" sz="2400" i="1" dirty="0" err="1"/>
              <a:t>KCl</a:t>
            </a:r>
            <a:r>
              <a:rPr lang="en-CA" sz="2400" i="1" dirty="0"/>
              <a:t> in the solution?	 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46E8AE0-0B50-DC1A-E3C7-41BE69A1C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586"/>
          <a:stretch/>
        </p:blipFill>
        <p:spPr>
          <a:xfrm>
            <a:off x="711460" y="1529479"/>
            <a:ext cx="10820929" cy="141413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69829A70-1632-F14A-084F-14731FC72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37" t="38414" r="16747" b="26200"/>
          <a:stretch/>
        </p:blipFill>
        <p:spPr>
          <a:xfrm>
            <a:off x="5649238" y="3128376"/>
            <a:ext cx="4146115" cy="1302707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E2A53D9-436A-A0CD-C648-F33291111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43" t="46706" b="25859"/>
          <a:stretch/>
        </p:blipFill>
        <p:spPr>
          <a:xfrm>
            <a:off x="9983244" y="3274745"/>
            <a:ext cx="1899874" cy="1009967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B2A499F0-BBDC-B5D0-E48C-0E9A7EF0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4" t="76245" r="36888" b="11274"/>
          <a:stretch/>
        </p:blipFill>
        <p:spPr>
          <a:xfrm>
            <a:off x="5943599" y="5325781"/>
            <a:ext cx="1778696" cy="4765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FBEA8B-DB58-89C2-D4BF-7E621A45B623}"/>
              </a:ext>
            </a:extLst>
          </p:cNvPr>
          <p:cNvSpPr txBox="1"/>
          <p:nvPr/>
        </p:nvSpPr>
        <p:spPr>
          <a:xfrm>
            <a:off x="5649238" y="-51806"/>
            <a:ext cx="1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 Sig Figs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D179FE-77F5-6225-A404-AD0182F0BCA9}"/>
              </a:ext>
            </a:extLst>
          </p:cNvPr>
          <p:cNvSpPr/>
          <p:nvPr/>
        </p:nvSpPr>
        <p:spPr>
          <a:xfrm>
            <a:off x="5915890" y="5325781"/>
            <a:ext cx="1834113" cy="47653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12.2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A sample of of 6.44 g of naphthalene (C</a:t>
            </a:r>
            <a:r>
              <a:rPr lang="en-CA" sz="2400" i="1" baseline="-25000" dirty="0"/>
              <a:t>10</a:t>
            </a:r>
            <a:r>
              <a:rPr lang="en-CA" sz="2400" i="1" dirty="0"/>
              <a:t>H</a:t>
            </a:r>
            <a:r>
              <a:rPr lang="en-CA" sz="2400" i="1" baseline="-25000" dirty="0"/>
              <a:t>8</a:t>
            </a:r>
            <a:r>
              <a:rPr lang="en-CA" sz="2400" i="1" dirty="0"/>
              <a:t>) is dissolved in 80.1 g of benzene (C</a:t>
            </a:r>
            <a:r>
              <a:rPr lang="en-CA" sz="2400" i="1" baseline="-25000" dirty="0"/>
              <a:t>6</a:t>
            </a:r>
            <a:r>
              <a:rPr lang="en-CA" sz="2400" i="1" dirty="0"/>
              <a:t>H</a:t>
            </a:r>
            <a:r>
              <a:rPr lang="en-CA" sz="2400" i="1" baseline="-25000" dirty="0"/>
              <a:t>6</a:t>
            </a:r>
            <a:r>
              <a:rPr lang="en-CA" sz="2400" i="1" dirty="0"/>
              <a:t>). Calculate the percent by mass of naphthalene in this solution.</a:t>
            </a:r>
            <a:endParaRPr lang="en-CA" sz="2400" i="1" baseline="30000" dirty="0"/>
          </a:p>
        </p:txBody>
      </p:sp>
    </p:spTree>
    <p:extLst>
      <p:ext uri="{BB962C8B-B14F-4D97-AF65-F5344CB8AC3E}">
        <p14:creationId xmlns:p14="http://schemas.microsoft.com/office/powerpoint/2010/main" val="121667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02E01A6-C43C-ECE1-1F00-DA29B5C4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2476546"/>
            <a:ext cx="4543617" cy="4292501"/>
          </a:xfrm>
          <a:prstGeom prst="rect">
            <a:avLst/>
          </a:prstGeom>
          <a:scene3d>
            <a:camera prst="orthographicFront">
              <a:rot lat="0" lon="0" rev="21510000"/>
            </a:camera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12.4: The Effect of Temperature on Solubility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9E1D6-76A0-FD64-1C39-B8B494E709D4}"/>
              </a:ext>
            </a:extLst>
          </p:cNvPr>
          <p:cNvSpPr txBox="1"/>
          <p:nvPr/>
        </p:nvSpPr>
        <p:spPr>
          <a:xfrm>
            <a:off x="276940" y="944791"/>
            <a:ext cx="10252515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 you </a:t>
            </a:r>
            <a:r>
              <a:rPr lang="en-US" sz="2800" dirty="0">
                <a:solidFill>
                  <a:srgbClr val="FF0000"/>
                </a:solidFill>
              </a:rPr>
              <a:t>increase temperature  </a:t>
            </a:r>
            <a:r>
              <a:rPr lang="en-US" sz="2800" dirty="0"/>
              <a:t>you</a:t>
            </a:r>
            <a:r>
              <a:rPr lang="en-US" sz="2800" dirty="0">
                <a:solidFill>
                  <a:srgbClr val="FF0000"/>
                </a:solidFill>
              </a:rPr>
              <a:t> increase the solubility </a:t>
            </a:r>
            <a:r>
              <a:rPr lang="en-US" sz="2800" dirty="0"/>
              <a:t>of a solid.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85CC5-C1AA-F78F-F4DE-7DAE7C4BB7B1}"/>
              </a:ext>
            </a:extLst>
          </p:cNvPr>
          <p:cNvSpPr txBox="1"/>
          <p:nvPr/>
        </p:nvSpPr>
        <p:spPr>
          <a:xfrm>
            <a:off x="276940" y="1914610"/>
            <a:ext cx="10474187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if you look at the exact number (amount) of ”stuff” you can dissolve (solubility) you always see “at a specific temperature”.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C2BDD-BB4C-0B32-356C-6B9C0840DFBF}"/>
              </a:ext>
            </a:extLst>
          </p:cNvPr>
          <p:cNvSpPr txBox="1"/>
          <p:nvPr/>
        </p:nvSpPr>
        <p:spPr>
          <a:xfrm>
            <a:off x="333033" y="4622796"/>
            <a:ext cx="7384624" cy="13849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is odd, not an exception to this temperature increase solubility, its equilibrium….its Chemistry 12 stuff (Explanation of the reason why)</a:t>
            </a:r>
          </a:p>
        </p:txBody>
      </p:sp>
    </p:spTree>
    <p:extLst>
      <p:ext uri="{BB962C8B-B14F-4D97-AF65-F5344CB8AC3E}">
        <p14:creationId xmlns:p14="http://schemas.microsoft.com/office/powerpoint/2010/main" val="40620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5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Gas Solubility and Temperature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D6CCC-502F-9EB3-328A-89A1C2C37469}"/>
              </a:ext>
            </a:extLst>
          </p:cNvPr>
          <p:cNvSpPr txBox="1"/>
          <p:nvPr/>
        </p:nvSpPr>
        <p:spPr>
          <a:xfrm>
            <a:off x="276940" y="944791"/>
            <a:ext cx="10252515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opposite</a:t>
            </a:r>
            <a:r>
              <a:rPr lang="en-US" sz="2800" dirty="0"/>
              <a:t> is true for </a:t>
            </a:r>
            <a:r>
              <a:rPr lang="en-US" sz="2800" dirty="0">
                <a:solidFill>
                  <a:srgbClr val="FF0000"/>
                </a:solidFill>
              </a:rPr>
              <a:t>gases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39AD9-13C0-2184-F6B3-B3BCE912851A}"/>
              </a:ext>
            </a:extLst>
          </p:cNvPr>
          <p:cNvSpPr txBox="1"/>
          <p:nvPr/>
        </p:nvSpPr>
        <p:spPr>
          <a:xfrm>
            <a:off x="276940" y="1956172"/>
            <a:ext cx="10252515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 you </a:t>
            </a:r>
            <a:r>
              <a:rPr lang="en-US" sz="2800" dirty="0">
                <a:solidFill>
                  <a:srgbClr val="FF0000"/>
                </a:solidFill>
              </a:rPr>
              <a:t>increase temperature  </a:t>
            </a:r>
            <a:r>
              <a:rPr lang="en-US" sz="2800" dirty="0"/>
              <a:t>you</a:t>
            </a:r>
            <a:r>
              <a:rPr lang="en-US" sz="2800" dirty="0">
                <a:solidFill>
                  <a:srgbClr val="FF0000"/>
                </a:solidFill>
              </a:rPr>
              <a:t> decrease the solubility </a:t>
            </a:r>
            <a:r>
              <a:rPr lang="en-US" sz="2800" dirty="0"/>
              <a:t>of a gas.</a:t>
            </a:r>
          </a:p>
        </p:txBody>
      </p:sp>
      <p:pic>
        <p:nvPicPr>
          <p:cNvPr id="6" name="Picture 5" descr="Graphical user interface, histogram&#10;&#10;Description automatically generated">
            <a:extLst>
              <a:ext uri="{FF2B5EF4-FFF2-40B4-BE49-F238E27FC236}">
                <a16:creationId xmlns:a16="http://schemas.microsoft.com/office/drawing/2014/main" id="{3EB77274-D350-3076-B2E0-3DC6D74E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2462125"/>
            <a:ext cx="5051713" cy="4332375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83B4F-86DF-038D-B873-C26B2F5F5174}"/>
              </a:ext>
            </a:extLst>
          </p:cNvPr>
          <p:cNvSpPr txBox="1"/>
          <p:nvPr/>
        </p:nvSpPr>
        <p:spPr>
          <a:xfrm>
            <a:off x="333033" y="4622796"/>
            <a:ext cx="6441840" cy="138499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is the reason why cold water holds more oxygen than hot water. Hot water pollution suffocates fish (less oxygen).</a:t>
            </a:r>
          </a:p>
        </p:txBody>
      </p:sp>
    </p:spTree>
    <p:extLst>
      <p:ext uri="{BB962C8B-B14F-4D97-AF65-F5344CB8AC3E}">
        <p14:creationId xmlns:p14="http://schemas.microsoft.com/office/powerpoint/2010/main" val="32421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12.5: The Effect of Pressure on The Solubility of Gases</a:t>
            </a:r>
          </a:p>
        </p:txBody>
      </p:sp>
      <p:pic>
        <p:nvPicPr>
          <p:cNvPr id="1026" name="Picture 2" descr="Soda Pop Can Acrylic Blank – Moxie Vinyls">
            <a:extLst>
              <a:ext uri="{FF2B5EF4-FFF2-40B4-BE49-F238E27FC236}">
                <a16:creationId xmlns:a16="http://schemas.microsoft.com/office/drawing/2014/main" id="{8B9BEC1F-36D6-17C2-59E1-4B7D0CC4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32" y="600924"/>
            <a:ext cx="3298868" cy="4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B05AC-A1D9-DA66-BDBD-427B3AA8CDA3}"/>
              </a:ext>
            </a:extLst>
          </p:cNvPr>
          <p:cNvSpPr txBox="1"/>
          <p:nvPr/>
        </p:nvSpPr>
        <p:spPr>
          <a:xfrm>
            <a:off x="276941" y="944791"/>
            <a:ext cx="8942216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When you </a:t>
            </a:r>
            <a:r>
              <a:rPr lang="en-US" sz="2800" dirty="0">
                <a:solidFill>
                  <a:srgbClr val="FF0000"/>
                </a:solidFill>
              </a:rPr>
              <a:t>increase pressure </a:t>
            </a:r>
            <a:r>
              <a:rPr lang="en-US" sz="2800" dirty="0"/>
              <a:t>you </a:t>
            </a:r>
            <a:r>
              <a:rPr lang="en-US" sz="2800" dirty="0">
                <a:solidFill>
                  <a:srgbClr val="FF0000"/>
                </a:solidFill>
              </a:rPr>
              <a:t>increase solubility of a gas.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A271E-BE80-EF02-0BF5-9E5DC33BE435}"/>
              </a:ext>
            </a:extLst>
          </p:cNvPr>
          <p:cNvSpPr txBox="1"/>
          <p:nvPr/>
        </p:nvSpPr>
        <p:spPr>
          <a:xfrm>
            <a:off x="379237" y="2068935"/>
            <a:ext cx="8942216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CO</a:t>
            </a:r>
            <a:r>
              <a:rPr lang="en-US" sz="2800" baseline="-25000" dirty="0"/>
              <a:t>2</a:t>
            </a:r>
            <a:r>
              <a:rPr lang="en-US" sz="2800" dirty="0"/>
              <a:t> (Carbonation) in a pop can is under pressure until you open it.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5C798-6A3E-B19F-F30D-CE23CA8F7A2B}"/>
              </a:ext>
            </a:extLst>
          </p:cNvPr>
          <p:cNvSpPr txBox="1"/>
          <p:nvPr/>
        </p:nvSpPr>
        <p:spPr>
          <a:xfrm>
            <a:off x="379237" y="3623966"/>
            <a:ext cx="8942216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When you open the can and break the seal, the CO2 comes out of the solution (the pop) and “Fizzes”.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734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12.6: Colligative Properties of Nonelectrolyte Solutions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b="1" dirty="0"/>
              <a:t>Overall Properties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933F0-F4F6-E73E-C473-DD00C6CDAD6D}"/>
              </a:ext>
            </a:extLst>
          </p:cNvPr>
          <p:cNvSpPr txBox="1"/>
          <p:nvPr/>
        </p:nvSpPr>
        <p:spPr>
          <a:xfrm>
            <a:off x="218168" y="1180764"/>
            <a:ext cx="1173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Non-electrolyte solutions </a:t>
            </a:r>
            <a:r>
              <a:rPr lang="en-US" sz="2400" dirty="0">
                <a:solidFill>
                  <a:srgbClr val="FF0000"/>
                </a:solidFill>
              </a:rPr>
              <a:t>do NOT contain ions </a:t>
            </a:r>
            <a:r>
              <a:rPr lang="en-US" sz="2400" dirty="0"/>
              <a:t>(positively and negatively charged pieces) and thus overall </a:t>
            </a:r>
            <a:r>
              <a:rPr lang="en-US" sz="2400" dirty="0">
                <a:solidFill>
                  <a:srgbClr val="FF0000"/>
                </a:solidFill>
              </a:rPr>
              <a:t>do NOT conduct electricity</a:t>
            </a:r>
            <a:r>
              <a:rPr lang="en-US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B4655-5240-2FEC-7B22-8AC234B1A0F3}"/>
              </a:ext>
            </a:extLst>
          </p:cNvPr>
          <p:cNvSpPr txBox="1"/>
          <p:nvPr/>
        </p:nvSpPr>
        <p:spPr>
          <a:xfrm>
            <a:off x="230169" y="2848813"/>
            <a:ext cx="1173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Non-electrolyte solutions do not separate into cations (positive) and anions (negative).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A92B7-B707-7203-9AE8-724BD0433B34}"/>
              </a:ext>
            </a:extLst>
          </p:cNvPr>
          <p:cNvSpPr txBox="1"/>
          <p:nvPr/>
        </p:nvSpPr>
        <p:spPr>
          <a:xfrm>
            <a:off x="3181611" y="4196219"/>
            <a:ext cx="116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B399E4-25BC-72B1-3A32-6D11298AC37C}"/>
              </a:ext>
            </a:extLst>
          </p:cNvPr>
          <p:cNvCxnSpPr>
            <a:stCxn id="5" idx="3"/>
          </p:cNvCxnSpPr>
          <p:nvPr/>
        </p:nvCxnSpPr>
        <p:spPr>
          <a:xfrm>
            <a:off x="4346532" y="4704051"/>
            <a:ext cx="1352810" cy="5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01AF0C-290A-F243-6B18-6A810F91EA60}"/>
              </a:ext>
            </a:extLst>
          </p:cNvPr>
          <p:cNvSpPr txBox="1"/>
          <p:nvPr/>
        </p:nvSpPr>
        <p:spPr>
          <a:xfrm>
            <a:off x="5910199" y="4196219"/>
            <a:ext cx="263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baseline="30000" dirty="0">
                <a:solidFill>
                  <a:srgbClr val="FF0000"/>
                </a:solidFill>
              </a:rPr>
              <a:t>+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/>
              <a:t>+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0070C0"/>
                </a:solidFill>
              </a:rPr>
              <a:t>B</a:t>
            </a:r>
            <a:r>
              <a:rPr lang="en-US" sz="6000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3C49B-8409-0EFA-FE03-B7A57550362F}"/>
              </a:ext>
            </a:extLst>
          </p:cNvPr>
          <p:cNvSpPr/>
          <p:nvPr/>
        </p:nvSpPr>
        <p:spPr>
          <a:xfrm>
            <a:off x="3119929" y="4121305"/>
            <a:ext cx="5158825" cy="116549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0DC14-D029-4CFF-7CC4-8A735B0D2A9E}"/>
              </a:ext>
            </a:extLst>
          </p:cNvPr>
          <p:cNvSpPr txBox="1"/>
          <p:nvPr/>
        </p:nvSpPr>
        <p:spPr>
          <a:xfrm>
            <a:off x="4415807" y="3353553"/>
            <a:ext cx="11649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7B19-1AFF-4E65-B076-31D437C45EF6}"/>
              </a:ext>
            </a:extLst>
          </p:cNvPr>
          <p:cNvSpPr txBox="1"/>
          <p:nvPr/>
        </p:nvSpPr>
        <p:spPr>
          <a:xfrm>
            <a:off x="333252" y="6064861"/>
            <a:ext cx="1150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 no Cations or Anions are created it does </a:t>
            </a:r>
            <a:r>
              <a:rPr lang="en-US" sz="3200" b="1" dirty="0">
                <a:solidFill>
                  <a:srgbClr val="FF0000"/>
                </a:solidFill>
              </a:rPr>
              <a:t>not conduct electricity</a:t>
            </a:r>
            <a:r>
              <a:rPr lang="en-US" sz="3200" b="1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CA85C2-6D6F-0CE6-6E7C-59702F81DDAD}"/>
              </a:ext>
            </a:extLst>
          </p:cNvPr>
          <p:cNvSpPr/>
          <p:nvPr/>
        </p:nvSpPr>
        <p:spPr>
          <a:xfrm>
            <a:off x="333252" y="6148666"/>
            <a:ext cx="11359984" cy="48711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Fractional Distillation**</a:t>
            </a:r>
          </a:p>
        </p:txBody>
      </p:sp>
      <p:pic>
        <p:nvPicPr>
          <p:cNvPr id="2050" name="Picture 2" descr="Fractional distillation - Energy Education">
            <a:extLst>
              <a:ext uri="{FF2B5EF4-FFF2-40B4-BE49-F238E27FC236}">
                <a16:creationId xmlns:a16="http://schemas.microsoft.com/office/drawing/2014/main" id="{440110D1-2CB0-0968-94EE-8281DFC9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/>
          <a:stretch/>
        </p:blipFill>
        <p:spPr bwMode="auto">
          <a:xfrm>
            <a:off x="7356765" y="528587"/>
            <a:ext cx="4666858" cy="60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52E68-3BB5-1C43-5D46-50C3F3B19F1D}"/>
              </a:ext>
            </a:extLst>
          </p:cNvPr>
          <p:cNvSpPr txBox="1"/>
          <p:nvPr/>
        </p:nvSpPr>
        <p:spPr>
          <a:xfrm>
            <a:off x="168377" y="875964"/>
            <a:ext cx="8296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Fractional Distillation is the </a:t>
            </a:r>
            <a:r>
              <a:rPr lang="en-US" sz="3200" b="1" dirty="0">
                <a:solidFill>
                  <a:srgbClr val="FF0000"/>
                </a:solidFill>
              </a:rPr>
              <a:t>separation of a mix of compounds </a:t>
            </a:r>
            <a:r>
              <a:rPr lang="en-US" sz="3200" dirty="0"/>
              <a:t>according to its </a:t>
            </a:r>
            <a:r>
              <a:rPr lang="en-US" sz="3200" b="1" dirty="0">
                <a:solidFill>
                  <a:srgbClr val="FF0000"/>
                </a:solidFill>
              </a:rPr>
              <a:t>boiling point</a:t>
            </a:r>
            <a:r>
              <a:rPr lang="en-US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EC512-30FA-38A1-40F5-9A28A681D7DF}"/>
              </a:ext>
            </a:extLst>
          </p:cNvPr>
          <p:cNvSpPr txBox="1"/>
          <p:nvPr/>
        </p:nvSpPr>
        <p:spPr>
          <a:xfrm>
            <a:off x="252566" y="3429000"/>
            <a:ext cx="7020011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principle of Fractional Distillation </a:t>
            </a:r>
            <a:r>
              <a:rPr lang="en-US" sz="3200" dirty="0"/>
              <a:t>(how it works) is when things heat up and </a:t>
            </a:r>
            <a:r>
              <a:rPr lang="en-US" sz="3200" dirty="0">
                <a:solidFill>
                  <a:srgbClr val="FF0000"/>
                </a:solidFill>
              </a:rPr>
              <a:t>boil, they rise up </a:t>
            </a:r>
            <a:r>
              <a:rPr lang="en-US" sz="3200" dirty="0"/>
              <a:t>to the top and are separated off.</a:t>
            </a:r>
          </a:p>
        </p:txBody>
      </p:sp>
    </p:spTree>
    <p:extLst>
      <p:ext uri="{BB962C8B-B14F-4D97-AF65-F5344CB8AC3E}">
        <p14:creationId xmlns:p14="http://schemas.microsoft.com/office/powerpoint/2010/main" val="3589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5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Using Colligative Properties to Determine Molar Mass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7B2A0-EB22-6E52-3172-79C519FD5AFB}"/>
              </a:ext>
            </a:extLst>
          </p:cNvPr>
          <p:cNvSpPr txBox="1"/>
          <p:nvPr/>
        </p:nvSpPr>
        <p:spPr>
          <a:xfrm>
            <a:off x="240683" y="854149"/>
            <a:ext cx="889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larger the molecule…the more “central” molecules in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6BB33-3271-47E7-8ED5-AAE9A0E44D64}"/>
              </a:ext>
            </a:extLst>
          </p:cNvPr>
          <p:cNvSpPr txBox="1"/>
          <p:nvPr/>
        </p:nvSpPr>
        <p:spPr>
          <a:xfrm>
            <a:off x="9334390" y="2406513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CC06B-CA8F-4B43-1944-87CB176CB603}"/>
              </a:ext>
            </a:extLst>
          </p:cNvPr>
          <p:cNvSpPr txBox="1"/>
          <p:nvPr/>
        </p:nvSpPr>
        <p:spPr>
          <a:xfrm>
            <a:off x="10200111" y="2401536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E367F-0157-9B2F-CB77-BB5C5A8D0724}"/>
              </a:ext>
            </a:extLst>
          </p:cNvPr>
          <p:cNvSpPr txBox="1"/>
          <p:nvPr/>
        </p:nvSpPr>
        <p:spPr>
          <a:xfrm>
            <a:off x="8763977" y="3080331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9323E-024A-F791-8C69-690E04D18777}"/>
              </a:ext>
            </a:extLst>
          </p:cNvPr>
          <p:cNvSpPr txBox="1"/>
          <p:nvPr/>
        </p:nvSpPr>
        <p:spPr>
          <a:xfrm>
            <a:off x="10758087" y="3025098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D83D-1104-F865-DEE7-8DEA61922A5D}"/>
              </a:ext>
            </a:extLst>
          </p:cNvPr>
          <p:cNvSpPr txBox="1"/>
          <p:nvPr/>
        </p:nvSpPr>
        <p:spPr>
          <a:xfrm>
            <a:off x="9335891" y="3586437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7E1A9-6216-92B9-32B2-C6BFA225F0F5}"/>
              </a:ext>
            </a:extLst>
          </p:cNvPr>
          <p:cNvSpPr txBox="1"/>
          <p:nvPr/>
        </p:nvSpPr>
        <p:spPr>
          <a:xfrm>
            <a:off x="10168213" y="3589941"/>
            <a:ext cx="67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74A53B-2D84-401C-3D30-62A56B141583}"/>
              </a:ext>
            </a:extLst>
          </p:cNvPr>
          <p:cNvCxnSpPr/>
          <p:nvPr/>
        </p:nvCxnSpPr>
        <p:spPr>
          <a:xfrm>
            <a:off x="9808022" y="2741062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7E5303-B922-028E-B5BC-F97B4017B8BF}"/>
              </a:ext>
            </a:extLst>
          </p:cNvPr>
          <p:cNvCxnSpPr>
            <a:cxnSpLocks/>
          </p:cNvCxnSpPr>
          <p:nvPr/>
        </p:nvCxnSpPr>
        <p:spPr>
          <a:xfrm>
            <a:off x="10601160" y="2886287"/>
            <a:ext cx="259774" cy="18773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68572C-B321-7405-D56E-766B14B7F71C}"/>
              </a:ext>
            </a:extLst>
          </p:cNvPr>
          <p:cNvCxnSpPr>
            <a:cxnSpLocks/>
          </p:cNvCxnSpPr>
          <p:nvPr/>
        </p:nvCxnSpPr>
        <p:spPr>
          <a:xfrm flipH="1">
            <a:off x="10601728" y="3521921"/>
            <a:ext cx="192975" cy="2316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EBE7F-9A28-0292-E2E3-D106F98C13DE}"/>
              </a:ext>
            </a:extLst>
          </p:cNvPr>
          <p:cNvCxnSpPr/>
          <p:nvPr/>
        </p:nvCxnSpPr>
        <p:spPr>
          <a:xfrm>
            <a:off x="9780286" y="3929581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DFC632-B69A-D333-42BE-9F020A26935C}"/>
              </a:ext>
            </a:extLst>
          </p:cNvPr>
          <p:cNvCxnSpPr>
            <a:cxnSpLocks/>
          </p:cNvCxnSpPr>
          <p:nvPr/>
        </p:nvCxnSpPr>
        <p:spPr>
          <a:xfrm>
            <a:off x="9203821" y="3618488"/>
            <a:ext cx="215099" cy="13509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0F1AA6-5E3B-0B0B-EB09-DA5A26063C78}"/>
              </a:ext>
            </a:extLst>
          </p:cNvPr>
          <p:cNvCxnSpPr>
            <a:cxnSpLocks/>
          </p:cNvCxnSpPr>
          <p:nvPr/>
        </p:nvCxnSpPr>
        <p:spPr>
          <a:xfrm flipH="1">
            <a:off x="9183257" y="2857473"/>
            <a:ext cx="192975" cy="2316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CFB104-D767-39AD-6B4A-FBF0701C87DB}"/>
              </a:ext>
            </a:extLst>
          </p:cNvPr>
          <p:cNvSpPr txBox="1"/>
          <p:nvPr/>
        </p:nvSpPr>
        <p:spPr>
          <a:xfrm>
            <a:off x="7943976" y="308913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A60AC-AB42-50BD-237B-58BCAF617958}"/>
              </a:ext>
            </a:extLst>
          </p:cNvPr>
          <p:cNvSpPr txBox="1"/>
          <p:nvPr/>
        </p:nvSpPr>
        <p:spPr>
          <a:xfrm>
            <a:off x="9334390" y="159301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DEDF1-A897-46BC-C0F4-82A3A659BCC3}"/>
              </a:ext>
            </a:extLst>
          </p:cNvPr>
          <p:cNvSpPr txBox="1"/>
          <p:nvPr/>
        </p:nvSpPr>
        <p:spPr>
          <a:xfrm>
            <a:off x="10213901" y="159301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F23C9A-594F-7EEA-2E4B-9B9CFC8618B3}"/>
              </a:ext>
            </a:extLst>
          </p:cNvPr>
          <p:cNvSpPr txBox="1"/>
          <p:nvPr/>
        </p:nvSpPr>
        <p:spPr>
          <a:xfrm>
            <a:off x="11590409" y="302851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D74FA-F3EF-BBC4-3E6B-8598BB280E9A}"/>
              </a:ext>
            </a:extLst>
          </p:cNvPr>
          <p:cNvSpPr txBox="1"/>
          <p:nvPr/>
        </p:nvSpPr>
        <p:spPr>
          <a:xfrm>
            <a:off x="10176248" y="445073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6931F-924A-E7DA-20D5-47179495B5D8}"/>
              </a:ext>
            </a:extLst>
          </p:cNvPr>
          <p:cNvSpPr txBox="1"/>
          <p:nvPr/>
        </p:nvSpPr>
        <p:spPr>
          <a:xfrm>
            <a:off x="9355738" y="445073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8BEA2C-14AE-C6CB-363B-CC5050840BEA}"/>
              </a:ext>
            </a:extLst>
          </p:cNvPr>
          <p:cNvCxnSpPr/>
          <p:nvPr/>
        </p:nvCxnSpPr>
        <p:spPr>
          <a:xfrm>
            <a:off x="8424287" y="3429778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CA9142-165B-1746-96F7-0123A51CC161}"/>
              </a:ext>
            </a:extLst>
          </p:cNvPr>
          <p:cNvCxnSpPr/>
          <p:nvPr/>
        </p:nvCxnSpPr>
        <p:spPr>
          <a:xfrm>
            <a:off x="11240086" y="3379478"/>
            <a:ext cx="3879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1B6AA5-AFBD-EF6E-0DF4-B7A83AA6C314}"/>
              </a:ext>
            </a:extLst>
          </p:cNvPr>
          <p:cNvCxnSpPr>
            <a:cxnSpLocks/>
          </p:cNvCxnSpPr>
          <p:nvPr/>
        </p:nvCxnSpPr>
        <p:spPr>
          <a:xfrm>
            <a:off x="9529946" y="2163047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EB2AAA-E7A8-B394-B795-C2972CBD9153}"/>
              </a:ext>
            </a:extLst>
          </p:cNvPr>
          <p:cNvCxnSpPr>
            <a:cxnSpLocks/>
          </p:cNvCxnSpPr>
          <p:nvPr/>
        </p:nvCxnSpPr>
        <p:spPr>
          <a:xfrm>
            <a:off x="10412501" y="2146288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0B2546-9F04-1D29-6EF9-8B345687FD7A}"/>
              </a:ext>
            </a:extLst>
          </p:cNvPr>
          <p:cNvCxnSpPr>
            <a:cxnSpLocks/>
          </p:cNvCxnSpPr>
          <p:nvPr/>
        </p:nvCxnSpPr>
        <p:spPr>
          <a:xfrm>
            <a:off x="9558632" y="4219464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348DB4-48CE-56F8-52A1-DCA308C9FEC4}"/>
              </a:ext>
            </a:extLst>
          </p:cNvPr>
          <p:cNvCxnSpPr>
            <a:cxnSpLocks/>
          </p:cNvCxnSpPr>
          <p:nvPr/>
        </p:nvCxnSpPr>
        <p:spPr>
          <a:xfrm>
            <a:off x="10361699" y="4232768"/>
            <a:ext cx="0" cy="29553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>
            <a:extLst>
              <a:ext uri="{FF2B5EF4-FFF2-40B4-BE49-F238E27FC236}">
                <a16:creationId xmlns:a16="http://schemas.microsoft.com/office/drawing/2014/main" id="{EB732B12-4C95-DC2F-8B56-97C4DCA4B5C2}"/>
              </a:ext>
            </a:extLst>
          </p:cNvPr>
          <p:cNvSpPr/>
          <p:nvPr/>
        </p:nvSpPr>
        <p:spPr>
          <a:xfrm>
            <a:off x="9532638" y="3064256"/>
            <a:ext cx="969162" cy="512415"/>
          </a:xfrm>
          <a:prstGeom prst="hexagon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F10B9008-10AD-5C0B-A286-D95D3389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889" y="1983308"/>
            <a:ext cx="4156364" cy="28913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65E38C-21C8-6739-11CB-2D322C00D068}"/>
              </a:ext>
            </a:extLst>
          </p:cNvPr>
          <p:cNvSpPr txBox="1"/>
          <p:nvPr/>
        </p:nvSpPr>
        <p:spPr>
          <a:xfrm>
            <a:off x="4322259" y="4554423"/>
            <a:ext cx="2266738" cy="70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Methanol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B6779C-F400-EAED-B317-26C0D223F5D7}"/>
              </a:ext>
            </a:extLst>
          </p:cNvPr>
          <p:cNvSpPr/>
          <p:nvPr/>
        </p:nvSpPr>
        <p:spPr>
          <a:xfrm>
            <a:off x="4836613" y="2998776"/>
            <a:ext cx="951409" cy="8604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E8F1FF-2EC9-F805-E171-4A2ED2AA604F}"/>
              </a:ext>
            </a:extLst>
          </p:cNvPr>
          <p:cNvSpPr/>
          <p:nvPr/>
        </p:nvSpPr>
        <p:spPr>
          <a:xfrm>
            <a:off x="5822564" y="2952210"/>
            <a:ext cx="840573" cy="953577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281845-5182-9770-7698-82C73783EA0E}"/>
              </a:ext>
            </a:extLst>
          </p:cNvPr>
          <p:cNvSpPr txBox="1"/>
          <p:nvPr/>
        </p:nvSpPr>
        <p:spPr>
          <a:xfrm>
            <a:off x="9008705" y="4974485"/>
            <a:ext cx="2003295" cy="11387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Benzene </a:t>
            </a:r>
            <a:r>
              <a:rPr lang="en-US" sz="2800" b="1" dirty="0"/>
              <a:t>(C</a:t>
            </a:r>
            <a:r>
              <a:rPr lang="en-US" sz="2800" b="1" baseline="-25000" dirty="0"/>
              <a:t>6</a:t>
            </a:r>
            <a:r>
              <a:rPr lang="en-US" sz="2800" b="1" dirty="0"/>
              <a:t>H</a:t>
            </a:r>
            <a:r>
              <a:rPr lang="en-US" sz="2800" b="1" baseline="-25000" dirty="0"/>
              <a:t>6</a:t>
            </a:r>
            <a:r>
              <a:rPr lang="en-US" sz="2800" b="1" dirty="0"/>
              <a:t>)</a:t>
            </a:r>
            <a:endParaRPr lang="en-US" sz="4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74B91D-89BA-F84B-A836-DDB9843E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06" y="2114600"/>
            <a:ext cx="2463045" cy="22347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BCD8801-E501-8520-5B20-258499752A90}"/>
              </a:ext>
            </a:extLst>
          </p:cNvPr>
          <p:cNvSpPr txBox="1"/>
          <p:nvPr/>
        </p:nvSpPr>
        <p:spPr>
          <a:xfrm>
            <a:off x="964376" y="4246646"/>
            <a:ext cx="1307291" cy="10156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</a:t>
            </a:r>
            <a:r>
              <a:rPr lang="en-US" sz="4000" b="1" baseline="-25000" dirty="0"/>
              <a:t>4</a:t>
            </a:r>
          </a:p>
          <a:p>
            <a:pPr algn="ctr"/>
            <a:r>
              <a:rPr lang="en-US" sz="2000" b="1" dirty="0"/>
              <a:t>(Methane)</a:t>
            </a:r>
            <a:endParaRPr lang="en-US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90C169-264F-162A-DCEB-D8A52E69604C}"/>
              </a:ext>
            </a:extLst>
          </p:cNvPr>
          <p:cNvSpPr/>
          <p:nvPr/>
        </p:nvSpPr>
        <p:spPr>
          <a:xfrm>
            <a:off x="1268693" y="3014239"/>
            <a:ext cx="660316" cy="50768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82FF4E-FF9C-418E-2775-74CDC3ECDD69}"/>
              </a:ext>
            </a:extLst>
          </p:cNvPr>
          <p:cNvSpPr/>
          <p:nvPr/>
        </p:nvSpPr>
        <p:spPr>
          <a:xfrm>
            <a:off x="8647779" y="2998776"/>
            <a:ext cx="660316" cy="75480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8E2A04-6349-63B5-047E-FC8CAC8DEE50}"/>
              </a:ext>
            </a:extLst>
          </p:cNvPr>
          <p:cNvSpPr/>
          <p:nvPr/>
        </p:nvSpPr>
        <p:spPr>
          <a:xfrm>
            <a:off x="9313933" y="2338614"/>
            <a:ext cx="597776" cy="65438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D3CD6A-E6E9-0703-20E1-CE454D9E4161}"/>
              </a:ext>
            </a:extLst>
          </p:cNvPr>
          <p:cNvSpPr/>
          <p:nvPr/>
        </p:nvSpPr>
        <p:spPr>
          <a:xfrm>
            <a:off x="10086453" y="2340703"/>
            <a:ext cx="597776" cy="65438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482702-6078-A632-6E16-8CC9D61FE8EF}"/>
              </a:ext>
            </a:extLst>
          </p:cNvPr>
          <p:cNvSpPr/>
          <p:nvPr/>
        </p:nvSpPr>
        <p:spPr>
          <a:xfrm>
            <a:off x="10727507" y="2998776"/>
            <a:ext cx="615426" cy="75480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F60E8-2BE4-368C-F758-1D9A6CDDF328}"/>
              </a:ext>
            </a:extLst>
          </p:cNvPr>
          <p:cNvSpPr/>
          <p:nvPr/>
        </p:nvSpPr>
        <p:spPr>
          <a:xfrm>
            <a:off x="9314469" y="3637753"/>
            <a:ext cx="583500" cy="68063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D831EF-089C-17ED-BF25-062F2BBDAE02}"/>
              </a:ext>
            </a:extLst>
          </p:cNvPr>
          <p:cNvSpPr/>
          <p:nvPr/>
        </p:nvSpPr>
        <p:spPr>
          <a:xfrm>
            <a:off x="10053301" y="3662706"/>
            <a:ext cx="675963" cy="68063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E6DA8F-E9AD-E4E8-4BFE-52B01BAF3148}"/>
              </a:ext>
            </a:extLst>
          </p:cNvPr>
          <p:cNvSpPr txBox="1"/>
          <p:nvPr/>
        </p:nvSpPr>
        <p:spPr>
          <a:xfrm>
            <a:off x="183131" y="5631843"/>
            <a:ext cx="8629083" cy="9541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ALSO, as the molecule </a:t>
            </a:r>
            <a:r>
              <a:rPr lang="en-US" sz="2800" dirty="0">
                <a:solidFill>
                  <a:srgbClr val="FF0000"/>
                </a:solidFill>
              </a:rPr>
              <a:t>gets longer</a:t>
            </a:r>
            <a:r>
              <a:rPr lang="en-US" sz="2800" dirty="0"/>
              <a:t>, the less chance of a positive and negative end……(</a:t>
            </a:r>
            <a:r>
              <a:rPr lang="en-US" sz="2800" dirty="0">
                <a:solidFill>
                  <a:srgbClr val="FF0000"/>
                </a:solidFill>
              </a:rPr>
              <a:t>less chance its polar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44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12.7: Colligative Properties of Electrolyte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C4FB5-ABFF-7070-D214-CF1A4CD1E059}"/>
              </a:ext>
            </a:extLst>
          </p:cNvPr>
          <p:cNvSpPr txBox="1"/>
          <p:nvPr/>
        </p:nvSpPr>
        <p:spPr>
          <a:xfrm>
            <a:off x="218168" y="1180764"/>
            <a:ext cx="1173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Electrolyte solutions </a:t>
            </a:r>
            <a:r>
              <a:rPr lang="en-US" sz="2400" dirty="0">
                <a:solidFill>
                  <a:srgbClr val="FF0000"/>
                </a:solidFill>
              </a:rPr>
              <a:t>contain ions </a:t>
            </a:r>
            <a:r>
              <a:rPr lang="en-US" sz="2400" dirty="0"/>
              <a:t>(positively and negatively charged pieces) and thus overall </a:t>
            </a:r>
            <a:r>
              <a:rPr lang="en-US" sz="2400" dirty="0">
                <a:solidFill>
                  <a:srgbClr val="FF0000"/>
                </a:solidFill>
              </a:rPr>
              <a:t>conduct electricity</a:t>
            </a:r>
            <a:r>
              <a:rPr lang="en-US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5FAD7-434F-D3CB-D08B-95B39EE3B370}"/>
              </a:ext>
            </a:extLst>
          </p:cNvPr>
          <p:cNvSpPr txBox="1"/>
          <p:nvPr/>
        </p:nvSpPr>
        <p:spPr>
          <a:xfrm>
            <a:off x="230169" y="2848813"/>
            <a:ext cx="1173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Electrolyte solutions do separate into cations (positive) and anions (negative) when dissolved in a solvent.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31426-4746-5ACA-BF17-2C8B53794458}"/>
              </a:ext>
            </a:extLst>
          </p:cNvPr>
          <p:cNvSpPr txBox="1"/>
          <p:nvPr/>
        </p:nvSpPr>
        <p:spPr>
          <a:xfrm>
            <a:off x="3181611" y="4196219"/>
            <a:ext cx="1164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210DC8-755A-6AE3-801F-C899275C65B4}"/>
              </a:ext>
            </a:extLst>
          </p:cNvPr>
          <p:cNvCxnSpPr>
            <a:stCxn id="5" idx="3"/>
          </p:cNvCxnSpPr>
          <p:nvPr/>
        </p:nvCxnSpPr>
        <p:spPr>
          <a:xfrm>
            <a:off x="4346532" y="4704051"/>
            <a:ext cx="1352810" cy="5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10B19D-7798-AB12-8281-67430FF20DA2}"/>
              </a:ext>
            </a:extLst>
          </p:cNvPr>
          <p:cNvSpPr txBox="1"/>
          <p:nvPr/>
        </p:nvSpPr>
        <p:spPr>
          <a:xfrm>
            <a:off x="5910199" y="4196219"/>
            <a:ext cx="2638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baseline="30000" dirty="0">
                <a:solidFill>
                  <a:srgbClr val="FF0000"/>
                </a:solidFill>
              </a:rPr>
              <a:t>+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/>
              <a:t>+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0070C0"/>
                </a:solidFill>
              </a:rPr>
              <a:t>B</a:t>
            </a:r>
            <a:r>
              <a:rPr lang="en-US" sz="6000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36FCCA-F108-67FD-D716-261C7C0324AA}"/>
              </a:ext>
            </a:extLst>
          </p:cNvPr>
          <p:cNvSpPr/>
          <p:nvPr/>
        </p:nvSpPr>
        <p:spPr>
          <a:xfrm>
            <a:off x="3119929" y="4121305"/>
            <a:ext cx="5158825" cy="116549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41F10-14E1-D706-0177-BEAAE068D03E}"/>
              </a:ext>
            </a:extLst>
          </p:cNvPr>
          <p:cNvSpPr txBox="1"/>
          <p:nvPr/>
        </p:nvSpPr>
        <p:spPr>
          <a:xfrm>
            <a:off x="1004826" y="5927699"/>
            <a:ext cx="10348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 Cations or Anions are created it does</a:t>
            </a:r>
            <a:r>
              <a:rPr lang="en-US" sz="3200" b="1" dirty="0">
                <a:solidFill>
                  <a:srgbClr val="FF0000"/>
                </a:solidFill>
              </a:rPr>
              <a:t> conduct electricity</a:t>
            </a:r>
            <a:r>
              <a:rPr lang="en-US" sz="3200" b="1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C5406-3D53-C51B-9F6F-8F24EE4744DF}"/>
              </a:ext>
            </a:extLst>
          </p:cNvPr>
          <p:cNvSpPr/>
          <p:nvPr/>
        </p:nvSpPr>
        <p:spPr>
          <a:xfrm>
            <a:off x="1004826" y="6011504"/>
            <a:ext cx="10182348" cy="48711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A403-6FBC-A4F7-3044-50A13F43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889348"/>
            <a:ext cx="11165910" cy="801340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479A-32D9-7597-006F-5558C8880232}"/>
              </a:ext>
            </a:extLst>
          </p:cNvPr>
          <p:cNvSpPr txBox="1"/>
          <p:nvPr/>
        </p:nvSpPr>
        <p:spPr>
          <a:xfrm>
            <a:off x="3144033" y="1885080"/>
            <a:ext cx="2951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Freezing Point </a:t>
            </a:r>
          </a:p>
          <a:p>
            <a:r>
              <a:rPr lang="en-US" sz="2000" dirty="0"/>
              <a:t>(𝚫</a:t>
            </a:r>
            <a:r>
              <a:rPr lang="en-US" sz="2000" dirty="0" err="1"/>
              <a:t>T</a:t>
            </a:r>
            <a:r>
              <a:rPr lang="en-US" sz="2000" baseline="-25000" dirty="0" err="1"/>
              <a:t>f</a:t>
            </a:r>
            <a:r>
              <a:rPr lang="en-US" sz="2000" dirty="0"/>
              <a:t>) (P. 521)</a:t>
            </a:r>
          </a:p>
          <a:p>
            <a:endParaRPr lang="en-US" sz="2000" dirty="0"/>
          </a:p>
          <a:p>
            <a:r>
              <a:rPr lang="en-US" dirty="0"/>
              <a:t>Hydrophilic (P. 532)</a:t>
            </a:r>
          </a:p>
          <a:p>
            <a:endParaRPr lang="en-US" dirty="0"/>
          </a:p>
          <a:p>
            <a:r>
              <a:rPr lang="en-US" dirty="0"/>
              <a:t>Hydrophobic (P. 532)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Miscible (P. 506)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A61A5-469F-0C45-42B2-152A66589D42}"/>
              </a:ext>
            </a:extLst>
          </p:cNvPr>
          <p:cNvSpPr txBox="1"/>
          <p:nvPr/>
        </p:nvSpPr>
        <p:spPr>
          <a:xfrm>
            <a:off x="87682" y="1834976"/>
            <a:ext cx="3309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Boiling Point</a:t>
            </a:r>
          </a:p>
          <a:p>
            <a:r>
              <a:rPr lang="en-US" sz="2000" dirty="0"/>
              <a:t>(𝚫T</a:t>
            </a:r>
            <a:r>
              <a:rPr lang="en-US" sz="2000" baseline="-25000" dirty="0"/>
              <a:t>b</a:t>
            </a:r>
            <a:r>
              <a:rPr lang="en-US" sz="2000" dirty="0"/>
              <a:t>) (P. 520)</a:t>
            </a:r>
          </a:p>
          <a:p>
            <a:endParaRPr lang="en-US" sz="2000" dirty="0"/>
          </a:p>
          <a:p>
            <a:r>
              <a:rPr lang="en-US" sz="2000" dirty="0"/>
              <a:t>Colligative Properties (P. 512)</a:t>
            </a:r>
          </a:p>
          <a:p>
            <a:endParaRPr lang="en-US" sz="2000" dirty="0"/>
          </a:p>
          <a:p>
            <a:r>
              <a:rPr lang="en-US" sz="2000" dirty="0"/>
              <a:t>Crystallization (P. 504)</a:t>
            </a:r>
          </a:p>
          <a:p>
            <a:endParaRPr lang="en-US" sz="2000" dirty="0"/>
          </a:p>
          <a:p>
            <a:r>
              <a:rPr lang="en-US" sz="2000" dirty="0"/>
              <a:t>Fractional Distillation (P. 519)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857C0-B466-7AF2-897B-B3DC7B84BBC1}"/>
              </a:ext>
            </a:extLst>
          </p:cNvPr>
          <p:cNvSpPr txBox="1"/>
          <p:nvPr/>
        </p:nvSpPr>
        <p:spPr>
          <a:xfrm>
            <a:off x="6067816" y="1885080"/>
            <a:ext cx="264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by mass (P. 507)</a:t>
            </a:r>
          </a:p>
          <a:p>
            <a:endParaRPr lang="en-US" dirty="0"/>
          </a:p>
          <a:p>
            <a:r>
              <a:rPr lang="en-US" dirty="0"/>
              <a:t>Saturated solution (P. 504)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9A8C7-B523-38FD-F62E-8A0E18E92C5B}"/>
              </a:ext>
            </a:extLst>
          </p:cNvPr>
          <p:cNvSpPr txBox="1"/>
          <p:nvPr/>
        </p:nvSpPr>
        <p:spPr>
          <a:xfrm>
            <a:off x="8715506" y="1834976"/>
            <a:ext cx="3309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Solvation (P. 506)</a:t>
            </a:r>
          </a:p>
          <a:p>
            <a:endParaRPr lang="en-US" sz="2000" dirty="0"/>
          </a:p>
          <a:p>
            <a:r>
              <a:rPr lang="en-US" sz="2000" dirty="0"/>
              <a:t>Supersaturated </a:t>
            </a:r>
          </a:p>
          <a:p>
            <a:r>
              <a:rPr lang="en-US" sz="2000" dirty="0"/>
              <a:t>solution (P. 504)</a:t>
            </a:r>
          </a:p>
          <a:p>
            <a:endParaRPr lang="en-US" sz="2000" dirty="0"/>
          </a:p>
          <a:p>
            <a:r>
              <a:rPr lang="en-US" sz="2000" dirty="0"/>
              <a:t>Unsaturated solution (P. 504)</a:t>
            </a:r>
          </a:p>
          <a:p>
            <a:endParaRPr lang="en-US" dirty="0"/>
          </a:p>
          <a:p>
            <a:r>
              <a:rPr lang="en-US" dirty="0"/>
              <a:t>Volatile (P. 518)</a:t>
            </a:r>
          </a:p>
          <a:p>
            <a:endParaRPr lang="en-US" dirty="0"/>
          </a:p>
          <a:p>
            <a:r>
              <a:rPr lang="en-US"/>
              <a:t>Non-Volatile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Unsaturated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961E8-1023-0AA0-59A0-6D510B6FB401}"/>
              </a:ext>
            </a:extLst>
          </p:cNvPr>
          <p:cNvSpPr txBox="1"/>
          <p:nvPr/>
        </p:nvSpPr>
        <p:spPr>
          <a:xfrm>
            <a:off x="463463" y="1114816"/>
            <a:ext cx="1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DF782-EFD1-F98F-6F9B-63556C7852E4}"/>
              </a:ext>
            </a:extLst>
          </p:cNvPr>
          <p:cNvSpPr txBox="1"/>
          <p:nvPr/>
        </p:nvSpPr>
        <p:spPr>
          <a:xfrm>
            <a:off x="2267210" y="1114816"/>
            <a:ext cx="965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solution that has </a:t>
            </a:r>
            <a:r>
              <a:rPr lang="en-US" sz="2800" dirty="0">
                <a:solidFill>
                  <a:srgbClr val="FF0000"/>
                </a:solidFill>
              </a:rPr>
              <a:t>LESS solute dissolved </a:t>
            </a:r>
            <a:r>
              <a:rPr lang="en-US" sz="2800" dirty="0"/>
              <a:t>in it at a </a:t>
            </a:r>
            <a:r>
              <a:rPr lang="en-US" sz="2800" dirty="0">
                <a:solidFill>
                  <a:srgbClr val="FF0000"/>
                </a:solidFill>
              </a:rPr>
              <a:t>certain temperature.</a:t>
            </a:r>
          </a:p>
        </p:txBody>
      </p:sp>
      <p:pic>
        <p:nvPicPr>
          <p:cNvPr id="2050" name="Picture 2" descr="Unsaturated Solution Definition and Examples in Chemistry">
            <a:extLst>
              <a:ext uri="{FF2B5EF4-FFF2-40B4-BE49-F238E27FC236}">
                <a16:creationId xmlns:a16="http://schemas.microsoft.com/office/drawing/2014/main" id="{C3D61B87-649C-B53B-AD08-BE2FB802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92" y="2568184"/>
            <a:ext cx="6265623" cy="41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27E8F3-34A4-C355-6CFD-9122700B4317}"/>
              </a:ext>
            </a:extLst>
          </p:cNvPr>
          <p:cNvSpPr/>
          <p:nvPr/>
        </p:nvSpPr>
        <p:spPr>
          <a:xfrm>
            <a:off x="6096000" y="3429000"/>
            <a:ext cx="1720241" cy="32097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7A8AC-6E8A-4820-3B84-91C4240CA2C9}"/>
              </a:ext>
            </a:extLst>
          </p:cNvPr>
          <p:cNvSpPr txBox="1"/>
          <p:nvPr/>
        </p:nvSpPr>
        <p:spPr>
          <a:xfrm>
            <a:off x="463463" y="2600517"/>
            <a:ext cx="4912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ever tried to dissolve sugar in </a:t>
            </a:r>
            <a:r>
              <a:rPr lang="en-US" sz="2800" b="1" dirty="0">
                <a:solidFill>
                  <a:srgbClr val="0070C0"/>
                </a:solidFill>
              </a:rPr>
              <a:t>cold</a:t>
            </a:r>
            <a:r>
              <a:rPr lang="en-US" sz="2800" dirty="0"/>
              <a:t> coffee?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D3553-D0B9-95CA-4105-651832C00058}"/>
              </a:ext>
            </a:extLst>
          </p:cNvPr>
          <p:cNvSpPr txBox="1"/>
          <p:nvPr/>
        </p:nvSpPr>
        <p:spPr>
          <a:xfrm>
            <a:off x="463462" y="3708011"/>
            <a:ext cx="4912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Have you ever tried to dissolve sugar in </a:t>
            </a:r>
            <a:r>
              <a:rPr lang="en-US" sz="2800" b="1" dirty="0">
                <a:solidFill>
                  <a:srgbClr val="FF0000"/>
                </a:solidFill>
              </a:rPr>
              <a:t>hot</a:t>
            </a:r>
            <a:r>
              <a:rPr lang="en-US" sz="2800" dirty="0"/>
              <a:t> coffee?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D8A45-69E0-1F62-EFC3-76A1BC445247}"/>
              </a:ext>
            </a:extLst>
          </p:cNvPr>
          <p:cNvSpPr txBox="1"/>
          <p:nvPr/>
        </p:nvSpPr>
        <p:spPr>
          <a:xfrm>
            <a:off x="463462" y="4889784"/>
            <a:ext cx="4912101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Temperature has a direct relationship to solubility.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Saturated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8776C-A7A6-E9E2-16BF-0CF9A2978FB9}"/>
              </a:ext>
            </a:extLst>
          </p:cNvPr>
          <p:cNvSpPr txBox="1"/>
          <p:nvPr/>
        </p:nvSpPr>
        <p:spPr>
          <a:xfrm>
            <a:off x="463463" y="1114816"/>
            <a:ext cx="1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1D3B0-6A99-287D-79B3-422F6E205DD3}"/>
              </a:ext>
            </a:extLst>
          </p:cNvPr>
          <p:cNvSpPr txBox="1"/>
          <p:nvPr/>
        </p:nvSpPr>
        <p:spPr>
          <a:xfrm>
            <a:off x="423039" y="1638036"/>
            <a:ext cx="1156854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solution in which the </a:t>
            </a:r>
            <a:r>
              <a:rPr lang="en-US" sz="2800" dirty="0">
                <a:solidFill>
                  <a:srgbClr val="FF0000"/>
                </a:solidFill>
              </a:rPr>
              <a:t>maximum amount of solute has been dissolved</a:t>
            </a:r>
            <a:r>
              <a:rPr lang="en-US" sz="2800" dirty="0"/>
              <a:t> in a </a:t>
            </a:r>
            <a:r>
              <a:rPr lang="en-US" sz="2800" u="sng" dirty="0"/>
              <a:t>certain volume of solvent </a:t>
            </a:r>
            <a:r>
              <a:rPr lang="en-US" sz="2800" dirty="0"/>
              <a:t>at </a:t>
            </a:r>
            <a:r>
              <a:rPr lang="en-US" sz="2800" dirty="0">
                <a:solidFill>
                  <a:srgbClr val="FF0000"/>
                </a:solidFill>
              </a:rPr>
              <a:t>a certain temperature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AA8FA-9B8A-594F-4B6C-39710080E8E8}"/>
              </a:ext>
            </a:extLst>
          </p:cNvPr>
          <p:cNvSpPr txBox="1"/>
          <p:nvPr/>
        </p:nvSpPr>
        <p:spPr>
          <a:xfrm>
            <a:off x="322831" y="3115363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more solute added </a:t>
            </a:r>
            <a:r>
              <a:rPr lang="en-US" sz="2800" dirty="0"/>
              <a:t>to the solution would NOT dissolve….it </a:t>
            </a:r>
            <a:r>
              <a:rPr lang="en-US" sz="2800" dirty="0">
                <a:solidFill>
                  <a:srgbClr val="FF0000"/>
                </a:solidFill>
              </a:rPr>
              <a:t>would just sink to the bottom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0171D-38D2-A42E-52FA-828E5F58687C}"/>
              </a:ext>
            </a:extLst>
          </p:cNvPr>
          <p:cNvSpPr txBox="1"/>
          <p:nvPr/>
        </p:nvSpPr>
        <p:spPr>
          <a:xfrm>
            <a:off x="411935" y="5467191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Dissolving and Crystalizing (crystals that are at bottom of the container NOT dissolved) is an </a:t>
            </a:r>
            <a:r>
              <a:rPr lang="en-US" sz="2800" dirty="0">
                <a:solidFill>
                  <a:srgbClr val="FF0000"/>
                </a:solidFill>
              </a:rPr>
              <a:t>EQUILIBRIUM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C1741-488B-3F4F-CC49-38D397F7F518}"/>
              </a:ext>
            </a:extLst>
          </p:cNvPr>
          <p:cNvSpPr txBox="1"/>
          <p:nvPr/>
        </p:nvSpPr>
        <p:spPr>
          <a:xfrm>
            <a:off x="2498943" y="4177191"/>
            <a:ext cx="205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NaCl</a:t>
            </a:r>
            <a:r>
              <a:rPr lang="en-US" sz="4800" baseline="-25000" dirty="0">
                <a:solidFill>
                  <a:srgbClr val="FF0000"/>
                </a:solidFill>
              </a:rPr>
              <a:t>(s)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C9F5BD-1ABC-B03F-A829-EC8F76BE3625}"/>
              </a:ext>
            </a:extLst>
          </p:cNvPr>
          <p:cNvCxnSpPr/>
          <p:nvPr/>
        </p:nvCxnSpPr>
        <p:spPr>
          <a:xfrm>
            <a:off x="4328407" y="4768330"/>
            <a:ext cx="1878904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CD1FDE-40A5-8850-FB27-1919B4A53B55}"/>
              </a:ext>
            </a:extLst>
          </p:cNvPr>
          <p:cNvSpPr txBox="1"/>
          <p:nvPr/>
        </p:nvSpPr>
        <p:spPr>
          <a:xfrm>
            <a:off x="4328407" y="3902969"/>
            <a:ext cx="205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Dissolving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4100A-DD27-964C-0138-A3B84E19FB52}"/>
              </a:ext>
            </a:extLst>
          </p:cNvPr>
          <p:cNvSpPr txBox="1"/>
          <p:nvPr/>
        </p:nvSpPr>
        <p:spPr>
          <a:xfrm>
            <a:off x="6987151" y="4275585"/>
            <a:ext cx="352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Na</a:t>
            </a:r>
            <a:r>
              <a:rPr lang="en-US" sz="4800" baseline="30000" dirty="0"/>
              <a:t>+</a:t>
            </a:r>
            <a:r>
              <a:rPr lang="en-US" sz="4800" baseline="-25000" dirty="0"/>
              <a:t>(</a:t>
            </a:r>
            <a:r>
              <a:rPr lang="en-US" sz="4800" baseline="-25000" dirty="0" err="1"/>
              <a:t>aq</a:t>
            </a:r>
            <a:r>
              <a:rPr lang="en-US" sz="4800" baseline="-25000" dirty="0"/>
              <a:t>) </a:t>
            </a:r>
            <a:r>
              <a:rPr lang="en-US" sz="4800" baseline="-25000" dirty="0">
                <a:solidFill>
                  <a:srgbClr val="FF0000"/>
                </a:solidFill>
              </a:rPr>
              <a:t>+ </a:t>
            </a:r>
            <a:r>
              <a:rPr lang="en-US" sz="4800" dirty="0"/>
              <a:t>Cl</a:t>
            </a:r>
            <a:r>
              <a:rPr lang="en-US" sz="4800" baseline="30000" dirty="0"/>
              <a:t>-</a:t>
            </a:r>
            <a:r>
              <a:rPr lang="en-US" sz="4800" baseline="-25000" dirty="0"/>
              <a:t>(</a:t>
            </a:r>
            <a:r>
              <a:rPr lang="en-US" sz="4800" baseline="-25000" dirty="0" err="1"/>
              <a:t>aq</a:t>
            </a:r>
            <a:r>
              <a:rPr lang="en-US" sz="4800" baseline="-25000" dirty="0"/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646386-B60F-A027-38A3-DEC23289229E}"/>
              </a:ext>
            </a:extLst>
          </p:cNvPr>
          <p:cNvCxnSpPr>
            <a:cxnSpLocks/>
          </p:cNvCxnSpPr>
          <p:nvPr/>
        </p:nvCxnSpPr>
        <p:spPr>
          <a:xfrm>
            <a:off x="4328407" y="4763857"/>
            <a:ext cx="1878904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4EA005-67C7-4EB3-58E5-2054EEA5638E}"/>
              </a:ext>
            </a:extLst>
          </p:cNvPr>
          <p:cNvSpPr txBox="1"/>
          <p:nvPr/>
        </p:nvSpPr>
        <p:spPr>
          <a:xfrm>
            <a:off x="3927788" y="4768330"/>
            <a:ext cx="285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Crystallization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E63B080-219A-E23C-BE23-EC34303AAFC0}"/>
              </a:ext>
            </a:extLst>
          </p:cNvPr>
          <p:cNvSpPr/>
          <p:nvPr/>
        </p:nvSpPr>
        <p:spPr>
          <a:xfrm>
            <a:off x="4553212" y="3663112"/>
            <a:ext cx="1829464" cy="2950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0DE45A4-885D-9FCF-9E9A-8767B011E7CC}"/>
              </a:ext>
            </a:extLst>
          </p:cNvPr>
          <p:cNvSpPr/>
          <p:nvPr/>
        </p:nvSpPr>
        <p:spPr>
          <a:xfrm flipH="1">
            <a:off x="4503105" y="5319495"/>
            <a:ext cx="1878904" cy="286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1" grpId="0"/>
      <p:bldP spid="12" grpId="0"/>
      <p:bldP spid="16" grpId="0"/>
      <p:bldP spid="16" grpId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Supersaturated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94253-8473-A84D-E0EA-073C9E0C5B76}"/>
              </a:ext>
            </a:extLst>
          </p:cNvPr>
          <p:cNvSpPr txBox="1"/>
          <p:nvPr/>
        </p:nvSpPr>
        <p:spPr>
          <a:xfrm>
            <a:off x="463463" y="1114816"/>
            <a:ext cx="1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F6CE0-C5BD-3419-6E9F-B252EE0412CD}"/>
              </a:ext>
            </a:extLst>
          </p:cNvPr>
          <p:cNvSpPr txBox="1"/>
          <p:nvPr/>
        </p:nvSpPr>
        <p:spPr>
          <a:xfrm>
            <a:off x="423039" y="1638036"/>
            <a:ext cx="1156854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solution in which the </a:t>
            </a:r>
            <a:r>
              <a:rPr lang="en-US" sz="2800" dirty="0">
                <a:solidFill>
                  <a:srgbClr val="FF0000"/>
                </a:solidFill>
              </a:rPr>
              <a:t>more than the maximum amount of solute has been dissolved</a:t>
            </a:r>
            <a:r>
              <a:rPr lang="en-US" sz="2800" dirty="0"/>
              <a:t> in a </a:t>
            </a:r>
            <a:r>
              <a:rPr lang="en-US" sz="2800" u="sng" dirty="0"/>
              <a:t>certain volume of solvent </a:t>
            </a:r>
            <a:r>
              <a:rPr lang="en-US" sz="2800" dirty="0"/>
              <a:t>at </a:t>
            </a:r>
            <a:r>
              <a:rPr lang="en-US" sz="2800" dirty="0">
                <a:solidFill>
                  <a:srgbClr val="FF0000"/>
                </a:solidFill>
              </a:rPr>
              <a:t>a certain temperature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491BB-5456-D4EE-2614-AEF107589B44}"/>
              </a:ext>
            </a:extLst>
          </p:cNvPr>
          <p:cNvSpPr txBox="1"/>
          <p:nvPr/>
        </p:nvSpPr>
        <p:spPr>
          <a:xfrm>
            <a:off x="322831" y="3115363"/>
            <a:ext cx="11368129" cy="95410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solution is </a:t>
            </a:r>
            <a:r>
              <a:rPr lang="en-US" sz="2800" dirty="0">
                <a:solidFill>
                  <a:srgbClr val="FF0000"/>
                </a:solidFill>
              </a:rPr>
              <a:t>made by heating up a solution </a:t>
            </a:r>
            <a:r>
              <a:rPr lang="en-US" sz="2800" dirty="0"/>
              <a:t>to allow more to dissolving </a:t>
            </a:r>
            <a:r>
              <a:rPr lang="en-US" sz="2800" dirty="0">
                <a:solidFill>
                  <a:srgbClr val="FF0000"/>
                </a:solidFill>
              </a:rPr>
              <a:t>than cooling it slowly.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3BB9E-4B9D-A123-7FAC-9286EC077D7C}"/>
              </a:ext>
            </a:extLst>
          </p:cNvPr>
          <p:cNvSpPr txBox="1"/>
          <p:nvPr/>
        </p:nvSpPr>
        <p:spPr>
          <a:xfrm>
            <a:off x="322830" y="4629528"/>
            <a:ext cx="11368129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solution is </a:t>
            </a:r>
            <a:r>
              <a:rPr lang="en-US" sz="2800" dirty="0">
                <a:solidFill>
                  <a:srgbClr val="FF0000"/>
                </a:solidFill>
              </a:rPr>
              <a:t>really unstable. </a:t>
            </a:r>
            <a:r>
              <a:rPr lang="en-US" sz="2800" dirty="0"/>
              <a:t> A light tap or scratch on the container and it all (all above the normal dissolved (saturated amount) falls to the bottom like a snow globe.</a:t>
            </a:r>
          </a:p>
        </p:txBody>
      </p:sp>
    </p:spTree>
    <p:extLst>
      <p:ext uri="{BB962C8B-B14F-4D97-AF65-F5344CB8AC3E}">
        <p14:creationId xmlns:p14="http://schemas.microsoft.com/office/powerpoint/2010/main" val="1841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Crystal</a:t>
            </a:r>
            <a:r>
              <a:rPr lang="en-US" b="1" dirty="0"/>
              <a:t>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2981A-02BF-182D-48E0-62466681E82D}"/>
              </a:ext>
            </a:extLst>
          </p:cNvPr>
          <p:cNvSpPr txBox="1"/>
          <p:nvPr/>
        </p:nvSpPr>
        <p:spPr>
          <a:xfrm>
            <a:off x="463463" y="1114816"/>
            <a:ext cx="1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83B18-C114-031F-CC89-8A246D98F60E}"/>
              </a:ext>
            </a:extLst>
          </p:cNvPr>
          <p:cNvSpPr txBox="1"/>
          <p:nvPr/>
        </p:nvSpPr>
        <p:spPr>
          <a:xfrm>
            <a:off x="2360398" y="4718459"/>
            <a:ext cx="205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NaCl</a:t>
            </a:r>
            <a:r>
              <a:rPr lang="en-US" sz="4800" baseline="-25000" dirty="0">
                <a:solidFill>
                  <a:srgbClr val="FF0000"/>
                </a:solidFill>
              </a:rPr>
              <a:t>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884E2-E3C7-0C25-1FCD-3538FEF97951}"/>
              </a:ext>
            </a:extLst>
          </p:cNvPr>
          <p:cNvSpPr txBox="1"/>
          <p:nvPr/>
        </p:nvSpPr>
        <p:spPr>
          <a:xfrm>
            <a:off x="4189862" y="4444237"/>
            <a:ext cx="205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Dissolving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E0A95-9A2F-ECE3-B1E7-2DD83156B413}"/>
              </a:ext>
            </a:extLst>
          </p:cNvPr>
          <p:cNvSpPr txBox="1"/>
          <p:nvPr/>
        </p:nvSpPr>
        <p:spPr>
          <a:xfrm>
            <a:off x="6848606" y="4816853"/>
            <a:ext cx="352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Na</a:t>
            </a:r>
            <a:r>
              <a:rPr lang="en-US" sz="4800" baseline="30000" dirty="0"/>
              <a:t>+</a:t>
            </a:r>
            <a:r>
              <a:rPr lang="en-US" sz="4800" baseline="-25000" dirty="0"/>
              <a:t>(</a:t>
            </a:r>
            <a:r>
              <a:rPr lang="en-US" sz="4800" baseline="-25000" dirty="0" err="1"/>
              <a:t>aq</a:t>
            </a:r>
            <a:r>
              <a:rPr lang="en-US" sz="4800" baseline="-25000" dirty="0"/>
              <a:t>) </a:t>
            </a:r>
            <a:r>
              <a:rPr lang="en-US" sz="4800" baseline="-25000" dirty="0">
                <a:solidFill>
                  <a:srgbClr val="FF0000"/>
                </a:solidFill>
              </a:rPr>
              <a:t>+ </a:t>
            </a:r>
            <a:r>
              <a:rPr lang="en-US" sz="4800" dirty="0"/>
              <a:t>Cl</a:t>
            </a:r>
            <a:r>
              <a:rPr lang="en-US" sz="4800" baseline="30000" dirty="0"/>
              <a:t>-</a:t>
            </a:r>
            <a:r>
              <a:rPr lang="en-US" sz="4800" baseline="-25000" dirty="0"/>
              <a:t>(</a:t>
            </a:r>
            <a:r>
              <a:rPr lang="en-US" sz="4800" baseline="-25000" dirty="0" err="1"/>
              <a:t>aq</a:t>
            </a:r>
            <a:r>
              <a:rPr lang="en-US" sz="4800" baseline="-25000" dirty="0"/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B6089-22AE-06D2-74BA-C4F29BBA218E}"/>
              </a:ext>
            </a:extLst>
          </p:cNvPr>
          <p:cNvCxnSpPr>
            <a:cxnSpLocks/>
          </p:cNvCxnSpPr>
          <p:nvPr/>
        </p:nvCxnSpPr>
        <p:spPr>
          <a:xfrm>
            <a:off x="4487331" y="5318884"/>
            <a:ext cx="1878904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73ADE9-2301-BA2A-E61F-CD7E3095F502}"/>
              </a:ext>
            </a:extLst>
          </p:cNvPr>
          <p:cNvSpPr txBox="1"/>
          <p:nvPr/>
        </p:nvSpPr>
        <p:spPr>
          <a:xfrm>
            <a:off x="3999030" y="5232351"/>
            <a:ext cx="285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Crystallization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AC7531C-A9A6-6BD4-BFF6-804EB0275B42}"/>
              </a:ext>
            </a:extLst>
          </p:cNvPr>
          <p:cNvSpPr/>
          <p:nvPr/>
        </p:nvSpPr>
        <p:spPr>
          <a:xfrm>
            <a:off x="4414667" y="4204380"/>
            <a:ext cx="1829464" cy="2950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CC84933-F135-9CFF-FF5A-8D8910B22CCE}"/>
              </a:ext>
            </a:extLst>
          </p:cNvPr>
          <p:cNvSpPr/>
          <p:nvPr/>
        </p:nvSpPr>
        <p:spPr>
          <a:xfrm flipH="1">
            <a:off x="4364560" y="5860763"/>
            <a:ext cx="1878904" cy="286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E6837-2200-72ED-534F-A5E406D6CE36}"/>
              </a:ext>
            </a:extLst>
          </p:cNvPr>
          <p:cNvSpPr/>
          <p:nvPr/>
        </p:nvSpPr>
        <p:spPr>
          <a:xfrm>
            <a:off x="2128666" y="3970268"/>
            <a:ext cx="8248388" cy="243147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DB07F-9A6B-D033-65AD-D6F4048D9625}"/>
              </a:ext>
            </a:extLst>
          </p:cNvPr>
          <p:cNvSpPr txBox="1"/>
          <p:nvPr/>
        </p:nvSpPr>
        <p:spPr>
          <a:xfrm>
            <a:off x="318655" y="1671995"/>
            <a:ext cx="11693236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process of turning into (back into in some cases) a solid….forming </a:t>
            </a:r>
            <a:r>
              <a:rPr lang="en-US" sz="2800" dirty="0">
                <a:solidFill>
                  <a:srgbClr val="FF0000"/>
                </a:solidFill>
              </a:rPr>
              <a:t>crystal</a:t>
            </a:r>
            <a:r>
              <a:rPr lang="en-US" sz="2800" dirty="0"/>
              <a:t>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CF4CD-E916-61AB-6CEA-C86AAE3D9E53}"/>
              </a:ext>
            </a:extLst>
          </p:cNvPr>
          <p:cNvSpPr txBox="1"/>
          <p:nvPr/>
        </p:nvSpPr>
        <p:spPr>
          <a:xfrm>
            <a:off x="1903765" y="2310488"/>
            <a:ext cx="9304562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This can be caused by things such as a </a:t>
            </a:r>
            <a:r>
              <a:rPr lang="en-US" sz="2800" dirty="0">
                <a:solidFill>
                  <a:srgbClr val="FF0000"/>
                </a:solidFill>
              </a:rPr>
              <a:t>temperature decrease</a:t>
            </a:r>
            <a:r>
              <a:rPr lang="en-US" sz="28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2D53CE-104F-0517-128F-6761CED8EB25}"/>
              </a:ext>
            </a:extLst>
          </p:cNvPr>
          <p:cNvSpPr txBox="1"/>
          <p:nvPr/>
        </p:nvSpPr>
        <p:spPr>
          <a:xfrm>
            <a:off x="1903765" y="2874962"/>
            <a:ext cx="7794418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Crystallization</a:t>
            </a:r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IS NOT </a:t>
            </a:r>
            <a:r>
              <a:rPr lang="en-US" sz="2800" dirty="0"/>
              <a:t>the same as </a:t>
            </a:r>
            <a:r>
              <a:rPr lang="en-US" sz="2800" dirty="0">
                <a:solidFill>
                  <a:srgbClr val="FF0000"/>
                </a:solidFill>
              </a:rPr>
              <a:t>Precipitation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9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12.2: Molecular View of Solution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D994C-2884-75EA-3629-F01002EC3451}"/>
              </a:ext>
            </a:extLst>
          </p:cNvPr>
          <p:cNvSpPr txBox="1"/>
          <p:nvPr/>
        </p:nvSpPr>
        <p:spPr>
          <a:xfrm>
            <a:off x="267413" y="884781"/>
            <a:ext cx="11368129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solution behaves because of how it reacts with parts of the 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B62E1-6B8D-22E3-407B-0F4197182C79}"/>
              </a:ext>
            </a:extLst>
          </p:cNvPr>
          <p:cNvSpPr txBox="1"/>
          <p:nvPr/>
        </p:nvSpPr>
        <p:spPr>
          <a:xfrm>
            <a:off x="346363" y="2504920"/>
            <a:ext cx="491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Solvent - Solvent Interactions.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26D87-9254-EEC8-140C-3F5FA7A7CC76}"/>
              </a:ext>
            </a:extLst>
          </p:cNvPr>
          <p:cNvSpPr txBox="1"/>
          <p:nvPr/>
        </p:nvSpPr>
        <p:spPr>
          <a:xfrm>
            <a:off x="346362" y="3803451"/>
            <a:ext cx="491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Solute – Solute Interactions.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D16AF-8105-90ED-0470-364A5EC965D0}"/>
              </a:ext>
            </a:extLst>
          </p:cNvPr>
          <p:cNvSpPr txBox="1"/>
          <p:nvPr/>
        </p:nvSpPr>
        <p:spPr>
          <a:xfrm>
            <a:off x="346363" y="5101982"/>
            <a:ext cx="479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Solvent – Solute Interactions. </a:t>
            </a:r>
          </a:p>
        </p:txBody>
      </p:sp>
    </p:spTree>
    <p:extLst>
      <p:ext uri="{BB962C8B-B14F-4D97-AF65-F5344CB8AC3E}">
        <p14:creationId xmlns:p14="http://schemas.microsoft.com/office/powerpoint/2010/main" val="42892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Solvent-Solvent Interaction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CE715-B9C1-7519-FB32-122DA65E557D}"/>
              </a:ext>
            </a:extLst>
          </p:cNvPr>
          <p:cNvSpPr txBox="1"/>
          <p:nvPr/>
        </p:nvSpPr>
        <p:spPr>
          <a:xfrm>
            <a:off x="211995" y="1161871"/>
            <a:ext cx="5634623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Does the solvent </a:t>
            </a:r>
            <a:r>
              <a:rPr lang="en-US" sz="2800" b="1" dirty="0">
                <a:solidFill>
                  <a:srgbClr val="FF0000"/>
                </a:solidFill>
              </a:rPr>
              <a:t>polar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non-polar</a:t>
            </a:r>
            <a:r>
              <a:rPr lang="en-US" sz="2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5D48A-4B64-5884-5586-C93FA6F5CF53}"/>
              </a:ext>
            </a:extLst>
          </p:cNvPr>
          <p:cNvSpPr txBox="1"/>
          <p:nvPr/>
        </p:nvSpPr>
        <p:spPr>
          <a:xfrm>
            <a:off x="586068" y="2533471"/>
            <a:ext cx="2489642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Polar Solvents: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CEA18-E2C1-EF63-F6EE-78FBFFD7806E}"/>
              </a:ext>
            </a:extLst>
          </p:cNvPr>
          <p:cNvSpPr txBox="1"/>
          <p:nvPr/>
        </p:nvSpPr>
        <p:spPr>
          <a:xfrm>
            <a:off x="539664" y="3905071"/>
            <a:ext cx="3214918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Non-Polar Solvents: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B5500-6088-1BF9-8E38-F33EE346720E}"/>
              </a:ext>
            </a:extLst>
          </p:cNvPr>
          <p:cNvSpPr txBox="1"/>
          <p:nvPr/>
        </p:nvSpPr>
        <p:spPr>
          <a:xfrm>
            <a:off x="3075710" y="2585352"/>
            <a:ext cx="745374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good way to tell if a solvent will be polar is if the </a:t>
            </a:r>
            <a:r>
              <a:rPr lang="en-US" sz="2800" b="1" dirty="0">
                <a:solidFill>
                  <a:srgbClr val="FF0000"/>
                </a:solidFill>
              </a:rPr>
              <a:t>molecules</a:t>
            </a:r>
            <a:r>
              <a:rPr lang="en-US" sz="2800" dirty="0"/>
              <a:t> that make it up have </a:t>
            </a:r>
            <a:r>
              <a:rPr lang="en-US" sz="2800" b="1" dirty="0">
                <a:solidFill>
                  <a:srgbClr val="FF0000"/>
                </a:solidFill>
              </a:rPr>
              <a:t>lone pairs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F0B6F-816E-0799-AD09-27A4B48865CF}"/>
              </a:ext>
            </a:extLst>
          </p:cNvPr>
          <p:cNvSpPr txBox="1"/>
          <p:nvPr/>
        </p:nvSpPr>
        <p:spPr>
          <a:xfrm>
            <a:off x="3338947" y="4439720"/>
            <a:ext cx="7453745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 good way to tell if a solvent will be polar is if the </a:t>
            </a:r>
            <a:r>
              <a:rPr lang="en-US" sz="2800" b="1" dirty="0">
                <a:solidFill>
                  <a:srgbClr val="FF0000"/>
                </a:solidFill>
              </a:rPr>
              <a:t>molecules</a:t>
            </a:r>
            <a:r>
              <a:rPr lang="en-US" sz="2800" dirty="0"/>
              <a:t> that make it up </a:t>
            </a:r>
            <a:r>
              <a:rPr lang="en-US" sz="2800" b="1" dirty="0">
                <a:solidFill>
                  <a:srgbClr val="FF0000"/>
                </a:solidFill>
              </a:rPr>
              <a:t>DOES NOT </a:t>
            </a:r>
            <a:r>
              <a:rPr lang="en-US" sz="2800" dirty="0"/>
              <a:t>have </a:t>
            </a:r>
            <a:r>
              <a:rPr lang="en-US" sz="2800" b="1" dirty="0">
                <a:solidFill>
                  <a:srgbClr val="FF0000"/>
                </a:solidFill>
              </a:rPr>
              <a:t>lone pairs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9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Solute-Solute Interaction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EC671-12E1-D6ED-31A3-81029C0C9465}"/>
              </a:ext>
            </a:extLst>
          </p:cNvPr>
          <p:cNvSpPr txBox="1"/>
          <p:nvPr/>
        </p:nvSpPr>
        <p:spPr>
          <a:xfrm>
            <a:off x="211995" y="1161871"/>
            <a:ext cx="10788514" cy="1077218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200" dirty="0"/>
              <a:t>Solute-solute interactions are </a:t>
            </a:r>
            <a:r>
              <a:rPr lang="en-CA" sz="3200" b="1" dirty="0"/>
              <a:t>the intermolecular attractions between solute particles</a:t>
            </a:r>
            <a:r>
              <a:rPr lang="en-CA" sz="3200" dirty="0"/>
              <a:t>. 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1527D-3108-1F69-812D-0360906CBB88}"/>
              </a:ext>
            </a:extLst>
          </p:cNvPr>
          <p:cNvSpPr txBox="1"/>
          <p:nvPr/>
        </p:nvSpPr>
        <p:spPr>
          <a:xfrm>
            <a:off x="211995" y="2672017"/>
            <a:ext cx="5884005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200" dirty="0"/>
              <a:t>Is the solute polar nor non-polar?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25350-CE6C-DD33-25BE-2FA76D52F13F}"/>
              </a:ext>
            </a:extLst>
          </p:cNvPr>
          <p:cNvSpPr txBox="1"/>
          <p:nvPr/>
        </p:nvSpPr>
        <p:spPr>
          <a:xfrm>
            <a:off x="211995" y="3684339"/>
            <a:ext cx="11328841" cy="156966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3200" dirty="0"/>
              <a:t>Is the solute made of multiple of the </a:t>
            </a:r>
            <a:r>
              <a:rPr lang="en-CA" sz="3200" dirty="0">
                <a:solidFill>
                  <a:srgbClr val="FF0000"/>
                </a:solidFill>
              </a:rPr>
              <a:t>SAME element? </a:t>
            </a:r>
          </a:p>
          <a:p>
            <a:r>
              <a:rPr lang="en-CA" sz="3200" dirty="0"/>
              <a:t>or </a:t>
            </a:r>
          </a:p>
          <a:p>
            <a:r>
              <a:rPr lang="en-CA" sz="3200" dirty="0"/>
              <a:t>Is the solute a compound made of </a:t>
            </a:r>
            <a:r>
              <a:rPr lang="en-CA" sz="3200" dirty="0">
                <a:solidFill>
                  <a:srgbClr val="FF0000"/>
                </a:solidFill>
              </a:rPr>
              <a:t>different elements??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1789</Words>
  <Application>Microsoft Macintosh PowerPoint</Application>
  <PresentationFormat>Widescreen</PresentationFormat>
  <Paragraphs>240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Chapter 12</vt:lpstr>
      <vt:lpstr>12.1: Types of Solutions</vt:lpstr>
      <vt:lpstr>Unsaturated Solution</vt:lpstr>
      <vt:lpstr>Saturated Solution</vt:lpstr>
      <vt:lpstr>Supersaturated Solution</vt:lpstr>
      <vt:lpstr>Crystallization</vt:lpstr>
      <vt:lpstr>12.2: Molecular View of Solution Process</vt:lpstr>
      <vt:lpstr>Solvent-Solvent Interaction</vt:lpstr>
      <vt:lpstr>Solute-Solute Interaction</vt:lpstr>
      <vt:lpstr>Solvent-Solute Interaction</vt:lpstr>
      <vt:lpstr>Solvation (Process of Dissolving)</vt:lpstr>
      <vt:lpstr>Example 12.1</vt:lpstr>
      <vt:lpstr>Example 12.1</vt:lpstr>
      <vt:lpstr>Example 12.1</vt:lpstr>
      <vt:lpstr>Example: Practice Exercise 12.1</vt:lpstr>
      <vt:lpstr>12.3: Concentration Units</vt:lpstr>
      <vt:lpstr>Percent by Mass</vt:lpstr>
      <vt:lpstr>Molarity</vt:lpstr>
      <vt:lpstr>Molality</vt:lpstr>
      <vt:lpstr>Example 12.2</vt:lpstr>
      <vt:lpstr>Example: Practice Exercise 12.2</vt:lpstr>
      <vt:lpstr>12.4: The Effect of Temperature on Solubility</vt:lpstr>
      <vt:lpstr>Gas Solubility and Temperature</vt:lpstr>
      <vt:lpstr>12.5: The Effect of Pressure on The Solubility of Gases</vt:lpstr>
      <vt:lpstr>12.6: Colligative Properties of Nonelectrolyte Solutions Overall Properties</vt:lpstr>
      <vt:lpstr>Fractional Distillation**</vt:lpstr>
      <vt:lpstr>Using Colligative Properties to Determine Molar Mass </vt:lpstr>
      <vt:lpstr>12.7: Colligative Properties of Electrolyte Solutions</vt:lpstr>
      <vt:lpstr>Key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Lani Knowles</dc:creator>
  <cp:lastModifiedBy>Lani Knowles</cp:lastModifiedBy>
  <cp:revision>32</cp:revision>
  <dcterms:created xsi:type="dcterms:W3CDTF">2022-05-12T22:47:37Z</dcterms:created>
  <dcterms:modified xsi:type="dcterms:W3CDTF">2023-01-09T18:29:13Z</dcterms:modified>
</cp:coreProperties>
</file>