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307" r:id="rId4"/>
    <p:sldId id="273" r:id="rId5"/>
    <p:sldId id="308" r:id="rId6"/>
    <p:sldId id="272" r:id="rId7"/>
    <p:sldId id="274" r:id="rId8"/>
    <p:sldId id="275" r:id="rId9"/>
    <p:sldId id="309" r:id="rId10"/>
    <p:sldId id="282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317" r:id="rId19"/>
    <p:sldId id="288" r:id="rId20"/>
    <p:sldId id="276" r:id="rId21"/>
    <p:sldId id="318" r:id="rId22"/>
    <p:sldId id="319" r:id="rId23"/>
    <p:sldId id="320" r:id="rId24"/>
    <p:sldId id="289" r:id="rId25"/>
    <p:sldId id="321" r:id="rId26"/>
    <p:sldId id="322" r:id="rId27"/>
    <p:sldId id="323" r:id="rId28"/>
    <p:sldId id="324" r:id="rId29"/>
    <p:sldId id="290" r:id="rId30"/>
    <p:sldId id="291" r:id="rId31"/>
    <p:sldId id="279" r:id="rId32"/>
    <p:sldId id="292" r:id="rId33"/>
    <p:sldId id="293" r:id="rId34"/>
    <p:sldId id="280" r:id="rId35"/>
    <p:sldId id="281" r:id="rId36"/>
    <p:sldId id="325" r:id="rId37"/>
    <p:sldId id="326" r:id="rId38"/>
    <p:sldId id="327" r:id="rId39"/>
    <p:sldId id="306" r:id="rId40"/>
    <p:sldId id="328" r:id="rId41"/>
    <p:sldId id="329" r:id="rId42"/>
    <p:sldId id="330" r:id="rId43"/>
    <p:sldId id="270" r:id="rId4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/>
    <p:restoredTop sz="92387"/>
  </p:normalViewPr>
  <p:slideViewPr>
    <p:cSldViewPr snapToGrid="0" snapToObjects="1">
      <p:cViewPr varScale="1">
        <p:scale>
          <a:sx n="117" d="100"/>
          <a:sy n="117" d="100"/>
        </p:scale>
        <p:origin x="46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7962A-7919-178F-C129-BD4D47889C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C583B3-626B-B4B2-E46E-0BA80BD7B8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944764-93BC-65A2-36C1-B312E92B8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B34D-0648-2A4F-A65F-770C4AE1058E}" type="datetimeFigureOut">
              <a:rPr lang="en-US" smtClean="0"/>
              <a:t>1/10/23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F247F2-0677-B3C5-AE06-2EC6926A9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C0F0-EBDB-37B6-137C-7D46DB2ED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0DCB-764C-5942-8F62-583C6C0E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611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A0EAF-711F-3974-99DF-B780DF9E1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C6068C-72D5-7362-8BD9-6D83D2DF00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54668B-859A-8727-B40A-4B81FA45F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B34D-0648-2A4F-A65F-770C4AE1058E}" type="datetimeFigureOut">
              <a:rPr lang="en-US" smtClean="0"/>
              <a:t>1/10/23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8473D5-C800-8141-D362-F387A0EA4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8E646-3F3A-2A49-D4E7-90FCB1793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0DCB-764C-5942-8F62-583C6C0E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120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B25223-839A-3599-5844-5BAAA14765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3781D7-3CEE-8356-41D6-C9A9C1868D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84A05C-3843-C0DD-6FE3-EDF3DB540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B34D-0648-2A4F-A65F-770C4AE1058E}" type="datetimeFigureOut">
              <a:rPr lang="en-US" smtClean="0"/>
              <a:t>1/10/23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EDABE-FC78-6AD2-58AA-371EFDA74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5B0953-07EE-C17F-C61C-8C9B6B38C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0DCB-764C-5942-8F62-583C6C0E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207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F28A7-D2AC-0E62-C58B-9034A7044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EB5F6C-EB85-3521-0CA2-6C5D61D1F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25941-6555-86F3-1830-D8AF16DCE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B34D-0648-2A4F-A65F-770C4AE1058E}" type="datetimeFigureOut">
              <a:rPr lang="en-US" smtClean="0"/>
              <a:t>1/10/23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7F5C61-5166-A647-EBC9-394740DF9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DC854F-4DAB-4C71-C740-075A911D7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0DCB-764C-5942-8F62-583C6C0E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845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FCEA6-8566-AA83-2086-068DE1172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C0E451-2D9E-8332-DEC1-84F673A041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534700-44E7-B2BF-11AD-F042AEAE6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B34D-0648-2A4F-A65F-770C4AE1058E}" type="datetimeFigureOut">
              <a:rPr lang="en-US" smtClean="0"/>
              <a:t>1/10/23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08EB08-B828-51F7-F80D-D505FBB1B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635E8-ED69-0C01-1C90-CE9B8EE70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0DCB-764C-5942-8F62-583C6C0E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9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1F733-D501-A61F-6940-99A7ADE12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D6B6FC-863A-1078-36D4-307735137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5B75C5-FAEA-2007-D3F8-114A5A4DE5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CF51C4-39D7-E405-9B92-ADF448FC9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B34D-0648-2A4F-A65F-770C4AE1058E}" type="datetimeFigureOut">
              <a:rPr lang="en-US" smtClean="0"/>
              <a:t>1/10/23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921D99-2E47-AC3D-A825-C95435900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9EE613-A125-1E2A-5314-570D56E9D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0DCB-764C-5942-8F62-583C6C0E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595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843EB-463F-E9FE-76BA-A34777BCA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0AFF5-47C7-D441-1A3A-40B1C5B23F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1BFDB5-F99A-DE5A-F9C6-6A29E0B84A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D6E098-29DD-4119-AB6B-0A89ECED1D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718DF9-AC71-23AD-ADCF-ADF20C0017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A448BB-2F91-B6A3-6579-C74C8823C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B34D-0648-2A4F-A65F-770C4AE1058E}" type="datetimeFigureOut">
              <a:rPr lang="en-US" smtClean="0"/>
              <a:t>1/10/23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52A0E0-A1A1-9107-06DD-1FFAE4A9B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19F92F-3E0F-DC5E-654C-7D5484094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0DCB-764C-5942-8F62-583C6C0E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187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DBC6B-E752-DD1E-5403-622BCC8C9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764ACF-21B2-DA0E-FB94-464D3D51A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B34D-0648-2A4F-A65F-770C4AE1058E}" type="datetimeFigureOut">
              <a:rPr lang="en-US" smtClean="0"/>
              <a:t>1/10/23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E141EF-84F0-A7B0-B01F-C959EF641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581042-455C-E2DF-58D0-EAA1A464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0DCB-764C-5942-8F62-583C6C0E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198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6A12F4-6352-BEAE-5552-1ACFB7A44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B34D-0648-2A4F-A65F-770C4AE1058E}" type="datetimeFigureOut">
              <a:rPr lang="en-US" smtClean="0"/>
              <a:t>1/10/23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FBE8C5-26E9-5226-3A67-34403C7C2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248192-841B-4559-E3A7-5D5D95168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0DCB-764C-5942-8F62-583C6C0E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804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84D77-5930-F935-0FF4-8C83DE094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6ED3C0-5107-D88C-1011-8C057F78A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048122-9CDB-B3D5-D397-27BCAB8774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79ED24-5798-516F-2968-EFC771D28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B34D-0648-2A4F-A65F-770C4AE1058E}" type="datetimeFigureOut">
              <a:rPr lang="en-US" smtClean="0"/>
              <a:t>1/10/23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E5B489-38D0-E9C0-9B07-A243A6C8A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06C18D-F761-BFD5-9C6F-EFAE59B2B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0DCB-764C-5942-8F62-583C6C0E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6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64FB9-5129-9B42-22C7-CED115855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BBA836-C01F-5682-0E89-AFC53E9562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EC726E-9530-394F-AF1E-14BF604DF1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25DA5D-A94E-E886-53E5-3C3A8562A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B34D-0648-2A4F-A65F-770C4AE1058E}" type="datetimeFigureOut">
              <a:rPr lang="en-US" smtClean="0"/>
              <a:t>1/10/23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9DDBEB-E1BA-684B-CC24-0C64549D1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474CB5-D978-6601-67F2-FE7ECFF26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0DCB-764C-5942-8F62-583C6C0E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17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FE1BB0-FB25-D9AC-98C4-B3BCF4FAE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7318BA-C182-092B-CD36-B95DA4037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DAB7E3-6CBE-2DFA-89BA-D6F807AB2A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0B34D-0648-2A4F-A65F-770C4AE1058E}" type="datetimeFigureOut">
              <a:rPr lang="en-US" smtClean="0"/>
              <a:t>1/10/23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3BF313-2F96-1F3A-6BB8-314145CA8A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1C4B4B-6FC3-98D7-38E6-7E46B5E3BA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30DCB-764C-5942-8F62-583C6C0E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708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654AF-2C81-FCBF-C7EB-728A3DB4BF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195578"/>
            <a:ext cx="9144000" cy="1400367"/>
          </a:xfrm>
        </p:spPr>
        <p:txBody>
          <a:bodyPr>
            <a:normAutofit/>
          </a:bodyPr>
          <a:lstStyle/>
          <a:p>
            <a:r>
              <a:rPr lang="en-US" sz="8000" dirty="0"/>
              <a:t>Chapter 11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7DDDC6-5FF3-A7F5-3631-BBC9F206B0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688021"/>
            <a:ext cx="9144000" cy="569912"/>
          </a:xfrm>
        </p:spPr>
        <p:txBody>
          <a:bodyPr>
            <a:normAutofit/>
          </a:bodyPr>
          <a:lstStyle/>
          <a:p>
            <a:r>
              <a:rPr lang="en-US" sz="3200" b="1" dirty="0"/>
              <a:t>Intermolecular Forces</a:t>
            </a:r>
          </a:p>
        </p:txBody>
      </p:sp>
      <p:pic>
        <p:nvPicPr>
          <p:cNvPr id="1026" name="Picture 2" descr="Hydrogen Bonding - Intermolecular Forces">
            <a:extLst>
              <a:ext uri="{FF2B5EF4-FFF2-40B4-BE49-F238E27FC236}">
                <a16:creationId xmlns:a16="http://schemas.microsoft.com/office/drawing/2014/main" id="{0F0F7CD4-6A98-EB10-C87A-684B2CEDC5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954" y="152400"/>
            <a:ext cx="3175000" cy="227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5.1 Intermolecular Forces – Chemical Bonding and Organic Chemistry">
            <a:extLst>
              <a:ext uri="{FF2B5EF4-FFF2-40B4-BE49-F238E27FC236}">
                <a16:creationId xmlns:a16="http://schemas.microsoft.com/office/drawing/2014/main" id="{A958D705-6208-436C-A12B-7EF0D6DDD6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8046" y="2062716"/>
            <a:ext cx="4064000" cy="2231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ntermolecular Forces: Definition, Types, and Examples">
            <a:extLst>
              <a:ext uri="{FF2B5EF4-FFF2-40B4-BE49-F238E27FC236}">
                <a16:creationId xmlns:a16="http://schemas.microsoft.com/office/drawing/2014/main" id="{077F2FA5-49CF-6D13-1D35-6D2820919C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682" y="119054"/>
            <a:ext cx="4382359" cy="3081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3 Types of Intermolecular Forces">
            <a:extLst>
              <a:ext uri="{FF2B5EF4-FFF2-40B4-BE49-F238E27FC236}">
                <a16:creationId xmlns:a16="http://schemas.microsoft.com/office/drawing/2014/main" id="{672039E5-DD78-F26C-7487-5B3105C2FB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022" y="4008474"/>
            <a:ext cx="3613101" cy="2709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817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6E732271-0345-2F1D-A20E-77B4B744A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6875"/>
            <a:ext cx="10515600" cy="647700"/>
          </a:xfrm>
        </p:spPr>
        <p:txBody>
          <a:bodyPr>
            <a:normAutofit fontScale="90000"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Example 11.1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6A7027-C990-C82B-4D0E-539B3B402022}"/>
              </a:ext>
            </a:extLst>
          </p:cNvPr>
          <p:cNvSpPr txBox="1"/>
          <p:nvPr/>
        </p:nvSpPr>
        <p:spPr>
          <a:xfrm>
            <a:off x="0" y="640825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i="1" u="sng" dirty="0">
                <a:solidFill>
                  <a:srgbClr val="FF0000"/>
                </a:solidFill>
              </a:rPr>
              <a:t>CORRECTION: </a:t>
            </a:r>
            <a:r>
              <a:rPr lang="en-CA" sz="2400" b="1" i="1" dirty="0">
                <a:solidFill>
                  <a:srgbClr val="FF0000"/>
                </a:solidFill>
              </a:rPr>
              <a:t>Draw (Lewis Structures) each molecule and EXPLAIN the forces that exist in each:</a:t>
            </a:r>
          </a:p>
          <a:p>
            <a:r>
              <a:rPr lang="en-CA" sz="2400" i="1" dirty="0"/>
              <a:t>a) HBr and H</a:t>
            </a:r>
            <a:r>
              <a:rPr lang="en-CA" sz="2400" i="1" baseline="-25000" dirty="0"/>
              <a:t>2</a:t>
            </a:r>
            <a:r>
              <a:rPr lang="en-CA" sz="2400" i="1" dirty="0"/>
              <a:t>S b) Cl</a:t>
            </a:r>
            <a:r>
              <a:rPr lang="en-CA" sz="2400" i="1" baseline="-25000" dirty="0"/>
              <a:t>2</a:t>
            </a:r>
            <a:r>
              <a:rPr lang="en-CA" sz="2400" i="1" dirty="0"/>
              <a:t> and CBr</a:t>
            </a:r>
            <a:r>
              <a:rPr lang="en-CA" sz="2400" i="1" baseline="-25000" dirty="0"/>
              <a:t>4</a:t>
            </a:r>
            <a:r>
              <a:rPr lang="en-CA" sz="2400" i="1" dirty="0"/>
              <a:t>, c) I</a:t>
            </a:r>
            <a:r>
              <a:rPr lang="en-CA" sz="2400" i="1" baseline="-25000" dirty="0"/>
              <a:t>2</a:t>
            </a:r>
            <a:r>
              <a:rPr lang="en-CA" sz="2400" i="1" dirty="0"/>
              <a:t> and NO</a:t>
            </a:r>
            <a:r>
              <a:rPr lang="en-CA" sz="2400" i="1" baseline="-25000" dirty="0"/>
              <a:t>3</a:t>
            </a:r>
            <a:r>
              <a:rPr lang="en-CA" sz="2400" i="1" baseline="30000" dirty="0"/>
              <a:t>-</a:t>
            </a:r>
            <a:r>
              <a:rPr lang="en-CA" sz="2400" i="1" dirty="0"/>
              <a:t>, d) NH</a:t>
            </a:r>
            <a:r>
              <a:rPr lang="en-CA" sz="2400" i="1" baseline="-25000" dirty="0"/>
              <a:t>3</a:t>
            </a:r>
            <a:r>
              <a:rPr lang="en-CA" sz="2400" i="1" dirty="0"/>
              <a:t> and C</a:t>
            </a:r>
            <a:r>
              <a:rPr lang="en-CA" sz="2400" i="1" baseline="-25000" dirty="0"/>
              <a:t>6</a:t>
            </a:r>
            <a:r>
              <a:rPr lang="en-CA" sz="2400" i="1" dirty="0"/>
              <a:t>H</a:t>
            </a:r>
            <a:r>
              <a:rPr lang="en-CA" sz="2400" i="1" baseline="-25000" dirty="0"/>
              <a:t>6</a:t>
            </a:r>
            <a:r>
              <a:rPr lang="en-CA" sz="2400" i="1" dirty="0"/>
              <a:t>?</a:t>
            </a:r>
            <a:endParaRPr lang="en-CA" sz="2400" i="1" baseline="-250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41291F5-FD60-7747-2C4F-30735795A180}"/>
              </a:ext>
            </a:extLst>
          </p:cNvPr>
          <p:cNvSpPr/>
          <p:nvPr/>
        </p:nvSpPr>
        <p:spPr>
          <a:xfrm>
            <a:off x="0" y="1047826"/>
            <a:ext cx="1953491" cy="396285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085C07-DF4B-1305-01A6-7C79801A251F}"/>
              </a:ext>
            </a:extLst>
          </p:cNvPr>
          <p:cNvSpPr txBox="1"/>
          <p:nvPr/>
        </p:nvSpPr>
        <p:spPr>
          <a:xfrm>
            <a:off x="2641744" y="2283573"/>
            <a:ext cx="675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Br</a:t>
            </a:r>
            <a:endParaRPr lang="en-US" sz="3600" b="1" baseline="-2500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B8E7BF56-6F05-5E02-5A38-968319415BD7}"/>
              </a:ext>
            </a:extLst>
          </p:cNvPr>
          <p:cNvSpPr/>
          <p:nvPr/>
        </p:nvSpPr>
        <p:spPr>
          <a:xfrm>
            <a:off x="3234808" y="2525916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66ED480-57F5-3DB2-B877-9EF478256768}"/>
              </a:ext>
            </a:extLst>
          </p:cNvPr>
          <p:cNvSpPr/>
          <p:nvPr/>
        </p:nvSpPr>
        <p:spPr>
          <a:xfrm>
            <a:off x="2934139" y="2220970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9F9C123-73F7-8472-6D4F-0D5AD230F301}"/>
              </a:ext>
            </a:extLst>
          </p:cNvPr>
          <p:cNvSpPr/>
          <p:nvPr/>
        </p:nvSpPr>
        <p:spPr>
          <a:xfrm>
            <a:off x="2777609" y="2894920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845DDFE-7741-951D-B22F-68E369D76985}"/>
              </a:ext>
            </a:extLst>
          </p:cNvPr>
          <p:cNvSpPr/>
          <p:nvPr/>
        </p:nvSpPr>
        <p:spPr>
          <a:xfrm>
            <a:off x="2949674" y="2902194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58B4988-4071-B56F-FFA4-A2C3B547D084}"/>
              </a:ext>
            </a:extLst>
          </p:cNvPr>
          <p:cNvSpPr txBox="1"/>
          <p:nvPr/>
        </p:nvSpPr>
        <p:spPr>
          <a:xfrm>
            <a:off x="1879754" y="2308975"/>
            <a:ext cx="452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H</a:t>
            </a:r>
            <a:endParaRPr lang="en-US" sz="3600" b="1" baseline="-25000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A8C1E82-CDA0-7543-6BEF-FEF1D1C6DC76}"/>
              </a:ext>
            </a:extLst>
          </p:cNvPr>
          <p:cNvSpPr/>
          <p:nvPr/>
        </p:nvSpPr>
        <p:spPr>
          <a:xfrm>
            <a:off x="3227430" y="2660943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64A96BC-55F5-E0F5-C72D-13E37CCB12B1}"/>
              </a:ext>
            </a:extLst>
          </p:cNvPr>
          <p:cNvSpPr/>
          <p:nvPr/>
        </p:nvSpPr>
        <p:spPr>
          <a:xfrm>
            <a:off x="2777608" y="2228153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BFA3274-3D53-6B22-8884-075EA248DA2B}"/>
              </a:ext>
            </a:extLst>
          </p:cNvPr>
          <p:cNvSpPr txBox="1"/>
          <p:nvPr/>
        </p:nvSpPr>
        <p:spPr>
          <a:xfrm>
            <a:off x="1549969" y="3053855"/>
            <a:ext cx="22389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HBr</a:t>
            </a:r>
          </a:p>
          <a:p>
            <a:pPr algn="ctr"/>
            <a:r>
              <a:rPr lang="en-US" sz="2000" b="1" dirty="0"/>
              <a:t>(Hydrogen Bromide)</a:t>
            </a:r>
            <a:endParaRPr lang="en-US" b="1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DB5E267-A6BE-9046-BFAF-42E4869F601A}"/>
              </a:ext>
            </a:extLst>
          </p:cNvPr>
          <p:cNvCxnSpPr/>
          <p:nvPr/>
        </p:nvCxnSpPr>
        <p:spPr>
          <a:xfrm>
            <a:off x="2299856" y="2632140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BE7B98A-B1CA-DE93-E2AD-8F5E9005B201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6096000" y="1471822"/>
            <a:ext cx="0" cy="5386178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E304479-AB2C-F9D8-30B2-22A8C54BFF0D}"/>
              </a:ext>
            </a:extLst>
          </p:cNvPr>
          <p:cNvCxnSpPr/>
          <p:nvPr/>
        </p:nvCxnSpPr>
        <p:spPr>
          <a:xfrm>
            <a:off x="1661092" y="1913784"/>
            <a:ext cx="2189018" cy="0"/>
          </a:xfrm>
          <a:prstGeom prst="straightConnector1">
            <a:avLst/>
          </a:prstGeom>
          <a:ln w="825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CE70E3B-2BA1-E332-8712-FF74EA0FBDA7}"/>
              </a:ext>
            </a:extLst>
          </p:cNvPr>
          <p:cNvCxnSpPr/>
          <p:nvPr/>
        </p:nvCxnSpPr>
        <p:spPr>
          <a:xfrm flipV="1">
            <a:off x="1838180" y="1669474"/>
            <a:ext cx="0" cy="464127"/>
          </a:xfrm>
          <a:prstGeom prst="line">
            <a:avLst/>
          </a:prstGeom>
          <a:ln w="825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0A0FBBBF-CE83-6984-48A5-381B5B828DEB}"/>
              </a:ext>
            </a:extLst>
          </p:cNvPr>
          <p:cNvSpPr txBox="1"/>
          <p:nvPr/>
        </p:nvSpPr>
        <p:spPr>
          <a:xfrm>
            <a:off x="163452" y="4407971"/>
            <a:ext cx="5777348" cy="138499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Br</a:t>
            </a:r>
            <a:r>
              <a:rPr lang="en-US" sz="2800" dirty="0"/>
              <a:t>omine is more electronegative than </a:t>
            </a:r>
            <a:r>
              <a:rPr lang="en-US" sz="2800" b="1" dirty="0">
                <a:solidFill>
                  <a:srgbClr val="FF0000"/>
                </a:solidFill>
              </a:rPr>
              <a:t>H</a:t>
            </a:r>
            <a:r>
              <a:rPr lang="en-US" sz="2800" dirty="0"/>
              <a:t>ydrogen so it gets a negative charge. (dipole formed)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593DEF6-9126-9001-41D5-1DDF1BA8315C}"/>
              </a:ext>
            </a:extLst>
          </p:cNvPr>
          <p:cNvSpPr txBox="1"/>
          <p:nvPr/>
        </p:nvSpPr>
        <p:spPr>
          <a:xfrm>
            <a:off x="178987" y="5851739"/>
            <a:ext cx="5777348" cy="95410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HBr </a:t>
            </a:r>
            <a:r>
              <a:rPr lang="en-US" sz="2800" dirty="0"/>
              <a:t>has electrons so it also has dispersion forces.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5A17E1E-88E2-2901-65DB-B312D8FE0835}"/>
              </a:ext>
            </a:extLst>
          </p:cNvPr>
          <p:cNvSpPr txBox="1"/>
          <p:nvPr/>
        </p:nvSpPr>
        <p:spPr>
          <a:xfrm>
            <a:off x="9006963" y="2444001"/>
            <a:ext cx="470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S</a:t>
            </a:r>
            <a:endParaRPr lang="en-US" sz="3600" b="1" baseline="-25000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63085D97-2617-C7F5-E0D5-CAF8DABCA50A}"/>
              </a:ext>
            </a:extLst>
          </p:cNvPr>
          <p:cNvSpPr/>
          <p:nvPr/>
        </p:nvSpPr>
        <p:spPr>
          <a:xfrm>
            <a:off x="9091436" y="2407920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DB8586F6-4A26-1A6B-9DC8-2DA373072F4C}"/>
              </a:ext>
            </a:extLst>
          </p:cNvPr>
          <p:cNvSpPr/>
          <p:nvPr/>
        </p:nvSpPr>
        <p:spPr>
          <a:xfrm>
            <a:off x="9124340" y="3053855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8300F92F-3D77-EFC1-8BCC-53BF926E3D06}"/>
              </a:ext>
            </a:extLst>
          </p:cNvPr>
          <p:cNvSpPr/>
          <p:nvPr/>
        </p:nvSpPr>
        <p:spPr>
          <a:xfrm>
            <a:off x="9491262" y="2660943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DE721B4-EE3D-B9B8-7497-17250E81A2C1}"/>
              </a:ext>
            </a:extLst>
          </p:cNvPr>
          <p:cNvSpPr/>
          <p:nvPr/>
        </p:nvSpPr>
        <p:spPr>
          <a:xfrm>
            <a:off x="8728640" y="2714054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52E3BF93-4927-F589-381E-C6B76F639884}"/>
              </a:ext>
            </a:extLst>
          </p:cNvPr>
          <p:cNvSpPr/>
          <p:nvPr/>
        </p:nvSpPr>
        <p:spPr>
          <a:xfrm>
            <a:off x="9270038" y="2399879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320190F0-E5A0-A494-52A3-27A5CB18B284}"/>
              </a:ext>
            </a:extLst>
          </p:cNvPr>
          <p:cNvSpPr/>
          <p:nvPr/>
        </p:nvSpPr>
        <p:spPr>
          <a:xfrm>
            <a:off x="9491261" y="2835227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AC62CE1-1BD5-74F2-71E6-359CCA0082F4}"/>
              </a:ext>
            </a:extLst>
          </p:cNvPr>
          <p:cNvSpPr txBox="1"/>
          <p:nvPr/>
        </p:nvSpPr>
        <p:spPr>
          <a:xfrm>
            <a:off x="8138423" y="2444001"/>
            <a:ext cx="452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H</a:t>
            </a:r>
            <a:endParaRPr lang="en-US" sz="3600" b="1" baseline="-250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C829ADC-93B9-9B91-DE2D-32B79FB491C0}"/>
              </a:ext>
            </a:extLst>
          </p:cNvPr>
          <p:cNvCxnSpPr/>
          <p:nvPr/>
        </p:nvCxnSpPr>
        <p:spPr>
          <a:xfrm>
            <a:off x="8558525" y="2767166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26BED1A-B9D8-E910-EE38-7F7396C3693C}"/>
              </a:ext>
            </a:extLst>
          </p:cNvPr>
          <p:cNvSpPr txBox="1"/>
          <p:nvPr/>
        </p:nvSpPr>
        <p:spPr>
          <a:xfrm>
            <a:off x="8983281" y="3195414"/>
            <a:ext cx="452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H</a:t>
            </a:r>
            <a:endParaRPr lang="en-US" sz="3600" b="1" baseline="-250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DB8FD53-B1F8-7BB0-2544-06353CEB0D51}"/>
              </a:ext>
            </a:extLst>
          </p:cNvPr>
          <p:cNvCxnSpPr>
            <a:cxnSpLocks/>
          </p:cNvCxnSpPr>
          <p:nvPr/>
        </p:nvCxnSpPr>
        <p:spPr>
          <a:xfrm flipV="1">
            <a:off x="9181727" y="2968388"/>
            <a:ext cx="0" cy="323165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2E80847-971D-71CC-77E1-76B2BAD055BF}"/>
              </a:ext>
            </a:extLst>
          </p:cNvPr>
          <p:cNvCxnSpPr>
            <a:cxnSpLocks/>
          </p:cNvCxnSpPr>
          <p:nvPr/>
        </p:nvCxnSpPr>
        <p:spPr>
          <a:xfrm flipV="1">
            <a:off x="7656085" y="1908784"/>
            <a:ext cx="1583646" cy="982190"/>
          </a:xfrm>
          <a:prstGeom prst="straightConnector1">
            <a:avLst/>
          </a:prstGeom>
          <a:ln w="825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1D3F192-E6D5-CF86-B2E0-629F57E5847D}"/>
              </a:ext>
            </a:extLst>
          </p:cNvPr>
          <p:cNvCxnSpPr>
            <a:cxnSpLocks/>
          </p:cNvCxnSpPr>
          <p:nvPr/>
        </p:nvCxnSpPr>
        <p:spPr>
          <a:xfrm flipH="1" flipV="1">
            <a:off x="7748109" y="2636031"/>
            <a:ext cx="201223" cy="290614"/>
          </a:xfrm>
          <a:prstGeom prst="line">
            <a:avLst/>
          </a:prstGeom>
          <a:ln w="825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875326BE-972A-A63A-13E4-BD6A846C92A7}"/>
              </a:ext>
            </a:extLst>
          </p:cNvPr>
          <p:cNvSpPr txBox="1"/>
          <p:nvPr/>
        </p:nvSpPr>
        <p:spPr>
          <a:xfrm>
            <a:off x="6201384" y="3959606"/>
            <a:ext cx="5777348" cy="138499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S</a:t>
            </a:r>
            <a:r>
              <a:rPr lang="en-US" sz="2800" dirty="0"/>
              <a:t>ulfur is more electronegative than </a:t>
            </a:r>
            <a:r>
              <a:rPr lang="en-US" sz="2800" b="1" dirty="0">
                <a:solidFill>
                  <a:srgbClr val="FF0000"/>
                </a:solidFill>
              </a:rPr>
              <a:t>H</a:t>
            </a:r>
            <a:r>
              <a:rPr lang="en-US" sz="2800" dirty="0"/>
              <a:t>ydrogen so it gets a negative charge. (dipole formed)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5387E26-C1A4-E916-F43C-7AFEDF334581}"/>
              </a:ext>
            </a:extLst>
          </p:cNvPr>
          <p:cNvSpPr txBox="1"/>
          <p:nvPr/>
        </p:nvSpPr>
        <p:spPr>
          <a:xfrm>
            <a:off x="6235666" y="5440346"/>
            <a:ext cx="5777348" cy="95410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H</a:t>
            </a:r>
            <a:r>
              <a:rPr lang="en-US" sz="2800" b="1" baseline="-25000" dirty="0">
                <a:solidFill>
                  <a:srgbClr val="FF0000"/>
                </a:solidFill>
              </a:rPr>
              <a:t>2</a:t>
            </a:r>
            <a:r>
              <a:rPr lang="en-US" sz="2800" b="1" dirty="0">
                <a:solidFill>
                  <a:srgbClr val="FF0000"/>
                </a:solidFill>
              </a:rPr>
              <a:t>S </a:t>
            </a:r>
            <a:r>
              <a:rPr lang="en-US" sz="2800" dirty="0"/>
              <a:t>has electrons so it also has dispersion forces.</a:t>
            </a:r>
          </a:p>
        </p:txBody>
      </p:sp>
    </p:spTree>
    <p:extLst>
      <p:ext uri="{BB962C8B-B14F-4D97-AF65-F5344CB8AC3E}">
        <p14:creationId xmlns:p14="http://schemas.microsoft.com/office/powerpoint/2010/main" val="725967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7" grpId="0" animBg="1"/>
      <p:bldP spid="8" grpId="0" animBg="1"/>
      <p:bldP spid="9" grpId="0" animBg="1"/>
      <p:bldP spid="10" grpId="0"/>
      <p:bldP spid="14" grpId="0" animBg="1"/>
      <p:bldP spid="15" grpId="0" animBg="1"/>
      <p:bldP spid="16" grpId="0"/>
      <p:bldP spid="24" grpId="0" animBg="1"/>
      <p:bldP spid="25" grpId="0" animBg="1"/>
      <p:bldP spid="26" grpId="0"/>
      <p:bldP spid="27" grpId="0" animBg="1"/>
      <p:bldP spid="28" grpId="0" animBg="1"/>
      <p:bldP spid="28" grpId="1" animBg="1"/>
      <p:bldP spid="29" grpId="0" animBg="1"/>
      <p:bldP spid="30" grpId="0" animBg="1"/>
      <p:bldP spid="30" grpId="1" animBg="1"/>
      <p:bldP spid="31" grpId="0" animBg="1"/>
      <p:bldP spid="32" grpId="0" animBg="1"/>
      <p:bldP spid="11" grpId="0"/>
      <p:bldP spid="13" grpId="0"/>
      <p:bldP spid="38" grpId="0" animBg="1"/>
      <p:bldP spid="3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6E732271-0345-2F1D-A20E-77B4B744A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6875"/>
            <a:ext cx="10515600" cy="647700"/>
          </a:xfrm>
        </p:spPr>
        <p:txBody>
          <a:bodyPr>
            <a:normAutofit fontScale="90000"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Example 11.1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6A7027-C990-C82B-4D0E-539B3B402022}"/>
              </a:ext>
            </a:extLst>
          </p:cNvPr>
          <p:cNvSpPr txBox="1"/>
          <p:nvPr/>
        </p:nvSpPr>
        <p:spPr>
          <a:xfrm>
            <a:off x="0" y="640825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i="1" u="sng" dirty="0">
                <a:solidFill>
                  <a:srgbClr val="FF0000"/>
                </a:solidFill>
              </a:rPr>
              <a:t>CORRECTION: </a:t>
            </a:r>
            <a:r>
              <a:rPr lang="en-CA" sz="2400" b="1" i="1" dirty="0">
                <a:solidFill>
                  <a:srgbClr val="FF0000"/>
                </a:solidFill>
              </a:rPr>
              <a:t>Draw (Lewis Structures) each molecule and EXPLAIN the forces that exist in each:</a:t>
            </a:r>
          </a:p>
          <a:p>
            <a:r>
              <a:rPr lang="en-CA" sz="2400" i="1" dirty="0"/>
              <a:t>a) HBr and H</a:t>
            </a:r>
            <a:r>
              <a:rPr lang="en-CA" sz="2400" i="1" baseline="-25000" dirty="0"/>
              <a:t>2</a:t>
            </a:r>
            <a:r>
              <a:rPr lang="en-CA" sz="2400" i="1" dirty="0"/>
              <a:t>S b) Cl</a:t>
            </a:r>
            <a:r>
              <a:rPr lang="en-CA" sz="2400" i="1" baseline="-25000" dirty="0"/>
              <a:t>2</a:t>
            </a:r>
            <a:r>
              <a:rPr lang="en-CA" sz="2400" i="1" dirty="0"/>
              <a:t> and CBr</a:t>
            </a:r>
            <a:r>
              <a:rPr lang="en-CA" sz="2400" i="1" baseline="-25000" dirty="0"/>
              <a:t>4</a:t>
            </a:r>
            <a:r>
              <a:rPr lang="en-CA" sz="2400" i="1" dirty="0"/>
              <a:t>, c) I</a:t>
            </a:r>
            <a:r>
              <a:rPr lang="en-CA" sz="2400" i="1" baseline="-25000" dirty="0"/>
              <a:t>2</a:t>
            </a:r>
            <a:r>
              <a:rPr lang="en-CA" sz="2400" i="1" dirty="0"/>
              <a:t> and NO</a:t>
            </a:r>
            <a:r>
              <a:rPr lang="en-CA" sz="2400" i="1" baseline="-25000" dirty="0"/>
              <a:t>3</a:t>
            </a:r>
            <a:r>
              <a:rPr lang="en-CA" sz="2400" i="1" baseline="30000" dirty="0"/>
              <a:t>-</a:t>
            </a:r>
            <a:r>
              <a:rPr lang="en-CA" sz="2400" i="1" dirty="0"/>
              <a:t>, d) NH</a:t>
            </a:r>
            <a:r>
              <a:rPr lang="en-CA" sz="2400" i="1" baseline="-25000" dirty="0"/>
              <a:t>3</a:t>
            </a:r>
            <a:r>
              <a:rPr lang="en-CA" sz="2400" i="1" dirty="0"/>
              <a:t> and C</a:t>
            </a:r>
            <a:r>
              <a:rPr lang="en-CA" sz="2400" i="1" baseline="-25000" dirty="0"/>
              <a:t>6</a:t>
            </a:r>
            <a:r>
              <a:rPr lang="en-CA" sz="2400" i="1" dirty="0"/>
              <a:t>H</a:t>
            </a:r>
            <a:r>
              <a:rPr lang="en-CA" sz="2400" i="1" baseline="-25000" dirty="0"/>
              <a:t>6</a:t>
            </a:r>
            <a:r>
              <a:rPr lang="en-CA" sz="2400" i="1" dirty="0"/>
              <a:t>?</a:t>
            </a:r>
            <a:endParaRPr lang="en-CA" sz="2400" i="1" baseline="-250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41291F5-FD60-7747-2C4F-30735795A180}"/>
              </a:ext>
            </a:extLst>
          </p:cNvPr>
          <p:cNvSpPr/>
          <p:nvPr/>
        </p:nvSpPr>
        <p:spPr>
          <a:xfrm>
            <a:off x="1924493" y="1043774"/>
            <a:ext cx="1953491" cy="396285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BE7B98A-B1CA-DE93-E2AD-8F5E9005B201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6096000" y="1471822"/>
            <a:ext cx="0" cy="5386178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34D27A57-7378-AFE6-AEE0-5F18AF7CE6A0}"/>
              </a:ext>
            </a:extLst>
          </p:cNvPr>
          <p:cNvSpPr txBox="1"/>
          <p:nvPr/>
        </p:nvSpPr>
        <p:spPr>
          <a:xfrm>
            <a:off x="2886292" y="2782669"/>
            <a:ext cx="675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Cl</a:t>
            </a:r>
            <a:endParaRPr lang="en-US" sz="3600" b="1" baseline="-25000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640A2D4B-A56A-24FD-2028-BCC767DF1232}"/>
              </a:ext>
            </a:extLst>
          </p:cNvPr>
          <p:cNvSpPr/>
          <p:nvPr/>
        </p:nvSpPr>
        <p:spPr>
          <a:xfrm>
            <a:off x="3479356" y="3025012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5A58D7AB-A88F-D279-F8B9-1B6AAC51AA92}"/>
              </a:ext>
            </a:extLst>
          </p:cNvPr>
          <p:cNvSpPr/>
          <p:nvPr/>
        </p:nvSpPr>
        <p:spPr>
          <a:xfrm>
            <a:off x="3178687" y="2720066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8A84ABF3-19CB-748D-4AE9-502F321CD0A4}"/>
              </a:ext>
            </a:extLst>
          </p:cNvPr>
          <p:cNvSpPr/>
          <p:nvPr/>
        </p:nvSpPr>
        <p:spPr>
          <a:xfrm>
            <a:off x="3022157" y="3394016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D23D40AE-D082-7170-4A01-FD3B163AD324}"/>
              </a:ext>
            </a:extLst>
          </p:cNvPr>
          <p:cNvSpPr/>
          <p:nvPr/>
        </p:nvSpPr>
        <p:spPr>
          <a:xfrm>
            <a:off x="3194222" y="3401290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77A6DD1F-532A-FBE1-0DFB-F0EEDF257C79}"/>
              </a:ext>
            </a:extLst>
          </p:cNvPr>
          <p:cNvSpPr/>
          <p:nvPr/>
        </p:nvSpPr>
        <p:spPr>
          <a:xfrm>
            <a:off x="3471978" y="3160039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B07A12CE-91B4-DF98-1140-834E7FD434FA}"/>
              </a:ext>
            </a:extLst>
          </p:cNvPr>
          <p:cNvSpPr/>
          <p:nvPr/>
        </p:nvSpPr>
        <p:spPr>
          <a:xfrm>
            <a:off x="3022156" y="2727249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1C2E5DC5-735A-98D0-8266-37D1A6F6A9E2}"/>
              </a:ext>
            </a:extLst>
          </p:cNvPr>
          <p:cNvSpPr/>
          <p:nvPr/>
        </p:nvSpPr>
        <p:spPr>
          <a:xfrm>
            <a:off x="2755040" y="3096294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AFFD621-D5F7-FF31-7F65-A8D976416215}"/>
              </a:ext>
            </a:extLst>
          </p:cNvPr>
          <p:cNvSpPr txBox="1"/>
          <p:nvPr/>
        </p:nvSpPr>
        <p:spPr>
          <a:xfrm>
            <a:off x="1888357" y="2861819"/>
            <a:ext cx="675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Cl</a:t>
            </a:r>
            <a:endParaRPr lang="en-US" sz="3600" b="1" baseline="-25000" dirty="0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853F7576-2C15-AE57-BE83-9E9111B4946F}"/>
              </a:ext>
            </a:extLst>
          </p:cNvPr>
          <p:cNvSpPr/>
          <p:nvPr/>
        </p:nvSpPr>
        <p:spPr>
          <a:xfrm>
            <a:off x="2484997" y="3096252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0FDF1EB3-5D92-FBC1-5349-C7260957CBB0}"/>
              </a:ext>
            </a:extLst>
          </p:cNvPr>
          <p:cNvSpPr/>
          <p:nvPr/>
        </p:nvSpPr>
        <p:spPr>
          <a:xfrm>
            <a:off x="2184328" y="2791306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BF83B31B-7AA1-A029-5B2E-87FFD0B0EB8E}"/>
              </a:ext>
            </a:extLst>
          </p:cNvPr>
          <p:cNvSpPr/>
          <p:nvPr/>
        </p:nvSpPr>
        <p:spPr>
          <a:xfrm>
            <a:off x="2027798" y="3465256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E3E7E749-1B38-3ABB-CD8E-9B92689DE2FA}"/>
              </a:ext>
            </a:extLst>
          </p:cNvPr>
          <p:cNvSpPr/>
          <p:nvPr/>
        </p:nvSpPr>
        <p:spPr>
          <a:xfrm>
            <a:off x="2199863" y="3472530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888B9AA2-923A-2562-8E38-DFD3E818154A}"/>
              </a:ext>
            </a:extLst>
          </p:cNvPr>
          <p:cNvSpPr/>
          <p:nvPr/>
        </p:nvSpPr>
        <p:spPr>
          <a:xfrm>
            <a:off x="1778861" y="3295066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BC049E1F-B918-AC0F-0C36-B80456D6090B}"/>
              </a:ext>
            </a:extLst>
          </p:cNvPr>
          <p:cNvSpPr/>
          <p:nvPr/>
        </p:nvSpPr>
        <p:spPr>
          <a:xfrm>
            <a:off x="2027797" y="2798489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8B004250-F8E4-F956-67DF-F6BBBFB94C67}"/>
              </a:ext>
            </a:extLst>
          </p:cNvPr>
          <p:cNvSpPr/>
          <p:nvPr/>
        </p:nvSpPr>
        <p:spPr>
          <a:xfrm>
            <a:off x="1778860" y="3104429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A1D2247D-02EC-9015-37E8-200E17CD4E0B}"/>
              </a:ext>
            </a:extLst>
          </p:cNvPr>
          <p:cNvCxnSpPr/>
          <p:nvPr/>
        </p:nvCxnSpPr>
        <p:spPr>
          <a:xfrm>
            <a:off x="2484997" y="3155305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C2350705-D19D-B397-320B-D694E63DC4C9}"/>
              </a:ext>
            </a:extLst>
          </p:cNvPr>
          <p:cNvSpPr txBox="1"/>
          <p:nvPr/>
        </p:nvSpPr>
        <p:spPr>
          <a:xfrm>
            <a:off x="163452" y="4407971"/>
            <a:ext cx="5777348" cy="138499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The two</a:t>
            </a:r>
            <a:r>
              <a:rPr lang="en-US" sz="2800" b="1" dirty="0">
                <a:solidFill>
                  <a:srgbClr val="FF0000"/>
                </a:solidFill>
              </a:rPr>
              <a:t> C</a:t>
            </a:r>
            <a:r>
              <a:rPr lang="en-US" sz="2800" dirty="0"/>
              <a:t>h</a:t>
            </a:r>
            <a:r>
              <a:rPr lang="en-US" sz="2800" b="1" dirty="0">
                <a:solidFill>
                  <a:srgbClr val="FF0000"/>
                </a:solidFill>
              </a:rPr>
              <a:t>l</a:t>
            </a:r>
            <a:r>
              <a:rPr lang="en-US" sz="2800" dirty="0"/>
              <a:t>orine molecules have the same electronegativity, so neither is (+) or (-)…no dipole.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D9CF7DB4-6966-2530-F990-7640DA2FE24C}"/>
              </a:ext>
            </a:extLst>
          </p:cNvPr>
          <p:cNvSpPr txBox="1"/>
          <p:nvPr/>
        </p:nvSpPr>
        <p:spPr>
          <a:xfrm>
            <a:off x="178987" y="5851739"/>
            <a:ext cx="5777348" cy="95410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Cl</a:t>
            </a:r>
            <a:r>
              <a:rPr lang="en-US" sz="2800" b="1" baseline="-25000" dirty="0">
                <a:solidFill>
                  <a:srgbClr val="FF0000"/>
                </a:solidFill>
              </a:rPr>
              <a:t>2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has electrons so it also has dispersion forces.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1FDB3B9-D8BE-8A6A-A5C2-9B2AD05C6B1A}"/>
              </a:ext>
            </a:extLst>
          </p:cNvPr>
          <p:cNvSpPr txBox="1"/>
          <p:nvPr/>
        </p:nvSpPr>
        <p:spPr>
          <a:xfrm>
            <a:off x="8629745" y="2832139"/>
            <a:ext cx="675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C</a:t>
            </a:r>
            <a:endParaRPr lang="en-US" sz="3600" b="1" baseline="-25000" dirty="0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0E28F469-46C7-CBC5-14C0-4100AC24A7DF}"/>
              </a:ext>
            </a:extLst>
          </p:cNvPr>
          <p:cNvSpPr/>
          <p:nvPr/>
        </p:nvSpPr>
        <p:spPr>
          <a:xfrm>
            <a:off x="9187721" y="3106277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FEA4D33D-89ED-ECD9-38E7-AA18D46AFB77}"/>
              </a:ext>
            </a:extLst>
          </p:cNvPr>
          <p:cNvSpPr/>
          <p:nvPr/>
        </p:nvSpPr>
        <p:spPr>
          <a:xfrm>
            <a:off x="8800537" y="3454402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C297FCD4-F525-FFAC-CB3F-3EC2BFFB43AC}"/>
              </a:ext>
            </a:extLst>
          </p:cNvPr>
          <p:cNvSpPr/>
          <p:nvPr/>
        </p:nvSpPr>
        <p:spPr>
          <a:xfrm>
            <a:off x="8476671" y="3104429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D385A8F1-0D6A-6004-1E04-AEBAE5352597}"/>
              </a:ext>
            </a:extLst>
          </p:cNvPr>
          <p:cNvSpPr/>
          <p:nvPr/>
        </p:nvSpPr>
        <p:spPr>
          <a:xfrm>
            <a:off x="8800957" y="2774839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7985C7F-B1B4-3B78-33A7-6807EC897479}"/>
              </a:ext>
            </a:extLst>
          </p:cNvPr>
          <p:cNvSpPr txBox="1"/>
          <p:nvPr/>
        </p:nvSpPr>
        <p:spPr>
          <a:xfrm>
            <a:off x="8639930" y="1952916"/>
            <a:ext cx="675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Br</a:t>
            </a:r>
            <a:endParaRPr lang="en-US" sz="3600" b="1" baseline="-25000" dirty="0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7D1CBC55-3E04-21F5-10A4-8654C6D6601F}"/>
              </a:ext>
            </a:extLst>
          </p:cNvPr>
          <p:cNvSpPr/>
          <p:nvPr/>
        </p:nvSpPr>
        <p:spPr>
          <a:xfrm>
            <a:off x="9232994" y="2195259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F08C10BD-77E6-3224-E298-8B89F7D31971}"/>
              </a:ext>
            </a:extLst>
          </p:cNvPr>
          <p:cNvSpPr/>
          <p:nvPr/>
        </p:nvSpPr>
        <p:spPr>
          <a:xfrm>
            <a:off x="8889718" y="1943623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7A4C7AB4-EF1D-FA1B-EBF5-6DE170D6FE0F}"/>
              </a:ext>
            </a:extLst>
          </p:cNvPr>
          <p:cNvSpPr/>
          <p:nvPr/>
        </p:nvSpPr>
        <p:spPr>
          <a:xfrm>
            <a:off x="8543042" y="2198990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0CA8AE33-5E69-1EA7-F1C5-D67795328B8E}"/>
              </a:ext>
            </a:extLst>
          </p:cNvPr>
          <p:cNvSpPr/>
          <p:nvPr/>
        </p:nvSpPr>
        <p:spPr>
          <a:xfrm>
            <a:off x="8543042" y="2362132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CE1B841C-8F29-753C-9545-CCDA7359ECC8}"/>
              </a:ext>
            </a:extLst>
          </p:cNvPr>
          <p:cNvSpPr/>
          <p:nvPr/>
        </p:nvSpPr>
        <p:spPr>
          <a:xfrm>
            <a:off x="9225616" y="2330286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31082944-EBCF-F9B1-F44A-A148543277BD}"/>
              </a:ext>
            </a:extLst>
          </p:cNvPr>
          <p:cNvSpPr/>
          <p:nvPr/>
        </p:nvSpPr>
        <p:spPr>
          <a:xfrm>
            <a:off x="8733187" y="1950806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B6EA4020-DF66-F1E8-7F7A-E194D1A525B5}"/>
              </a:ext>
            </a:extLst>
          </p:cNvPr>
          <p:cNvSpPr/>
          <p:nvPr/>
        </p:nvSpPr>
        <p:spPr>
          <a:xfrm>
            <a:off x="8792180" y="2544024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E8CECA02-A34D-B003-EDD4-015B4FFB3295}"/>
              </a:ext>
            </a:extLst>
          </p:cNvPr>
          <p:cNvSpPr txBox="1"/>
          <p:nvPr/>
        </p:nvSpPr>
        <p:spPr>
          <a:xfrm>
            <a:off x="9476500" y="2849549"/>
            <a:ext cx="675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Br</a:t>
            </a:r>
            <a:endParaRPr lang="en-US" sz="3600" b="1" baseline="-25000" dirty="0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482A8068-8C51-BC9A-C635-5D19449736DF}"/>
              </a:ext>
            </a:extLst>
          </p:cNvPr>
          <p:cNvSpPr/>
          <p:nvPr/>
        </p:nvSpPr>
        <p:spPr>
          <a:xfrm>
            <a:off x="10069564" y="3091892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9FB61565-B693-8B9A-8655-6F741B80C036}"/>
              </a:ext>
            </a:extLst>
          </p:cNvPr>
          <p:cNvSpPr/>
          <p:nvPr/>
        </p:nvSpPr>
        <p:spPr>
          <a:xfrm>
            <a:off x="9726288" y="2840256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E20FB3B8-2F7F-9D29-DF01-BB2B44102C1D}"/>
              </a:ext>
            </a:extLst>
          </p:cNvPr>
          <p:cNvSpPr/>
          <p:nvPr/>
        </p:nvSpPr>
        <p:spPr>
          <a:xfrm>
            <a:off x="9379612" y="3095623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DD66A884-A65E-26E2-669C-C8354AED6B05}"/>
              </a:ext>
            </a:extLst>
          </p:cNvPr>
          <p:cNvSpPr/>
          <p:nvPr/>
        </p:nvSpPr>
        <p:spPr>
          <a:xfrm>
            <a:off x="9804690" y="3440657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B2A985DE-03BF-11F3-F62A-DD9C908AEC1A}"/>
              </a:ext>
            </a:extLst>
          </p:cNvPr>
          <p:cNvSpPr/>
          <p:nvPr/>
        </p:nvSpPr>
        <p:spPr>
          <a:xfrm>
            <a:off x="10062186" y="3226919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ADCE74E4-B25F-F642-A4A9-8605F82DA236}"/>
              </a:ext>
            </a:extLst>
          </p:cNvPr>
          <p:cNvSpPr/>
          <p:nvPr/>
        </p:nvSpPr>
        <p:spPr>
          <a:xfrm>
            <a:off x="9569757" y="2847439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63D358E5-8392-0AD0-2FE5-0737C29F4EA9}"/>
              </a:ext>
            </a:extLst>
          </p:cNvPr>
          <p:cNvSpPr/>
          <p:nvPr/>
        </p:nvSpPr>
        <p:spPr>
          <a:xfrm>
            <a:off x="9628750" y="3440657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4588634D-B657-DD1D-41E7-7317B02D8A5F}"/>
              </a:ext>
            </a:extLst>
          </p:cNvPr>
          <p:cNvSpPr txBox="1"/>
          <p:nvPr/>
        </p:nvSpPr>
        <p:spPr>
          <a:xfrm>
            <a:off x="8550919" y="3646286"/>
            <a:ext cx="675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Br</a:t>
            </a:r>
            <a:endParaRPr lang="en-US" sz="3600" b="1" baseline="-25000" dirty="0"/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CE60B121-4207-DC2D-E81B-010534C96E8B}"/>
              </a:ext>
            </a:extLst>
          </p:cNvPr>
          <p:cNvSpPr/>
          <p:nvPr/>
        </p:nvSpPr>
        <p:spPr>
          <a:xfrm>
            <a:off x="9143983" y="3888629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213B7889-7011-59B3-2EAD-6EC9DDFA0C91}"/>
              </a:ext>
            </a:extLst>
          </p:cNvPr>
          <p:cNvSpPr/>
          <p:nvPr/>
        </p:nvSpPr>
        <p:spPr>
          <a:xfrm>
            <a:off x="8800707" y="3636993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966D248F-4FA7-8194-0153-A05E9E46A144}"/>
              </a:ext>
            </a:extLst>
          </p:cNvPr>
          <p:cNvSpPr/>
          <p:nvPr/>
        </p:nvSpPr>
        <p:spPr>
          <a:xfrm>
            <a:off x="8454031" y="3892360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799AF83F-E99E-562D-24FE-4BCD7A1EDDDE}"/>
              </a:ext>
            </a:extLst>
          </p:cNvPr>
          <p:cNvSpPr/>
          <p:nvPr/>
        </p:nvSpPr>
        <p:spPr>
          <a:xfrm>
            <a:off x="8454031" y="4055502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73AB14CE-813E-1904-BD96-49B831BF33AB}"/>
              </a:ext>
            </a:extLst>
          </p:cNvPr>
          <p:cNvSpPr/>
          <p:nvPr/>
        </p:nvSpPr>
        <p:spPr>
          <a:xfrm>
            <a:off x="9136605" y="4023656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24217B7E-5993-DD10-1E6C-0B65798A2EF0}"/>
              </a:ext>
            </a:extLst>
          </p:cNvPr>
          <p:cNvSpPr/>
          <p:nvPr/>
        </p:nvSpPr>
        <p:spPr>
          <a:xfrm>
            <a:off x="8868451" y="4238165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FDDA77A0-F152-5F88-1AC8-73AEFC2CD0E5}"/>
              </a:ext>
            </a:extLst>
          </p:cNvPr>
          <p:cNvSpPr/>
          <p:nvPr/>
        </p:nvSpPr>
        <p:spPr>
          <a:xfrm>
            <a:off x="8703169" y="4237394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7A3ECF41-9572-CC40-7C52-985A55494640}"/>
              </a:ext>
            </a:extLst>
          </p:cNvPr>
          <p:cNvSpPr txBox="1"/>
          <p:nvPr/>
        </p:nvSpPr>
        <p:spPr>
          <a:xfrm>
            <a:off x="7673970" y="2866221"/>
            <a:ext cx="675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Br</a:t>
            </a:r>
            <a:endParaRPr lang="en-US" sz="3600" b="1" baseline="-25000" dirty="0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F4C063DE-5F65-D3CB-00E3-D992066EAFE5}"/>
              </a:ext>
            </a:extLst>
          </p:cNvPr>
          <p:cNvSpPr/>
          <p:nvPr/>
        </p:nvSpPr>
        <p:spPr>
          <a:xfrm>
            <a:off x="8267034" y="3108564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ADA42BC8-3A14-3C59-A591-ECB240A63BC3}"/>
              </a:ext>
            </a:extLst>
          </p:cNvPr>
          <p:cNvSpPr/>
          <p:nvPr/>
        </p:nvSpPr>
        <p:spPr>
          <a:xfrm>
            <a:off x="7923758" y="2856928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14283C15-A88D-F604-2E68-14621AB9EF7C}"/>
              </a:ext>
            </a:extLst>
          </p:cNvPr>
          <p:cNvSpPr/>
          <p:nvPr/>
        </p:nvSpPr>
        <p:spPr>
          <a:xfrm>
            <a:off x="7577082" y="3112295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DC113430-68B8-B9FA-EF0E-4456D6DDB828}"/>
              </a:ext>
            </a:extLst>
          </p:cNvPr>
          <p:cNvSpPr/>
          <p:nvPr/>
        </p:nvSpPr>
        <p:spPr>
          <a:xfrm>
            <a:off x="7577082" y="3275437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2C2D45C5-71D7-3B34-85E8-7CC93E1F8FC7}"/>
              </a:ext>
            </a:extLst>
          </p:cNvPr>
          <p:cNvSpPr/>
          <p:nvPr/>
        </p:nvSpPr>
        <p:spPr>
          <a:xfrm>
            <a:off x="7970609" y="3445784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7D122FE0-4C5E-34B5-C587-1ECFA805A63E}"/>
              </a:ext>
            </a:extLst>
          </p:cNvPr>
          <p:cNvSpPr/>
          <p:nvPr/>
        </p:nvSpPr>
        <p:spPr>
          <a:xfrm>
            <a:off x="7767227" y="2864111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6D6A75A9-D385-D29D-796C-75A1E2535568}"/>
              </a:ext>
            </a:extLst>
          </p:cNvPr>
          <p:cNvSpPr/>
          <p:nvPr/>
        </p:nvSpPr>
        <p:spPr>
          <a:xfrm>
            <a:off x="7826220" y="3457329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0AED1739-3F23-5314-2BDC-AA9A4E21904B}"/>
              </a:ext>
            </a:extLst>
          </p:cNvPr>
          <p:cNvCxnSpPr/>
          <p:nvPr/>
        </p:nvCxnSpPr>
        <p:spPr>
          <a:xfrm>
            <a:off x="9136605" y="3161676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8D1599C5-6E3E-64D6-AC3A-F91528FDA6AF}"/>
              </a:ext>
            </a:extLst>
          </p:cNvPr>
          <p:cNvCxnSpPr/>
          <p:nvPr/>
        </p:nvCxnSpPr>
        <p:spPr>
          <a:xfrm>
            <a:off x="8241818" y="3157642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A46015D6-AE77-3664-4BF9-16D6B1AAF088}"/>
              </a:ext>
            </a:extLst>
          </p:cNvPr>
          <p:cNvCxnSpPr>
            <a:cxnSpLocks/>
          </p:cNvCxnSpPr>
          <p:nvPr/>
        </p:nvCxnSpPr>
        <p:spPr>
          <a:xfrm flipV="1">
            <a:off x="8849028" y="2520097"/>
            <a:ext cx="0" cy="327342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B259A88D-5DA0-5266-10F2-B26AB3DC2648}"/>
              </a:ext>
            </a:extLst>
          </p:cNvPr>
          <p:cNvCxnSpPr>
            <a:cxnSpLocks/>
          </p:cNvCxnSpPr>
          <p:nvPr/>
        </p:nvCxnSpPr>
        <p:spPr>
          <a:xfrm flipV="1">
            <a:off x="8859530" y="3407809"/>
            <a:ext cx="0" cy="327342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3BBD4D0D-25E3-FFBD-33E7-EA34351B032C}"/>
              </a:ext>
            </a:extLst>
          </p:cNvPr>
          <p:cNvCxnSpPr>
            <a:cxnSpLocks/>
          </p:cNvCxnSpPr>
          <p:nvPr/>
        </p:nvCxnSpPr>
        <p:spPr>
          <a:xfrm>
            <a:off x="8983173" y="3393249"/>
            <a:ext cx="841283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8C3B635F-69E3-992E-5ACA-F487E341F979}"/>
              </a:ext>
            </a:extLst>
          </p:cNvPr>
          <p:cNvCxnSpPr>
            <a:cxnSpLocks/>
          </p:cNvCxnSpPr>
          <p:nvPr/>
        </p:nvCxnSpPr>
        <p:spPr>
          <a:xfrm flipH="1" flipV="1">
            <a:off x="9150316" y="3283340"/>
            <a:ext cx="4154" cy="21981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9BC86C3D-C1C3-876C-3378-0E8AEB042523}"/>
              </a:ext>
            </a:extLst>
          </p:cNvPr>
          <p:cNvCxnSpPr>
            <a:cxnSpLocks/>
          </p:cNvCxnSpPr>
          <p:nvPr/>
        </p:nvCxnSpPr>
        <p:spPr>
          <a:xfrm flipH="1">
            <a:off x="7911446" y="3395827"/>
            <a:ext cx="906641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4C29CF06-452A-6510-EA58-5F46CF12C166}"/>
              </a:ext>
            </a:extLst>
          </p:cNvPr>
          <p:cNvCxnSpPr>
            <a:cxnSpLocks/>
          </p:cNvCxnSpPr>
          <p:nvPr/>
        </p:nvCxnSpPr>
        <p:spPr>
          <a:xfrm flipH="1" flipV="1">
            <a:off x="8693410" y="3285918"/>
            <a:ext cx="4154" cy="21981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33023125-6CBD-F4E4-802F-3E3B444FA3BB}"/>
              </a:ext>
            </a:extLst>
          </p:cNvPr>
          <p:cNvCxnSpPr>
            <a:cxnSpLocks/>
          </p:cNvCxnSpPr>
          <p:nvPr/>
        </p:nvCxnSpPr>
        <p:spPr>
          <a:xfrm>
            <a:off x="9047033" y="3472530"/>
            <a:ext cx="19712" cy="59565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07993EC8-4DDC-9CD6-65FC-CE76F679718B}"/>
              </a:ext>
            </a:extLst>
          </p:cNvPr>
          <p:cNvCxnSpPr>
            <a:cxnSpLocks/>
          </p:cNvCxnSpPr>
          <p:nvPr/>
        </p:nvCxnSpPr>
        <p:spPr>
          <a:xfrm>
            <a:off x="8949892" y="3564640"/>
            <a:ext cx="19428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B91FFC65-EA09-8F5B-DF82-22683647EB45}"/>
              </a:ext>
            </a:extLst>
          </p:cNvPr>
          <p:cNvCxnSpPr>
            <a:cxnSpLocks/>
          </p:cNvCxnSpPr>
          <p:nvPr/>
        </p:nvCxnSpPr>
        <p:spPr>
          <a:xfrm flipV="1">
            <a:off x="9113851" y="2605303"/>
            <a:ext cx="0" cy="52961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9E0B9142-1C1B-725B-0056-B16932A2C4DB}"/>
              </a:ext>
            </a:extLst>
          </p:cNvPr>
          <p:cNvCxnSpPr>
            <a:cxnSpLocks/>
          </p:cNvCxnSpPr>
          <p:nvPr/>
        </p:nvCxnSpPr>
        <p:spPr>
          <a:xfrm>
            <a:off x="8989174" y="3025012"/>
            <a:ext cx="26541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05DFF77B-A0E9-D3D2-538F-AA800F7F00B1}"/>
              </a:ext>
            </a:extLst>
          </p:cNvPr>
          <p:cNvSpPr txBox="1"/>
          <p:nvPr/>
        </p:nvSpPr>
        <p:spPr>
          <a:xfrm>
            <a:off x="6274987" y="4411475"/>
            <a:ext cx="5777348" cy="138499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The four</a:t>
            </a:r>
            <a:r>
              <a:rPr lang="en-US" sz="2800" b="1" dirty="0">
                <a:solidFill>
                  <a:srgbClr val="FF0000"/>
                </a:solidFill>
              </a:rPr>
              <a:t> Br</a:t>
            </a:r>
            <a:r>
              <a:rPr lang="en-US" sz="2800" dirty="0"/>
              <a:t>omine molecules make dipoles in 4 different directions, so they cancel each other out…no dipole.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8A35B993-420E-4988-AA06-086953F90489}"/>
              </a:ext>
            </a:extLst>
          </p:cNvPr>
          <p:cNvSpPr txBox="1"/>
          <p:nvPr/>
        </p:nvSpPr>
        <p:spPr>
          <a:xfrm>
            <a:off x="6274987" y="5864288"/>
            <a:ext cx="5777348" cy="95410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Br</a:t>
            </a:r>
            <a:r>
              <a:rPr lang="en-US" sz="2800" b="1" baseline="-25000" dirty="0">
                <a:solidFill>
                  <a:srgbClr val="FF0000"/>
                </a:solidFill>
              </a:rPr>
              <a:t>2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has electrons so it also has dispersion forces.</a:t>
            </a:r>
          </a:p>
        </p:txBody>
      </p:sp>
    </p:spTree>
    <p:extLst>
      <p:ext uri="{BB962C8B-B14F-4D97-AF65-F5344CB8AC3E}">
        <p14:creationId xmlns:p14="http://schemas.microsoft.com/office/powerpoint/2010/main" val="3467157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9" grpId="0"/>
      <p:bldP spid="34" grpId="0" animBg="1"/>
      <p:bldP spid="35" grpId="0" animBg="1"/>
      <p:bldP spid="36" grpId="0" animBg="1"/>
      <p:bldP spid="37" grpId="0" animBg="1"/>
      <p:bldP spid="40" grpId="0" animBg="1"/>
      <p:bldP spid="41" grpId="0" animBg="1"/>
      <p:bldP spid="42" grpId="0" animBg="1"/>
      <p:bldP spid="42" grpId="1" animBg="1"/>
      <p:bldP spid="43" grpId="0"/>
      <p:bldP spid="44" grpId="0" animBg="1"/>
      <p:bldP spid="44" grpId="1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2" grpId="0" animBg="1"/>
      <p:bldP spid="53" grpId="0" animBg="1"/>
      <p:bldP spid="54" grpId="0"/>
      <p:bldP spid="55" grpId="0" animBg="1"/>
      <p:bldP spid="55" grpId="1" animBg="1"/>
      <p:bldP spid="57" grpId="0" animBg="1"/>
      <p:bldP spid="57" grpId="1" animBg="1"/>
      <p:bldP spid="59" grpId="0" animBg="1"/>
      <p:bldP spid="59" grpId="1" animBg="1"/>
      <p:bldP spid="60" grpId="0" animBg="1"/>
      <p:bldP spid="60" grpId="1" animBg="1"/>
      <p:bldP spid="61" grpId="0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8" grpId="1" animBg="1"/>
      <p:bldP spid="69" grpId="0"/>
      <p:bldP spid="70" grpId="0" animBg="1"/>
      <p:bldP spid="71" grpId="0" animBg="1"/>
      <p:bldP spid="72" grpId="0" animBg="1"/>
      <p:bldP spid="72" grpId="1" animBg="1"/>
      <p:bldP spid="73" grpId="0" animBg="1"/>
      <p:bldP spid="74" grpId="0" animBg="1"/>
      <p:bldP spid="75" grpId="0" animBg="1"/>
      <p:bldP spid="76" grpId="0" animBg="1"/>
      <p:bldP spid="77" grpId="0"/>
      <p:bldP spid="78" grpId="0" animBg="1"/>
      <p:bldP spid="79" grpId="0" animBg="1"/>
      <p:bldP spid="79" grpId="1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/>
      <p:bldP spid="86" grpId="0" animBg="1"/>
      <p:bldP spid="86" grpId="1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117" grpId="0" animBg="1"/>
      <p:bldP spid="1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6E732271-0345-2F1D-A20E-77B4B744A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6875"/>
            <a:ext cx="10515600" cy="647700"/>
          </a:xfrm>
        </p:spPr>
        <p:txBody>
          <a:bodyPr>
            <a:normAutofit fontScale="90000"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Example 11.1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6A7027-C990-C82B-4D0E-539B3B402022}"/>
              </a:ext>
            </a:extLst>
          </p:cNvPr>
          <p:cNvSpPr txBox="1"/>
          <p:nvPr/>
        </p:nvSpPr>
        <p:spPr>
          <a:xfrm>
            <a:off x="0" y="640825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i="1" u="sng" dirty="0">
                <a:solidFill>
                  <a:srgbClr val="FF0000"/>
                </a:solidFill>
              </a:rPr>
              <a:t>CORRECTION: </a:t>
            </a:r>
            <a:r>
              <a:rPr lang="en-CA" sz="2400" b="1" i="1" dirty="0">
                <a:solidFill>
                  <a:srgbClr val="FF0000"/>
                </a:solidFill>
              </a:rPr>
              <a:t>Draw (Lewis Structures) each molecule and EXPLAIN the forces that exist in each:</a:t>
            </a:r>
          </a:p>
          <a:p>
            <a:r>
              <a:rPr lang="en-CA" sz="2400" i="1" dirty="0"/>
              <a:t>a) HBr and H</a:t>
            </a:r>
            <a:r>
              <a:rPr lang="en-CA" sz="2400" i="1" baseline="-25000" dirty="0"/>
              <a:t>2</a:t>
            </a:r>
            <a:r>
              <a:rPr lang="en-CA" sz="2400" i="1" dirty="0"/>
              <a:t>S b) Cl</a:t>
            </a:r>
            <a:r>
              <a:rPr lang="en-CA" sz="2400" i="1" baseline="-25000" dirty="0"/>
              <a:t>2</a:t>
            </a:r>
            <a:r>
              <a:rPr lang="en-CA" sz="2400" i="1" dirty="0"/>
              <a:t> and CBr</a:t>
            </a:r>
            <a:r>
              <a:rPr lang="en-CA" sz="2400" i="1" baseline="-25000" dirty="0"/>
              <a:t>4</a:t>
            </a:r>
            <a:r>
              <a:rPr lang="en-CA" sz="2400" i="1" dirty="0"/>
              <a:t>, c) I</a:t>
            </a:r>
            <a:r>
              <a:rPr lang="en-CA" sz="2400" i="1" baseline="-25000" dirty="0"/>
              <a:t>2</a:t>
            </a:r>
            <a:r>
              <a:rPr lang="en-CA" sz="2400" i="1" dirty="0"/>
              <a:t> and NO</a:t>
            </a:r>
            <a:r>
              <a:rPr lang="en-CA" sz="2400" i="1" baseline="-25000" dirty="0"/>
              <a:t>3</a:t>
            </a:r>
            <a:r>
              <a:rPr lang="en-CA" sz="2400" i="1" baseline="30000" dirty="0"/>
              <a:t>-</a:t>
            </a:r>
            <a:r>
              <a:rPr lang="en-CA" sz="2400" i="1" dirty="0"/>
              <a:t>, d) NH</a:t>
            </a:r>
            <a:r>
              <a:rPr lang="en-CA" sz="2400" i="1" baseline="-25000" dirty="0"/>
              <a:t>3</a:t>
            </a:r>
            <a:r>
              <a:rPr lang="en-CA" sz="2400" i="1" dirty="0"/>
              <a:t> and C</a:t>
            </a:r>
            <a:r>
              <a:rPr lang="en-CA" sz="2400" i="1" baseline="-25000" dirty="0"/>
              <a:t>6</a:t>
            </a:r>
            <a:r>
              <a:rPr lang="en-CA" sz="2400" i="1" dirty="0"/>
              <a:t>H</a:t>
            </a:r>
            <a:r>
              <a:rPr lang="en-CA" sz="2400" i="1" baseline="-25000" dirty="0"/>
              <a:t>6</a:t>
            </a:r>
            <a:r>
              <a:rPr lang="en-CA" sz="2400" i="1" dirty="0"/>
              <a:t>?</a:t>
            </a:r>
            <a:endParaRPr lang="en-CA" sz="2400" i="1" baseline="-250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41291F5-FD60-7747-2C4F-30735795A180}"/>
              </a:ext>
            </a:extLst>
          </p:cNvPr>
          <p:cNvSpPr/>
          <p:nvPr/>
        </p:nvSpPr>
        <p:spPr>
          <a:xfrm>
            <a:off x="3891516" y="1056323"/>
            <a:ext cx="1733107" cy="396285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BE7B98A-B1CA-DE93-E2AD-8F5E9005B201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6096000" y="1471822"/>
            <a:ext cx="0" cy="5386178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AA23AB52-D7F1-3DCC-863A-32E89D4E6119}"/>
              </a:ext>
            </a:extLst>
          </p:cNvPr>
          <p:cNvSpPr txBox="1"/>
          <p:nvPr/>
        </p:nvSpPr>
        <p:spPr>
          <a:xfrm>
            <a:off x="3014578" y="2782669"/>
            <a:ext cx="3230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I</a:t>
            </a:r>
            <a:endParaRPr lang="en-US" sz="3600" b="1" baseline="-2500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33F7FB3-BEA3-2247-735C-A3334779C98C}"/>
              </a:ext>
            </a:extLst>
          </p:cNvPr>
          <p:cNvSpPr/>
          <p:nvPr/>
        </p:nvSpPr>
        <p:spPr>
          <a:xfrm>
            <a:off x="3479356" y="3025012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3A1F276-BED3-A154-82AF-80207DC41817}"/>
              </a:ext>
            </a:extLst>
          </p:cNvPr>
          <p:cNvSpPr/>
          <p:nvPr/>
        </p:nvSpPr>
        <p:spPr>
          <a:xfrm>
            <a:off x="3178687" y="2720066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E7A8BA4-7D4B-021F-B35C-9DC770136A83}"/>
              </a:ext>
            </a:extLst>
          </p:cNvPr>
          <p:cNvSpPr/>
          <p:nvPr/>
        </p:nvSpPr>
        <p:spPr>
          <a:xfrm>
            <a:off x="3022157" y="3394016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901CBB0-C84D-0C8D-D366-0F6A49C71572}"/>
              </a:ext>
            </a:extLst>
          </p:cNvPr>
          <p:cNvSpPr/>
          <p:nvPr/>
        </p:nvSpPr>
        <p:spPr>
          <a:xfrm>
            <a:off x="3194222" y="3401290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FA5A764-85AE-6AFF-0CD8-8DAA9762A8C6}"/>
              </a:ext>
            </a:extLst>
          </p:cNvPr>
          <p:cNvSpPr/>
          <p:nvPr/>
        </p:nvSpPr>
        <p:spPr>
          <a:xfrm>
            <a:off x="3471978" y="3160039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5053951-F8D8-689E-BA98-1F1626D1CDBA}"/>
              </a:ext>
            </a:extLst>
          </p:cNvPr>
          <p:cNvSpPr/>
          <p:nvPr/>
        </p:nvSpPr>
        <p:spPr>
          <a:xfrm>
            <a:off x="3022156" y="2727249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0C43EAA-DD07-DEF2-AF74-95503E4B63E4}"/>
              </a:ext>
            </a:extLst>
          </p:cNvPr>
          <p:cNvSpPr/>
          <p:nvPr/>
        </p:nvSpPr>
        <p:spPr>
          <a:xfrm>
            <a:off x="2755040" y="3096294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026F90C-AE4B-EEBE-974E-34216E8A23DC}"/>
              </a:ext>
            </a:extLst>
          </p:cNvPr>
          <p:cNvSpPr txBox="1"/>
          <p:nvPr/>
        </p:nvSpPr>
        <p:spPr>
          <a:xfrm>
            <a:off x="2002921" y="2839151"/>
            <a:ext cx="3230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I</a:t>
            </a:r>
            <a:endParaRPr lang="en-US" sz="3600" b="1" baseline="-25000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389878C-77D9-8975-0591-8070305A9264}"/>
              </a:ext>
            </a:extLst>
          </p:cNvPr>
          <p:cNvSpPr/>
          <p:nvPr/>
        </p:nvSpPr>
        <p:spPr>
          <a:xfrm>
            <a:off x="2484997" y="3096252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D26BD9D-167C-7B33-5B6D-F8C02FDCF266}"/>
              </a:ext>
            </a:extLst>
          </p:cNvPr>
          <p:cNvSpPr/>
          <p:nvPr/>
        </p:nvSpPr>
        <p:spPr>
          <a:xfrm>
            <a:off x="2184328" y="2791306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A42CAB27-FC6B-176F-C8E4-55A02D9B2AA6}"/>
              </a:ext>
            </a:extLst>
          </p:cNvPr>
          <p:cNvSpPr/>
          <p:nvPr/>
        </p:nvSpPr>
        <p:spPr>
          <a:xfrm>
            <a:off x="2027798" y="3465256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76FD472-5408-A61A-9591-8BA3FE6F0874}"/>
              </a:ext>
            </a:extLst>
          </p:cNvPr>
          <p:cNvSpPr/>
          <p:nvPr/>
        </p:nvSpPr>
        <p:spPr>
          <a:xfrm>
            <a:off x="2199863" y="3472530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C78B8BE-860D-C3F5-2662-BF65D2EE6147}"/>
              </a:ext>
            </a:extLst>
          </p:cNvPr>
          <p:cNvSpPr/>
          <p:nvPr/>
        </p:nvSpPr>
        <p:spPr>
          <a:xfrm>
            <a:off x="1778861" y="3295066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459521CB-C8A2-AD1B-A05A-02137EE1C306}"/>
              </a:ext>
            </a:extLst>
          </p:cNvPr>
          <p:cNvSpPr/>
          <p:nvPr/>
        </p:nvSpPr>
        <p:spPr>
          <a:xfrm>
            <a:off x="2027797" y="2798489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63DC28C0-A1AD-E6F9-433D-888BDDD45240}"/>
              </a:ext>
            </a:extLst>
          </p:cNvPr>
          <p:cNvSpPr/>
          <p:nvPr/>
        </p:nvSpPr>
        <p:spPr>
          <a:xfrm>
            <a:off x="1778860" y="3104429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7B094AB-8818-E377-3E35-BAFBFF8B95AB}"/>
              </a:ext>
            </a:extLst>
          </p:cNvPr>
          <p:cNvCxnSpPr/>
          <p:nvPr/>
        </p:nvCxnSpPr>
        <p:spPr>
          <a:xfrm>
            <a:off x="2484997" y="3155305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97769C7-0A95-7ECD-153A-E6FEC1065526}"/>
              </a:ext>
            </a:extLst>
          </p:cNvPr>
          <p:cNvSpPr txBox="1"/>
          <p:nvPr/>
        </p:nvSpPr>
        <p:spPr>
          <a:xfrm>
            <a:off x="163452" y="4407971"/>
            <a:ext cx="5777348" cy="138499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The two</a:t>
            </a:r>
            <a:r>
              <a:rPr lang="en-US" sz="2800" b="1" dirty="0">
                <a:solidFill>
                  <a:srgbClr val="FF0000"/>
                </a:solidFill>
              </a:rPr>
              <a:t> I</a:t>
            </a:r>
            <a:r>
              <a:rPr lang="en-US" sz="2800" dirty="0"/>
              <a:t>odine molecules have the same electronegativity, so neither is (+) or (-)…no dipole.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9636937-26A9-BF1E-8DD9-DB40ED4402D8}"/>
              </a:ext>
            </a:extLst>
          </p:cNvPr>
          <p:cNvSpPr txBox="1"/>
          <p:nvPr/>
        </p:nvSpPr>
        <p:spPr>
          <a:xfrm>
            <a:off x="178987" y="5851739"/>
            <a:ext cx="5777348" cy="95410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I</a:t>
            </a:r>
            <a:r>
              <a:rPr lang="en-US" sz="2800" b="1" baseline="-25000" dirty="0">
                <a:solidFill>
                  <a:srgbClr val="FF0000"/>
                </a:solidFill>
              </a:rPr>
              <a:t>2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has electrons so it also has dispersion forces.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130B407-6E8F-EA22-FE85-2D5E23EAF7C3}"/>
              </a:ext>
            </a:extLst>
          </p:cNvPr>
          <p:cNvSpPr txBox="1"/>
          <p:nvPr/>
        </p:nvSpPr>
        <p:spPr>
          <a:xfrm>
            <a:off x="8992839" y="2014538"/>
            <a:ext cx="675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N</a:t>
            </a:r>
            <a:endParaRPr lang="en-US" sz="3600" b="1" baseline="-25000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5A0C721D-6303-9B87-7C09-BDBA019BB1A7}"/>
              </a:ext>
            </a:extLst>
          </p:cNvPr>
          <p:cNvSpPr/>
          <p:nvPr/>
        </p:nvSpPr>
        <p:spPr>
          <a:xfrm>
            <a:off x="9528813" y="2339972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D1CB3D49-5B19-C6D0-FCA8-F81CA977921B}"/>
              </a:ext>
            </a:extLst>
          </p:cNvPr>
          <p:cNvSpPr/>
          <p:nvPr/>
        </p:nvSpPr>
        <p:spPr>
          <a:xfrm>
            <a:off x="9247245" y="1944025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62BF438B-A4D4-C7DE-A040-A9F5124A42FC}"/>
              </a:ext>
            </a:extLst>
          </p:cNvPr>
          <p:cNvSpPr/>
          <p:nvPr/>
        </p:nvSpPr>
        <p:spPr>
          <a:xfrm>
            <a:off x="9142672" y="2639118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17C67476-CF7B-D79E-133C-1AB9F8EABBBD}"/>
              </a:ext>
            </a:extLst>
          </p:cNvPr>
          <p:cNvSpPr/>
          <p:nvPr/>
        </p:nvSpPr>
        <p:spPr>
          <a:xfrm>
            <a:off x="9090714" y="1951208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FAC9C09E-DB5F-26BC-4462-43DC6DB7741B}"/>
              </a:ext>
            </a:extLst>
          </p:cNvPr>
          <p:cNvSpPr/>
          <p:nvPr/>
        </p:nvSpPr>
        <p:spPr>
          <a:xfrm>
            <a:off x="8813096" y="2355113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FFD4885-A36D-403A-7953-6F39D3BE7F75}"/>
              </a:ext>
            </a:extLst>
          </p:cNvPr>
          <p:cNvSpPr txBox="1"/>
          <p:nvPr/>
        </p:nvSpPr>
        <p:spPr>
          <a:xfrm>
            <a:off x="8006917" y="2123030"/>
            <a:ext cx="675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O</a:t>
            </a:r>
            <a:endParaRPr lang="en-US" sz="3600" b="1" baseline="-25000" dirty="0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917C48FD-0A18-7B19-0C3E-2C16F5FAA66B}"/>
              </a:ext>
            </a:extLst>
          </p:cNvPr>
          <p:cNvSpPr/>
          <p:nvPr/>
        </p:nvSpPr>
        <p:spPr>
          <a:xfrm>
            <a:off x="8603557" y="2357463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558A9801-2419-6CC9-006A-B40C9ABF3E42}"/>
              </a:ext>
            </a:extLst>
          </p:cNvPr>
          <p:cNvSpPr/>
          <p:nvPr/>
        </p:nvSpPr>
        <p:spPr>
          <a:xfrm>
            <a:off x="8302888" y="2052517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D64871DF-4C99-CEA7-1F90-8F456EC45138}"/>
              </a:ext>
            </a:extLst>
          </p:cNvPr>
          <p:cNvSpPr/>
          <p:nvPr/>
        </p:nvSpPr>
        <p:spPr>
          <a:xfrm>
            <a:off x="8146358" y="2726467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A4719AC6-B068-23EE-93E0-6C418F08FFFC}"/>
              </a:ext>
            </a:extLst>
          </p:cNvPr>
          <p:cNvSpPr/>
          <p:nvPr/>
        </p:nvSpPr>
        <p:spPr>
          <a:xfrm>
            <a:off x="7897421" y="2556277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1961FA06-C8F5-F658-BF69-1CC6E84CCED4}"/>
              </a:ext>
            </a:extLst>
          </p:cNvPr>
          <p:cNvSpPr/>
          <p:nvPr/>
        </p:nvSpPr>
        <p:spPr>
          <a:xfrm>
            <a:off x="8146357" y="2059700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ABCA4C2A-C68D-EB44-7407-E7310646E12D}"/>
              </a:ext>
            </a:extLst>
          </p:cNvPr>
          <p:cNvSpPr/>
          <p:nvPr/>
        </p:nvSpPr>
        <p:spPr>
          <a:xfrm>
            <a:off x="7897420" y="2365640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2591DF28-710F-773F-A1F8-F475623440CD}"/>
              </a:ext>
            </a:extLst>
          </p:cNvPr>
          <p:cNvSpPr txBox="1"/>
          <p:nvPr/>
        </p:nvSpPr>
        <p:spPr>
          <a:xfrm>
            <a:off x="8842131" y="2926572"/>
            <a:ext cx="675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O</a:t>
            </a:r>
            <a:endParaRPr lang="en-US" sz="3600" b="1" baseline="-25000" dirty="0"/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45A710C1-A0AB-DB9D-6DB5-78941EE9CE4F}"/>
              </a:ext>
            </a:extLst>
          </p:cNvPr>
          <p:cNvSpPr/>
          <p:nvPr/>
        </p:nvSpPr>
        <p:spPr>
          <a:xfrm>
            <a:off x="9438771" y="3161005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9847A48A-1CAA-A37A-EE1A-F2A81F7CADEB}"/>
              </a:ext>
            </a:extLst>
          </p:cNvPr>
          <p:cNvSpPr/>
          <p:nvPr/>
        </p:nvSpPr>
        <p:spPr>
          <a:xfrm>
            <a:off x="9138102" y="2856059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3C308A9F-D0E3-097C-B3F8-8D7F3567D1C4}"/>
              </a:ext>
            </a:extLst>
          </p:cNvPr>
          <p:cNvSpPr/>
          <p:nvPr/>
        </p:nvSpPr>
        <p:spPr>
          <a:xfrm>
            <a:off x="8981572" y="3557719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06CBC449-986B-CAF2-1908-FB52E7B26DC5}"/>
              </a:ext>
            </a:extLst>
          </p:cNvPr>
          <p:cNvSpPr/>
          <p:nvPr/>
        </p:nvSpPr>
        <p:spPr>
          <a:xfrm>
            <a:off x="8732635" y="3359819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B66B0960-41C6-0C4B-91DD-73449EC1ABF0}"/>
              </a:ext>
            </a:extLst>
          </p:cNvPr>
          <p:cNvSpPr/>
          <p:nvPr/>
        </p:nvSpPr>
        <p:spPr>
          <a:xfrm>
            <a:off x="9459100" y="3351050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CCE63CDE-374F-6FB6-6701-AA4C598B9B98}"/>
              </a:ext>
            </a:extLst>
          </p:cNvPr>
          <p:cNvSpPr/>
          <p:nvPr/>
        </p:nvSpPr>
        <p:spPr>
          <a:xfrm>
            <a:off x="9199342" y="3570950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5D465140-D592-4F8B-4F3D-D9465C9A8B1C}"/>
              </a:ext>
            </a:extLst>
          </p:cNvPr>
          <p:cNvSpPr txBox="1"/>
          <p:nvPr/>
        </p:nvSpPr>
        <p:spPr>
          <a:xfrm>
            <a:off x="9830355" y="2099011"/>
            <a:ext cx="675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O</a:t>
            </a:r>
            <a:endParaRPr lang="en-US" sz="3600" b="1" baseline="-25000" dirty="0"/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109B7FF9-B5E1-39C4-B6FD-AAF0970C425A}"/>
              </a:ext>
            </a:extLst>
          </p:cNvPr>
          <p:cNvSpPr/>
          <p:nvPr/>
        </p:nvSpPr>
        <p:spPr>
          <a:xfrm>
            <a:off x="10426995" y="2333444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168A1957-078D-4E93-3D1B-9F7194B00AEA}"/>
              </a:ext>
            </a:extLst>
          </p:cNvPr>
          <p:cNvSpPr/>
          <p:nvPr/>
        </p:nvSpPr>
        <p:spPr>
          <a:xfrm>
            <a:off x="10126326" y="2028498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41E965CC-C835-8621-64C3-B78A9B831444}"/>
              </a:ext>
            </a:extLst>
          </p:cNvPr>
          <p:cNvSpPr/>
          <p:nvPr/>
        </p:nvSpPr>
        <p:spPr>
          <a:xfrm>
            <a:off x="9955941" y="2702448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FA5F79A3-7179-EF9D-A1ED-54CC9CEB99D6}"/>
              </a:ext>
            </a:extLst>
          </p:cNvPr>
          <p:cNvSpPr/>
          <p:nvPr/>
        </p:nvSpPr>
        <p:spPr>
          <a:xfrm>
            <a:off x="10123092" y="2702448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063BA4F6-9EAE-C93C-FD6C-B8E19AC5B566}"/>
              </a:ext>
            </a:extLst>
          </p:cNvPr>
          <p:cNvSpPr/>
          <p:nvPr/>
        </p:nvSpPr>
        <p:spPr>
          <a:xfrm>
            <a:off x="9969795" y="2035681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534EE404-1636-CA86-F8A4-EF7A9ECB27DC}"/>
              </a:ext>
            </a:extLst>
          </p:cNvPr>
          <p:cNvSpPr/>
          <p:nvPr/>
        </p:nvSpPr>
        <p:spPr>
          <a:xfrm>
            <a:off x="9735504" y="2329783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2B78B91A-64E5-BB38-A4C8-0886B3E2E031}"/>
              </a:ext>
            </a:extLst>
          </p:cNvPr>
          <p:cNvCxnSpPr/>
          <p:nvPr/>
        </p:nvCxnSpPr>
        <p:spPr>
          <a:xfrm>
            <a:off x="8570359" y="2399805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C44829FD-BADF-C3E4-DF89-A260D8503B69}"/>
              </a:ext>
            </a:extLst>
          </p:cNvPr>
          <p:cNvCxnSpPr>
            <a:cxnSpLocks/>
          </p:cNvCxnSpPr>
          <p:nvPr/>
        </p:nvCxnSpPr>
        <p:spPr>
          <a:xfrm>
            <a:off x="8361881" y="2953848"/>
            <a:ext cx="244743" cy="219562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E9DC4A33-434A-E108-6812-38D78811AB52}"/>
              </a:ext>
            </a:extLst>
          </p:cNvPr>
          <p:cNvCxnSpPr/>
          <p:nvPr/>
        </p:nvCxnSpPr>
        <p:spPr>
          <a:xfrm>
            <a:off x="9497764" y="2382711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Oval 128">
            <a:extLst>
              <a:ext uri="{FF2B5EF4-FFF2-40B4-BE49-F238E27FC236}">
                <a16:creationId xmlns:a16="http://schemas.microsoft.com/office/drawing/2014/main" id="{9E19411C-DB96-01E7-FC47-E92E5734F0D7}"/>
              </a:ext>
            </a:extLst>
          </p:cNvPr>
          <p:cNvSpPr/>
          <p:nvPr/>
        </p:nvSpPr>
        <p:spPr>
          <a:xfrm>
            <a:off x="5347855" y="1056323"/>
            <a:ext cx="290623" cy="232150"/>
          </a:xfrm>
          <a:prstGeom prst="ellipse">
            <a:avLst/>
          </a:prstGeom>
          <a:noFill/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560644DD-2015-D5BD-7B8A-1EB49CBD2395}"/>
              </a:ext>
            </a:extLst>
          </p:cNvPr>
          <p:cNvSpPr/>
          <p:nvPr/>
        </p:nvSpPr>
        <p:spPr>
          <a:xfrm>
            <a:off x="10426994" y="2502809"/>
            <a:ext cx="117987" cy="10622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4912063E-4F60-4463-2DF7-289C3BEB1981}"/>
              </a:ext>
            </a:extLst>
          </p:cNvPr>
          <p:cNvSpPr txBox="1"/>
          <p:nvPr/>
        </p:nvSpPr>
        <p:spPr>
          <a:xfrm>
            <a:off x="6887950" y="1083514"/>
            <a:ext cx="5219627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900" b="1" dirty="0"/>
              <a:t>[     ]</a:t>
            </a:r>
            <a:r>
              <a:rPr lang="en-US" sz="19900" b="1" baseline="30000" dirty="0"/>
              <a:t>-</a:t>
            </a:r>
          </a:p>
        </p:txBody>
      </p: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6C63A019-2269-DB91-6EE3-4F2953927228}"/>
              </a:ext>
            </a:extLst>
          </p:cNvPr>
          <p:cNvCxnSpPr>
            <a:cxnSpLocks/>
          </p:cNvCxnSpPr>
          <p:nvPr/>
        </p:nvCxnSpPr>
        <p:spPr>
          <a:xfrm>
            <a:off x="9208701" y="2610730"/>
            <a:ext cx="0" cy="36008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Box 133">
            <a:extLst>
              <a:ext uri="{FF2B5EF4-FFF2-40B4-BE49-F238E27FC236}">
                <a16:creationId xmlns:a16="http://schemas.microsoft.com/office/drawing/2014/main" id="{D7C5A842-86F5-43F1-F24D-E60B6D0BBFEB}"/>
              </a:ext>
            </a:extLst>
          </p:cNvPr>
          <p:cNvSpPr txBox="1"/>
          <p:nvPr/>
        </p:nvSpPr>
        <p:spPr>
          <a:xfrm>
            <a:off x="6308421" y="4414251"/>
            <a:ext cx="5777348" cy="138499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The three</a:t>
            </a:r>
            <a:r>
              <a:rPr lang="en-US" sz="2800" b="1" dirty="0">
                <a:solidFill>
                  <a:srgbClr val="FF0000"/>
                </a:solidFill>
              </a:rPr>
              <a:t> O</a:t>
            </a:r>
            <a:r>
              <a:rPr lang="en-US" sz="2800" dirty="0"/>
              <a:t>xygen molecules have the same electronegativity, so none are (+) or (-)…no dipole.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0C74AE82-DEF1-FCD4-5459-0D1BA5E413A0}"/>
              </a:ext>
            </a:extLst>
          </p:cNvPr>
          <p:cNvSpPr txBox="1"/>
          <p:nvPr/>
        </p:nvSpPr>
        <p:spPr>
          <a:xfrm>
            <a:off x="6330229" y="5851738"/>
            <a:ext cx="5777348" cy="95410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NO</a:t>
            </a:r>
            <a:r>
              <a:rPr lang="en-US" sz="2800" b="1" baseline="-25000" dirty="0">
                <a:solidFill>
                  <a:srgbClr val="FF0000"/>
                </a:solidFill>
              </a:rPr>
              <a:t>3</a:t>
            </a:r>
            <a:r>
              <a:rPr lang="en-US" sz="2800" b="1" baseline="30000" dirty="0">
                <a:solidFill>
                  <a:srgbClr val="FF0000"/>
                </a:solidFill>
              </a:rPr>
              <a:t>-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has electrons so it also has dispersion forces.</a:t>
            </a:r>
          </a:p>
        </p:txBody>
      </p:sp>
    </p:spTree>
    <p:extLst>
      <p:ext uri="{BB962C8B-B14F-4D97-AF65-F5344CB8AC3E}">
        <p14:creationId xmlns:p14="http://schemas.microsoft.com/office/powerpoint/2010/main" val="1113486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2" grpId="1" animBg="1"/>
      <p:bldP spid="13" grpId="0"/>
      <p:bldP spid="14" grpId="0" animBg="1"/>
      <p:bldP spid="14" grpId="1" animBg="1"/>
      <p:bldP spid="15" grpId="0" animBg="1"/>
      <p:bldP spid="16" grpId="0" animBg="1"/>
      <p:bldP spid="17" grpId="0" animBg="1"/>
      <p:bldP spid="18" grpId="0" animBg="1"/>
      <p:bldP spid="21" grpId="0" animBg="1"/>
      <p:bldP spid="22" grpId="0" animBg="1"/>
      <p:bldP spid="24" grpId="0" animBg="1"/>
      <p:bldP spid="25" grpId="0" animBg="1"/>
      <p:bldP spid="26" grpId="0"/>
      <p:bldP spid="27" grpId="0" animBg="1"/>
      <p:bldP spid="27" grpId="1" animBg="1"/>
      <p:bldP spid="28" grpId="0" animBg="1"/>
      <p:bldP spid="30" grpId="0" animBg="1"/>
      <p:bldP spid="30" grpId="1" animBg="1"/>
      <p:bldP spid="32" grpId="0" animBg="1"/>
      <p:bldP spid="33" grpId="0" animBg="1"/>
      <p:bldP spid="33" grpId="1" animBg="1"/>
      <p:bldP spid="38" grpId="0"/>
      <p:bldP spid="39" grpId="0" animBg="1"/>
      <p:bldP spid="39" grpId="1" animBg="1"/>
      <p:bldP spid="56" grpId="0" animBg="1"/>
      <p:bldP spid="58" grpId="0" animBg="1"/>
      <p:bldP spid="58" grpId="1" animBg="1"/>
      <p:bldP spid="100" grpId="0" animBg="1"/>
      <p:bldP spid="101" grpId="0" animBg="1"/>
      <p:bldP spid="102" grpId="0" animBg="1"/>
      <p:bldP spid="103" grpId="0"/>
      <p:bldP spid="104" grpId="0" animBg="1"/>
      <p:bldP spid="107" grpId="0" animBg="1"/>
      <p:bldP spid="107" grpId="1" animBg="1"/>
      <p:bldP spid="108" grpId="0" animBg="1"/>
      <p:bldP spid="111" grpId="0" animBg="1"/>
      <p:bldP spid="111" grpId="1" animBg="1"/>
      <p:bldP spid="112" grpId="0" animBg="1"/>
      <p:bldP spid="115" grpId="0" animBg="1"/>
      <p:bldP spid="116" grpId="0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4" grpId="1" animBg="1"/>
      <p:bldP spid="129" grpId="0" animBg="1"/>
      <p:bldP spid="130" grpId="0" animBg="1"/>
      <p:bldP spid="131" grpId="0"/>
      <p:bldP spid="134" grpId="0" animBg="1"/>
      <p:bldP spid="13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6E732271-0345-2F1D-A20E-77B4B744A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6875"/>
            <a:ext cx="10515600" cy="647700"/>
          </a:xfrm>
        </p:spPr>
        <p:txBody>
          <a:bodyPr>
            <a:normAutofit fontScale="90000"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Example 11.1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6A7027-C990-C82B-4D0E-539B3B402022}"/>
              </a:ext>
            </a:extLst>
          </p:cNvPr>
          <p:cNvSpPr txBox="1"/>
          <p:nvPr/>
        </p:nvSpPr>
        <p:spPr>
          <a:xfrm>
            <a:off x="0" y="640825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i="1" u="sng" dirty="0">
                <a:solidFill>
                  <a:srgbClr val="FF0000"/>
                </a:solidFill>
              </a:rPr>
              <a:t>CORRECTION: </a:t>
            </a:r>
            <a:r>
              <a:rPr lang="en-CA" sz="2400" b="1" i="1" dirty="0">
                <a:solidFill>
                  <a:srgbClr val="FF0000"/>
                </a:solidFill>
              </a:rPr>
              <a:t>Draw (Lewis Structures) each molecule and EXPLAIN the forces that exist in each:</a:t>
            </a:r>
          </a:p>
          <a:p>
            <a:r>
              <a:rPr lang="en-CA" sz="2400" i="1" dirty="0"/>
              <a:t>a) HBr and H</a:t>
            </a:r>
            <a:r>
              <a:rPr lang="en-CA" sz="2400" i="1" baseline="-25000" dirty="0"/>
              <a:t>2</a:t>
            </a:r>
            <a:r>
              <a:rPr lang="en-CA" sz="2400" i="1" dirty="0"/>
              <a:t>S b) Cl</a:t>
            </a:r>
            <a:r>
              <a:rPr lang="en-CA" sz="2400" i="1" baseline="-25000" dirty="0"/>
              <a:t>2</a:t>
            </a:r>
            <a:r>
              <a:rPr lang="en-CA" sz="2400" i="1" dirty="0"/>
              <a:t> and CBr</a:t>
            </a:r>
            <a:r>
              <a:rPr lang="en-CA" sz="2400" i="1" baseline="-25000" dirty="0"/>
              <a:t>4</a:t>
            </a:r>
            <a:r>
              <a:rPr lang="en-CA" sz="2400" i="1" dirty="0"/>
              <a:t>, c) I</a:t>
            </a:r>
            <a:r>
              <a:rPr lang="en-CA" sz="2400" i="1" baseline="-25000" dirty="0"/>
              <a:t>2</a:t>
            </a:r>
            <a:r>
              <a:rPr lang="en-CA" sz="2400" i="1" dirty="0"/>
              <a:t> and NO</a:t>
            </a:r>
            <a:r>
              <a:rPr lang="en-CA" sz="2400" i="1" baseline="-25000" dirty="0"/>
              <a:t>3</a:t>
            </a:r>
            <a:r>
              <a:rPr lang="en-CA" sz="2400" i="1" baseline="30000" dirty="0"/>
              <a:t>-</a:t>
            </a:r>
            <a:r>
              <a:rPr lang="en-CA" sz="2400" i="1" dirty="0"/>
              <a:t>, d) NH</a:t>
            </a:r>
            <a:r>
              <a:rPr lang="en-CA" sz="2400" i="1" baseline="-25000" dirty="0"/>
              <a:t>3</a:t>
            </a:r>
            <a:r>
              <a:rPr lang="en-CA" sz="2400" i="1" dirty="0"/>
              <a:t> and C</a:t>
            </a:r>
            <a:r>
              <a:rPr lang="en-CA" sz="2400" i="1" baseline="-25000" dirty="0"/>
              <a:t>6</a:t>
            </a:r>
            <a:r>
              <a:rPr lang="en-CA" sz="2400" i="1" dirty="0"/>
              <a:t>H</a:t>
            </a:r>
            <a:r>
              <a:rPr lang="en-CA" sz="2400" i="1" baseline="-25000" dirty="0"/>
              <a:t>6</a:t>
            </a:r>
            <a:r>
              <a:rPr lang="en-CA" sz="2400" i="1" dirty="0"/>
              <a:t>?</a:t>
            </a:r>
            <a:endParaRPr lang="en-CA" sz="2400" i="1" baseline="-250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41291F5-FD60-7747-2C4F-30735795A180}"/>
              </a:ext>
            </a:extLst>
          </p:cNvPr>
          <p:cNvSpPr/>
          <p:nvPr/>
        </p:nvSpPr>
        <p:spPr>
          <a:xfrm>
            <a:off x="5667154" y="1056323"/>
            <a:ext cx="2169041" cy="396285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BE7B98A-B1CA-DE93-E2AD-8F5E9005B201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6096000" y="1471822"/>
            <a:ext cx="0" cy="5386178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D0850A05-3439-BEF1-24C9-0481B94BC494}"/>
              </a:ext>
            </a:extLst>
          </p:cNvPr>
          <p:cNvSpPr txBox="1"/>
          <p:nvPr/>
        </p:nvSpPr>
        <p:spPr>
          <a:xfrm>
            <a:off x="2390020" y="2406126"/>
            <a:ext cx="675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N</a:t>
            </a:r>
            <a:endParaRPr lang="en-US" sz="3600" b="1" baseline="-25000" dirty="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6A336F3C-2A1E-ED2C-4959-DB2C214A7EDC}"/>
              </a:ext>
            </a:extLst>
          </p:cNvPr>
          <p:cNvSpPr/>
          <p:nvPr/>
        </p:nvSpPr>
        <p:spPr>
          <a:xfrm>
            <a:off x="2925994" y="2731560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817086DE-7538-2F6C-F3C2-24C4167A46B1}"/>
              </a:ext>
            </a:extLst>
          </p:cNvPr>
          <p:cNvSpPr/>
          <p:nvPr/>
        </p:nvSpPr>
        <p:spPr>
          <a:xfrm>
            <a:off x="2644426" y="2335613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322EF686-D20B-D65F-18F6-0700AB65EB99}"/>
              </a:ext>
            </a:extLst>
          </p:cNvPr>
          <p:cNvSpPr/>
          <p:nvPr/>
        </p:nvSpPr>
        <p:spPr>
          <a:xfrm>
            <a:off x="2539853" y="3030706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EA29B8E0-EBF6-3068-53A9-DCA9A6383106}"/>
              </a:ext>
            </a:extLst>
          </p:cNvPr>
          <p:cNvSpPr/>
          <p:nvPr/>
        </p:nvSpPr>
        <p:spPr>
          <a:xfrm>
            <a:off x="2487895" y="2342796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438B4C53-82AE-E8DD-2370-AC359AE6BED3}"/>
              </a:ext>
            </a:extLst>
          </p:cNvPr>
          <p:cNvSpPr/>
          <p:nvPr/>
        </p:nvSpPr>
        <p:spPr>
          <a:xfrm>
            <a:off x="2210277" y="2746701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37AABA7-BCE1-43FE-F97A-EAB52EFFB5A2}"/>
              </a:ext>
            </a:extLst>
          </p:cNvPr>
          <p:cNvSpPr txBox="1"/>
          <p:nvPr/>
        </p:nvSpPr>
        <p:spPr>
          <a:xfrm>
            <a:off x="1516837" y="2476647"/>
            <a:ext cx="452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H</a:t>
            </a:r>
            <a:endParaRPr lang="en-US" sz="3600" b="1" baseline="-25000" dirty="0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9C29046B-DB1A-A89F-90B8-9CA8F3B0CF90}"/>
              </a:ext>
            </a:extLst>
          </p:cNvPr>
          <p:cNvSpPr/>
          <p:nvPr/>
        </p:nvSpPr>
        <p:spPr>
          <a:xfrm>
            <a:off x="1976608" y="2746701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011BE7D2-7FDD-4F86-3C30-F680D875B752}"/>
              </a:ext>
            </a:extLst>
          </p:cNvPr>
          <p:cNvSpPr txBox="1"/>
          <p:nvPr/>
        </p:nvSpPr>
        <p:spPr>
          <a:xfrm>
            <a:off x="2369574" y="3310977"/>
            <a:ext cx="452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H</a:t>
            </a:r>
            <a:endParaRPr lang="en-US" sz="3600" b="1" baseline="-25000" dirty="0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741EE044-80B1-2B43-A93F-5315C24A00B7}"/>
              </a:ext>
            </a:extLst>
          </p:cNvPr>
          <p:cNvSpPr/>
          <p:nvPr/>
        </p:nvSpPr>
        <p:spPr>
          <a:xfrm>
            <a:off x="2536722" y="3245521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43881308-09C2-8AF8-4689-E33DF3F0822C}"/>
              </a:ext>
            </a:extLst>
          </p:cNvPr>
          <p:cNvSpPr/>
          <p:nvPr/>
        </p:nvSpPr>
        <p:spPr>
          <a:xfrm>
            <a:off x="3127739" y="2720190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3F3D4870-B9A2-F759-87DB-2C69B9A2C726}"/>
              </a:ext>
            </a:extLst>
          </p:cNvPr>
          <p:cNvCxnSpPr/>
          <p:nvPr/>
        </p:nvCxnSpPr>
        <p:spPr>
          <a:xfrm>
            <a:off x="1955266" y="2798704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C878A5F7-FE13-041E-7597-7549C0656E02}"/>
              </a:ext>
            </a:extLst>
          </p:cNvPr>
          <p:cNvCxnSpPr/>
          <p:nvPr/>
        </p:nvCxnSpPr>
        <p:spPr>
          <a:xfrm>
            <a:off x="2885874" y="2770994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0A1E3D9D-10AE-9DC5-C6C4-21F159A8BB4C}"/>
              </a:ext>
            </a:extLst>
          </p:cNvPr>
          <p:cNvCxnSpPr>
            <a:cxnSpLocks/>
          </p:cNvCxnSpPr>
          <p:nvPr/>
        </p:nvCxnSpPr>
        <p:spPr>
          <a:xfrm>
            <a:off x="2605882" y="3004520"/>
            <a:ext cx="0" cy="36008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F49F334B-2ADA-4258-F769-E69D6C2D32D2}"/>
              </a:ext>
            </a:extLst>
          </p:cNvPr>
          <p:cNvCxnSpPr>
            <a:cxnSpLocks/>
          </p:cNvCxnSpPr>
          <p:nvPr/>
        </p:nvCxnSpPr>
        <p:spPr>
          <a:xfrm flipV="1">
            <a:off x="3692307" y="1939633"/>
            <a:ext cx="0" cy="1911928"/>
          </a:xfrm>
          <a:prstGeom prst="straightConnector1">
            <a:avLst/>
          </a:prstGeom>
          <a:ln w="825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2DDAE845-2CEF-863F-5030-D06CF09D5A19}"/>
              </a:ext>
            </a:extLst>
          </p:cNvPr>
          <p:cNvCxnSpPr>
            <a:cxnSpLocks/>
          </p:cNvCxnSpPr>
          <p:nvPr/>
        </p:nvCxnSpPr>
        <p:spPr>
          <a:xfrm flipH="1">
            <a:off x="3477492" y="3671446"/>
            <a:ext cx="419613" cy="0"/>
          </a:xfrm>
          <a:prstGeom prst="line">
            <a:avLst/>
          </a:prstGeom>
          <a:ln w="825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F0A06413-3237-A05D-CEB0-2D987E37D631}"/>
              </a:ext>
            </a:extLst>
          </p:cNvPr>
          <p:cNvSpPr txBox="1"/>
          <p:nvPr/>
        </p:nvSpPr>
        <p:spPr>
          <a:xfrm>
            <a:off x="163452" y="3978466"/>
            <a:ext cx="5777348" cy="181588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The three</a:t>
            </a:r>
            <a:r>
              <a:rPr lang="en-US" sz="2800" b="1" dirty="0">
                <a:solidFill>
                  <a:srgbClr val="FF0000"/>
                </a:solidFill>
              </a:rPr>
              <a:t> H</a:t>
            </a:r>
            <a:r>
              <a:rPr lang="en-US" sz="2800" dirty="0"/>
              <a:t>ydrogen molecules have the same electronegativity (less than the N), AND the lone pair up top make it very polar.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6FF20840-9F69-D5A8-D346-2DE929ED9C89}"/>
              </a:ext>
            </a:extLst>
          </p:cNvPr>
          <p:cNvSpPr txBox="1"/>
          <p:nvPr/>
        </p:nvSpPr>
        <p:spPr>
          <a:xfrm>
            <a:off x="178987" y="5851739"/>
            <a:ext cx="5777348" cy="95410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NH</a:t>
            </a:r>
            <a:r>
              <a:rPr lang="en-US" sz="2800" b="1" baseline="-25000" dirty="0">
                <a:solidFill>
                  <a:srgbClr val="FF0000"/>
                </a:solidFill>
              </a:rPr>
              <a:t>3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has electrons so it also has dispersion forces.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CD322B03-C316-0D55-58BE-BDDEE0E8A600}"/>
              </a:ext>
            </a:extLst>
          </p:cNvPr>
          <p:cNvSpPr txBox="1"/>
          <p:nvPr/>
        </p:nvSpPr>
        <p:spPr>
          <a:xfrm>
            <a:off x="6571150" y="2941020"/>
            <a:ext cx="675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C</a:t>
            </a:r>
            <a:endParaRPr lang="en-US" sz="3600" b="1" baseline="-25000" dirty="0"/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B6A2093E-645A-204A-C9A9-2AC8235326EF}"/>
              </a:ext>
            </a:extLst>
          </p:cNvPr>
          <p:cNvSpPr/>
          <p:nvPr/>
        </p:nvSpPr>
        <p:spPr>
          <a:xfrm>
            <a:off x="7129126" y="3215158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F8C2114B-6D9B-4E5E-D2B0-7BC601F633CB}"/>
              </a:ext>
            </a:extLst>
          </p:cNvPr>
          <p:cNvSpPr/>
          <p:nvPr/>
        </p:nvSpPr>
        <p:spPr>
          <a:xfrm>
            <a:off x="6741942" y="3563283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22E7539D-7941-96A7-4E5F-E2BB50A9DD8C}"/>
              </a:ext>
            </a:extLst>
          </p:cNvPr>
          <p:cNvSpPr/>
          <p:nvPr/>
        </p:nvSpPr>
        <p:spPr>
          <a:xfrm>
            <a:off x="6418076" y="3213310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2D818E79-56EC-E7E0-F7F4-E0E843C812DA}"/>
              </a:ext>
            </a:extLst>
          </p:cNvPr>
          <p:cNvSpPr/>
          <p:nvPr/>
        </p:nvSpPr>
        <p:spPr>
          <a:xfrm>
            <a:off x="6742362" y="2883720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145C2012-102A-EC94-AC34-DAE2222FAFDB}"/>
              </a:ext>
            </a:extLst>
          </p:cNvPr>
          <p:cNvCxnSpPr/>
          <p:nvPr/>
        </p:nvCxnSpPr>
        <p:spPr>
          <a:xfrm>
            <a:off x="7079422" y="3258439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A8D94AE2-CB80-F2C9-C3B7-78A491EEEAA8}"/>
              </a:ext>
            </a:extLst>
          </p:cNvPr>
          <p:cNvCxnSpPr/>
          <p:nvPr/>
        </p:nvCxnSpPr>
        <p:spPr>
          <a:xfrm>
            <a:off x="8001427" y="3277956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B77E05CA-C305-4C8D-A73A-50ED5B08FC24}"/>
              </a:ext>
            </a:extLst>
          </p:cNvPr>
          <p:cNvSpPr txBox="1"/>
          <p:nvPr/>
        </p:nvSpPr>
        <p:spPr>
          <a:xfrm>
            <a:off x="7467107" y="2941020"/>
            <a:ext cx="675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C</a:t>
            </a:r>
            <a:endParaRPr lang="en-US" sz="3600" b="1" baseline="-25000" dirty="0"/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D36A11EE-391E-2A9C-DE21-DDB27B7D8015}"/>
              </a:ext>
            </a:extLst>
          </p:cNvPr>
          <p:cNvSpPr/>
          <p:nvPr/>
        </p:nvSpPr>
        <p:spPr>
          <a:xfrm>
            <a:off x="8025083" y="3215158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D833C690-1D99-D337-FEB6-9FC4B3CBDACF}"/>
              </a:ext>
            </a:extLst>
          </p:cNvPr>
          <p:cNvSpPr/>
          <p:nvPr/>
        </p:nvSpPr>
        <p:spPr>
          <a:xfrm>
            <a:off x="7637899" y="3563283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78CC4CCE-6E2B-7180-E8AC-E426B94F7187}"/>
              </a:ext>
            </a:extLst>
          </p:cNvPr>
          <p:cNvSpPr/>
          <p:nvPr/>
        </p:nvSpPr>
        <p:spPr>
          <a:xfrm>
            <a:off x="7314033" y="3213310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EC04F4C3-541B-3ED1-F923-BDCEECBA4628}"/>
              </a:ext>
            </a:extLst>
          </p:cNvPr>
          <p:cNvSpPr/>
          <p:nvPr/>
        </p:nvSpPr>
        <p:spPr>
          <a:xfrm>
            <a:off x="7638319" y="2883720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5606AD84-2C4C-F3FF-96FD-EB91EDD0F96D}"/>
              </a:ext>
            </a:extLst>
          </p:cNvPr>
          <p:cNvSpPr txBox="1"/>
          <p:nvPr/>
        </p:nvSpPr>
        <p:spPr>
          <a:xfrm>
            <a:off x="8389354" y="2945721"/>
            <a:ext cx="675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C</a:t>
            </a:r>
            <a:endParaRPr lang="en-US" sz="3600" b="1" baseline="-25000" dirty="0"/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A75829BC-AAC6-1AD9-58A0-C56CA019AD03}"/>
              </a:ext>
            </a:extLst>
          </p:cNvPr>
          <p:cNvSpPr/>
          <p:nvPr/>
        </p:nvSpPr>
        <p:spPr>
          <a:xfrm>
            <a:off x="8947330" y="3219859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B5B95741-2AD1-B8C9-066B-64C2C74B614C}"/>
              </a:ext>
            </a:extLst>
          </p:cNvPr>
          <p:cNvSpPr/>
          <p:nvPr/>
        </p:nvSpPr>
        <p:spPr>
          <a:xfrm>
            <a:off x="8560146" y="3567984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EFDD6968-1CB0-495C-1ABB-212EEE1C3A94}"/>
              </a:ext>
            </a:extLst>
          </p:cNvPr>
          <p:cNvSpPr/>
          <p:nvPr/>
        </p:nvSpPr>
        <p:spPr>
          <a:xfrm>
            <a:off x="8236280" y="3218011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0F2276C7-6D29-2D92-90E5-D1A84A4893D3}"/>
              </a:ext>
            </a:extLst>
          </p:cNvPr>
          <p:cNvSpPr/>
          <p:nvPr/>
        </p:nvSpPr>
        <p:spPr>
          <a:xfrm>
            <a:off x="8560566" y="2888421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25203ED6-6C3F-3203-F501-A80A510F0DA0}"/>
              </a:ext>
            </a:extLst>
          </p:cNvPr>
          <p:cNvSpPr txBox="1"/>
          <p:nvPr/>
        </p:nvSpPr>
        <p:spPr>
          <a:xfrm>
            <a:off x="9311601" y="2939129"/>
            <a:ext cx="675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C</a:t>
            </a:r>
            <a:endParaRPr lang="en-US" sz="3600" b="1" baseline="-25000" dirty="0"/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F8C938FD-BFB6-56DC-A016-99C1E7437C78}"/>
              </a:ext>
            </a:extLst>
          </p:cNvPr>
          <p:cNvSpPr/>
          <p:nvPr/>
        </p:nvSpPr>
        <p:spPr>
          <a:xfrm>
            <a:off x="9869577" y="3213267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16AE3A8E-26AC-2444-D2F7-EC559AA3E64C}"/>
              </a:ext>
            </a:extLst>
          </p:cNvPr>
          <p:cNvSpPr/>
          <p:nvPr/>
        </p:nvSpPr>
        <p:spPr>
          <a:xfrm>
            <a:off x="9482393" y="3561392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E0D893F1-928F-6838-39F9-B07E9566EAA3}"/>
              </a:ext>
            </a:extLst>
          </p:cNvPr>
          <p:cNvSpPr/>
          <p:nvPr/>
        </p:nvSpPr>
        <p:spPr>
          <a:xfrm>
            <a:off x="9158527" y="3211419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01515D13-1EBE-DE50-7C04-AA41DD3CC209}"/>
              </a:ext>
            </a:extLst>
          </p:cNvPr>
          <p:cNvSpPr/>
          <p:nvPr/>
        </p:nvSpPr>
        <p:spPr>
          <a:xfrm>
            <a:off x="9482813" y="2881829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427C7F5E-7001-790A-4000-933677BAA793}"/>
              </a:ext>
            </a:extLst>
          </p:cNvPr>
          <p:cNvSpPr txBox="1"/>
          <p:nvPr/>
        </p:nvSpPr>
        <p:spPr>
          <a:xfrm>
            <a:off x="10201210" y="2945721"/>
            <a:ext cx="675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C</a:t>
            </a:r>
            <a:endParaRPr lang="en-US" sz="3600" b="1" baseline="-25000" dirty="0"/>
          </a:p>
        </p:txBody>
      </p:sp>
      <p:sp>
        <p:nvSpPr>
          <p:cNvPr id="127" name="Oval 126">
            <a:extLst>
              <a:ext uri="{FF2B5EF4-FFF2-40B4-BE49-F238E27FC236}">
                <a16:creationId xmlns:a16="http://schemas.microsoft.com/office/drawing/2014/main" id="{EBAD90B0-93C3-2E62-0C13-E63CF2DBE01B}"/>
              </a:ext>
            </a:extLst>
          </p:cNvPr>
          <p:cNvSpPr/>
          <p:nvPr/>
        </p:nvSpPr>
        <p:spPr>
          <a:xfrm>
            <a:off x="10759186" y="3219859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>
            <a:extLst>
              <a:ext uri="{FF2B5EF4-FFF2-40B4-BE49-F238E27FC236}">
                <a16:creationId xmlns:a16="http://schemas.microsoft.com/office/drawing/2014/main" id="{FEDA191E-9115-6358-CC57-9122FAE54927}"/>
              </a:ext>
            </a:extLst>
          </p:cNvPr>
          <p:cNvSpPr/>
          <p:nvPr/>
        </p:nvSpPr>
        <p:spPr>
          <a:xfrm>
            <a:off x="10372002" y="3567984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Oval 135">
            <a:extLst>
              <a:ext uri="{FF2B5EF4-FFF2-40B4-BE49-F238E27FC236}">
                <a16:creationId xmlns:a16="http://schemas.microsoft.com/office/drawing/2014/main" id="{EDED6585-56BF-6649-0F9A-5883AA63159D}"/>
              </a:ext>
            </a:extLst>
          </p:cNvPr>
          <p:cNvSpPr/>
          <p:nvPr/>
        </p:nvSpPr>
        <p:spPr>
          <a:xfrm>
            <a:off x="10048136" y="3218011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>
            <a:extLst>
              <a:ext uri="{FF2B5EF4-FFF2-40B4-BE49-F238E27FC236}">
                <a16:creationId xmlns:a16="http://schemas.microsoft.com/office/drawing/2014/main" id="{A3B654C1-90BA-90BB-8CDB-A06F23C67B24}"/>
              </a:ext>
            </a:extLst>
          </p:cNvPr>
          <p:cNvSpPr/>
          <p:nvPr/>
        </p:nvSpPr>
        <p:spPr>
          <a:xfrm>
            <a:off x="10372422" y="2888421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BFB812EC-0F22-583D-B240-FE18A187587D}"/>
              </a:ext>
            </a:extLst>
          </p:cNvPr>
          <p:cNvSpPr txBox="1"/>
          <p:nvPr/>
        </p:nvSpPr>
        <p:spPr>
          <a:xfrm>
            <a:off x="11090819" y="2945721"/>
            <a:ext cx="675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C</a:t>
            </a:r>
            <a:endParaRPr lang="en-US" sz="3600" b="1" baseline="-25000" dirty="0"/>
          </a:p>
        </p:txBody>
      </p:sp>
      <p:sp>
        <p:nvSpPr>
          <p:cNvPr id="139" name="Oval 138">
            <a:extLst>
              <a:ext uri="{FF2B5EF4-FFF2-40B4-BE49-F238E27FC236}">
                <a16:creationId xmlns:a16="http://schemas.microsoft.com/office/drawing/2014/main" id="{E9FC1281-94A0-50C3-14E9-18E7E1714693}"/>
              </a:ext>
            </a:extLst>
          </p:cNvPr>
          <p:cNvSpPr/>
          <p:nvPr/>
        </p:nvSpPr>
        <p:spPr>
          <a:xfrm>
            <a:off x="11648795" y="3219859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Oval 139">
            <a:extLst>
              <a:ext uri="{FF2B5EF4-FFF2-40B4-BE49-F238E27FC236}">
                <a16:creationId xmlns:a16="http://schemas.microsoft.com/office/drawing/2014/main" id="{12AB9C7A-1B8C-235F-BDA8-62710D26CB9D}"/>
              </a:ext>
            </a:extLst>
          </p:cNvPr>
          <p:cNvSpPr/>
          <p:nvPr/>
        </p:nvSpPr>
        <p:spPr>
          <a:xfrm>
            <a:off x="11261611" y="3567984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val 140">
            <a:extLst>
              <a:ext uri="{FF2B5EF4-FFF2-40B4-BE49-F238E27FC236}">
                <a16:creationId xmlns:a16="http://schemas.microsoft.com/office/drawing/2014/main" id="{3BDAE568-39C1-E85D-686A-05A76734583D}"/>
              </a:ext>
            </a:extLst>
          </p:cNvPr>
          <p:cNvSpPr/>
          <p:nvPr/>
        </p:nvSpPr>
        <p:spPr>
          <a:xfrm>
            <a:off x="10937745" y="3218011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Oval 141">
            <a:extLst>
              <a:ext uri="{FF2B5EF4-FFF2-40B4-BE49-F238E27FC236}">
                <a16:creationId xmlns:a16="http://schemas.microsoft.com/office/drawing/2014/main" id="{12A08990-F8CB-608F-AA46-28650AD52D94}"/>
              </a:ext>
            </a:extLst>
          </p:cNvPr>
          <p:cNvSpPr/>
          <p:nvPr/>
        </p:nvSpPr>
        <p:spPr>
          <a:xfrm>
            <a:off x="11262031" y="2888421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4816A1D9-C237-065F-259C-7459081FF6E2}"/>
              </a:ext>
            </a:extLst>
          </p:cNvPr>
          <p:cNvCxnSpPr/>
          <p:nvPr/>
        </p:nvCxnSpPr>
        <p:spPr>
          <a:xfrm>
            <a:off x="8923674" y="3277956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19457DE7-029C-8B79-7114-151614055182}"/>
              </a:ext>
            </a:extLst>
          </p:cNvPr>
          <p:cNvCxnSpPr/>
          <p:nvPr/>
        </p:nvCxnSpPr>
        <p:spPr>
          <a:xfrm>
            <a:off x="9813283" y="3277956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D2DF80B2-2C0B-4429-63AC-142DE1966BB1}"/>
              </a:ext>
            </a:extLst>
          </p:cNvPr>
          <p:cNvCxnSpPr/>
          <p:nvPr/>
        </p:nvCxnSpPr>
        <p:spPr>
          <a:xfrm>
            <a:off x="10743781" y="3290874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F3DA1629-EE45-880A-5A0F-E4952970A626}"/>
              </a:ext>
            </a:extLst>
          </p:cNvPr>
          <p:cNvCxnSpPr/>
          <p:nvPr/>
        </p:nvCxnSpPr>
        <p:spPr>
          <a:xfrm>
            <a:off x="7079422" y="3109416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TextBox 155">
            <a:extLst>
              <a:ext uri="{FF2B5EF4-FFF2-40B4-BE49-F238E27FC236}">
                <a16:creationId xmlns:a16="http://schemas.microsoft.com/office/drawing/2014/main" id="{B4E27BCB-DC1E-A5C2-8641-333AA2526A95}"/>
              </a:ext>
            </a:extLst>
          </p:cNvPr>
          <p:cNvSpPr txBox="1"/>
          <p:nvPr/>
        </p:nvSpPr>
        <p:spPr>
          <a:xfrm>
            <a:off x="7217702" y="4878349"/>
            <a:ext cx="452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H</a:t>
            </a:r>
            <a:endParaRPr lang="en-US" sz="3600" b="1" baseline="-25000" dirty="0"/>
          </a:p>
        </p:txBody>
      </p:sp>
      <p:sp>
        <p:nvSpPr>
          <p:cNvPr id="157" name="Oval 156">
            <a:extLst>
              <a:ext uri="{FF2B5EF4-FFF2-40B4-BE49-F238E27FC236}">
                <a16:creationId xmlns:a16="http://schemas.microsoft.com/office/drawing/2014/main" id="{B6A86EF1-2C3A-F568-31A4-5095E06DF1AB}"/>
              </a:ext>
            </a:extLst>
          </p:cNvPr>
          <p:cNvSpPr/>
          <p:nvPr/>
        </p:nvSpPr>
        <p:spPr>
          <a:xfrm>
            <a:off x="7687101" y="5148402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8" name="Straight Connector 157">
            <a:extLst>
              <a:ext uri="{FF2B5EF4-FFF2-40B4-BE49-F238E27FC236}">
                <a16:creationId xmlns:a16="http://schemas.microsoft.com/office/drawing/2014/main" id="{4B91CBCF-1F6D-A663-75B2-E19C6640F58E}"/>
              </a:ext>
            </a:extLst>
          </p:cNvPr>
          <p:cNvCxnSpPr/>
          <p:nvPr/>
        </p:nvCxnSpPr>
        <p:spPr>
          <a:xfrm>
            <a:off x="8923674" y="3141316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D4BA2114-999D-029F-D735-AA3E61A7A446}"/>
              </a:ext>
            </a:extLst>
          </p:cNvPr>
          <p:cNvCxnSpPr/>
          <p:nvPr/>
        </p:nvCxnSpPr>
        <p:spPr>
          <a:xfrm>
            <a:off x="10716654" y="3136930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TextBox 159">
            <a:extLst>
              <a:ext uri="{FF2B5EF4-FFF2-40B4-BE49-F238E27FC236}">
                <a16:creationId xmlns:a16="http://schemas.microsoft.com/office/drawing/2014/main" id="{D8B5953B-A7B2-5E14-86F3-7D3BC1BFF59E}"/>
              </a:ext>
            </a:extLst>
          </p:cNvPr>
          <p:cNvSpPr txBox="1"/>
          <p:nvPr/>
        </p:nvSpPr>
        <p:spPr>
          <a:xfrm>
            <a:off x="7467107" y="2232837"/>
            <a:ext cx="25204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WRONG</a:t>
            </a:r>
          </a:p>
        </p:txBody>
      </p:sp>
    </p:spTree>
    <p:extLst>
      <p:ext uri="{BB962C8B-B14F-4D97-AF65-F5344CB8AC3E}">
        <p14:creationId xmlns:p14="http://schemas.microsoft.com/office/powerpoint/2010/main" val="1546506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3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9" grpId="0"/>
      <p:bldP spid="29" grpId="0" animBg="1"/>
      <p:bldP spid="29" grpId="1" animBg="1"/>
      <p:bldP spid="31" grpId="0" animBg="1"/>
      <p:bldP spid="34" grpId="0" animBg="1"/>
      <p:bldP spid="34" grpId="1" animBg="1"/>
      <p:bldP spid="35" grpId="0" animBg="1"/>
      <p:bldP spid="36" grpId="0" animBg="1"/>
      <p:bldP spid="36" grpId="1" animBg="1"/>
      <p:bldP spid="36" grpId="2" animBg="1"/>
      <p:bldP spid="67" grpId="0"/>
      <p:bldP spid="68" grpId="0" animBg="1"/>
      <p:bldP spid="68" grpId="1" animBg="1"/>
      <p:bldP spid="69" grpId="0"/>
      <p:bldP spid="70" grpId="0" animBg="1"/>
      <p:bldP spid="70" grpId="1" animBg="1"/>
      <p:bldP spid="72" grpId="0" animBg="1"/>
      <p:bldP spid="72" grpId="1" animBg="1"/>
      <p:bldP spid="81" grpId="0" animBg="1"/>
      <p:bldP spid="82" grpId="0" animBg="1"/>
      <p:bldP spid="83" grpId="0"/>
      <p:bldP spid="84" grpId="0" animBg="1"/>
      <p:bldP spid="84" grpId="1" animBg="1"/>
      <p:bldP spid="85" grpId="0" animBg="1"/>
      <p:bldP spid="86" grpId="0" animBg="1"/>
      <p:bldP spid="87" grpId="0" animBg="1"/>
      <p:bldP spid="87" grpId="1" animBg="1"/>
      <p:bldP spid="92" grpId="0"/>
      <p:bldP spid="93" grpId="0" animBg="1"/>
      <p:bldP spid="93" grpId="1" animBg="1"/>
      <p:bldP spid="94" grpId="0" animBg="1"/>
      <p:bldP spid="95" grpId="0" animBg="1"/>
      <p:bldP spid="95" grpId="1" animBg="1"/>
      <p:bldP spid="96" grpId="0" animBg="1"/>
      <p:bldP spid="96" grpId="1" animBg="1"/>
      <p:bldP spid="97" grpId="0"/>
      <p:bldP spid="98" grpId="0" animBg="1"/>
      <p:bldP spid="98" grpId="1" animBg="1"/>
      <p:bldP spid="99" grpId="0" animBg="1"/>
      <p:bldP spid="105" grpId="0" animBg="1"/>
      <p:bldP spid="105" grpId="1" animBg="1"/>
      <p:bldP spid="106" grpId="0" animBg="1"/>
      <p:bldP spid="106" grpId="1" animBg="1"/>
      <p:bldP spid="109" grpId="0"/>
      <p:bldP spid="110" grpId="0" animBg="1"/>
      <p:bldP spid="110" grpId="1" animBg="1"/>
      <p:bldP spid="113" grpId="0" animBg="1"/>
      <p:bldP spid="114" grpId="0" animBg="1"/>
      <p:bldP spid="114" grpId="1" animBg="1"/>
      <p:bldP spid="117" grpId="0" animBg="1"/>
      <p:bldP spid="117" grpId="1" animBg="1"/>
      <p:bldP spid="118" grpId="0"/>
      <p:bldP spid="127" grpId="0" animBg="1"/>
      <p:bldP spid="127" grpId="1" animBg="1"/>
      <p:bldP spid="133" grpId="0" animBg="1"/>
      <p:bldP spid="136" grpId="0" animBg="1"/>
      <p:bldP spid="136" grpId="1" animBg="1"/>
      <p:bldP spid="137" grpId="0" animBg="1"/>
      <p:bldP spid="137" grpId="1" animBg="1"/>
      <p:bldP spid="138" grpId="0"/>
      <p:bldP spid="139" grpId="0" animBg="1"/>
      <p:bldP spid="140" grpId="0" animBg="1"/>
      <p:bldP spid="141" grpId="0" animBg="1"/>
      <p:bldP spid="141" grpId="1" animBg="1"/>
      <p:bldP spid="142" grpId="0" animBg="1"/>
      <p:bldP spid="142" grpId="1" animBg="1"/>
      <p:bldP spid="156" grpId="0"/>
      <p:bldP spid="15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6E732271-0345-2F1D-A20E-77B4B744A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6875"/>
            <a:ext cx="10515600" cy="647700"/>
          </a:xfrm>
        </p:spPr>
        <p:txBody>
          <a:bodyPr>
            <a:normAutofit fontScale="90000"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Example 11.1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6A7027-C990-C82B-4D0E-539B3B402022}"/>
              </a:ext>
            </a:extLst>
          </p:cNvPr>
          <p:cNvSpPr txBox="1"/>
          <p:nvPr/>
        </p:nvSpPr>
        <p:spPr>
          <a:xfrm>
            <a:off x="0" y="640825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i="1" u="sng" dirty="0">
                <a:solidFill>
                  <a:srgbClr val="FF0000"/>
                </a:solidFill>
              </a:rPr>
              <a:t>CORRECTION: </a:t>
            </a:r>
            <a:r>
              <a:rPr lang="en-CA" sz="2400" b="1" i="1" dirty="0">
                <a:solidFill>
                  <a:srgbClr val="FF0000"/>
                </a:solidFill>
              </a:rPr>
              <a:t>Draw (Lewis Structures) each molecule and EXPLAIN the forces that exist in each:</a:t>
            </a:r>
          </a:p>
          <a:p>
            <a:r>
              <a:rPr lang="en-CA" sz="2400" i="1" dirty="0"/>
              <a:t>a) HBr and H</a:t>
            </a:r>
            <a:r>
              <a:rPr lang="en-CA" sz="2400" i="1" baseline="-25000" dirty="0"/>
              <a:t>2</a:t>
            </a:r>
            <a:r>
              <a:rPr lang="en-CA" sz="2400" i="1" dirty="0"/>
              <a:t>S b) Cl</a:t>
            </a:r>
            <a:r>
              <a:rPr lang="en-CA" sz="2400" i="1" baseline="-25000" dirty="0"/>
              <a:t>2</a:t>
            </a:r>
            <a:r>
              <a:rPr lang="en-CA" sz="2400" i="1" dirty="0"/>
              <a:t> and CBr</a:t>
            </a:r>
            <a:r>
              <a:rPr lang="en-CA" sz="2400" i="1" baseline="-25000" dirty="0"/>
              <a:t>4</a:t>
            </a:r>
            <a:r>
              <a:rPr lang="en-CA" sz="2400" i="1" dirty="0"/>
              <a:t>, c) I</a:t>
            </a:r>
            <a:r>
              <a:rPr lang="en-CA" sz="2400" i="1" baseline="-25000" dirty="0"/>
              <a:t>2</a:t>
            </a:r>
            <a:r>
              <a:rPr lang="en-CA" sz="2400" i="1" dirty="0"/>
              <a:t> and NO</a:t>
            </a:r>
            <a:r>
              <a:rPr lang="en-CA" sz="2400" i="1" baseline="-25000" dirty="0"/>
              <a:t>3</a:t>
            </a:r>
            <a:r>
              <a:rPr lang="en-CA" sz="2400" i="1" baseline="30000" dirty="0"/>
              <a:t>-</a:t>
            </a:r>
            <a:r>
              <a:rPr lang="en-CA" sz="2400" i="1" dirty="0"/>
              <a:t>, d) NH</a:t>
            </a:r>
            <a:r>
              <a:rPr lang="en-CA" sz="2400" i="1" baseline="-25000" dirty="0"/>
              <a:t>3</a:t>
            </a:r>
            <a:r>
              <a:rPr lang="en-CA" sz="2400" i="1" dirty="0"/>
              <a:t> and C</a:t>
            </a:r>
            <a:r>
              <a:rPr lang="en-CA" sz="2400" i="1" baseline="-25000" dirty="0"/>
              <a:t>6</a:t>
            </a:r>
            <a:r>
              <a:rPr lang="en-CA" sz="2400" i="1" dirty="0"/>
              <a:t>H</a:t>
            </a:r>
            <a:r>
              <a:rPr lang="en-CA" sz="2400" i="1" baseline="-25000" dirty="0"/>
              <a:t>6</a:t>
            </a:r>
            <a:r>
              <a:rPr lang="en-CA" sz="2400" i="1" dirty="0"/>
              <a:t>?</a:t>
            </a:r>
            <a:endParaRPr lang="en-CA" sz="2400" i="1" baseline="-250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41291F5-FD60-7747-2C4F-30735795A180}"/>
              </a:ext>
            </a:extLst>
          </p:cNvPr>
          <p:cNvSpPr/>
          <p:nvPr/>
        </p:nvSpPr>
        <p:spPr>
          <a:xfrm>
            <a:off x="5667154" y="1056323"/>
            <a:ext cx="2169041" cy="396285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BE7B98A-B1CA-DE93-E2AD-8F5E9005B201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6096000" y="1471822"/>
            <a:ext cx="0" cy="5386178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D0850A05-3439-BEF1-24C9-0481B94BC494}"/>
              </a:ext>
            </a:extLst>
          </p:cNvPr>
          <p:cNvSpPr txBox="1"/>
          <p:nvPr/>
        </p:nvSpPr>
        <p:spPr>
          <a:xfrm>
            <a:off x="2390020" y="2406126"/>
            <a:ext cx="675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N</a:t>
            </a:r>
            <a:endParaRPr lang="en-US" sz="3600" b="1" baseline="-25000" dirty="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817086DE-7538-2F6C-F3C2-24C4167A46B1}"/>
              </a:ext>
            </a:extLst>
          </p:cNvPr>
          <p:cNvSpPr/>
          <p:nvPr/>
        </p:nvSpPr>
        <p:spPr>
          <a:xfrm>
            <a:off x="2644426" y="2335613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EA29B8E0-EBF6-3068-53A9-DCA9A6383106}"/>
              </a:ext>
            </a:extLst>
          </p:cNvPr>
          <p:cNvSpPr/>
          <p:nvPr/>
        </p:nvSpPr>
        <p:spPr>
          <a:xfrm>
            <a:off x="2487895" y="2342796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37AABA7-BCE1-43FE-F97A-EAB52EFFB5A2}"/>
              </a:ext>
            </a:extLst>
          </p:cNvPr>
          <p:cNvSpPr txBox="1"/>
          <p:nvPr/>
        </p:nvSpPr>
        <p:spPr>
          <a:xfrm>
            <a:off x="1516837" y="2476647"/>
            <a:ext cx="452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H</a:t>
            </a:r>
            <a:endParaRPr lang="en-US" sz="3600" b="1" baseline="-25000" dirty="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011BE7D2-7FDD-4F86-3C30-F680D875B752}"/>
              </a:ext>
            </a:extLst>
          </p:cNvPr>
          <p:cNvSpPr txBox="1"/>
          <p:nvPr/>
        </p:nvSpPr>
        <p:spPr>
          <a:xfrm>
            <a:off x="2369574" y="3310977"/>
            <a:ext cx="452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H</a:t>
            </a:r>
            <a:endParaRPr lang="en-US" sz="3600" b="1" baseline="-25000" dirty="0"/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3F3D4870-B9A2-F759-87DB-2C69B9A2C726}"/>
              </a:ext>
            </a:extLst>
          </p:cNvPr>
          <p:cNvCxnSpPr/>
          <p:nvPr/>
        </p:nvCxnSpPr>
        <p:spPr>
          <a:xfrm>
            <a:off x="1969121" y="2788351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C878A5F7-FE13-041E-7597-7549C0656E02}"/>
              </a:ext>
            </a:extLst>
          </p:cNvPr>
          <p:cNvCxnSpPr/>
          <p:nvPr/>
        </p:nvCxnSpPr>
        <p:spPr>
          <a:xfrm>
            <a:off x="2896340" y="2774411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0A1E3D9D-10AE-9DC5-C6C4-21F159A8BB4C}"/>
              </a:ext>
            </a:extLst>
          </p:cNvPr>
          <p:cNvCxnSpPr>
            <a:cxnSpLocks/>
          </p:cNvCxnSpPr>
          <p:nvPr/>
        </p:nvCxnSpPr>
        <p:spPr>
          <a:xfrm>
            <a:off x="2602641" y="3019415"/>
            <a:ext cx="0" cy="36008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F49F334B-2ADA-4258-F769-E69D6C2D32D2}"/>
              </a:ext>
            </a:extLst>
          </p:cNvPr>
          <p:cNvCxnSpPr>
            <a:cxnSpLocks/>
          </p:cNvCxnSpPr>
          <p:nvPr/>
        </p:nvCxnSpPr>
        <p:spPr>
          <a:xfrm flipV="1">
            <a:off x="3692307" y="1939633"/>
            <a:ext cx="0" cy="1911928"/>
          </a:xfrm>
          <a:prstGeom prst="straightConnector1">
            <a:avLst/>
          </a:prstGeom>
          <a:ln w="825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2DDAE845-2CEF-863F-5030-D06CF09D5A19}"/>
              </a:ext>
            </a:extLst>
          </p:cNvPr>
          <p:cNvCxnSpPr>
            <a:cxnSpLocks/>
          </p:cNvCxnSpPr>
          <p:nvPr/>
        </p:nvCxnSpPr>
        <p:spPr>
          <a:xfrm flipH="1">
            <a:off x="3477492" y="3671446"/>
            <a:ext cx="419613" cy="0"/>
          </a:xfrm>
          <a:prstGeom prst="line">
            <a:avLst/>
          </a:prstGeom>
          <a:ln w="825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F0A06413-3237-A05D-CEB0-2D987E37D631}"/>
              </a:ext>
            </a:extLst>
          </p:cNvPr>
          <p:cNvSpPr txBox="1"/>
          <p:nvPr/>
        </p:nvSpPr>
        <p:spPr>
          <a:xfrm>
            <a:off x="163452" y="3978466"/>
            <a:ext cx="5777348" cy="181588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The three</a:t>
            </a:r>
            <a:r>
              <a:rPr lang="en-US" sz="2800" b="1" dirty="0">
                <a:solidFill>
                  <a:srgbClr val="FF0000"/>
                </a:solidFill>
              </a:rPr>
              <a:t> H</a:t>
            </a:r>
            <a:r>
              <a:rPr lang="en-US" sz="2800" dirty="0"/>
              <a:t>ydrogen molecules have the same electronegativity (less than the N), AND the lone pair up top make it very polar.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6FF20840-9F69-D5A8-D346-2DE929ED9C89}"/>
              </a:ext>
            </a:extLst>
          </p:cNvPr>
          <p:cNvSpPr txBox="1"/>
          <p:nvPr/>
        </p:nvSpPr>
        <p:spPr>
          <a:xfrm>
            <a:off x="178987" y="5851739"/>
            <a:ext cx="5777348" cy="95410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NH</a:t>
            </a:r>
            <a:r>
              <a:rPr lang="en-US" sz="2800" b="1" baseline="-25000" dirty="0">
                <a:solidFill>
                  <a:srgbClr val="FF0000"/>
                </a:solidFill>
              </a:rPr>
              <a:t>3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has electrons so it also has dispersion forces.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CD322B03-C316-0D55-58BE-BDDEE0E8A600}"/>
              </a:ext>
            </a:extLst>
          </p:cNvPr>
          <p:cNvSpPr txBox="1"/>
          <p:nvPr/>
        </p:nvSpPr>
        <p:spPr>
          <a:xfrm>
            <a:off x="6571150" y="2941020"/>
            <a:ext cx="675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C</a:t>
            </a:r>
            <a:endParaRPr lang="en-US" sz="3600" b="1" baseline="-25000" dirty="0"/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F8C2114B-6D9B-4E5E-D2B0-7BC601F633CB}"/>
              </a:ext>
            </a:extLst>
          </p:cNvPr>
          <p:cNvSpPr/>
          <p:nvPr/>
        </p:nvSpPr>
        <p:spPr>
          <a:xfrm>
            <a:off x="6741942" y="3563283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22E7539D-7941-96A7-4E5F-E2BB50A9DD8C}"/>
              </a:ext>
            </a:extLst>
          </p:cNvPr>
          <p:cNvSpPr/>
          <p:nvPr/>
        </p:nvSpPr>
        <p:spPr>
          <a:xfrm>
            <a:off x="6418076" y="3213310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145C2012-102A-EC94-AC34-DAE2222FAFDB}"/>
              </a:ext>
            </a:extLst>
          </p:cNvPr>
          <p:cNvCxnSpPr/>
          <p:nvPr/>
        </p:nvCxnSpPr>
        <p:spPr>
          <a:xfrm>
            <a:off x="7079422" y="3258439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A8D94AE2-CB80-F2C9-C3B7-78A491EEEAA8}"/>
              </a:ext>
            </a:extLst>
          </p:cNvPr>
          <p:cNvCxnSpPr/>
          <p:nvPr/>
        </p:nvCxnSpPr>
        <p:spPr>
          <a:xfrm>
            <a:off x="8001427" y="3277956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B77E05CA-C305-4C8D-A73A-50ED5B08FC24}"/>
              </a:ext>
            </a:extLst>
          </p:cNvPr>
          <p:cNvSpPr txBox="1"/>
          <p:nvPr/>
        </p:nvSpPr>
        <p:spPr>
          <a:xfrm>
            <a:off x="7467107" y="2941020"/>
            <a:ext cx="675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C</a:t>
            </a:r>
            <a:endParaRPr lang="en-US" sz="3600" b="1" baseline="-25000" dirty="0"/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D833C690-1D99-D337-FEB6-9FC4B3CBDACF}"/>
              </a:ext>
            </a:extLst>
          </p:cNvPr>
          <p:cNvSpPr/>
          <p:nvPr/>
        </p:nvSpPr>
        <p:spPr>
          <a:xfrm>
            <a:off x="7637899" y="3563283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5606AD84-2C4C-F3FF-96FD-EB91EDD0F96D}"/>
              </a:ext>
            </a:extLst>
          </p:cNvPr>
          <p:cNvSpPr txBox="1"/>
          <p:nvPr/>
        </p:nvSpPr>
        <p:spPr>
          <a:xfrm>
            <a:off x="8389354" y="2945721"/>
            <a:ext cx="675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C</a:t>
            </a:r>
            <a:endParaRPr lang="en-US" sz="3600" b="1" baseline="-25000" dirty="0"/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B5B95741-2AD1-B8C9-066B-64C2C74B614C}"/>
              </a:ext>
            </a:extLst>
          </p:cNvPr>
          <p:cNvSpPr/>
          <p:nvPr/>
        </p:nvSpPr>
        <p:spPr>
          <a:xfrm>
            <a:off x="8560146" y="3567984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25203ED6-6C3F-3203-F501-A80A510F0DA0}"/>
              </a:ext>
            </a:extLst>
          </p:cNvPr>
          <p:cNvSpPr txBox="1"/>
          <p:nvPr/>
        </p:nvSpPr>
        <p:spPr>
          <a:xfrm>
            <a:off x="9311601" y="2939129"/>
            <a:ext cx="675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C</a:t>
            </a:r>
            <a:endParaRPr lang="en-US" sz="3600" b="1" baseline="-25000" dirty="0"/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16AE3A8E-26AC-2444-D2F7-EC559AA3E64C}"/>
              </a:ext>
            </a:extLst>
          </p:cNvPr>
          <p:cNvSpPr/>
          <p:nvPr/>
        </p:nvSpPr>
        <p:spPr>
          <a:xfrm>
            <a:off x="9482393" y="3561392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427C7F5E-7001-790A-4000-933677BAA793}"/>
              </a:ext>
            </a:extLst>
          </p:cNvPr>
          <p:cNvSpPr txBox="1"/>
          <p:nvPr/>
        </p:nvSpPr>
        <p:spPr>
          <a:xfrm>
            <a:off x="10201210" y="2945721"/>
            <a:ext cx="675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C</a:t>
            </a:r>
            <a:endParaRPr lang="en-US" sz="3600" b="1" baseline="-25000" dirty="0"/>
          </a:p>
        </p:txBody>
      </p:sp>
      <p:sp>
        <p:nvSpPr>
          <p:cNvPr id="133" name="Oval 132">
            <a:extLst>
              <a:ext uri="{FF2B5EF4-FFF2-40B4-BE49-F238E27FC236}">
                <a16:creationId xmlns:a16="http://schemas.microsoft.com/office/drawing/2014/main" id="{FEDA191E-9115-6358-CC57-9122FAE54927}"/>
              </a:ext>
            </a:extLst>
          </p:cNvPr>
          <p:cNvSpPr/>
          <p:nvPr/>
        </p:nvSpPr>
        <p:spPr>
          <a:xfrm>
            <a:off x="10372002" y="3567984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BFB812EC-0F22-583D-B240-FE18A187587D}"/>
              </a:ext>
            </a:extLst>
          </p:cNvPr>
          <p:cNvSpPr txBox="1"/>
          <p:nvPr/>
        </p:nvSpPr>
        <p:spPr>
          <a:xfrm>
            <a:off x="11090819" y="2945721"/>
            <a:ext cx="675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C</a:t>
            </a:r>
            <a:endParaRPr lang="en-US" sz="3600" b="1" baseline="-25000" dirty="0"/>
          </a:p>
        </p:txBody>
      </p:sp>
      <p:sp>
        <p:nvSpPr>
          <p:cNvPr id="139" name="Oval 138">
            <a:extLst>
              <a:ext uri="{FF2B5EF4-FFF2-40B4-BE49-F238E27FC236}">
                <a16:creationId xmlns:a16="http://schemas.microsoft.com/office/drawing/2014/main" id="{E9FC1281-94A0-50C3-14E9-18E7E1714693}"/>
              </a:ext>
            </a:extLst>
          </p:cNvPr>
          <p:cNvSpPr/>
          <p:nvPr/>
        </p:nvSpPr>
        <p:spPr>
          <a:xfrm>
            <a:off x="11648795" y="3219859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Oval 139">
            <a:extLst>
              <a:ext uri="{FF2B5EF4-FFF2-40B4-BE49-F238E27FC236}">
                <a16:creationId xmlns:a16="http://schemas.microsoft.com/office/drawing/2014/main" id="{12AB9C7A-1B8C-235F-BDA8-62710D26CB9D}"/>
              </a:ext>
            </a:extLst>
          </p:cNvPr>
          <p:cNvSpPr/>
          <p:nvPr/>
        </p:nvSpPr>
        <p:spPr>
          <a:xfrm>
            <a:off x="11261611" y="3567984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4816A1D9-C237-065F-259C-7459081FF6E2}"/>
              </a:ext>
            </a:extLst>
          </p:cNvPr>
          <p:cNvCxnSpPr/>
          <p:nvPr/>
        </p:nvCxnSpPr>
        <p:spPr>
          <a:xfrm>
            <a:off x="8923674" y="3277019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19457DE7-029C-8B79-7114-151614055182}"/>
              </a:ext>
            </a:extLst>
          </p:cNvPr>
          <p:cNvCxnSpPr/>
          <p:nvPr/>
        </p:nvCxnSpPr>
        <p:spPr>
          <a:xfrm>
            <a:off x="9813283" y="3275411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D2DF80B2-2C0B-4429-63AC-142DE1966BB1}"/>
              </a:ext>
            </a:extLst>
          </p:cNvPr>
          <p:cNvCxnSpPr/>
          <p:nvPr/>
        </p:nvCxnSpPr>
        <p:spPr>
          <a:xfrm>
            <a:off x="10702892" y="3289685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F3DA1629-EE45-880A-5A0F-E4952970A626}"/>
              </a:ext>
            </a:extLst>
          </p:cNvPr>
          <p:cNvCxnSpPr/>
          <p:nvPr/>
        </p:nvCxnSpPr>
        <p:spPr>
          <a:xfrm>
            <a:off x="7079422" y="3109416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TextBox 155">
            <a:extLst>
              <a:ext uri="{FF2B5EF4-FFF2-40B4-BE49-F238E27FC236}">
                <a16:creationId xmlns:a16="http://schemas.microsoft.com/office/drawing/2014/main" id="{B4E27BCB-DC1E-A5C2-8641-333AA2526A95}"/>
              </a:ext>
            </a:extLst>
          </p:cNvPr>
          <p:cNvSpPr txBox="1"/>
          <p:nvPr/>
        </p:nvSpPr>
        <p:spPr>
          <a:xfrm>
            <a:off x="7217702" y="4878349"/>
            <a:ext cx="452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H</a:t>
            </a:r>
            <a:endParaRPr lang="en-US" sz="3600" b="1" baseline="-25000" dirty="0"/>
          </a:p>
        </p:txBody>
      </p:sp>
      <p:sp>
        <p:nvSpPr>
          <p:cNvPr id="157" name="Oval 156">
            <a:extLst>
              <a:ext uri="{FF2B5EF4-FFF2-40B4-BE49-F238E27FC236}">
                <a16:creationId xmlns:a16="http://schemas.microsoft.com/office/drawing/2014/main" id="{B6A86EF1-2C3A-F568-31A4-5095E06DF1AB}"/>
              </a:ext>
            </a:extLst>
          </p:cNvPr>
          <p:cNvSpPr/>
          <p:nvPr/>
        </p:nvSpPr>
        <p:spPr>
          <a:xfrm>
            <a:off x="7687101" y="5148402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8" name="Straight Connector 157">
            <a:extLst>
              <a:ext uri="{FF2B5EF4-FFF2-40B4-BE49-F238E27FC236}">
                <a16:creationId xmlns:a16="http://schemas.microsoft.com/office/drawing/2014/main" id="{4B91CBCF-1F6D-A663-75B2-E19C6640F58E}"/>
              </a:ext>
            </a:extLst>
          </p:cNvPr>
          <p:cNvCxnSpPr/>
          <p:nvPr/>
        </p:nvCxnSpPr>
        <p:spPr>
          <a:xfrm>
            <a:off x="8923674" y="3141316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D4BA2114-999D-029F-D735-AA3E61A7A446}"/>
              </a:ext>
            </a:extLst>
          </p:cNvPr>
          <p:cNvCxnSpPr/>
          <p:nvPr/>
        </p:nvCxnSpPr>
        <p:spPr>
          <a:xfrm>
            <a:off x="10716654" y="3136930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C18DDC4D-3121-6358-B935-9721A8169E83}"/>
              </a:ext>
            </a:extLst>
          </p:cNvPr>
          <p:cNvSpPr txBox="1"/>
          <p:nvPr/>
        </p:nvSpPr>
        <p:spPr>
          <a:xfrm>
            <a:off x="7299917" y="1677787"/>
            <a:ext cx="25204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Triple bonds?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6F669B0-3F1D-ABD4-8619-A6E1F6F35CEA}"/>
              </a:ext>
            </a:extLst>
          </p:cNvPr>
          <p:cNvCxnSpPr/>
          <p:nvPr/>
        </p:nvCxnSpPr>
        <p:spPr>
          <a:xfrm>
            <a:off x="7079422" y="3401290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BF417EB-0C4B-4AF3-9A78-267225FA77A9}"/>
              </a:ext>
            </a:extLst>
          </p:cNvPr>
          <p:cNvCxnSpPr/>
          <p:nvPr/>
        </p:nvCxnSpPr>
        <p:spPr>
          <a:xfrm>
            <a:off x="8923673" y="3401290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D5BDFDE-3B6C-A711-0891-F5FE24361582}"/>
              </a:ext>
            </a:extLst>
          </p:cNvPr>
          <p:cNvCxnSpPr/>
          <p:nvPr/>
        </p:nvCxnSpPr>
        <p:spPr>
          <a:xfrm>
            <a:off x="10716654" y="3429000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EE4D1BB-C5F8-4B4E-1A2D-626498C246F4}"/>
              </a:ext>
            </a:extLst>
          </p:cNvPr>
          <p:cNvSpPr txBox="1"/>
          <p:nvPr/>
        </p:nvSpPr>
        <p:spPr>
          <a:xfrm>
            <a:off x="7150433" y="2287575"/>
            <a:ext cx="366173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STILL WRONG</a:t>
            </a:r>
          </a:p>
        </p:txBody>
      </p:sp>
    </p:spTree>
    <p:extLst>
      <p:ext uri="{BB962C8B-B14F-4D97-AF65-F5344CB8AC3E}">
        <p14:creationId xmlns:p14="http://schemas.microsoft.com/office/powerpoint/2010/main" val="58334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  <p:bldP spid="94" grpId="0" animBg="1"/>
      <p:bldP spid="99" grpId="0" animBg="1"/>
      <p:bldP spid="113" grpId="0" animBg="1"/>
      <p:bldP spid="133" grpId="0" animBg="1"/>
      <p:bldP spid="14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6E732271-0345-2F1D-A20E-77B4B744A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6875"/>
            <a:ext cx="10515600" cy="647700"/>
          </a:xfrm>
        </p:spPr>
        <p:txBody>
          <a:bodyPr>
            <a:normAutofit fontScale="90000"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Example 11.1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6A7027-C990-C82B-4D0E-539B3B402022}"/>
              </a:ext>
            </a:extLst>
          </p:cNvPr>
          <p:cNvSpPr txBox="1"/>
          <p:nvPr/>
        </p:nvSpPr>
        <p:spPr>
          <a:xfrm>
            <a:off x="0" y="640825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i="1" u="sng" dirty="0">
                <a:solidFill>
                  <a:srgbClr val="FF0000"/>
                </a:solidFill>
              </a:rPr>
              <a:t>CORRECTION: </a:t>
            </a:r>
            <a:r>
              <a:rPr lang="en-CA" sz="2400" b="1" i="1" dirty="0">
                <a:solidFill>
                  <a:srgbClr val="FF0000"/>
                </a:solidFill>
              </a:rPr>
              <a:t>Draw (Lewis Structures) each molecule and EXPLAIN the forces that exist in each:</a:t>
            </a:r>
          </a:p>
          <a:p>
            <a:r>
              <a:rPr lang="en-CA" sz="2400" i="1" dirty="0"/>
              <a:t>a) HBr and H</a:t>
            </a:r>
            <a:r>
              <a:rPr lang="en-CA" sz="2400" i="1" baseline="-25000" dirty="0"/>
              <a:t>2</a:t>
            </a:r>
            <a:r>
              <a:rPr lang="en-CA" sz="2400" i="1" dirty="0"/>
              <a:t>S b) Cl</a:t>
            </a:r>
            <a:r>
              <a:rPr lang="en-CA" sz="2400" i="1" baseline="-25000" dirty="0"/>
              <a:t>2</a:t>
            </a:r>
            <a:r>
              <a:rPr lang="en-CA" sz="2400" i="1" dirty="0"/>
              <a:t> and CBr</a:t>
            </a:r>
            <a:r>
              <a:rPr lang="en-CA" sz="2400" i="1" baseline="-25000" dirty="0"/>
              <a:t>4</a:t>
            </a:r>
            <a:r>
              <a:rPr lang="en-CA" sz="2400" i="1" dirty="0"/>
              <a:t>, c) I</a:t>
            </a:r>
            <a:r>
              <a:rPr lang="en-CA" sz="2400" i="1" baseline="-25000" dirty="0"/>
              <a:t>2</a:t>
            </a:r>
            <a:r>
              <a:rPr lang="en-CA" sz="2400" i="1" dirty="0"/>
              <a:t> and NO</a:t>
            </a:r>
            <a:r>
              <a:rPr lang="en-CA" sz="2400" i="1" baseline="-25000" dirty="0"/>
              <a:t>3</a:t>
            </a:r>
            <a:r>
              <a:rPr lang="en-CA" sz="2400" i="1" baseline="30000" dirty="0"/>
              <a:t>-</a:t>
            </a:r>
            <a:r>
              <a:rPr lang="en-CA" sz="2400" i="1" dirty="0"/>
              <a:t>, d) NH</a:t>
            </a:r>
            <a:r>
              <a:rPr lang="en-CA" sz="2400" i="1" baseline="-25000" dirty="0"/>
              <a:t>3</a:t>
            </a:r>
            <a:r>
              <a:rPr lang="en-CA" sz="2400" i="1" dirty="0"/>
              <a:t> and C</a:t>
            </a:r>
            <a:r>
              <a:rPr lang="en-CA" sz="2400" i="1" baseline="-25000" dirty="0"/>
              <a:t>6</a:t>
            </a:r>
            <a:r>
              <a:rPr lang="en-CA" sz="2400" i="1" dirty="0"/>
              <a:t>H</a:t>
            </a:r>
            <a:r>
              <a:rPr lang="en-CA" sz="2400" i="1" baseline="-25000" dirty="0"/>
              <a:t>6</a:t>
            </a:r>
            <a:r>
              <a:rPr lang="en-CA" sz="2400" i="1" dirty="0"/>
              <a:t>?</a:t>
            </a:r>
            <a:endParaRPr lang="en-CA" sz="2400" i="1" baseline="-250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41291F5-FD60-7747-2C4F-30735795A180}"/>
              </a:ext>
            </a:extLst>
          </p:cNvPr>
          <p:cNvSpPr/>
          <p:nvPr/>
        </p:nvSpPr>
        <p:spPr>
          <a:xfrm>
            <a:off x="5667154" y="1056323"/>
            <a:ext cx="2169041" cy="396285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BE7B98A-B1CA-DE93-E2AD-8F5E9005B201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6096000" y="1471822"/>
            <a:ext cx="0" cy="5386178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D0850A05-3439-BEF1-24C9-0481B94BC494}"/>
              </a:ext>
            </a:extLst>
          </p:cNvPr>
          <p:cNvSpPr txBox="1"/>
          <p:nvPr/>
        </p:nvSpPr>
        <p:spPr>
          <a:xfrm>
            <a:off x="2390020" y="2406126"/>
            <a:ext cx="675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N</a:t>
            </a:r>
            <a:endParaRPr lang="en-US" sz="3600" b="1" baseline="-25000" dirty="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817086DE-7538-2F6C-F3C2-24C4167A46B1}"/>
              </a:ext>
            </a:extLst>
          </p:cNvPr>
          <p:cNvSpPr/>
          <p:nvPr/>
        </p:nvSpPr>
        <p:spPr>
          <a:xfrm>
            <a:off x="2644426" y="2335613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EA29B8E0-EBF6-3068-53A9-DCA9A6383106}"/>
              </a:ext>
            </a:extLst>
          </p:cNvPr>
          <p:cNvSpPr/>
          <p:nvPr/>
        </p:nvSpPr>
        <p:spPr>
          <a:xfrm>
            <a:off x="2487895" y="2342796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37AABA7-BCE1-43FE-F97A-EAB52EFFB5A2}"/>
              </a:ext>
            </a:extLst>
          </p:cNvPr>
          <p:cNvSpPr txBox="1"/>
          <p:nvPr/>
        </p:nvSpPr>
        <p:spPr>
          <a:xfrm>
            <a:off x="1516837" y="2476647"/>
            <a:ext cx="452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H</a:t>
            </a:r>
            <a:endParaRPr lang="en-US" sz="3600" b="1" baseline="-25000" dirty="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011BE7D2-7FDD-4F86-3C30-F680D875B752}"/>
              </a:ext>
            </a:extLst>
          </p:cNvPr>
          <p:cNvSpPr txBox="1"/>
          <p:nvPr/>
        </p:nvSpPr>
        <p:spPr>
          <a:xfrm>
            <a:off x="2369574" y="3310977"/>
            <a:ext cx="452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H</a:t>
            </a:r>
            <a:endParaRPr lang="en-US" sz="3600" b="1" baseline="-25000" dirty="0"/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3F3D4870-B9A2-F759-87DB-2C69B9A2C726}"/>
              </a:ext>
            </a:extLst>
          </p:cNvPr>
          <p:cNvCxnSpPr/>
          <p:nvPr/>
        </p:nvCxnSpPr>
        <p:spPr>
          <a:xfrm>
            <a:off x="1969121" y="2788351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C878A5F7-FE13-041E-7597-7549C0656E02}"/>
              </a:ext>
            </a:extLst>
          </p:cNvPr>
          <p:cNvCxnSpPr/>
          <p:nvPr/>
        </p:nvCxnSpPr>
        <p:spPr>
          <a:xfrm>
            <a:off x="2896340" y="2774411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0A1E3D9D-10AE-9DC5-C6C4-21F159A8BB4C}"/>
              </a:ext>
            </a:extLst>
          </p:cNvPr>
          <p:cNvCxnSpPr>
            <a:cxnSpLocks/>
          </p:cNvCxnSpPr>
          <p:nvPr/>
        </p:nvCxnSpPr>
        <p:spPr>
          <a:xfrm>
            <a:off x="2602641" y="3019415"/>
            <a:ext cx="0" cy="36008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F49F334B-2ADA-4258-F769-E69D6C2D32D2}"/>
              </a:ext>
            </a:extLst>
          </p:cNvPr>
          <p:cNvCxnSpPr>
            <a:cxnSpLocks/>
          </p:cNvCxnSpPr>
          <p:nvPr/>
        </p:nvCxnSpPr>
        <p:spPr>
          <a:xfrm flipV="1">
            <a:off x="3692307" y="1939633"/>
            <a:ext cx="0" cy="1911928"/>
          </a:xfrm>
          <a:prstGeom prst="straightConnector1">
            <a:avLst/>
          </a:prstGeom>
          <a:ln w="825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2DDAE845-2CEF-863F-5030-D06CF09D5A19}"/>
              </a:ext>
            </a:extLst>
          </p:cNvPr>
          <p:cNvCxnSpPr>
            <a:cxnSpLocks/>
          </p:cNvCxnSpPr>
          <p:nvPr/>
        </p:nvCxnSpPr>
        <p:spPr>
          <a:xfrm flipH="1">
            <a:off x="3477492" y="3671446"/>
            <a:ext cx="419613" cy="0"/>
          </a:xfrm>
          <a:prstGeom prst="line">
            <a:avLst/>
          </a:prstGeom>
          <a:ln w="825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F0A06413-3237-A05D-CEB0-2D987E37D631}"/>
              </a:ext>
            </a:extLst>
          </p:cNvPr>
          <p:cNvSpPr txBox="1"/>
          <p:nvPr/>
        </p:nvSpPr>
        <p:spPr>
          <a:xfrm>
            <a:off x="163452" y="3978466"/>
            <a:ext cx="5777348" cy="181588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The three</a:t>
            </a:r>
            <a:r>
              <a:rPr lang="en-US" sz="2800" b="1" dirty="0">
                <a:solidFill>
                  <a:srgbClr val="FF0000"/>
                </a:solidFill>
              </a:rPr>
              <a:t> H</a:t>
            </a:r>
            <a:r>
              <a:rPr lang="en-US" sz="2800" dirty="0"/>
              <a:t>ydrogen molecules have the same electronegativity (less than the N), AND the lone pair up top make it very polar.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6FF20840-9F69-D5A8-D346-2DE929ED9C89}"/>
              </a:ext>
            </a:extLst>
          </p:cNvPr>
          <p:cNvSpPr txBox="1"/>
          <p:nvPr/>
        </p:nvSpPr>
        <p:spPr>
          <a:xfrm>
            <a:off x="178987" y="5851739"/>
            <a:ext cx="5777348" cy="95410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NH</a:t>
            </a:r>
            <a:r>
              <a:rPr lang="en-US" sz="2800" b="1" baseline="-25000" dirty="0">
                <a:solidFill>
                  <a:srgbClr val="FF0000"/>
                </a:solidFill>
              </a:rPr>
              <a:t>3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has electrons so it also has dispersion forces.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CD322B03-C316-0D55-58BE-BDDEE0E8A600}"/>
              </a:ext>
            </a:extLst>
          </p:cNvPr>
          <p:cNvSpPr txBox="1"/>
          <p:nvPr/>
        </p:nvSpPr>
        <p:spPr>
          <a:xfrm>
            <a:off x="6571150" y="2941020"/>
            <a:ext cx="675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C</a:t>
            </a:r>
            <a:endParaRPr lang="en-US" sz="3600" b="1" baseline="-25000" dirty="0"/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F8C2114B-6D9B-4E5E-D2B0-7BC601F633CB}"/>
              </a:ext>
            </a:extLst>
          </p:cNvPr>
          <p:cNvSpPr/>
          <p:nvPr/>
        </p:nvSpPr>
        <p:spPr>
          <a:xfrm>
            <a:off x="6741942" y="3563283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22E7539D-7941-96A7-4E5F-E2BB50A9DD8C}"/>
              </a:ext>
            </a:extLst>
          </p:cNvPr>
          <p:cNvSpPr/>
          <p:nvPr/>
        </p:nvSpPr>
        <p:spPr>
          <a:xfrm>
            <a:off x="6418076" y="3213310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145C2012-102A-EC94-AC34-DAE2222FAFDB}"/>
              </a:ext>
            </a:extLst>
          </p:cNvPr>
          <p:cNvCxnSpPr/>
          <p:nvPr/>
        </p:nvCxnSpPr>
        <p:spPr>
          <a:xfrm>
            <a:off x="7079422" y="3258439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A8D94AE2-CB80-F2C9-C3B7-78A491EEEAA8}"/>
              </a:ext>
            </a:extLst>
          </p:cNvPr>
          <p:cNvCxnSpPr/>
          <p:nvPr/>
        </p:nvCxnSpPr>
        <p:spPr>
          <a:xfrm>
            <a:off x="8001427" y="3277956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B77E05CA-C305-4C8D-A73A-50ED5B08FC24}"/>
              </a:ext>
            </a:extLst>
          </p:cNvPr>
          <p:cNvSpPr txBox="1"/>
          <p:nvPr/>
        </p:nvSpPr>
        <p:spPr>
          <a:xfrm>
            <a:off x="7467107" y="2941020"/>
            <a:ext cx="675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C</a:t>
            </a:r>
            <a:endParaRPr lang="en-US" sz="3600" b="1" baseline="-25000" dirty="0"/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D833C690-1D99-D337-FEB6-9FC4B3CBDACF}"/>
              </a:ext>
            </a:extLst>
          </p:cNvPr>
          <p:cNvSpPr/>
          <p:nvPr/>
        </p:nvSpPr>
        <p:spPr>
          <a:xfrm>
            <a:off x="7637899" y="3563283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5606AD84-2C4C-F3FF-96FD-EB91EDD0F96D}"/>
              </a:ext>
            </a:extLst>
          </p:cNvPr>
          <p:cNvSpPr txBox="1"/>
          <p:nvPr/>
        </p:nvSpPr>
        <p:spPr>
          <a:xfrm>
            <a:off x="8389354" y="2945721"/>
            <a:ext cx="675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C</a:t>
            </a:r>
            <a:endParaRPr lang="en-US" sz="3600" b="1" baseline="-25000" dirty="0"/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B5B95741-2AD1-B8C9-066B-64C2C74B614C}"/>
              </a:ext>
            </a:extLst>
          </p:cNvPr>
          <p:cNvSpPr/>
          <p:nvPr/>
        </p:nvSpPr>
        <p:spPr>
          <a:xfrm>
            <a:off x="8560146" y="3567984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25203ED6-6C3F-3203-F501-A80A510F0DA0}"/>
              </a:ext>
            </a:extLst>
          </p:cNvPr>
          <p:cNvSpPr txBox="1"/>
          <p:nvPr/>
        </p:nvSpPr>
        <p:spPr>
          <a:xfrm>
            <a:off x="9311601" y="2939129"/>
            <a:ext cx="675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C</a:t>
            </a:r>
            <a:endParaRPr lang="en-US" sz="3600" b="1" baseline="-25000" dirty="0"/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16AE3A8E-26AC-2444-D2F7-EC559AA3E64C}"/>
              </a:ext>
            </a:extLst>
          </p:cNvPr>
          <p:cNvSpPr/>
          <p:nvPr/>
        </p:nvSpPr>
        <p:spPr>
          <a:xfrm>
            <a:off x="9482393" y="3561392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427C7F5E-7001-790A-4000-933677BAA793}"/>
              </a:ext>
            </a:extLst>
          </p:cNvPr>
          <p:cNvSpPr txBox="1"/>
          <p:nvPr/>
        </p:nvSpPr>
        <p:spPr>
          <a:xfrm>
            <a:off x="10201210" y="2945721"/>
            <a:ext cx="675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C</a:t>
            </a:r>
            <a:endParaRPr lang="en-US" sz="3600" b="1" baseline="-25000" dirty="0"/>
          </a:p>
        </p:txBody>
      </p:sp>
      <p:sp>
        <p:nvSpPr>
          <p:cNvPr id="133" name="Oval 132">
            <a:extLst>
              <a:ext uri="{FF2B5EF4-FFF2-40B4-BE49-F238E27FC236}">
                <a16:creationId xmlns:a16="http://schemas.microsoft.com/office/drawing/2014/main" id="{FEDA191E-9115-6358-CC57-9122FAE54927}"/>
              </a:ext>
            </a:extLst>
          </p:cNvPr>
          <p:cNvSpPr/>
          <p:nvPr/>
        </p:nvSpPr>
        <p:spPr>
          <a:xfrm>
            <a:off x="10372002" y="3567984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BFB812EC-0F22-583D-B240-FE18A187587D}"/>
              </a:ext>
            </a:extLst>
          </p:cNvPr>
          <p:cNvSpPr txBox="1"/>
          <p:nvPr/>
        </p:nvSpPr>
        <p:spPr>
          <a:xfrm>
            <a:off x="11090819" y="2945721"/>
            <a:ext cx="675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C</a:t>
            </a:r>
            <a:endParaRPr lang="en-US" sz="3600" b="1" baseline="-25000" dirty="0"/>
          </a:p>
        </p:txBody>
      </p:sp>
      <p:sp>
        <p:nvSpPr>
          <p:cNvPr id="139" name="Oval 138">
            <a:extLst>
              <a:ext uri="{FF2B5EF4-FFF2-40B4-BE49-F238E27FC236}">
                <a16:creationId xmlns:a16="http://schemas.microsoft.com/office/drawing/2014/main" id="{E9FC1281-94A0-50C3-14E9-18E7E1714693}"/>
              </a:ext>
            </a:extLst>
          </p:cNvPr>
          <p:cNvSpPr/>
          <p:nvPr/>
        </p:nvSpPr>
        <p:spPr>
          <a:xfrm>
            <a:off x="11648795" y="3219859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Oval 139">
            <a:extLst>
              <a:ext uri="{FF2B5EF4-FFF2-40B4-BE49-F238E27FC236}">
                <a16:creationId xmlns:a16="http://schemas.microsoft.com/office/drawing/2014/main" id="{12AB9C7A-1B8C-235F-BDA8-62710D26CB9D}"/>
              </a:ext>
            </a:extLst>
          </p:cNvPr>
          <p:cNvSpPr/>
          <p:nvPr/>
        </p:nvSpPr>
        <p:spPr>
          <a:xfrm>
            <a:off x="11261611" y="3567984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4816A1D9-C237-065F-259C-7459081FF6E2}"/>
              </a:ext>
            </a:extLst>
          </p:cNvPr>
          <p:cNvCxnSpPr/>
          <p:nvPr/>
        </p:nvCxnSpPr>
        <p:spPr>
          <a:xfrm>
            <a:off x="8923674" y="3277019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19457DE7-029C-8B79-7114-151614055182}"/>
              </a:ext>
            </a:extLst>
          </p:cNvPr>
          <p:cNvCxnSpPr/>
          <p:nvPr/>
        </p:nvCxnSpPr>
        <p:spPr>
          <a:xfrm>
            <a:off x="9813283" y="3275411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D2DF80B2-2C0B-4429-63AC-142DE1966BB1}"/>
              </a:ext>
            </a:extLst>
          </p:cNvPr>
          <p:cNvCxnSpPr/>
          <p:nvPr/>
        </p:nvCxnSpPr>
        <p:spPr>
          <a:xfrm>
            <a:off x="10702892" y="3289685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F3DA1629-EE45-880A-5A0F-E4952970A626}"/>
              </a:ext>
            </a:extLst>
          </p:cNvPr>
          <p:cNvCxnSpPr/>
          <p:nvPr/>
        </p:nvCxnSpPr>
        <p:spPr>
          <a:xfrm>
            <a:off x="7079422" y="3109416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TextBox 155">
            <a:extLst>
              <a:ext uri="{FF2B5EF4-FFF2-40B4-BE49-F238E27FC236}">
                <a16:creationId xmlns:a16="http://schemas.microsoft.com/office/drawing/2014/main" id="{B4E27BCB-DC1E-A5C2-8641-333AA2526A95}"/>
              </a:ext>
            </a:extLst>
          </p:cNvPr>
          <p:cNvSpPr txBox="1"/>
          <p:nvPr/>
        </p:nvSpPr>
        <p:spPr>
          <a:xfrm>
            <a:off x="7217702" y="4878349"/>
            <a:ext cx="452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H</a:t>
            </a:r>
            <a:endParaRPr lang="en-US" sz="3600" b="1" baseline="-25000" dirty="0"/>
          </a:p>
        </p:txBody>
      </p:sp>
      <p:sp>
        <p:nvSpPr>
          <p:cNvPr id="157" name="Oval 156">
            <a:extLst>
              <a:ext uri="{FF2B5EF4-FFF2-40B4-BE49-F238E27FC236}">
                <a16:creationId xmlns:a16="http://schemas.microsoft.com/office/drawing/2014/main" id="{B6A86EF1-2C3A-F568-31A4-5095E06DF1AB}"/>
              </a:ext>
            </a:extLst>
          </p:cNvPr>
          <p:cNvSpPr/>
          <p:nvPr/>
        </p:nvSpPr>
        <p:spPr>
          <a:xfrm>
            <a:off x="7687101" y="5148402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8" name="Straight Connector 157">
            <a:extLst>
              <a:ext uri="{FF2B5EF4-FFF2-40B4-BE49-F238E27FC236}">
                <a16:creationId xmlns:a16="http://schemas.microsoft.com/office/drawing/2014/main" id="{4B91CBCF-1F6D-A663-75B2-E19C6640F58E}"/>
              </a:ext>
            </a:extLst>
          </p:cNvPr>
          <p:cNvCxnSpPr/>
          <p:nvPr/>
        </p:nvCxnSpPr>
        <p:spPr>
          <a:xfrm>
            <a:off x="8923674" y="3141316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D4BA2114-999D-029F-D735-AA3E61A7A446}"/>
              </a:ext>
            </a:extLst>
          </p:cNvPr>
          <p:cNvCxnSpPr/>
          <p:nvPr/>
        </p:nvCxnSpPr>
        <p:spPr>
          <a:xfrm>
            <a:off x="10716654" y="3136930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C18DDC4D-3121-6358-B935-9721A8169E83}"/>
              </a:ext>
            </a:extLst>
          </p:cNvPr>
          <p:cNvSpPr txBox="1"/>
          <p:nvPr/>
        </p:nvSpPr>
        <p:spPr>
          <a:xfrm>
            <a:off x="7299917" y="1677787"/>
            <a:ext cx="25204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Ring?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6F669B0-3F1D-ABD4-8619-A6E1F6F35CEA}"/>
              </a:ext>
            </a:extLst>
          </p:cNvPr>
          <p:cNvCxnSpPr/>
          <p:nvPr/>
        </p:nvCxnSpPr>
        <p:spPr>
          <a:xfrm>
            <a:off x="7079422" y="3401290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BF417EB-0C4B-4AF3-9A78-267225FA77A9}"/>
              </a:ext>
            </a:extLst>
          </p:cNvPr>
          <p:cNvCxnSpPr/>
          <p:nvPr/>
        </p:nvCxnSpPr>
        <p:spPr>
          <a:xfrm>
            <a:off x="8923673" y="3401290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D5BDFDE-3B6C-A711-0891-F5FE24361582}"/>
              </a:ext>
            </a:extLst>
          </p:cNvPr>
          <p:cNvCxnSpPr/>
          <p:nvPr/>
        </p:nvCxnSpPr>
        <p:spPr>
          <a:xfrm>
            <a:off x="10716654" y="3429000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2187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/>
      <p:bldP spid="85" grpId="0" animBg="1"/>
      <p:bldP spid="86" grpId="0" animBg="1"/>
      <p:bldP spid="92" grpId="0"/>
      <p:bldP spid="94" grpId="0" animBg="1"/>
      <p:bldP spid="97" grpId="0"/>
      <p:bldP spid="99" grpId="0" animBg="1"/>
      <p:bldP spid="109" grpId="0"/>
      <p:bldP spid="113" grpId="0" animBg="1"/>
      <p:bldP spid="118" grpId="0"/>
      <p:bldP spid="133" grpId="0" animBg="1"/>
      <p:bldP spid="138" grpId="0"/>
      <p:bldP spid="139" grpId="0" animBg="1"/>
      <p:bldP spid="14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6E732271-0345-2F1D-A20E-77B4B744A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6875"/>
            <a:ext cx="10515600" cy="647700"/>
          </a:xfrm>
        </p:spPr>
        <p:txBody>
          <a:bodyPr>
            <a:normAutofit fontScale="90000"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Example 11.1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6A7027-C990-C82B-4D0E-539B3B402022}"/>
              </a:ext>
            </a:extLst>
          </p:cNvPr>
          <p:cNvSpPr txBox="1"/>
          <p:nvPr/>
        </p:nvSpPr>
        <p:spPr>
          <a:xfrm>
            <a:off x="0" y="640825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i="1" u="sng" dirty="0">
                <a:solidFill>
                  <a:srgbClr val="FF0000"/>
                </a:solidFill>
              </a:rPr>
              <a:t>CORRECTION: </a:t>
            </a:r>
            <a:r>
              <a:rPr lang="en-CA" sz="2400" b="1" i="1" dirty="0">
                <a:solidFill>
                  <a:srgbClr val="FF0000"/>
                </a:solidFill>
              </a:rPr>
              <a:t>Draw (Lewis Structures) each molecule and EXPLAIN the forces that exist in each:</a:t>
            </a:r>
          </a:p>
          <a:p>
            <a:r>
              <a:rPr lang="en-CA" sz="2400" i="1" dirty="0"/>
              <a:t>a) HBr and H</a:t>
            </a:r>
            <a:r>
              <a:rPr lang="en-CA" sz="2400" i="1" baseline="-25000" dirty="0"/>
              <a:t>2</a:t>
            </a:r>
            <a:r>
              <a:rPr lang="en-CA" sz="2400" i="1" dirty="0"/>
              <a:t>S b) Cl</a:t>
            </a:r>
            <a:r>
              <a:rPr lang="en-CA" sz="2400" i="1" baseline="-25000" dirty="0"/>
              <a:t>2</a:t>
            </a:r>
            <a:r>
              <a:rPr lang="en-CA" sz="2400" i="1" dirty="0"/>
              <a:t> and CBr</a:t>
            </a:r>
            <a:r>
              <a:rPr lang="en-CA" sz="2400" i="1" baseline="-25000" dirty="0"/>
              <a:t>4</a:t>
            </a:r>
            <a:r>
              <a:rPr lang="en-CA" sz="2400" i="1" dirty="0"/>
              <a:t>, c) I</a:t>
            </a:r>
            <a:r>
              <a:rPr lang="en-CA" sz="2400" i="1" baseline="-25000" dirty="0"/>
              <a:t>2</a:t>
            </a:r>
            <a:r>
              <a:rPr lang="en-CA" sz="2400" i="1" dirty="0"/>
              <a:t> and NO</a:t>
            </a:r>
            <a:r>
              <a:rPr lang="en-CA" sz="2400" i="1" baseline="-25000" dirty="0"/>
              <a:t>3</a:t>
            </a:r>
            <a:r>
              <a:rPr lang="en-CA" sz="2400" i="1" baseline="30000" dirty="0"/>
              <a:t>-</a:t>
            </a:r>
            <a:r>
              <a:rPr lang="en-CA" sz="2400" i="1" dirty="0"/>
              <a:t>, d) NH</a:t>
            </a:r>
            <a:r>
              <a:rPr lang="en-CA" sz="2400" i="1" baseline="-25000" dirty="0"/>
              <a:t>3</a:t>
            </a:r>
            <a:r>
              <a:rPr lang="en-CA" sz="2400" i="1" dirty="0"/>
              <a:t> and C</a:t>
            </a:r>
            <a:r>
              <a:rPr lang="en-CA" sz="2400" i="1" baseline="-25000" dirty="0"/>
              <a:t>6</a:t>
            </a:r>
            <a:r>
              <a:rPr lang="en-CA" sz="2400" i="1" dirty="0"/>
              <a:t>H</a:t>
            </a:r>
            <a:r>
              <a:rPr lang="en-CA" sz="2400" i="1" baseline="-25000" dirty="0"/>
              <a:t>6</a:t>
            </a:r>
            <a:r>
              <a:rPr lang="en-CA" sz="2400" i="1" dirty="0"/>
              <a:t>?</a:t>
            </a:r>
            <a:endParaRPr lang="en-CA" sz="2400" i="1" baseline="-250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41291F5-FD60-7747-2C4F-30735795A180}"/>
              </a:ext>
            </a:extLst>
          </p:cNvPr>
          <p:cNvSpPr/>
          <p:nvPr/>
        </p:nvSpPr>
        <p:spPr>
          <a:xfrm>
            <a:off x="5667154" y="1056323"/>
            <a:ext cx="2169041" cy="396285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BE7B98A-B1CA-DE93-E2AD-8F5E9005B201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6096000" y="1471822"/>
            <a:ext cx="0" cy="5386178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D0850A05-3439-BEF1-24C9-0481B94BC494}"/>
              </a:ext>
            </a:extLst>
          </p:cNvPr>
          <p:cNvSpPr txBox="1"/>
          <p:nvPr/>
        </p:nvSpPr>
        <p:spPr>
          <a:xfrm>
            <a:off x="2390020" y="2406126"/>
            <a:ext cx="675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N</a:t>
            </a:r>
            <a:endParaRPr lang="en-US" sz="3600" b="1" baseline="-25000" dirty="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817086DE-7538-2F6C-F3C2-24C4167A46B1}"/>
              </a:ext>
            </a:extLst>
          </p:cNvPr>
          <p:cNvSpPr/>
          <p:nvPr/>
        </p:nvSpPr>
        <p:spPr>
          <a:xfrm>
            <a:off x="2644426" y="2335613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EA29B8E0-EBF6-3068-53A9-DCA9A6383106}"/>
              </a:ext>
            </a:extLst>
          </p:cNvPr>
          <p:cNvSpPr/>
          <p:nvPr/>
        </p:nvSpPr>
        <p:spPr>
          <a:xfrm>
            <a:off x="2487895" y="2342796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37AABA7-BCE1-43FE-F97A-EAB52EFFB5A2}"/>
              </a:ext>
            </a:extLst>
          </p:cNvPr>
          <p:cNvSpPr txBox="1"/>
          <p:nvPr/>
        </p:nvSpPr>
        <p:spPr>
          <a:xfrm>
            <a:off x="1516837" y="2476647"/>
            <a:ext cx="452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H</a:t>
            </a:r>
            <a:endParaRPr lang="en-US" sz="3600" b="1" baseline="-25000" dirty="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011BE7D2-7FDD-4F86-3C30-F680D875B752}"/>
              </a:ext>
            </a:extLst>
          </p:cNvPr>
          <p:cNvSpPr txBox="1"/>
          <p:nvPr/>
        </p:nvSpPr>
        <p:spPr>
          <a:xfrm>
            <a:off x="2369574" y="3310977"/>
            <a:ext cx="452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H</a:t>
            </a:r>
            <a:endParaRPr lang="en-US" sz="3600" b="1" baseline="-25000" dirty="0"/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3F3D4870-B9A2-F759-87DB-2C69B9A2C726}"/>
              </a:ext>
            </a:extLst>
          </p:cNvPr>
          <p:cNvCxnSpPr/>
          <p:nvPr/>
        </p:nvCxnSpPr>
        <p:spPr>
          <a:xfrm>
            <a:off x="1969121" y="2788351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C878A5F7-FE13-041E-7597-7549C0656E02}"/>
              </a:ext>
            </a:extLst>
          </p:cNvPr>
          <p:cNvCxnSpPr/>
          <p:nvPr/>
        </p:nvCxnSpPr>
        <p:spPr>
          <a:xfrm>
            <a:off x="2896340" y="2774411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0A1E3D9D-10AE-9DC5-C6C4-21F159A8BB4C}"/>
              </a:ext>
            </a:extLst>
          </p:cNvPr>
          <p:cNvCxnSpPr>
            <a:cxnSpLocks/>
          </p:cNvCxnSpPr>
          <p:nvPr/>
        </p:nvCxnSpPr>
        <p:spPr>
          <a:xfrm>
            <a:off x="2602641" y="3019415"/>
            <a:ext cx="0" cy="36008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F49F334B-2ADA-4258-F769-E69D6C2D32D2}"/>
              </a:ext>
            </a:extLst>
          </p:cNvPr>
          <p:cNvCxnSpPr>
            <a:cxnSpLocks/>
          </p:cNvCxnSpPr>
          <p:nvPr/>
        </p:nvCxnSpPr>
        <p:spPr>
          <a:xfrm flipV="1">
            <a:off x="3692307" y="1939633"/>
            <a:ext cx="0" cy="1911928"/>
          </a:xfrm>
          <a:prstGeom prst="straightConnector1">
            <a:avLst/>
          </a:prstGeom>
          <a:ln w="825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2DDAE845-2CEF-863F-5030-D06CF09D5A19}"/>
              </a:ext>
            </a:extLst>
          </p:cNvPr>
          <p:cNvCxnSpPr>
            <a:cxnSpLocks/>
          </p:cNvCxnSpPr>
          <p:nvPr/>
        </p:nvCxnSpPr>
        <p:spPr>
          <a:xfrm flipH="1">
            <a:off x="3477492" y="3671446"/>
            <a:ext cx="419613" cy="0"/>
          </a:xfrm>
          <a:prstGeom prst="line">
            <a:avLst/>
          </a:prstGeom>
          <a:ln w="825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F0A06413-3237-A05D-CEB0-2D987E37D631}"/>
              </a:ext>
            </a:extLst>
          </p:cNvPr>
          <p:cNvSpPr txBox="1"/>
          <p:nvPr/>
        </p:nvSpPr>
        <p:spPr>
          <a:xfrm>
            <a:off x="163452" y="3978466"/>
            <a:ext cx="5777348" cy="181588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The three</a:t>
            </a:r>
            <a:r>
              <a:rPr lang="en-US" sz="2800" b="1" dirty="0">
                <a:solidFill>
                  <a:srgbClr val="FF0000"/>
                </a:solidFill>
              </a:rPr>
              <a:t> H</a:t>
            </a:r>
            <a:r>
              <a:rPr lang="en-US" sz="2800" dirty="0"/>
              <a:t>ydrogen molecules have the same electronegativity (less than the N), AND the lone pair up top make it very polar.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6FF20840-9F69-D5A8-D346-2DE929ED9C89}"/>
              </a:ext>
            </a:extLst>
          </p:cNvPr>
          <p:cNvSpPr txBox="1"/>
          <p:nvPr/>
        </p:nvSpPr>
        <p:spPr>
          <a:xfrm>
            <a:off x="178987" y="5851739"/>
            <a:ext cx="5777348" cy="95410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NH</a:t>
            </a:r>
            <a:r>
              <a:rPr lang="en-US" sz="2800" b="1" baseline="-25000" dirty="0">
                <a:solidFill>
                  <a:srgbClr val="FF0000"/>
                </a:solidFill>
              </a:rPr>
              <a:t>3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has electrons so it also has dispersion forces.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B4E27BCB-DC1E-A5C2-8641-333AA2526A95}"/>
              </a:ext>
            </a:extLst>
          </p:cNvPr>
          <p:cNvSpPr txBox="1"/>
          <p:nvPr/>
        </p:nvSpPr>
        <p:spPr>
          <a:xfrm>
            <a:off x="7217702" y="4878349"/>
            <a:ext cx="452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H</a:t>
            </a:r>
            <a:endParaRPr lang="en-US" sz="3600" b="1" baseline="-25000" dirty="0"/>
          </a:p>
        </p:txBody>
      </p:sp>
      <p:sp>
        <p:nvSpPr>
          <p:cNvPr id="157" name="Oval 156">
            <a:extLst>
              <a:ext uri="{FF2B5EF4-FFF2-40B4-BE49-F238E27FC236}">
                <a16:creationId xmlns:a16="http://schemas.microsoft.com/office/drawing/2014/main" id="{B6A86EF1-2C3A-F568-31A4-5095E06DF1AB}"/>
              </a:ext>
            </a:extLst>
          </p:cNvPr>
          <p:cNvSpPr/>
          <p:nvPr/>
        </p:nvSpPr>
        <p:spPr>
          <a:xfrm>
            <a:off x="7687101" y="5148402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8DDC4D-3121-6358-B935-9721A8169E83}"/>
              </a:ext>
            </a:extLst>
          </p:cNvPr>
          <p:cNvSpPr txBox="1"/>
          <p:nvPr/>
        </p:nvSpPr>
        <p:spPr>
          <a:xfrm>
            <a:off x="7299917" y="1677787"/>
            <a:ext cx="25204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Ring?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C0509C8-39BC-595B-D10F-D060C5337751}"/>
              </a:ext>
            </a:extLst>
          </p:cNvPr>
          <p:cNvSpPr txBox="1"/>
          <p:nvPr/>
        </p:nvSpPr>
        <p:spPr>
          <a:xfrm>
            <a:off x="7602571" y="2406530"/>
            <a:ext cx="675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C</a:t>
            </a:r>
            <a:endParaRPr lang="en-US" sz="3600" b="1" baseline="-25000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3549C4C-4CC2-988A-954C-79537E28431A}"/>
              </a:ext>
            </a:extLst>
          </p:cNvPr>
          <p:cNvSpPr/>
          <p:nvPr/>
        </p:nvSpPr>
        <p:spPr>
          <a:xfrm>
            <a:off x="7773363" y="3028793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1C2E0A6-C4F4-16CA-1425-D060F49D172B}"/>
              </a:ext>
            </a:extLst>
          </p:cNvPr>
          <p:cNvSpPr/>
          <p:nvPr/>
        </p:nvSpPr>
        <p:spPr>
          <a:xfrm>
            <a:off x="7449497" y="2678820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B6D1DD9-3AEC-0F88-BB10-8625BA457008}"/>
              </a:ext>
            </a:extLst>
          </p:cNvPr>
          <p:cNvSpPr/>
          <p:nvPr/>
        </p:nvSpPr>
        <p:spPr>
          <a:xfrm>
            <a:off x="7773783" y="2349230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A73429D-67EB-684F-755E-C2668042CF42}"/>
              </a:ext>
            </a:extLst>
          </p:cNvPr>
          <p:cNvSpPr/>
          <p:nvPr/>
        </p:nvSpPr>
        <p:spPr>
          <a:xfrm>
            <a:off x="8059159" y="2678820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20E8AD-BB86-5649-C3F0-94F5994B5A79}"/>
              </a:ext>
            </a:extLst>
          </p:cNvPr>
          <p:cNvSpPr txBox="1"/>
          <p:nvPr/>
        </p:nvSpPr>
        <p:spPr>
          <a:xfrm>
            <a:off x="8468292" y="2401553"/>
            <a:ext cx="675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C</a:t>
            </a:r>
            <a:endParaRPr lang="en-US" sz="3600" b="1" baseline="-25000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87C92C3-235A-29E2-3074-0AA7DD823B7F}"/>
              </a:ext>
            </a:extLst>
          </p:cNvPr>
          <p:cNvSpPr/>
          <p:nvPr/>
        </p:nvSpPr>
        <p:spPr>
          <a:xfrm>
            <a:off x="8639084" y="3023816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C47C276-5D93-D303-5723-E1E55CB9F5F4}"/>
              </a:ext>
            </a:extLst>
          </p:cNvPr>
          <p:cNvSpPr/>
          <p:nvPr/>
        </p:nvSpPr>
        <p:spPr>
          <a:xfrm>
            <a:off x="8315218" y="2673843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A53FE49-D432-95DB-91B3-4BAE82109AED}"/>
              </a:ext>
            </a:extLst>
          </p:cNvPr>
          <p:cNvSpPr/>
          <p:nvPr/>
        </p:nvSpPr>
        <p:spPr>
          <a:xfrm>
            <a:off x="8639504" y="2344253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B2D8200-A2EA-1AE8-4B4E-19927A2C6C77}"/>
              </a:ext>
            </a:extLst>
          </p:cNvPr>
          <p:cNvSpPr/>
          <p:nvPr/>
        </p:nvSpPr>
        <p:spPr>
          <a:xfrm>
            <a:off x="8924880" y="2673843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A9DA01F-2590-C126-50C0-9C0E867CA8D8}"/>
              </a:ext>
            </a:extLst>
          </p:cNvPr>
          <p:cNvSpPr txBox="1"/>
          <p:nvPr/>
        </p:nvSpPr>
        <p:spPr>
          <a:xfrm>
            <a:off x="7032158" y="3080348"/>
            <a:ext cx="675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C</a:t>
            </a:r>
            <a:endParaRPr lang="en-US" sz="3600" b="1" baseline="-25000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B44F957B-C5D3-BC71-E17C-DF1C59D94856}"/>
              </a:ext>
            </a:extLst>
          </p:cNvPr>
          <p:cNvSpPr/>
          <p:nvPr/>
        </p:nvSpPr>
        <p:spPr>
          <a:xfrm>
            <a:off x="7202950" y="3702611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48D73BA-75E0-5C94-E67A-1AF9203B9874}"/>
              </a:ext>
            </a:extLst>
          </p:cNvPr>
          <p:cNvSpPr/>
          <p:nvPr/>
        </p:nvSpPr>
        <p:spPr>
          <a:xfrm>
            <a:off x="6879084" y="3352638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20BC373-72C6-1140-A889-12615C5372A2}"/>
              </a:ext>
            </a:extLst>
          </p:cNvPr>
          <p:cNvSpPr/>
          <p:nvPr/>
        </p:nvSpPr>
        <p:spPr>
          <a:xfrm>
            <a:off x="7203370" y="3023048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163AE08-8403-6011-E2A0-329C8C8CFFE2}"/>
              </a:ext>
            </a:extLst>
          </p:cNvPr>
          <p:cNvSpPr/>
          <p:nvPr/>
        </p:nvSpPr>
        <p:spPr>
          <a:xfrm>
            <a:off x="7488746" y="3352638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C2D1C62-4A23-5EB8-4F3D-FAF1D9281885}"/>
              </a:ext>
            </a:extLst>
          </p:cNvPr>
          <p:cNvSpPr txBox="1"/>
          <p:nvPr/>
        </p:nvSpPr>
        <p:spPr>
          <a:xfrm>
            <a:off x="9026268" y="3025115"/>
            <a:ext cx="675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C</a:t>
            </a:r>
            <a:endParaRPr lang="en-US" sz="3600" b="1" baseline="-25000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B2BADD64-3C66-3190-3B32-51A76E1D9AE9}"/>
              </a:ext>
            </a:extLst>
          </p:cNvPr>
          <p:cNvSpPr/>
          <p:nvPr/>
        </p:nvSpPr>
        <p:spPr>
          <a:xfrm>
            <a:off x="9197060" y="3647378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F4A97966-C847-D2B2-EF11-27D9ABF874B1}"/>
              </a:ext>
            </a:extLst>
          </p:cNvPr>
          <p:cNvSpPr/>
          <p:nvPr/>
        </p:nvSpPr>
        <p:spPr>
          <a:xfrm>
            <a:off x="8873194" y="3297405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6C68F966-5445-9811-6A63-F995A6FC3029}"/>
              </a:ext>
            </a:extLst>
          </p:cNvPr>
          <p:cNvSpPr/>
          <p:nvPr/>
        </p:nvSpPr>
        <p:spPr>
          <a:xfrm>
            <a:off x="9197480" y="2967815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1E9B5571-9C5E-BD37-008E-2E4C073B9E23}"/>
              </a:ext>
            </a:extLst>
          </p:cNvPr>
          <p:cNvSpPr/>
          <p:nvPr/>
        </p:nvSpPr>
        <p:spPr>
          <a:xfrm>
            <a:off x="9482856" y="3297405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4D12380-42E6-15F3-E278-A07C2A0973F5}"/>
              </a:ext>
            </a:extLst>
          </p:cNvPr>
          <p:cNvSpPr txBox="1"/>
          <p:nvPr/>
        </p:nvSpPr>
        <p:spPr>
          <a:xfrm>
            <a:off x="7604072" y="3586454"/>
            <a:ext cx="675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C</a:t>
            </a:r>
            <a:endParaRPr lang="en-US" sz="3600" b="1" baseline="-25000" dirty="0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62EB9DFB-8125-916E-EAE6-15FE61063E02}"/>
              </a:ext>
            </a:extLst>
          </p:cNvPr>
          <p:cNvSpPr/>
          <p:nvPr/>
        </p:nvSpPr>
        <p:spPr>
          <a:xfrm>
            <a:off x="7774864" y="4208717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D941838-0512-3403-6B51-92DE216AC109}"/>
              </a:ext>
            </a:extLst>
          </p:cNvPr>
          <p:cNvSpPr/>
          <p:nvPr/>
        </p:nvSpPr>
        <p:spPr>
          <a:xfrm>
            <a:off x="7450998" y="3858744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8C24A51A-0903-33E9-B9BE-62425B23D8FE}"/>
              </a:ext>
            </a:extLst>
          </p:cNvPr>
          <p:cNvSpPr/>
          <p:nvPr/>
        </p:nvSpPr>
        <p:spPr>
          <a:xfrm>
            <a:off x="7775284" y="3529154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CD09034D-61C2-7520-F93B-81C281931F24}"/>
              </a:ext>
            </a:extLst>
          </p:cNvPr>
          <p:cNvSpPr/>
          <p:nvPr/>
        </p:nvSpPr>
        <p:spPr>
          <a:xfrm>
            <a:off x="8060660" y="3858744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321152C-98F5-25C5-6030-9FE8DB9A1B14}"/>
              </a:ext>
            </a:extLst>
          </p:cNvPr>
          <p:cNvSpPr txBox="1"/>
          <p:nvPr/>
        </p:nvSpPr>
        <p:spPr>
          <a:xfrm>
            <a:off x="8436394" y="3589958"/>
            <a:ext cx="675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C</a:t>
            </a:r>
            <a:endParaRPr lang="en-US" sz="3600" b="1" baseline="-25000" dirty="0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A311CE6B-15F5-35E8-7B4E-63FEDF970AB0}"/>
              </a:ext>
            </a:extLst>
          </p:cNvPr>
          <p:cNvSpPr/>
          <p:nvPr/>
        </p:nvSpPr>
        <p:spPr>
          <a:xfrm>
            <a:off x="8607186" y="4212221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F6033EF8-C7D8-D7B6-645C-0AD5556A1816}"/>
              </a:ext>
            </a:extLst>
          </p:cNvPr>
          <p:cNvSpPr/>
          <p:nvPr/>
        </p:nvSpPr>
        <p:spPr>
          <a:xfrm>
            <a:off x="8283320" y="3862248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98ED8633-1534-E39C-68F8-BDC2E7E4CD29}"/>
              </a:ext>
            </a:extLst>
          </p:cNvPr>
          <p:cNvSpPr/>
          <p:nvPr/>
        </p:nvSpPr>
        <p:spPr>
          <a:xfrm>
            <a:off x="8607606" y="3532658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F0E45884-6FA7-C81B-2F52-B58AE8BCA842}"/>
              </a:ext>
            </a:extLst>
          </p:cNvPr>
          <p:cNvSpPr/>
          <p:nvPr/>
        </p:nvSpPr>
        <p:spPr>
          <a:xfrm>
            <a:off x="8892982" y="3862248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0AE03F37-6667-12C3-CB8C-D1EBDAE086E4}"/>
              </a:ext>
            </a:extLst>
          </p:cNvPr>
          <p:cNvCxnSpPr/>
          <p:nvPr/>
        </p:nvCxnSpPr>
        <p:spPr>
          <a:xfrm>
            <a:off x="8059159" y="2731879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117DAFCB-C623-791F-DEC6-673504AC327C}"/>
              </a:ext>
            </a:extLst>
          </p:cNvPr>
          <p:cNvCxnSpPr>
            <a:cxnSpLocks/>
          </p:cNvCxnSpPr>
          <p:nvPr/>
        </p:nvCxnSpPr>
        <p:spPr>
          <a:xfrm>
            <a:off x="8869341" y="2886304"/>
            <a:ext cx="259774" cy="187735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E3D87013-21F9-2300-2B87-6E3741299150}"/>
              </a:ext>
            </a:extLst>
          </p:cNvPr>
          <p:cNvCxnSpPr>
            <a:cxnSpLocks/>
          </p:cNvCxnSpPr>
          <p:nvPr/>
        </p:nvCxnSpPr>
        <p:spPr>
          <a:xfrm flipH="1">
            <a:off x="8869909" y="3521938"/>
            <a:ext cx="192975" cy="231664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F81E902A-B085-7FBB-2660-DB01D4590112}"/>
              </a:ext>
            </a:extLst>
          </p:cNvPr>
          <p:cNvCxnSpPr/>
          <p:nvPr/>
        </p:nvCxnSpPr>
        <p:spPr>
          <a:xfrm>
            <a:off x="8031423" y="3920398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94A8FBFA-0BF7-4A06-F3D3-A0F6B5E93AE8}"/>
              </a:ext>
            </a:extLst>
          </p:cNvPr>
          <p:cNvCxnSpPr>
            <a:cxnSpLocks/>
          </p:cNvCxnSpPr>
          <p:nvPr/>
        </p:nvCxnSpPr>
        <p:spPr>
          <a:xfrm>
            <a:off x="7472002" y="3618505"/>
            <a:ext cx="215099" cy="135097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B58DEEA8-5BFC-5B6B-B397-9FA3920D4AA0}"/>
              </a:ext>
            </a:extLst>
          </p:cNvPr>
          <p:cNvCxnSpPr>
            <a:cxnSpLocks/>
          </p:cNvCxnSpPr>
          <p:nvPr/>
        </p:nvCxnSpPr>
        <p:spPr>
          <a:xfrm flipH="1">
            <a:off x="7451438" y="2857490"/>
            <a:ext cx="192975" cy="231664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D8356DF1-0801-F7DA-B499-E3C7663FFB34}"/>
              </a:ext>
            </a:extLst>
          </p:cNvPr>
          <p:cNvSpPr txBox="1"/>
          <p:nvPr/>
        </p:nvSpPr>
        <p:spPr>
          <a:xfrm>
            <a:off x="9246646" y="1170217"/>
            <a:ext cx="25204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Double bonded ring?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235A5BB-72C1-642A-70D6-B908D8A8813D}"/>
              </a:ext>
            </a:extLst>
          </p:cNvPr>
          <p:cNvSpPr txBox="1"/>
          <p:nvPr/>
        </p:nvSpPr>
        <p:spPr>
          <a:xfrm>
            <a:off x="7708121" y="4421403"/>
            <a:ext cx="366173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STILL WRONG</a:t>
            </a:r>
          </a:p>
        </p:txBody>
      </p:sp>
    </p:spTree>
    <p:extLst>
      <p:ext uri="{BB962C8B-B14F-4D97-AF65-F5344CB8AC3E}">
        <p14:creationId xmlns:p14="http://schemas.microsoft.com/office/powerpoint/2010/main" val="659763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0" grpId="0" animBg="1"/>
      <p:bldP spid="11" grpId="0" animBg="1"/>
      <p:bldP spid="11" grpId="1" animBg="1"/>
      <p:bldP spid="12" grpId="0" animBg="1"/>
      <p:bldP spid="13" grpId="0" animBg="1"/>
      <p:bldP spid="13" grpId="1" animBg="1"/>
      <p:bldP spid="14" grpId="0"/>
      <p:bldP spid="15" grpId="0" animBg="1"/>
      <p:bldP spid="16" grpId="0" animBg="1"/>
      <p:bldP spid="16" grpId="1" animBg="1"/>
      <p:bldP spid="17" grpId="0" animBg="1"/>
      <p:bldP spid="18" grpId="0" animBg="1"/>
      <p:bldP spid="18" grpId="1" animBg="1"/>
      <p:bldP spid="21" grpId="0"/>
      <p:bldP spid="22" grpId="0" animBg="1"/>
      <p:bldP spid="22" grpId="1" animBg="1"/>
      <p:bldP spid="23" grpId="0" animBg="1"/>
      <p:bldP spid="24" grpId="0" animBg="1"/>
      <p:bldP spid="24" grpId="1" animBg="1"/>
      <p:bldP spid="25" grpId="0" animBg="1"/>
      <p:bldP spid="26" grpId="0"/>
      <p:bldP spid="27" grpId="0" animBg="1"/>
      <p:bldP spid="27" grpId="1" animBg="1"/>
      <p:bldP spid="28" grpId="0" animBg="1"/>
      <p:bldP spid="29" grpId="0" animBg="1"/>
      <p:bldP spid="29" grpId="1" animBg="1"/>
      <p:bldP spid="30" grpId="0" animBg="1"/>
      <p:bldP spid="32" grpId="0"/>
      <p:bldP spid="33" grpId="0" animBg="1"/>
      <p:bldP spid="34" grpId="0" animBg="1"/>
      <p:bldP spid="34" grpId="1" animBg="1"/>
      <p:bldP spid="36" grpId="0" animBg="1"/>
      <p:bldP spid="37" grpId="0" animBg="1"/>
      <p:bldP spid="37" grpId="1" animBg="1"/>
      <p:bldP spid="38" grpId="0"/>
      <p:bldP spid="39" grpId="0" animBg="1"/>
      <p:bldP spid="40" grpId="0" animBg="1"/>
      <p:bldP spid="40" grpId="1" animBg="1"/>
      <p:bldP spid="41" grpId="0" animBg="1"/>
      <p:bldP spid="42" grpId="0" animBg="1"/>
      <p:bldP spid="42" grpId="1" animBg="1"/>
      <p:bldP spid="5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6E732271-0345-2F1D-A20E-77B4B744A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6875"/>
            <a:ext cx="10515600" cy="647700"/>
          </a:xfrm>
        </p:spPr>
        <p:txBody>
          <a:bodyPr>
            <a:normAutofit fontScale="90000"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Example 11.1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6A7027-C990-C82B-4D0E-539B3B402022}"/>
              </a:ext>
            </a:extLst>
          </p:cNvPr>
          <p:cNvSpPr txBox="1"/>
          <p:nvPr/>
        </p:nvSpPr>
        <p:spPr>
          <a:xfrm>
            <a:off x="0" y="640825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i="1" u="sng" dirty="0">
                <a:solidFill>
                  <a:srgbClr val="FF0000"/>
                </a:solidFill>
              </a:rPr>
              <a:t>CORRECTION: </a:t>
            </a:r>
            <a:r>
              <a:rPr lang="en-CA" sz="2400" b="1" i="1" dirty="0">
                <a:solidFill>
                  <a:srgbClr val="FF0000"/>
                </a:solidFill>
              </a:rPr>
              <a:t>Draw (Lewis Structures) each molecule and EXPLAIN the forces that exist in each:</a:t>
            </a:r>
          </a:p>
          <a:p>
            <a:r>
              <a:rPr lang="en-CA" sz="2400" i="1" dirty="0"/>
              <a:t>a) HBr and H</a:t>
            </a:r>
            <a:r>
              <a:rPr lang="en-CA" sz="2400" i="1" baseline="-25000" dirty="0"/>
              <a:t>2</a:t>
            </a:r>
            <a:r>
              <a:rPr lang="en-CA" sz="2400" i="1" dirty="0"/>
              <a:t>S b) Cl</a:t>
            </a:r>
            <a:r>
              <a:rPr lang="en-CA" sz="2400" i="1" baseline="-25000" dirty="0"/>
              <a:t>2</a:t>
            </a:r>
            <a:r>
              <a:rPr lang="en-CA" sz="2400" i="1" dirty="0"/>
              <a:t> and CBr</a:t>
            </a:r>
            <a:r>
              <a:rPr lang="en-CA" sz="2400" i="1" baseline="-25000" dirty="0"/>
              <a:t>4</a:t>
            </a:r>
            <a:r>
              <a:rPr lang="en-CA" sz="2400" i="1" dirty="0"/>
              <a:t>, c) I</a:t>
            </a:r>
            <a:r>
              <a:rPr lang="en-CA" sz="2400" i="1" baseline="-25000" dirty="0"/>
              <a:t>2</a:t>
            </a:r>
            <a:r>
              <a:rPr lang="en-CA" sz="2400" i="1" dirty="0"/>
              <a:t> and NO</a:t>
            </a:r>
            <a:r>
              <a:rPr lang="en-CA" sz="2400" i="1" baseline="-25000" dirty="0"/>
              <a:t>3</a:t>
            </a:r>
            <a:r>
              <a:rPr lang="en-CA" sz="2400" i="1" baseline="30000" dirty="0"/>
              <a:t>-</a:t>
            </a:r>
            <a:r>
              <a:rPr lang="en-CA" sz="2400" i="1" dirty="0"/>
              <a:t>, d) NH</a:t>
            </a:r>
            <a:r>
              <a:rPr lang="en-CA" sz="2400" i="1" baseline="-25000" dirty="0"/>
              <a:t>3</a:t>
            </a:r>
            <a:r>
              <a:rPr lang="en-CA" sz="2400" i="1" dirty="0"/>
              <a:t> and C</a:t>
            </a:r>
            <a:r>
              <a:rPr lang="en-CA" sz="2400" i="1" baseline="-25000" dirty="0"/>
              <a:t>6</a:t>
            </a:r>
            <a:r>
              <a:rPr lang="en-CA" sz="2400" i="1" dirty="0"/>
              <a:t>H</a:t>
            </a:r>
            <a:r>
              <a:rPr lang="en-CA" sz="2400" i="1" baseline="-25000" dirty="0"/>
              <a:t>6</a:t>
            </a:r>
            <a:r>
              <a:rPr lang="en-CA" sz="2400" i="1" dirty="0"/>
              <a:t>?</a:t>
            </a:r>
            <a:endParaRPr lang="en-CA" sz="2400" i="1" baseline="-250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41291F5-FD60-7747-2C4F-30735795A180}"/>
              </a:ext>
            </a:extLst>
          </p:cNvPr>
          <p:cNvSpPr/>
          <p:nvPr/>
        </p:nvSpPr>
        <p:spPr>
          <a:xfrm>
            <a:off x="5667154" y="1056323"/>
            <a:ext cx="2169041" cy="396285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BE7B98A-B1CA-DE93-E2AD-8F5E9005B201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6096000" y="1471822"/>
            <a:ext cx="0" cy="5386178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D0850A05-3439-BEF1-24C9-0481B94BC494}"/>
              </a:ext>
            </a:extLst>
          </p:cNvPr>
          <p:cNvSpPr txBox="1"/>
          <p:nvPr/>
        </p:nvSpPr>
        <p:spPr>
          <a:xfrm>
            <a:off x="2390020" y="2406126"/>
            <a:ext cx="675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N</a:t>
            </a:r>
            <a:endParaRPr lang="en-US" sz="3600" b="1" baseline="-25000" dirty="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817086DE-7538-2F6C-F3C2-24C4167A46B1}"/>
              </a:ext>
            </a:extLst>
          </p:cNvPr>
          <p:cNvSpPr/>
          <p:nvPr/>
        </p:nvSpPr>
        <p:spPr>
          <a:xfrm>
            <a:off x="2644426" y="2335613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EA29B8E0-EBF6-3068-53A9-DCA9A6383106}"/>
              </a:ext>
            </a:extLst>
          </p:cNvPr>
          <p:cNvSpPr/>
          <p:nvPr/>
        </p:nvSpPr>
        <p:spPr>
          <a:xfrm>
            <a:off x="2487895" y="2342796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37AABA7-BCE1-43FE-F97A-EAB52EFFB5A2}"/>
              </a:ext>
            </a:extLst>
          </p:cNvPr>
          <p:cNvSpPr txBox="1"/>
          <p:nvPr/>
        </p:nvSpPr>
        <p:spPr>
          <a:xfrm>
            <a:off x="1516837" y="2476647"/>
            <a:ext cx="452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H</a:t>
            </a:r>
            <a:endParaRPr lang="en-US" sz="3600" b="1" baseline="-25000" dirty="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011BE7D2-7FDD-4F86-3C30-F680D875B752}"/>
              </a:ext>
            </a:extLst>
          </p:cNvPr>
          <p:cNvSpPr txBox="1"/>
          <p:nvPr/>
        </p:nvSpPr>
        <p:spPr>
          <a:xfrm>
            <a:off x="2369574" y="3310977"/>
            <a:ext cx="452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H</a:t>
            </a:r>
            <a:endParaRPr lang="en-US" sz="3600" b="1" baseline="-25000" dirty="0"/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3F3D4870-B9A2-F759-87DB-2C69B9A2C726}"/>
              </a:ext>
            </a:extLst>
          </p:cNvPr>
          <p:cNvCxnSpPr/>
          <p:nvPr/>
        </p:nvCxnSpPr>
        <p:spPr>
          <a:xfrm>
            <a:off x="1969121" y="2788351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C878A5F7-FE13-041E-7597-7549C0656E02}"/>
              </a:ext>
            </a:extLst>
          </p:cNvPr>
          <p:cNvCxnSpPr/>
          <p:nvPr/>
        </p:nvCxnSpPr>
        <p:spPr>
          <a:xfrm>
            <a:off x="2896340" y="2774411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0A1E3D9D-10AE-9DC5-C6C4-21F159A8BB4C}"/>
              </a:ext>
            </a:extLst>
          </p:cNvPr>
          <p:cNvCxnSpPr>
            <a:cxnSpLocks/>
          </p:cNvCxnSpPr>
          <p:nvPr/>
        </p:nvCxnSpPr>
        <p:spPr>
          <a:xfrm>
            <a:off x="2602641" y="3019415"/>
            <a:ext cx="0" cy="36008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F49F334B-2ADA-4258-F769-E69D6C2D32D2}"/>
              </a:ext>
            </a:extLst>
          </p:cNvPr>
          <p:cNvCxnSpPr>
            <a:cxnSpLocks/>
          </p:cNvCxnSpPr>
          <p:nvPr/>
        </p:nvCxnSpPr>
        <p:spPr>
          <a:xfrm flipV="1">
            <a:off x="3692307" y="1939633"/>
            <a:ext cx="0" cy="1911928"/>
          </a:xfrm>
          <a:prstGeom prst="straightConnector1">
            <a:avLst/>
          </a:prstGeom>
          <a:ln w="825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2DDAE845-2CEF-863F-5030-D06CF09D5A19}"/>
              </a:ext>
            </a:extLst>
          </p:cNvPr>
          <p:cNvCxnSpPr>
            <a:cxnSpLocks/>
          </p:cNvCxnSpPr>
          <p:nvPr/>
        </p:nvCxnSpPr>
        <p:spPr>
          <a:xfrm flipH="1">
            <a:off x="3477492" y="3671446"/>
            <a:ext cx="419613" cy="0"/>
          </a:xfrm>
          <a:prstGeom prst="line">
            <a:avLst/>
          </a:prstGeom>
          <a:ln w="825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F0A06413-3237-A05D-CEB0-2D987E37D631}"/>
              </a:ext>
            </a:extLst>
          </p:cNvPr>
          <p:cNvSpPr txBox="1"/>
          <p:nvPr/>
        </p:nvSpPr>
        <p:spPr>
          <a:xfrm>
            <a:off x="163452" y="3978466"/>
            <a:ext cx="5777348" cy="181588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The three</a:t>
            </a:r>
            <a:r>
              <a:rPr lang="en-US" sz="2800" b="1" dirty="0">
                <a:solidFill>
                  <a:srgbClr val="FF0000"/>
                </a:solidFill>
              </a:rPr>
              <a:t> H</a:t>
            </a:r>
            <a:r>
              <a:rPr lang="en-US" sz="2800" dirty="0"/>
              <a:t>ydrogen molecules have the same electronegativity (less than the N), AND the lone pair up top make it very polar.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6FF20840-9F69-D5A8-D346-2DE929ED9C89}"/>
              </a:ext>
            </a:extLst>
          </p:cNvPr>
          <p:cNvSpPr txBox="1"/>
          <p:nvPr/>
        </p:nvSpPr>
        <p:spPr>
          <a:xfrm>
            <a:off x="178987" y="5851739"/>
            <a:ext cx="5777348" cy="95410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NH</a:t>
            </a:r>
            <a:r>
              <a:rPr lang="en-US" sz="2800" b="1" baseline="-25000" dirty="0">
                <a:solidFill>
                  <a:srgbClr val="FF0000"/>
                </a:solidFill>
              </a:rPr>
              <a:t>3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has electrons so it also has dispersion forces.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B4E27BCB-DC1E-A5C2-8641-333AA2526A95}"/>
              </a:ext>
            </a:extLst>
          </p:cNvPr>
          <p:cNvSpPr txBox="1"/>
          <p:nvPr/>
        </p:nvSpPr>
        <p:spPr>
          <a:xfrm>
            <a:off x="7217702" y="4878349"/>
            <a:ext cx="452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H</a:t>
            </a:r>
            <a:endParaRPr lang="en-US" sz="3600" b="1" baseline="-25000" dirty="0"/>
          </a:p>
        </p:txBody>
      </p:sp>
      <p:sp>
        <p:nvSpPr>
          <p:cNvPr id="157" name="Oval 156">
            <a:extLst>
              <a:ext uri="{FF2B5EF4-FFF2-40B4-BE49-F238E27FC236}">
                <a16:creationId xmlns:a16="http://schemas.microsoft.com/office/drawing/2014/main" id="{B6A86EF1-2C3A-F568-31A4-5095E06DF1AB}"/>
              </a:ext>
            </a:extLst>
          </p:cNvPr>
          <p:cNvSpPr/>
          <p:nvPr/>
        </p:nvSpPr>
        <p:spPr>
          <a:xfrm>
            <a:off x="7687101" y="5148402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C0509C8-39BC-595B-D10F-D060C5337751}"/>
              </a:ext>
            </a:extLst>
          </p:cNvPr>
          <p:cNvSpPr txBox="1"/>
          <p:nvPr/>
        </p:nvSpPr>
        <p:spPr>
          <a:xfrm>
            <a:off x="7602571" y="2406530"/>
            <a:ext cx="675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C</a:t>
            </a:r>
            <a:endParaRPr lang="en-US" sz="3600" b="1" baseline="-25000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3549C4C-4CC2-988A-954C-79537E28431A}"/>
              </a:ext>
            </a:extLst>
          </p:cNvPr>
          <p:cNvSpPr/>
          <p:nvPr/>
        </p:nvSpPr>
        <p:spPr>
          <a:xfrm>
            <a:off x="7773363" y="3028793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B6D1DD9-3AEC-0F88-BB10-8625BA457008}"/>
              </a:ext>
            </a:extLst>
          </p:cNvPr>
          <p:cNvSpPr/>
          <p:nvPr/>
        </p:nvSpPr>
        <p:spPr>
          <a:xfrm>
            <a:off x="7773783" y="2349230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20E8AD-BB86-5649-C3F0-94F5994B5A79}"/>
              </a:ext>
            </a:extLst>
          </p:cNvPr>
          <p:cNvSpPr txBox="1"/>
          <p:nvPr/>
        </p:nvSpPr>
        <p:spPr>
          <a:xfrm>
            <a:off x="8468292" y="2401553"/>
            <a:ext cx="675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C</a:t>
            </a:r>
            <a:endParaRPr lang="en-US" sz="3600" b="1" baseline="-25000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87C92C3-235A-29E2-3074-0AA7DD823B7F}"/>
              </a:ext>
            </a:extLst>
          </p:cNvPr>
          <p:cNvSpPr/>
          <p:nvPr/>
        </p:nvSpPr>
        <p:spPr>
          <a:xfrm>
            <a:off x="8639084" y="3023816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A53FE49-D432-95DB-91B3-4BAE82109AED}"/>
              </a:ext>
            </a:extLst>
          </p:cNvPr>
          <p:cNvSpPr/>
          <p:nvPr/>
        </p:nvSpPr>
        <p:spPr>
          <a:xfrm>
            <a:off x="8639504" y="2344253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A9DA01F-2590-C126-50C0-9C0E867CA8D8}"/>
              </a:ext>
            </a:extLst>
          </p:cNvPr>
          <p:cNvSpPr txBox="1"/>
          <p:nvPr/>
        </p:nvSpPr>
        <p:spPr>
          <a:xfrm>
            <a:off x="7032158" y="3080348"/>
            <a:ext cx="675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C</a:t>
            </a:r>
            <a:endParaRPr lang="en-US" sz="3600" b="1" baseline="-25000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48D73BA-75E0-5C94-E67A-1AF9203B9874}"/>
              </a:ext>
            </a:extLst>
          </p:cNvPr>
          <p:cNvSpPr/>
          <p:nvPr/>
        </p:nvSpPr>
        <p:spPr>
          <a:xfrm>
            <a:off x="6879084" y="3352638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163AE08-8403-6011-E2A0-329C8C8CFFE2}"/>
              </a:ext>
            </a:extLst>
          </p:cNvPr>
          <p:cNvSpPr/>
          <p:nvPr/>
        </p:nvSpPr>
        <p:spPr>
          <a:xfrm>
            <a:off x="7545078" y="3440738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C2D1C62-4A23-5EB8-4F3D-FAF1D9281885}"/>
              </a:ext>
            </a:extLst>
          </p:cNvPr>
          <p:cNvSpPr txBox="1"/>
          <p:nvPr/>
        </p:nvSpPr>
        <p:spPr>
          <a:xfrm>
            <a:off x="9026268" y="3025115"/>
            <a:ext cx="675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C</a:t>
            </a:r>
            <a:endParaRPr lang="en-US" sz="3600" b="1" baseline="-25000" dirty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F4A97966-C847-D2B2-EF11-27D9ABF874B1}"/>
              </a:ext>
            </a:extLst>
          </p:cNvPr>
          <p:cNvSpPr/>
          <p:nvPr/>
        </p:nvSpPr>
        <p:spPr>
          <a:xfrm>
            <a:off x="8873194" y="3297405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1E9B5571-9C5E-BD37-008E-2E4C073B9E23}"/>
              </a:ext>
            </a:extLst>
          </p:cNvPr>
          <p:cNvSpPr/>
          <p:nvPr/>
        </p:nvSpPr>
        <p:spPr>
          <a:xfrm>
            <a:off x="9482856" y="3297405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4D12380-42E6-15F3-E278-A07C2A0973F5}"/>
              </a:ext>
            </a:extLst>
          </p:cNvPr>
          <p:cNvSpPr txBox="1"/>
          <p:nvPr/>
        </p:nvSpPr>
        <p:spPr>
          <a:xfrm>
            <a:off x="7604072" y="3586454"/>
            <a:ext cx="675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C</a:t>
            </a:r>
            <a:endParaRPr lang="en-US" sz="3600" b="1" baseline="-25000" dirty="0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62EB9DFB-8125-916E-EAE6-15FE61063E02}"/>
              </a:ext>
            </a:extLst>
          </p:cNvPr>
          <p:cNvSpPr/>
          <p:nvPr/>
        </p:nvSpPr>
        <p:spPr>
          <a:xfrm>
            <a:off x="7774864" y="4208717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8C24A51A-0903-33E9-B9BE-62425B23D8FE}"/>
              </a:ext>
            </a:extLst>
          </p:cNvPr>
          <p:cNvSpPr/>
          <p:nvPr/>
        </p:nvSpPr>
        <p:spPr>
          <a:xfrm>
            <a:off x="7775284" y="3529154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321152C-98F5-25C5-6030-9FE8DB9A1B14}"/>
              </a:ext>
            </a:extLst>
          </p:cNvPr>
          <p:cNvSpPr txBox="1"/>
          <p:nvPr/>
        </p:nvSpPr>
        <p:spPr>
          <a:xfrm>
            <a:off x="8436394" y="3589958"/>
            <a:ext cx="675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C</a:t>
            </a:r>
            <a:endParaRPr lang="en-US" sz="3600" b="1" baseline="-25000" dirty="0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A311CE6B-15F5-35E8-7B4E-63FEDF970AB0}"/>
              </a:ext>
            </a:extLst>
          </p:cNvPr>
          <p:cNvSpPr/>
          <p:nvPr/>
        </p:nvSpPr>
        <p:spPr>
          <a:xfrm>
            <a:off x="8607186" y="4212221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98ED8633-1534-E39C-68F8-BDC2E7E4CD29}"/>
              </a:ext>
            </a:extLst>
          </p:cNvPr>
          <p:cNvSpPr/>
          <p:nvPr/>
        </p:nvSpPr>
        <p:spPr>
          <a:xfrm>
            <a:off x="8607606" y="3532658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0AE03F37-6667-12C3-CB8C-D1EBDAE086E4}"/>
              </a:ext>
            </a:extLst>
          </p:cNvPr>
          <p:cNvCxnSpPr/>
          <p:nvPr/>
        </p:nvCxnSpPr>
        <p:spPr>
          <a:xfrm>
            <a:off x="8076203" y="2741079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117DAFCB-C623-791F-DEC6-673504AC327C}"/>
              </a:ext>
            </a:extLst>
          </p:cNvPr>
          <p:cNvCxnSpPr>
            <a:cxnSpLocks/>
          </p:cNvCxnSpPr>
          <p:nvPr/>
        </p:nvCxnSpPr>
        <p:spPr>
          <a:xfrm>
            <a:off x="8869341" y="2886304"/>
            <a:ext cx="259774" cy="187735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E3D87013-21F9-2300-2B87-6E3741299150}"/>
              </a:ext>
            </a:extLst>
          </p:cNvPr>
          <p:cNvCxnSpPr>
            <a:cxnSpLocks/>
          </p:cNvCxnSpPr>
          <p:nvPr/>
        </p:nvCxnSpPr>
        <p:spPr>
          <a:xfrm flipH="1">
            <a:off x="8869909" y="3521938"/>
            <a:ext cx="192975" cy="231664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F81E902A-B085-7FBB-2660-DB01D4590112}"/>
              </a:ext>
            </a:extLst>
          </p:cNvPr>
          <p:cNvCxnSpPr/>
          <p:nvPr/>
        </p:nvCxnSpPr>
        <p:spPr>
          <a:xfrm>
            <a:off x="8048467" y="3929598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94A8FBFA-0BF7-4A06-F3D3-A0F6B5E93AE8}"/>
              </a:ext>
            </a:extLst>
          </p:cNvPr>
          <p:cNvCxnSpPr>
            <a:cxnSpLocks/>
          </p:cNvCxnSpPr>
          <p:nvPr/>
        </p:nvCxnSpPr>
        <p:spPr>
          <a:xfrm>
            <a:off x="7472002" y="3618505"/>
            <a:ext cx="215099" cy="135097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B58DEEA8-5BFC-5B6B-B397-9FA3920D4AA0}"/>
              </a:ext>
            </a:extLst>
          </p:cNvPr>
          <p:cNvCxnSpPr>
            <a:cxnSpLocks/>
          </p:cNvCxnSpPr>
          <p:nvPr/>
        </p:nvCxnSpPr>
        <p:spPr>
          <a:xfrm flipH="1">
            <a:off x="7451438" y="2857490"/>
            <a:ext cx="192975" cy="231664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49FE3A2-8409-CFFF-F85F-E802807CFCEE}"/>
              </a:ext>
            </a:extLst>
          </p:cNvPr>
          <p:cNvSpPr txBox="1"/>
          <p:nvPr/>
        </p:nvSpPr>
        <p:spPr>
          <a:xfrm>
            <a:off x="9246646" y="1170217"/>
            <a:ext cx="25204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Double bonded ring?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B82D902-AC9E-4BE6-54DC-D15894279823}"/>
              </a:ext>
            </a:extLst>
          </p:cNvPr>
          <p:cNvCxnSpPr/>
          <p:nvPr/>
        </p:nvCxnSpPr>
        <p:spPr>
          <a:xfrm>
            <a:off x="8076203" y="2857490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6F4D195-40CB-21F5-4109-C593BD68F8D0}"/>
              </a:ext>
            </a:extLst>
          </p:cNvPr>
          <p:cNvCxnSpPr>
            <a:cxnSpLocks/>
          </p:cNvCxnSpPr>
          <p:nvPr/>
        </p:nvCxnSpPr>
        <p:spPr>
          <a:xfrm flipH="1">
            <a:off x="8774250" y="3420864"/>
            <a:ext cx="192975" cy="231664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11548E97-A1A1-06DA-D216-5FEECFB08B15}"/>
              </a:ext>
            </a:extLst>
          </p:cNvPr>
          <p:cNvCxnSpPr>
            <a:cxnSpLocks/>
          </p:cNvCxnSpPr>
          <p:nvPr/>
        </p:nvCxnSpPr>
        <p:spPr>
          <a:xfrm>
            <a:off x="7539165" y="3526578"/>
            <a:ext cx="215099" cy="135097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8BEA3D2B-B87E-82A2-7E74-6FB6B7034FD1}"/>
              </a:ext>
            </a:extLst>
          </p:cNvPr>
          <p:cNvSpPr txBox="1"/>
          <p:nvPr/>
        </p:nvSpPr>
        <p:spPr>
          <a:xfrm>
            <a:off x="6212157" y="3089154"/>
            <a:ext cx="452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H</a:t>
            </a:r>
            <a:endParaRPr lang="en-US" sz="3600" b="1" baseline="-25000" dirty="0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E375B56E-5FE7-9C93-70AA-1EFF683F7463}"/>
              </a:ext>
            </a:extLst>
          </p:cNvPr>
          <p:cNvSpPr/>
          <p:nvPr/>
        </p:nvSpPr>
        <p:spPr>
          <a:xfrm>
            <a:off x="6681556" y="3359207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EF3BE32-DCBB-D225-055D-9711FFB6485C}"/>
              </a:ext>
            </a:extLst>
          </p:cNvPr>
          <p:cNvSpPr txBox="1"/>
          <p:nvPr/>
        </p:nvSpPr>
        <p:spPr>
          <a:xfrm>
            <a:off x="7602571" y="1593033"/>
            <a:ext cx="452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H</a:t>
            </a:r>
            <a:endParaRPr lang="en-US" sz="3600" b="1" baseline="-25000" dirty="0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24D9217C-7D2F-F1F3-5E7A-DE515A77EBAE}"/>
              </a:ext>
            </a:extLst>
          </p:cNvPr>
          <p:cNvSpPr/>
          <p:nvPr/>
        </p:nvSpPr>
        <p:spPr>
          <a:xfrm>
            <a:off x="7767303" y="2169861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125662A-1B0E-63B0-F319-C210D3709B98}"/>
              </a:ext>
            </a:extLst>
          </p:cNvPr>
          <p:cNvSpPr txBox="1"/>
          <p:nvPr/>
        </p:nvSpPr>
        <p:spPr>
          <a:xfrm>
            <a:off x="8482082" y="1593033"/>
            <a:ext cx="452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H</a:t>
            </a:r>
            <a:endParaRPr lang="en-US" sz="3600" b="1" baseline="-25000" dirty="0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8534124E-1A87-114B-A89A-46C33CEEC41F}"/>
              </a:ext>
            </a:extLst>
          </p:cNvPr>
          <p:cNvSpPr/>
          <p:nvPr/>
        </p:nvSpPr>
        <p:spPr>
          <a:xfrm>
            <a:off x="8646814" y="2169861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5A3D5B5-B220-8089-40B8-3CDCDAC94A39}"/>
              </a:ext>
            </a:extLst>
          </p:cNvPr>
          <p:cNvSpPr txBox="1"/>
          <p:nvPr/>
        </p:nvSpPr>
        <p:spPr>
          <a:xfrm>
            <a:off x="9858590" y="3028536"/>
            <a:ext cx="452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H</a:t>
            </a:r>
            <a:endParaRPr lang="en-US" sz="3600" b="1" baseline="-25000" dirty="0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8BBD6749-8ABC-78E9-D903-2F61364A902F}"/>
              </a:ext>
            </a:extLst>
          </p:cNvPr>
          <p:cNvSpPr/>
          <p:nvPr/>
        </p:nvSpPr>
        <p:spPr>
          <a:xfrm>
            <a:off x="9692187" y="3298589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A90ACC5-4BBD-CA8E-4822-F14CB918D16B}"/>
              </a:ext>
            </a:extLst>
          </p:cNvPr>
          <p:cNvSpPr txBox="1"/>
          <p:nvPr/>
        </p:nvSpPr>
        <p:spPr>
          <a:xfrm>
            <a:off x="8444429" y="4450754"/>
            <a:ext cx="452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H</a:t>
            </a:r>
            <a:endParaRPr lang="en-US" sz="3600" b="1" baseline="-25000" dirty="0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8AF572E4-7078-5518-8839-9D2FA8262B5E}"/>
              </a:ext>
            </a:extLst>
          </p:cNvPr>
          <p:cNvSpPr/>
          <p:nvPr/>
        </p:nvSpPr>
        <p:spPr>
          <a:xfrm>
            <a:off x="8603981" y="4394221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C841B80-3112-CA4B-5765-F7A3AE1B6050}"/>
              </a:ext>
            </a:extLst>
          </p:cNvPr>
          <p:cNvSpPr txBox="1"/>
          <p:nvPr/>
        </p:nvSpPr>
        <p:spPr>
          <a:xfrm>
            <a:off x="7623919" y="4450754"/>
            <a:ext cx="452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H</a:t>
            </a:r>
            <a:endParaRPr lang="en-US" sz="3600" b="1" baseline="-25000" dirty="0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FE4EA3FA-0475-5456-A306-E8C4552C0CF1}"/>
              </a:ext>
            </a:extLst>
          </p:cNvPr>
          <p:cNvSpPr/>
          <p:nvPr/>
        </p:nvSpPr>
        <p:spPr>
          <a:xfrm>
            <a:off x="7783471" y="4394221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CEE14687-8E63-D615-69A0-62E7FB7CA35F}"/>
              </a:ext>
            </a:extLst>
          </p:cNvPr>
          <p:cNvSpPr txBox="1"/>
          <p:nvPr/>
        </p:nvSpPr>
        <p:spPr>
          <a:xfrm>
            <a:off x="9197905" y="4558476"/>
            <a:ext cx="2686802" cy="584775"/>
          </a:xfrm>
          <a:prstGeom prst="rect">
            <a:avLst/>
          </a:prstGeom>
          <a:noFill/>
          <a:ln w="412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B050"/>
                </a:solidFill>
              </a:rPr>
              <a:t>RIGHT…finally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527464AD-3E5B-F28E-2163-3F813725D3DB}"/>
              </a:ext>
            </a:extLst>
          </p:cNvPr>
          <p:cNvCxnSpPr/>
          <p:nvPr/>
        </p:nvCxnSpPr>
        <p:spPr>
          <a:xfrm>
            <a:off x="6644231" y="3403629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45C2FA1D-E683-61A3-2257-009EF71FA590}"/>
              </a:ext>
            </a:extLst>
          </p:cNvPr>
          <p:cNvCxnSpPr/>
          <p:nvPr/>
        </p:nvCxnSpPr>
        <p:spPr>
          <a:xfrm>
            <a:off x="9460030" y="3353329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543A3F35-2172-DB0C-E36A-A392DAD9B36E}"/>
              </a:ext>
            </a:extLst>
          </p:cNvPr>
          <p:cNvCxnSpPr>
            <a:cxnSpLocks/>
          </p:cNvCxnSpPr>
          <p:nvPr/>
        </p:nvCxnSpPr>
        <p:spPr>
          <a:xfrm>
            <a:off x="7828780" y="2170247"/>
            <a:ext cx="0" cy="295532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6CB6D8FB-400F-3474-AE77-75056664B9A8}"/>
              </a:ext>
            </a:extLst>
          </p:cNvPr>
          <p:cNvCxnSpPr>
            <a:cxnSpLocks/>
          </p:cNvCxnSpPr>
          <p:nvPr/>
        </p:nvCxnSpPr>
        <p:spPr>
          <a:xfrm>
            <a:off x="8711335" y="2153488"/>
            <a:ext cx="0" cy="295532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1268940B-8FEF-6A68-115C-FAF2DD542A5C}"/>
              </a:ext>
            </a:extLst>
          </p:cNvPr>
          <p:cNvCxnSpPr>
            <a:cxnSpLocks/>
          </p:cNvCxnSpPr>
          <p:nvPr/>
        </p:nvCxnSpPr>
        <p:spPr>
          <a:xfrm>
            <a:off x="7843747" y="4204913"/>
            <a:ext cx="0" cy="295532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EB1FC6F6-E6D3-0B9F-2A38-D0539AB4E556}"/>
              </a:ext>
            </a:extLst>
          </p:cNvPr>
          <p:cNvCxnSpPr>
            <a:cxnSpLocks/>
          </p:cNvCxnSpPr>
          <p:nvPr/>
        </p:nvCxnSpPr>
        <p:spPr>
          <a:xfrm>
            <a:off x="8646814" y="4218217"/>
            <a:ext cx="0" cy="295532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Hexagon 77">
            <a:extLst>
              <a:ext uri="{FF2B5EF4-FFF2-40B4-BE49-F238E27FC236}">
                <a16:creationId xmlns:a16="http://schemas.microsoft.com/office/drawing/2014/main" id="{46C55228-5524-2499-50F0-394CFBDFE01B}"/>
              </a:ext>
            </a:extLst>
          </p:cNvPr>
          <p:cNvSpPr/>
          <p:nvPr/>
        </p:nvSpPr>
        <p:spPr>
          <a:xfrm>
            <a:off x="7800819" y="3064273"/>
            <a:ext cx="969162" cy="512415"/>
          </a:xfrm>
          <a:prstGeom prst="hexagon">
            <a:avLst/>
          </a:prstGeom>
          <a:noFill/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0B288333-82D7-D9F6-8D2E-12F2F4A4FACC}"/>
              </a:ext>
            </a:extLst>
          </p:cNvPr>
          <p:cNvSpPr txBox="1"/>
          <p:nvPr/>
        </p:nvSpPr>
        <p:spPr>
          <a:xfrm>
            <a:off x="7099798" y="5586124"/>
            <a:ext cx="2520457" cy="1077218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Also called Benzene.</a:t>
            </a:r>
          </a:p>
        </p:txBody>
      </p:sp>
    </p:spTree>
    <p:extLst>
      <p:ext uri="{BB962C8B-B14F-4D97-AF65-F5344CB8AC3E}">
        <p14:creationId xmlns:p14="http://schemas.microsoft.com/office/powerpoint/2010/main" val="1140989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" grpId="0"/>
      <p:bldP spid="157" grpId="0" animBg="1"/>
      <p:bldP spid="10" grpId="0" animBg="1"/>
      <p:bldP spid="12" grpId="0" animBg="1"/>
      <p:bldP spid="15" grpId="0" animBg="1"/>
      <p:bldP spid="17" grpId="0" animBg="1"/>
      <p:bldP spid="23" grpId="0" animBg="1"/>
      <p:bldP spid="25" grpId="0" animBg="1"/>
      <p:bldP spid="28" grpId="0" animBg="1"/>
      <p:bldP spid="30" grpId="0" animBg="1"/>
      <p:bldP spid="33" grpId="0" animBg="1"/>
      <p:bldP spid="36" grpId="0" animBg="1"/>
      <p:bldP spid="39" grpId="0" animBg="1"/>
      <p:bldP spid="41" grpId="0" animBg="1"/>
      <p:bldP spid="46" grpId="0"/>
      <p:bldP spid="48" grpId="0" animBg="1"/>
      <p:bldP spid="48" grpId="1" animBg="1"/>
      <p:bldP spid="49" grpId="0"/>
      <p:bldP spid="50" grpId="0" animBg="1"/>
      <p:bldP spid="50" grpId="1" animBg="1"/>
      <p:bldP spid="53" grpId="0"/>
      <p:bldP spid="53" grpId="1"/>
      <p:bldP spid="54" grpId="0" animBg="1"/>
      <p:bldP spid="54" grpId="1" animBg="1"/>
      <p:bldP spid="54" grpId="2" animBg="1"/>
      <p:bldP spid="57" grpId="0"/>
      <p:bldP spid="58" grpId="0" animBg="1"/>
      <p:bldP spid="58" grpId="1" animBg="1"/>
      <p:bldP spid="59" grpId="0"/>
      <p:bldP spid="60" grpId="0" animBg="1"/>
      <p:bldP spid="60" grpId="1" animBg="1"/>
      <p:bldP spid="61" grpId="0"/>
      <p:bldP spid="62" grpId="0" animBg="1"/>
      <p:bldP spid="62" grpId="1" animBg="1"/>
      <p:bldP spid="63" grpId="0" animBg="1"/>
      <p:bldP spid="78" grpId="0" animBg="1"/>
      <p:bldP spid="7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6E732271-0345-2F1D-A20E-77B4B744A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6875"/>
            <a:ext cx="10515600" cy="647700"/>
          </a:xfrm>
        </p:spPr>
        <p:txBody>
          <a:bodyPr>
            <a:normAutofit fontScale="90000"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Example 11.1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6A7027-C990-C82B-4D0E-539B3B402022}"/>
              </a:ext>
            </a:extLst>
          </p:cNvPr>
          <p:cNvSpPr txBox="1"/>
          <p:nvPr/>
        </p:nvSpPr>
        <p:spPr>
          <a:xfrm>
            <a:off x="0" y="640825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i="1" u="sng" dirty="0">
                <a:solidFill>
                  <a:srgbClr val="FF0000"/>
                </a:solidFill>
              </a:rPr>
              <a:t>CORRECTION: </a:t>
            </a:r>
            <a:r>
              <a:rPr lang="en-CA" sz="2400" b="1" i="1" dirty="0">
                <a:solidFill>
                  <a:srgbClr val="FF0000"/>
                </a:solidFill>
              </a:rPr>
              <a:t>Draw (Lewis Structures) each molecule and EXPLAIN the forces that exist in each:</a:t>
            </a:r>
          </a:p>
          <a:p>
            <a:r>
              <a:rPr lang="en-CA" sz="2400" i="1" dirty="0"/>
              <a:t>a) HBr and H</a:t>
            </a:r>
            <a:r>
              <a:rPr lang="en-CA" sz="2400" i="1" baseline="-25000" dirty="0"/>
              <a:t>2</a:t>
            </a:r>
            <a:r>
              <a:rPr lang="en-CA" sz="2400" i="1" dirty="0"/>
              <a:t>S b) Cl</a:t>
            </a:r>
            <a:r>
              <a:rPr lang="en-CA" sz="2400" i="1" baseline="-25000" dirty="0"/>
              <a:t>2</a:t>
            </a:r>
            <a:r>
              <a:rPr lang="en-CA" sz="2400" i="1" dirty="0"/>
              <a:t> and CBr</a:t>
            </a:r>
            <a:r>
              <a:rPr lang="en-CA" sz="2400" i="1" baseline="-25000" dirty="0"/>
              <a:t>4</a:t>
            </a:r>
            <a:r>
              <a:rPr lang="en-CA" sz="2400" i="1" dirty="0"/>
              <a:t>, c) I</a:t>
            </a:r>
            <a:r>
              <a:rPr lang="en-CA" sz="2400" i="1" baseline="-25000" dirty="0"/>
              <a:t>2</a:t>
            </a:r>
            <a:r>
              <a:rPr lang="en-CA" sz="2400" i="1" dirty="0"/>
              <a:t> and NO</a:t>
            </a:r>
            <a:r>
              <a:rPr lang="en-CA" sz="2400" i="1" baseline="-25000" dirty="0"/>
              <a:t>3</a:t>
            </a:r>
            <a:r>
              <a:rPr lang="en-CA" sz="2400" i="1" baseline="30000" dirty="0"/>
              <a:t>-</a:t>
            </a:r>
            <a:r>
              <a:rPr lang="en-CA" sz="2400" i="1" dirty="0"/>
              <a:t>, d) NH</a:t>
            </a:r>
            <a:r>
              <a:rPr lang="en-CA" sz="2400" i="1" baseline="-25000" dirty="0"/>
              <a:t>3</a:t>
            </a:r>
            <a:r>
              <a:rPr lang="en-CA" sz="2400" i="1" dirty="0"/>
              <a:t> and C</a:t>
            </a:r>
            <a:r>
              <a:rPr lang="en-CA" sz="2400" i="1" baseline="-25000" dirty="0"/>
              <a:t>6</a:t>
            </a:r>
            <a:r>
              <a:rPr lang="en-CA" sz="2400" i="1" dirty="0"/>
              <a:t>H</a:t>
            </a:r>
            <a:r>
              <a:rPr lang="en-CA" sz="2400" i="1" baseline="-25000" dirty="0"/>
              <a:t>6</a:t>
            </a:r>
            <a:r>
              <a:rPr lang="en-CA" sz="2400" i="1" dirty="0"/>
              <a:t>?</a:t>
            </a:r>
            <a:endParaRPr lang="en-CA" sz="2400" i="1" baseline="-250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41291F5-FD60-7747-2C4F-30735795A180}"/>
              </a:ext>
            </a:extLst>
          </p:cNvPr>
          <p:cNvSpPr/>
          <p:nvPr/>
        </p:nvSpPr>
        <p:spPr>
          <a:xfrm>
            <a:off x="5667154" y="1056323"/>
            <a:ext cx="2169041" cy="396285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C0509C8-39BC-595B-D10F-D060C5337751}"/>
              </a:ext>
            </a:extLst>
          </p:cNvPr>
          <p:cNvSpPr txBox="1"/>
          <p:nvPr/>
        </p:nvSpPr>
        <p:spPr>
          <a:xfrm>
            <a:off x="7602571" y="2406530"/>
            <a:ext cx="675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C</a:t>
            </a:r>
            <a:endParaRPr lang="en-US" sz="3600" b="1" baseline="-25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20E8AD-BB86-5649-C3F0-94F5994B5A79}"/>
              </a:ext>
            </a:extLst>
          </p:cNvPr>
          <p:cNvSpPr txBox="1"/>
          <p:nvPr/>
        </p:nvSpPr>
        <p:spPr>
          <a:xfrm>
            <a:off x="8468292" y="2401553"/>
            <a:ext cx="675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C</a:t>
            </a:r>
            <a:endParaRPr lang="en-US" sz="3600" b="1" baseline="-250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A9DA01F-2590-C126-50C0-9C0E867CA8D8}"/>
              </a:ext>
            </a:extLst>
          </p:cNvPr>
          <p:cNvSpPr txBox="1"/>
          <p:nvPr/>
        </p:nvSpPr>
        <p:spPr>
          <a:xfrm>
            <a:off x="7032158" y="3080348"/>
            <a:ext cx="675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C</a:t>
            </a:r>
            <a:endParaRPr lang="en-US" sz="3600" b="1" baseline="-25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C2D1C62-4A23-5EB8-4F3D-FAF1D9281885}"/>
              </a:ext>
            </a:extLst>
          </p:cNvPr>
          <p:cNvSpPr txBox="1"/>
          <p:nvPr/>
        </p:nvSpPr>
        <p:spPr>
          <a:xfrm>
            <a:off x="9026268" y="3025115"/>
            <a:ext cx="675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C</a:t>
            </a:r>
            <a:endParaRPr lang="en-US" sz="3600" b="1" baseline="-250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4D12380-42E6-15F3-E278-A07C2A0973F5}"/>
              </a:ext>
            </a:extLst>
          </p:cNvPr>
          <p:cNvSpPr txBox="1"/>
          <p:nvPr/>
        </p:nvSpPr>
        <p:spPr>
          <a:xfrm>
            <a:off x="7604072" y="3586454"/>
            <a:ext cx="675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C</a:t>
            </a:r>
            <a:endParaRPr lang="en-US" sz="3600" b="1" baseline="-250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321152C-98F5-25C5-6030-9FE8DB9A1B14}"/>
              </a:ext>
            </a:extLst>
          </p:cNvPr>
          <p:cNvSpPr txBox="1"/>
          <p:nvPr/>
        </p:nvSpPr>
        <p:spPr>
          <a:xfrm>
            <a:off x="8436394" y="3589958"/>
            <a:ext cx="675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C</a:t>
            </a:r>
            <a:endParaRPr lang="en-US" sz="3600" b="1" baseline="-25000" dirty="0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0AE03F37-6667-12C3-CB8C-D1EBDAE086E4}"/>
              </a:ext>
            </a:extLst>
          </p:cNvPr>
          <p:cNvCxnSpPr/>
          <p:nvPr/>
        </p:nvCxnSpPr>
        <p:spPr>
          <a:xfrm>
            <a:off x="8076203" y="2741079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117DAFCB-C623-791F-DEC6-673504AC327C}"/>
              </a:ext>
            </a:extLst>
          </p:cNvPr>
          <p:cNvCxnSpPr>
            <a:cxnSpLocks/>
          </p:cNvCxnSpPr>
          <p:nvPr/>
        </p:nvCxnSpPr>
        <p:spPr>
          <a:xfrm>
            <a:off x="8869341" y="2886304"/>
            <a:ext cx="259774" cy="187735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E3D87013-21F9-2300-2B87-6E3741299150}"/>
              </a:ext>
            </a:extLst>
          </p:cNvPr>
          <p:cNvCxnSpPr>
            <a:cxnSpLocks/>
          </p:cNvCxnSpPr>
          <p:nvPr/>
        </p:nvCxnSpPr>
        <p:spPr>
          <a:xfrm flipH="1">
            <a:off x="8869909" y="3521938"/>
            <a:ext cx="192975" cy="231664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F81E902A-B085-7FBB-2660-DB01D4590112}"/>
              </a:ext>
            </a:extLst>
          </p:cNvPr>
          <p:cNvCxnSpPr/>
          <p:nvPr/>
        </p:nvCxnSpPr>
        <p:spPr>
          <a:xfrm>
            <a:off x="8048467" y="3929598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94A8FBFA-0BF7-4A06-F3D3-A0F6B5E93AE8}"/>
              </a:ext>
            </a:extLst>
          </p:cNvPr>
          <p:cNvCxnSpPr>
            <a:cxnSpLocks/>
          </p:cNvCxnSpPr>
          <p:nvPr/>
        </p:nvCxnSpPr>
        <p:spPr>
          <a:xfrm>
            <a:off x="7472002" y="3618505"/>
            <a:ext cx="215099" cy="135097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B58DEEA8-5BFC-5B6B-B397-9FA3920D4AA0}"/>
              </a:ext>
            </a:extLst>
          </p:cNvPr>
          <p:cNvCxnSpPr>
            <a:cxnSpLocks/>
          </p:cNvCxnSpPr>
          <p:nvPr/>
        </p:nvCxnSpPr>
        <p:spPr>
          <a:xfrm flipH="1">
            <a:off x="7451438" y="2857490"/>
            <a:ext cx="192975" cy="231664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8BEA3D2B-B87E-82A2-7E74-6FB6B7034FD1}"/>
              </a:ext>
            </a:extLst>
          </p:cNvPr>
          <p:cNvSpPr txBox="1"/>
          <p:nvPr/>
        </p:nvSpPr>
        <p:spPr>
          <a:xfrm>
            <a:off x="6212157" y="3089154"/>
            <a:ext cx="452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H</a:t>
            </a:r>
            <a:endParaRPr lang="en-US" sz="3600" b="1" baseline="-25000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EF3BE32-DCBB-D225-055D-9711FFB6485C}"/>
              </a:ext>
            </a:extLst>
          </p:cNvPr>
          <p:cNvSpPr txBox="1"/>
          <p:nvPr/>
        </p:nvSpPr>
        <p:spPr>
          <a:xfrm>
            <a:off x="7602571" y="1593033"/>
            <a:ext cx="452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H</a:t>
            </a:r>
            <a:endParaRPr lang="en-US" sz="3600" b="1" baseline="-250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125662A-1B0E-63B0-F319-C210D3709B98}"/>
              </a:ext>
            </a:extLst>
          </p:cNvPr>
          <p:cNvSpPr txBox="1"/>
          <p:nvPr/>
        </p:nvSpPr>
        <p:spPr>
          <a:xfrm>
            <a:off x="8482082" y="1593033"/>
            <a:ext cx="452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H</a:t>
            </a:r>
            <a:endParaRPr lang="en-US" sz="3600" b="1" baseline="-25000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5A3D5B5-B220-8089-40B8-3CDCDAC94A39}"/>
              </a:ext>
            </a:extLst>
          </p:cNvPr>
          <p:cNvSpPr txBox="1"/>
          <p:nvPr/>
        </p:nvSpPr>
        <p:spPr>
          <a:xfrm>
            <a:off x="9858590" y="3028536"/>
            <a:ext cx="452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H</a:t>
            </a:r>
            <a:endParaRPr lang="en-US" sz="3600" b="1" baseline="-25000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A90ACC5-4BBD-CA8E-4822-F14CB918D16B}"/>
              </a:ext>
            </a:extLst>
          </p:cNvPr>
          <p:cNvSpPr txBox="1"/>
          <p:nvPr/>
        </p:nvSpPr>
        <p:spPr>
          <a:xfrm>
            <a:off x="8444429" y="4450754"/>
            <a:ext cx="452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H</a:t>
            </a:r>
            <a:endParaRPr lang="en-US" sz="3600" b="1" baseline="-25000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C841B80-3112-CA4B-5765-F7A3AE1B6050}"/>
              </a:ext>
            </a:extLst>
          </p:cNvPr>
          <p:cNvSpPr txBox="1"/>
          <p:nvPr/>
        </p:nvSpPr>
        <p:spPr>
          <a:xfrm>
            <a:off x="7623919" y="4450754"/>
            <a:ext cx="452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H</a:t>
            </a:r>
            <a:endParaRPr lang="en-US" sz="3600" b="1" baseline="-25000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CEE14687-8E63-D615-69A0-62E7FB7CA35F}"/>
              </a:ext>
            </a:extLst>
          </p:cNvPr>
          <p:cNvSpPr txBox="1"/>
          <p:nvPr/>
        </p:nvSpPr>
        <p:spPr>
          <a:xfrm>
            <a:off x="9197905" y="4558476"/>
            <a:ext cx="2686802" cy="584775"/>
          </a:xfrm>
          <a:prstGeom prst="rect">
            <a:avLst/>
          </a:prstGeom>
          <a:noFill/>
          <a:ln w="412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B050"/>
                </a:solidFill>
              </a:rPr>
              <a:t>RIGHT…finally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527464AD-3E5B-F28E-2163-3F813725D3DB}"/>
              </a:ext>
            </a:extLst>
          </p:cNvPr>
          <p:cNvCxnSpPr/>
          <p:nvPr/>
        </p:nvCxnSpPr>
        <p:spPr>
          <a:xfrm>
            <a:off x="6692468" y="3429795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45C2FA1D-E683-61A3-2257-009EF71FA590}"/>
              </a:ext>
            </a:extLst>
          </p:cNvPr>
          <p:cNvCxnSpPr/>
          <p:nvPr/>
        </p:nvCxnSpPr>
        <p:spPr>
          <a:xfrm>
            <a:off x="9508267" y="3379495"/>
            <a:ext cx="387927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543A3F35-2172-DB0C-E36A-A392DAD9B36E}"/>
              </a:ext>
            </a:extLst>
          </p:cNvPr>
          <p:cNvCxnSpPr>
            <a:cxnSpLocks/>
          </p:cNvCxnSpPr>
          <p:nvPr/>
        </p:nvCxnSpPr>
        <p:spPr>
          <a:xfrm>
            <a:off x="7798127" y="2163064"/>
            <a:ext cx="0" cy="295532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6CB6D8FB-400F-3474-AE77-75056664B9A8}"/>
              </a:ext>
            </a:extLst>
          </p:cNvPr>
          <p:cNvCxnSpPr>
            <a:cxnSpLocks/>
          </p:cNvCxnSpPr>
          <p:nvPr/>
        </p:nvCxnSpPr>
        <p:spPr>
          <a:xfrm>
            <a:off x="8680682" y="2146305"/>
            <a:ext cx="0" cy="295532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1268940B-8FEF-6A68-115C-FAF2DD542A5C}"/>
              </a:ext>
            </a:extLst>
          </p:cNvPr>
          <p:cNvCxnSpPr>
            <a:cxnSpLocks/>
          </p:cNvCxnSpPr>
          <p:nvPr/>
        </p:nvCxnSpPr>
        <p:spPr>
          <a:xfrm>
            <a:off x="7826813" y="4219481"/>
            <a:ext cx="0" cy="295532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EB1FC6F6-E6D3-0B9F-2A38-D0539AB4E556}"/>
              </a:ext>
            </a:extLst>
          </p:cNvPr>
          <p:cNvCxnSpPr>
            <a:cxnSpLocks/>
          </p:cNvCxnSpPr>
          <p:nvPr/>
        </p:nvCxnSpPr>
        <p:spPr>
          <a:xfrm>
            <a:off x="8629880" y="4232785"/>
            <a:ext cx="0" cy="295532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Hexagon 77">
            <a:extLst>
              <a:ext uri="{FF2B5EF4-FFF2-40B4-BE49-F238E27FC236}">
                <a16:creationId xmlns:a16="http://schemas.microsoft.com/office/drawing/2014/main" id="{46C55228-5524-2499-50F0-394CFBDFE01B}"/>
              </a:ext>
            </a:extLst>
          </p:cNvPr>
          <p:cNvSpPr/>
          <p:nvPr/>
        </p:nvSpPr>
        <p:spPr>
          <a:xfrm>
            <a:off x="7800819" y="3064273"/>
            <a:ext cx="969162" cy="512415"/>
          </a:xfrm>
          <a:prstGeom prst="hexagon">
            <a:avLst/>
          </a:prstGeom>
          <a:noFill/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0B288333-82D7-D9F6-8D2E-12F2F4A4FACC}"/>
              </a:ext>
            </a:extLst>
          </p:cNvPr>
          <p:cNvSpPr txBox="1"/>
          <p:nvPr/>
        </p:nvSpPr>
        <p:spPr>
          <a:xfrm>
            <a:off x="7099798" y="5586124"/>
            <a:ext cx="2520457" cy="1077218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Also called Benzene.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D264BF-E49C-61FA-F564-ED1658B802EF}"/>
              </a:ext>
            </a:extLst>
          </p:cNvPr>
          <p:cNvSpPr txBox="1"/>
          <p:nvPr/>
        </p:nvSpPr>
        <p:spPr>
          <a:xfrm>
            <a:off x="163452" y="3978466"/>
            <a:ext cx="5777348" cy="181588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The six</a:t>
            </a:r>
            <a:r>
              <a:rPr lang="en-US" sz="2800" b="1" dirty="0">
                <a:solidFill>
                  <a:srgbClr val="FF0000"/>
                </a:solidFill>
              </a:rPr>
              <a:t> H</a:t>
            </a:r>
            <a:r>
              <a:rPr lang="en-US" sz="2800" dirty="0"/>
              <a:t>ydrogen molecules have the same electronegativity (less than the C), Cancel each other out...NON POLAR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1806FBB-7931-BB30-FA03-6EA1D3DE4E65}"/>
              </a:ext>
            </a:extLst>
          </p:cNvPr>
          <p:cNvSpPr txBox="1"/>
          <p:nvPr/>
        </p:nvSpPr>
        <p:spPr>
          <a:xfrm>
            <a:off x="178987" y="5851739"/>
            <a:ext cx="5777348" cy="95410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C</a:t>
            </a:r>
            <a:r>
              <a:rPr lang="en-US" sz="2800" b="1" baseline="-25000" dirty="0">
                <a:solidFill>
                  <a:srgbClr val="FF0000"/>
                </a:solidFill>
              </a:rPr>
              <a:t>6</a:t>
            </a:r>
            <a:r>
              <a:rPr lang="en-US" sz="2800" b="1" dirty="0">
                <a:solidFill>
                  <a:srgbClr val="FF0000"/>
                </a:solidFill>
              </a:rPr>
              <a:t>H</a:t>
            </a:r>
            <a:r>
              <a:rPr lang="en-US" sz="2800" b="1" baseline="-25000" dirty="0">
                <a:solidFill>
                  <a:srgbClr val="FF0000"/>
                </a:solidFill>
              </a:rPr>
              <a:t>6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has electrons so it also has dispersion forces.</a:t>
            </a:r>
          </a:p>
        </p:txBody>
      </p:sp>
    </p:spTree>
    <p:extLst>
      <p:ext uri="{BB962C8B-B14F-4D97-AF65-F5344CB8AC3E}">
        <p14:creationId xmlns:p14="http://schemas.microsoft.com/office/powerpoint/2010/main" val="2976521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49354-11BB-D7E4-E4A5-C501377D0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748579"/>
          </a:xfrm>
        </p:spPr>
        <p:txBody>
          <a:bodyPr/>
          <a:lstStyle/>
          <a:p>
            <a:r>
              <a:rPr lang="en-US" b="1" i="1" dirty="0">
                <a:solidFill>
                  <a:srgbClr val="FF0000"/>
                </a:solidFill>
              </a:rPr>
              <a:t>Example: Practice Exercise 11.1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C77BE7-5E50-28F8-2E94-CB0BBF2CFF24}"/>
              </a:ext>
            </a:extLst>
          </p:cNvPr>
          <p:cNvSpPr txBox="1"/>
          <p:nvPr/>
        </p:nvSpPr>
        <p:spPr>
          <a:xfrm>
            <a:off x="0" y="586351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i="1" dirty="0"/>
              <a:t>Name the type(s) of intermolecular forces that exist between molecules (or basic units) in each of the following species: a) </a:t>
            </a:r>
            <a:r>
              <a:rPr lang="en-CA" sz="2400" i="1" dirty="0" err="1"/>
              <a:t>LiF</a:t>
            </a:r>
            <a:r>
              <a:rPr lang="en-CA" sz="2400" i="1" dirty="0"/>
              <a:t>, b) CH</a:t>
            </a:r>
            <a:r>
              <a:rPr lang="en-CA" sz="2400" i="1" baseline="-25000" dirty="0"/>
              <a:t>4</a:t>
            </a:r>
            <a:r>
              <a:rPr lang="en-CA" sz="2400" i="1" dirty="0"/>
              <a:t>, c) SO</a:t>
            </a:r>
            <a:r>
              <a:rPr lang="en-CA" sz="2400" i="1" baseline="-25000" dirty="0"/>
              <a:t>2</a:t>
            </a:r>
            <a:r>
              <a:rPr lang="en-CA" sz="2400" i="1" dirty="0"/>
              <a:t>.</a:t>
            </a:r>
            <a:endParaRPr lang="en-CA" sz="2400" i="1" baseline="30000" dirty="0"/>
          </a:p>
        </p:txBody>
      </p:sp>
    </p:spTree>
    <p:extLst>
      <p:ext uri="{BB962C8B-B14F-4D97-AF65-F5344CB8AC3E}">
        <p14:creationId xmlns:p14="http://schemas.microsoft.com/office/powerpoint/2010/main" val="4060216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7C007-0080-0286-DC54-5E7883672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76288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002060"/>
                </a:solidFill>
              </a:rPr>
              <a:t>11.1: The Kinetic Molecular Theory of Liquids and Solids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2BC5115-7708-B37C-6A84-6F8E7F27029F}"/>
              </a:ext>
            </a:extLst>
          </p:cNvPr>
          <p:cNvSpPr txBox="1"/>
          <p:nvPr/>
        </p:nvSpPr>
        <p:spPr>
          <a:xfrm>
            <a:off x="478465" y="861237"/>
            <a:ext cx="113555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ALL mater </a:t>
            </a:r>
            <a:r>
              <a:rPr lang="en-US" sz="2800" dirty="0"/>
              <a:t>is composed of particles and the </a:t>
            </a:r>
            <a:r>
              <a:rPr lang="en-US" sz="2800" dirty="0">
                <a:solidFill>
                  <a:srgbClr val="FF0000"/>
                </a:solidFill>
              </a:rPr>
              <a:t>distance between particles is less and less as you change states</a:t>
            </a:r>
            <a:r>
              <a:rPr lang="en-US" sz="2800" dirty="0"/>
              <a:t> from gases to liquids to solids.</a:t>
            </a:r>
          </a:p>
        </p:txBody>
      </p:sp>
      <p:pic>
        <p:nvPicPr>
          <p:cNvPr id="2050" name="Picture 2" descr="KMT (Kinetic Molecular Theory) study guide Flashcards | Quizlet">
            <a:extLst>
              <a:ext uri="{FF2B5EF4-FFF2-40B4-BE49-F238E27FC236}">
                <a16:creationId xmlns:a16="http://schemas.microsoft.com/office/drawing/2014/main" id="{6D9F294B-1D1E-CF95-6187-2C857EE1E8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6484" y="2147223"/>
            <a:ext cx="5074684" cy="2702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348B5F3-3A83-7E6B-0466-105D816FF9E3}"/>
              </a:ext>
            </a:extLst>
          </p:cNvPr>
          <p:cNvSpPr txBox="1"/>
          <p:nvPr/>
        </p:nvSpPr>
        <p:spPr>
          <a:xfrm>
            <a:off x="418214" y="5197712"/>
            <a:ext cx="11355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</a:t>
            </a:r>
            <a:r>
              <a:rPr lang="en-US" sz="2800" dirty="0">
                <a:solidFill>
                  <a:srgbClr val="FF0000"/>
                </a:solidFill>
              </a:rPr>
              <a:t> ability to compress </a:t>
            </a:r>
            <a:r>
              <a:rPr lang="en-US" sz="2800" dirty="0"/>
              <a:t>mater</a:t>
            </a:r>
            <a:r>
              <a:rPr lang="en-US" sz="2800" dirty="0">
                <a:solidFill>
                  <a:srgbClr val="FF0000"/>
                </a:solidFill>
              </a:rPr>
              <a:t> depends on the maters state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88848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44A9B-13CE-230E-EC8A-10A45DD88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8839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The Hydrogen Bond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9BE3D0-4AEE-BE62-5370-21099495120C}"/>
              </a:ext>
            </a:extLst>
          </p:cNvPr>
          <p:cNvSpPr txBox="1"/>
          <p:nvPr/>
        </p:nvSpPr>
        <p:spPr>
          <a:xfrm>
            <a:off x="4986546" y="72031"/>
            <a:ext cx="192782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00" b="1" dirty="0"/>
              <a:t>H</a:t>
            </a:r>
            <a:endParaRPr lang="en-US" sz="16600" b="1" baseline="-2500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1052567-2A86-B1B4-98C7-F1FEC7F1B80E}"/>
              </a:ext>
            </a:extLst>
          </p:cNvPr>
          <p:cNvSpPr/>
          <p:nvPr/>
        </p:nvSpPr>
        <p:spPr>
          <a:xfrm>
            <a:off x="6527028" y="1180511"/>
            <a:ext cx="549957" cy="42287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BC4C0C-C63C-ED94-4A0D-AFDAF155881B}"/>
              </a:ext>
            </a:extLst>
          </p:cNvPr>
          <p:cNvSpPr txBox="1"/>
          <p:nvPr/>
        </p:nvSpPr>
        <p:spPr>
          <a:xfrm>
            <a:off x="138546" y="581510"/>
            <a:ext cx="3507288" cy="181588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H</a:t>
            </a:r>
            <a:r>
              <a:rPr lang="en-US" sz="2800" dirty="0"/>
              <a:t>ydrogen is very unique as it can EITHER a metal or nonmetal.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74E0F3D-CC7F-1A0F-4D06-F7B9CBB533B6}"/>
              </a:ext>
            </a:extLst>
          </p:cNvPr>
          <p:cNvSpPr txBox="1"/>
          <p:nvPr/>
        </p:nvSpPr>
        <p:spPr>
          <a:xfrm>
            <a:off x="8255079" y="2300966"/>
            <a:ext cx="3507288" cy="181588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It can either gain an e- to fill its “S” orbital and thus become negative anion OR…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457FBF1-3A1D-F213-B8F3-94F51F6C2126}"/>
              </a:ext>
            </a:extLst>
          </p:cNvPr>
          <p:cNvSpPr txBox="1"/>
          <p:nvPr/>
        </p:nvSpPr>
        <p:spPr>
          <a:xfrm>
            <a:off x="1078425" y="2855148"/>
            <a:ext cx="3507288" cy="181588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It can lose the one electron it has and become positive cation.</a:t>
            </a:r>
            <a:endParaRPr lang="en-US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51CB2F4-E69C-D754-8175-9881A5F886FC}"/>
              </a:ext>
            </a:extLst>
          </p:cNvPr>
          <p:cNvSpPr txBox="1"/>
          <p:nvPr/>
        </p:nvSpPr>
        <p:spPr>
          <a:xfrm>
            <a:off x="10373948" y="4850865"/>
            <a:ext cx="8174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H</a:t>
            </a:r>
            <a:endParaRPr lang="en-US" sz="6000" b="1" baseline="-25000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1728F56-E474-AC88-FAEB-2FA173FD1AFC}"/>
              </a:ext>
            </a:extLst>
          </p:cNvPr>
          <p:cNvSpPr/>
          <p:nvPr/>
        </p:nvSpPr>
        <p:spPr>
          <a:xfrm>
            <a:off x="6864851" y="5306291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DF5CDFF-49B3-41BA-8739-B968BC24DF17}"/>
              </a:ext>
            </a:extLst>
          </p:cNvPr>
          <p:cNvSpPr txBox="1"/>
          <p:nvPr/>
        </p:nvSpPr>
        <p:spPr>
          <a:xfrm>
            <a:off x="7173967" y="4901979"/>
            <a:ext cx="1706797" cy="102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+ 1e</a:t>
            </a:r>
            <a:r>
              <a:rPr lang="en-US" sz="6000" b="1" baseline="30000" dirty="0"/>
              <a:t>-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DF084CA-7BEB-12CD-2CE2-3CE90EFB73D0}"/>
              </a:ext>
            </a:extLst>
          </p:cNvPr>
          <p:cNvCxnSpPr>
            <a:cxnSpLocks/>
          </p:cNvCxnSpPr>
          <p:nvPr/>
        </p:nvCxnSpPr>
        <p:spPr>
          <a:xfrm>
            <a:off x="8880764" y="5400579"/>
            <a:ext cx="1041961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B884D7B4-36C5-C614-852A-EFA7C111545D}"/>
              </a:ext>
            </a:extLst>
          </p:cNvPr>
          <p:cNvSpPr txBox="1"/>
          <p:nvPr/>
        </p:nvSpPr>
        <p:spPr>
          <a:xfrm>
            <a:off x="6134993" y="4850864"/>
            <a:ext cx="8174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H</a:t>
            </a:r>
            <a:endParaRPr lang="en-US" sz="6000" b="1" baseline="-25000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7C2929EA-0008-4602-BC06-ABDD98C60AC5}"/>
              </a:ext>
            </a:extLst>
          </p:cNvPr>
          <p:cNvSpPr/>
          <p:nvPr/>
        </p:nvSpPr>
        <p:spPr>
          <a:xfrm>
            <a:off x="11053212" y="5318938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1480995B-008E-FCFF-0B38-B634257B6B26}"/>
              </a:ext>
            </a:extLst>
          </p:cNvPr>
          <p:cNvSpPr/>
          <p:nvPr/>
        </p:nvSpPr>
        <p:spPr>
          <a:xfrm>
            <a:off x="10140363" y="5324887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6F952A7-5484-F14A-8C42-1E36D22EA1A4}"/>
              </a:ext>
            </a:extLst>
          </p:cNvPr>
          <p:cNvSpPr txBox="1"/>
          <p:nvPr/>
        </p:nvSpPr>
        <p:spPr>
          <a:xfrm>
            <a:off x="9812523" y="4560010"/>
            <a:ext cx="22418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[   ]</a:t>
            </a:r>
            <a:r>
              <a:rPr lang="en-US" sz="9600" baseline="30000" dirty="0"/>
              <a:t>-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27E8B72-5777-77EB-590D-4B482B1487AF}"/>
              </a:ext>
            </a:extLst>
          </p:cNvPr>
          <p:cNvSpPr/>
          <p:nvPr/>
        </p:nvSpPr>
        <p:spPr>
          <a:xfrm>
            <a:off x="6134993" y="4804994"/>
            <a:ext cx="5627374" cy="1227691"/>
          </a:xfrm>
          <a:prstGeom prst="rect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2A8D4F1-C9E5-12C6-B691-9AE6AE2AE8F9}"/>
              </a:ext>
            </a:extLst>
          </p:cNvPr>
          <p:cNvSpPr txBox="1"/>
          <p:nvPr/>
        </p:nvSpPr>
        <p:spPr>
          <a:xfrm>
            <a:off x="2443063" y="4825759"/>
            <a:ext cx="8174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H</a:t>
            </a:r>
            <a:endParaRPr lang="en-US" sz="6000" b="1" baseline="-25000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CE2A8541-2DEC-B83B-9202-340E0EC70961}"/>
              </a:ext>
            </a:extLst>
          </p:cNvPr>
          <p:cNvSpPr/>
          <p:nvPr/>
        </p:nvSpPr>
        <p:spPr>
          <a:xfrm>
            <a:off x="872548" y="5288030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BCB149E-4769-E947-45DD-CB06709A0D97}"/>
              </a:ext>
            </a:extLst>
          </p:cNvPr>
          <p:cNvSpPr txBox="1"/>
          <p:nvPr/>
        </p:nvSpPr>
        <p:spPr>
          <a:xfrm>
            <a:off x="3717313" y="4866273"/>
            <a:ext cx="1706797" cy="102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+ 1e</a:t>
            </a:r>
            <a:r>
              <a:rPr lang="en-US" sz="6000" b="1" baseline="30000" dirty="0"/>
              <a:t>-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0038F40-AF80-8B76-601F-CAF50CBC256E}"/>
              </a:ext>
            </a:extLst>
          </p:cNvPr>
          <p:cNvCxnSpPr>
            <a:cxnSpLocks/>
          </p:cNvCxnSpPr>
          <p:nvPr/>
        </p:nvCxnSpPr>
        <p:spPr>
          <a:xfrm>
            <a:off x="1317015" y="5413226"/>
            <a:ext cx="1041961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371747CE-11C2-BA64-8FC3-E6D23797E660}"/>
              </a:ext>
            </a:extLst>
          </p:cNvPr>
          <p:cNvSpPr txBox="1"/>
          <p:nvPr/>
        </p:nvSpPr>
        <p:spPr>
          <a:xfrm>
            <a:off x="142690" y="4832603"/>
            <a:ext cx="8174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H</a:t>
            </a:r>
            <a:endParaRPr lang="en-US" sz="6000" b="1" baseline="-25000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4A17F3C-C770-EFC0-3F07-BF3B8ABD7A0D}"/>
              </a:ext>
            </a:extLst>
          </p:cNvPr>
          <p:cNvSpPr/>
          <p:nvPr/>
        </p:nvSpPr>
        <p:spPr>
          <a:xfrm>
            <a:off x="142690" y="4786733"/>
            <a:ext cx="5627374" cy="1227691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F159441-1018-BB5D-F05F-42897AAB67BB}"/>
              </a:ext>
            </a:extLst>
          </p:cNvPr>
          <p:cNvSpPr txBox="1"/>
          <p:nvPr/>
        </p:nvSpPr>
        <p:spPr>
          <a:xfrm>
            <a:off x="2164271" y="4502387"/>
            <a:ext cx="171136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[ ]</a:t>
            </a:r>
            <a:r>
              <a:rPr lang="en-US" sz="9600" baseline="30000" dirty="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3375694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  <p:bldP spid="7" grpId="0" animBg="1"/>
      <p:bldP spid="8" grpId="0"/>
      <p:bldP spid="9" grpId="0" animBg="1"/>
      <p:bldP spid="10" grpId="0"/>
      <p:bldP spid="15" grpId="0"/>
      <p:bldP spid="16" grpId="0" animBg="1"/>
      <p:bldP spid="17" grpId="0" animBg="1"/>
      <p:bldP spid="18" grpId="0"/>
      <p:bldP spid="19" grpId="0" animBg="1"/>
      <p:bldP spid="20" grpId="0"/>
      <p:bldP spid="21" grpId="0" animBg="1"/>
      <p:bldP spid="22" grpId="0"/>
      <p:bldP spid="24" grpId="0"/>
      <p:bldP spid="27" grpId="0" animBg="1"/>
      <p:bldP spid="3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Picture 71" descr="Icon&#10;&#10;Description automatically generated">
            <a:extLst>
              <a:ext uri="{FF2B5EF4-FFF2-40B4-BE49-F238E27FC236}">
                <a16:creationId xmlns:a16="http://schemas.microsoft.com/office/drawing/2014/main" id="{CE1BFE49-DF85-6569-6E04-51B54400DA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9363863">
            <a:off x="9266696" y="1707119"/>
            <a:ext cx="2540000" cy="1993900"/>
          </a:xfrm>
          <a:prstGeom prst="rect">
            <a:avLst/>
          </a:prstGeom>
        </p:spPr>
      </p:pic>
      <p:pic>
        <p:nvPicPr>
          <p:cNvPr id="71" name="Picture 70" descr="Icon&#10;&#10;Description automatically generated">
            <a:extLst>
              <a:ext uri="{FF2B5EF4-FFF2-40B4-BE49-F238E27FC236}">
                <a16:creationId xmlns:a16="http://schemas.microsoft.com/office/drawing/2014/main" id="{5E6A4041-BA96-10DC-4E8C-F15FFC40A8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702063">
            <a:off x="5775476" y="1553391"/>
            <a:ext cx="2540000" cy="1993900"/>
          </a:xfrm>
          <a:prstGeom prst="rect">
            <a:avLst/>
          </a:prstGeom>
        </p:spPr>
      </p:pic>
      <p:pic>
        <p:nvPicPr>
          <p:cNvPr id="70" name="Picture 69" descr="Icon&#10;&#10;Description automatically generated">
            <a:extLst>
              <a:ext uri="{FF2B5EF4-FFF2-40B4-BE49-F238E27FC236}">
                <a16:creationId xmlns:a16="http://schemas.microsoft.com/office/drawing/2014/main" id="{3F744FA5-E320-E414-591D-3D2200EB4F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926430">
            <a:off x="5581836" y="4256712"/>
            <a:ext cx="2540000" cy="1993900"/>
          </a:xfrm>
          <a:prstGeom prst="rect">
            <a:avLst/>
          </a:prstGeom>
        </p:spPr>
      </p:pic>
      <p:pic>
        <p:nvPicPr>
          <p:cNvPr id="69" name="Picture 68" descr="Icon&#10;&#10;Description automatically generated">
            <a:extLst>
              <a:ext uri="{FF2B5EF4-FFF2-40B4-BE49-F238E27FC236}">
                <a16:creationId xmlns:a16="http://schemas.microsoft.com/office/drawing/2014/main" id="{A6AC7BD6-4CB0-1F70-E666-D03D492369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702063">
            <a:off x="9365755" y="4321500"/>
            <a:ext cx="2540000" cy="19939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F544A9B-13CE-230E-EC8A-10A45DD88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8839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The Hydrogen Bond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AFB85EF-6385-821F-B885-E4753784DC43}"/>
              </a:ext>
            </a:extLst>
          </p:cNvPr>
          <p:cNvSpPr txBox="1"/>
          <p:nvPr/>
        </p:nvSpPr>
        <p:spPr>
          <a:xfrm>
            <a:off x="263234" y="843408"/>
            <a:ext cx="113745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</a:t>
            </a:r>
            <a:r>
              <a:rPr lang="en-US" sz="2800" dirty="0">
                <a:solidFill>
                  <a:srgbClr val="FF0000"/>
                </a:solidFill>
              </a:rPr>
              <a:t> hydrogen bond </a:t>
            </a:r>
            <a:r>
              <a:rPr lang="en-US" sz="2800" dirty="0"/>
              <a:t>is NOT an actual bond, but a </a:t>
            </a:r>
            <a:r>
              <a:rPr lang="en-US" sz="2800" dirty="0">
                <a:solidFill>
                  <a:srgbClr val="FF0000"/>
                </a:solidFill>
              </a:rPr>
              <a:t>special type of dipole-dipole attraction</a:t>
            </a:r>
            <a:r>
              <a:rPr lang="en-US" sz="2800" dirty="0"/>
              <a:t>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3B1CF37-14B0-E41A-404B-DE8611F2B9ED}"/>
              </a:ext>
            </a:extLst>
          </p:cNvPr>
          <p:cNvSpPr txBox="1"/>
          <p:nvPr/>
        </p:nvSpPr>
        <p:spPr>
          <a:xfrm>
            <a:off x="263234" y="2298136"/>
            <a:ext cx="113745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When </a:t>
            </a:r>
            <a:r>
              <a:rPr lang="en-US" sz="2800" dirty="0">
                <a:solidFill>
                  <a:srgbClr val="FF0000"/>
                </a:solidFill>
              </a:rPr>
              <a:t>hydrogen bonds to another element that is very electronegative</a:t>
            </a:r>
            <a:r>
              <a:rPr lang="en-US" sz="2800" dirty="0"/>
              <a:t> this dipole is created.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E8CE362-6EBF-F1A8-4E37-DD2052DAD092}"/>
              </a:ext>
            </a:extLst>
          </p:cNvPr>
          <p:cNvSpPr/>
          <p:nvPr/>
        </p:nvSpPr>
        <p:spPr>
          <a:xfrm>
            <a:off x="3795857" y="4061185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47BC41D-3D23-9927-8267-EA5E26FBBD41}"/>
              </a:ext>
            </a:extLst>
          </p:cNvPr>
          <p:cNvSpPr txBox="1"/>
          <p:nvPr/>
        </p:nvSpPr>
        <p:spPr>
          <a:xfrm>
            <a:off x="3065999" y="3605758"/>
            <a:ext cx="8174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H</a:t>
            </a:r>
            <a:endParaRPr lang="en-US" sz="6000" b="1" baseline="-25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258F13E-D189-0259-2C38-CBC19307B7EC}"/>
              </a:ext>
            </a:extLst>
          </p:cNvPr>
          <p:cNvSpPr txBox="1"/>
          <p:nvPr/>
        </p:nvSpPr>
        <p:spPr>
          <a:xfrm>
            <a:off x="4356165" y="3647641"/>
            <a:ext cx="5141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F</a:t>
            </a:r>
            <a:endParaRPr lang="en-US" sz="6000" b="1" baseline="-250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1B9D2A8-B513-DE88-8DFE-09F39B4861AC}"/>
              </a:ext>
            </a:extLst>
          </p:cNvPr>
          <p:cNvSpPr txBox="1"/>
          <p:nvPr/>
        </p:nvSpPr>
        <p:spPr>
          <a:xfrm>
            <a:off x="3060865" y="4350094"/>
            <a:ext cx="617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(2.1)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F86593D-FF93-F439-0616-E710DA8021DB}"/>
              </a:ext>
            </a:extLst>
          </p:cNvPr>
          <p:cNvSpPr txBox="1"/>
          <p:nvPr/>
        </p:nvSpPr>
        <p:spPr>
          <a:xfrm>
            <a:off x="4332023" y="4753130"/>
            <a:ext cx="617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(4.0)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85774979-D91B-B26A-E19D-1A0E44FC8DD9}"/>
              </a:ext>
            </a:extLst>
          </p:cNvPr>
          <p:cNvSpPr/>
          <p:nvPr/>
        </p:nvSpPr>
        <p:spPr>
          <a:xfrm>
            <a:off x="4098577" y="4061183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6D3AA3E8-9BA6-51ED-49D7-DA428BEC21F4}"/>
              </a:ext>
            </a:extLst>
          </p:cNvPr>
          <p:cNvSpPr/>
          <p:nvPr/>
        </p:nvSpPr>
        <p:spPr>
          <a:xfrm>
            <a:off x="4437460" y="3564287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FE7308DD-9385-D0C1-2B9D-3517F43F3588}"/>
              </a:ext>
            </a:extLst>
          </p:cNvPr>
          <p:cNvSpPr/>
          <p:nvPr/>
        </p:nvSpPr>
        <p:spPr>
          <a:xfrm>
            <a:off x="4700397" y="3562424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5762779D-4DEC-E753-385A-C90C6E79F79D}"/>
              </a:ext>
            </a:extLst>
          </p:cNvPr>
          <p:cNvSpPr/>
          <p:nvPr/>
        </p:nvSpPr>
        <p:spPr>
          <a:xfrm>
            <a:off x="4927995" y="3925012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C2A6ED00-2B85-D139-4A20-9BCF7615F6F9}"/>
              </a:ext>
            </a:extLst>
          </p:cNvPr>
          <p:cNvSpPr/>
          <p:nvPr/>
        </p:nvSpPr>
        <p:spPr>
          <a:xfrm>
            <a:off x="4911624" y="4175293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53F4F5B6-64AF-184C-E102-6F1CAA4B1E74}"/>
              </a:ext>
            </a:extLst>
          </p:cNvPr>
          <p:cNvSpPr/>
          <p:nvPr/>
        </p:nvSpPr>
        <p:spPr>
          <a:xfrm>
            <a:off x="4700397" y="4528429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0623DD57-ED61-49F7-232B-E950158D856E}"/>
              </a:ext>
            </a:extLst>
          </p:cNvPr>
          <p:cNvSpPr/>
          <p:nvPr/>
        </p:nvSpPr>
        <p:spPr>
          <a:xfrm>
            <a:off x="4437459" y="4527822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2D78DE7-3AB5-B306-608F-1D086EA1366A}"/>
              </a:ext>
            </a:extLst>
          </p:cNvPr>
          <p:cNvSpPr txBox="1"/>
          <p:nvPr/>
        </p:nvSpPr>
        <p:spPr>
          <a:xfrm>
            <a:off x="591334" y="5844829"/>
            <a:ext cx="30659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Electronegativities.</a:t>
            </a:r>
          </a:p>
          <a:p>
            <a:r>
              <a:rPr lang="en-US" sz="1600" dirty="0"/>
              <a:t>(Just FYI, no need to memorize)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585FB61B-E4C4-A5D4-A919-4BE19A355059}"/>
              </a:ext>
            </a:extLst>
          </p:cNvPr>
          <p:cNvCxnSpPr>
            <a:stCxn id="44" idx="0"/>
          </p:cNvCxnSpPr>
          <p:nvPr/>
        </p:nvCxnSpPr>
        <p:spPr>
          <a:xfrm flipV="1">
            <a:off x="2124328" y="4733202"/>
            <a:ext cx="1044757" cy="1111627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EE42A5D2-0725-5431-F2D7-039D2E52EF84}"/>
              </a:ext>
            </a:extLst>
          </p:cNvPr>
          <p:cNvCxnSpPr>
            <a:cxnSpLocks/>
            <a:stCxn id="44" idx="0"/>
          </p:cNvCxnSpPr>
          <p:nvPr/>
        </p:nvCxnSpPr>
        <p:spPr>
          <a:xfrm flipV="1">
            <a:off x="2124328" y="5076848"/>
            <a:ext cx="2313131" cy="767981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ight Arrow 49">
            <a:extLst>
              <a:ext uri="{FF2B5EF4-FFF2-40B4-BE49-F238E27FC236}">
                <a16:creationId xmlns:a16="http://schemas.microsoft.com/office/drawing/2014/main" id="{498229D6-24E0-C7F8-04A3-4E392297E86B}"/>
              </a:ext>
            </a:extLst>
          </p:cNvPr>
          <p:cNvSpPr/>
          <p:nvPr/>
        </p:nvSpPr>
        <p:spPr>
          <a:xfrm>
            <a:off x="5368155" y="4107260"/>
            <a:ext cx="1953491" cy="285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EAF1BA1-7246-8DF1-F044-45CE128064AF}"/>
              </a:ext>
            </a:extLst>
          </p:cNvPr>
          <p:cNvSpPr txBox="1"/>
          <p:nvPr/>
        </p:nvSpPr>
        <p:spPr>
          <a:xfrm>
            <a:off x="7636367" y="3507753"/>
            <a:ext cx="8174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H</a:t>
            </a:r>
            <a:endParaRPr lang="en-US" sz="6000" b="1" baseline="-250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213D1D8-7CB9-E19F-D76F-EAD3A6DCDE5D}"/>
              </a:ext>
            </a:extLst>
          </p:cNvPr>
          <p:cNvSpPr txBox="1"/>
          <p:nvPr/>
        </p:nvSpPr>
        <p:spPr>
          <a:xfrm>
            <a:off x="8926533" y="3549636"/>
            <a:ext cx="5141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F</a:t>
            </a:r>
            <a:endParaRPr lang="en-US" sz="6000" b="1" baseline="-25000" dirty="0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4D2B0624-BBD7-2E7E-47E5-A24A2F660C4E}"/>
              </a:ext>
            </a:extLst>
          </p:cNvPr>
          <p:cNvSpPr/>
          <p:nvPr/>
        </p:nvSpPr>
        <p:spPr>
          <a:xfrm>
            <a:off x="9007828" y="3466282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0DE17063-0D43-A8E5-971E-1A2D5EC76B14}"/>
              </a:ext>
            </a:extLst>
          </p:cNvPr>
          <p:cNvSpPr/>
          <p:nvPr/>
        </p:nvSpPr>
        <p:spPr>
          <a:xfrm>
            <a:off x="9270765" y="3464419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51E19C2D-5023-C084-A440-16D8B61EF9FC}"/>
              </a:ext>
            </a:extLst>
          </p:cNvPr>
          <p:cNvSpPr/>
          <p:nvPr/>
        </p:nvSpPr>
        <p:spPr>
          <a:xfrm>
            <a:off x="9498363" y="3827007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B8C38517-EC0A-9EFB-5C8A-9601E91FCBD8}"/>
              </a:ext>
            </a:extLst>
          </p:cNvPr>
          <p:cNvSpPr/>
          <p:nvPr/>
        </p:nvSpPr>
        <p:spPr>
          <a:xfrm>
            <a:off x="9481992" y="4077288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497F72E8-B31C-B040-CBE0-AA2A01A7AA98}"/>
              </a:ext>
            </a:extLst>
          </p:cNvPr>
          <p:cNvSpPr/>
          <p:nvPr/>
        </p:nvSpPr>
        <p:spPr>
          <a:xfrm>
            <a:off x="9270765" y="4430424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F4FA373E-6CA5-A1A0-74E0-73B26D476E53}"/>
              </a:ext>
            </a:extLst>
          </p:cNvPr>
          <p:cNvSpPr/>
          <p:nvPr/>
        </p:nvSpPr>
        <p:spPr>
          <a:xfrm>
            <a:off x="9007827" y="4429817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E8AC839C-7B01-2541-D80D-BD0EA7F129FF}"/>
              </a:ext>
            </a:extLst>
          </p:cNvPr>
          <p:cNvCxnSpPr/>
          <p:nvPr/>
        </p:nvCxnSpPr>
        <p:spPr>
          <a:xfrm>
            <a:off x="8354293" y="4015584"/>
            <a:ext cx="457200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AFF2060A-C41E-215B-4D61-F60C327EBF41}"/>
              </a:ext>
            </a:extLst>
          </p:cNvPr>
          <p:cNvCxnSpPr/>
          <p:nvPr/>
        </p:nvCxnSpPr>
        <p:spPr>
          <a:xfrm>
            <a:off x="7716984" y="3240245"/>
            <a:ext cx="2189018" cy="0"/>
          </a:xfrm>
          <a:prstGeom prst="straightConnector1">
            <a:avLst/>
          </a:prstGeom>
          <a:ln w="825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C806C854-38CF-1666-4738-5DADBA17AADD}"/>
              </a:ext>
            </a:extLst>
          </p:cNvPr>
          <p:cNvCxnSpPr/>
          <p:nvPr/>
        </p:nvCxnSpPr>
        <p:spPr>
          <a:xfrm flipV="1">
            <a:off x="7894072" y="2995935"/>
            <a:ext cx="0" cy="464127"/>
          </a:xfrm>
          <a:prstGeom prst="line">
            <a:avLst/>
          </a:prstGeom>
          <a:ln w="825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>
            <a:extLst>
              <a:ext uri="{FF2B5EF4-FFF2-40B4-BE49-F238E27FC236}">
                <a16:creationId xmlns:a16="http://schemas.microsoft.com/office/drawing/2014/main" id="{3BE0B774-EEA9-EBDE-E15C-377F4E0FF122}"/>
              </a:ext>
            </a:extLst>
          </p:cNvPr>
          <p:cNvSpPr/>
          <p:nvPr/>
        </p:nvSpPr>
        <p:spPr>
          <a:xfrm>
            <a:off x="7633854" y="3402056"/>
            <a:ext cx="2151875" cy="1309509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039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 animBg="1"/>
      <p:bldP spid="25" grpId="0"/>
      <p:bldP spid="26" grpId="0"/>
      <p:bldP spid="34" grpId="0"/>
      <p:bldP spid="35" grpId="0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/>
      <p:bldP spid="50" grpId="0" animBg="1"/>
      <p:bldP spid="52" grpId="0"/>
      <p:bldP spid="53" grpId="0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7" grpId="0" animBg="1"/>
      <p:bldP spid="67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44A9B-13CE-230E-EC8A-10A45DD88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8839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The Hydrogen Bond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AFB85EF-6385-821F-B885-E4753784DC43}"/>
              </a:ext>
            </a:extLst>
          </p:cNvPr>
          <p:cNvSpPr txBox="1"/>
          <p:nvPr/>
        </p:nvSpPr>
        <p:spPr>
          <a:xfrm>
            <a:off x="96975" y="843408"/>
            <a:ext cx="1192876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This situation occurs when hydrogen is bonded to </a:t>
            </a:r>
            <a:r>
              <a:rPr lang="en-US" sz="2800" b="1" dirty="0">
                <a:solidFill>
                  <a:srgbClr val="FF0000"/>
                </a:solidFill>
              </a:rPr>
              <a:t>F</a:t>
            </a:r>
            <a:r>
              <a:rPr lang="en-US" sz="2800" dirty="0"/>
              <a:t>luorine, </a:t>
            </a:r>
            <a:r>
              <a:rPr lang="en-US" sz="2800" b="1" dirty="0">
                <a:solidFill>
                  <a:srgbClr val="FF0000"/>
                </a:solidFill>
              </a:rPr>
              <a:t>O</a:t>
            </a:r>
            <a:r>
              <a:rPr lang="en-US" sz="2800" dirty="0"/>
              <a:t>xygen, or </a:t>
            </a:r>
            <a:r>
              <a:rPr lang="en-US" sz="2800" b="1" dirty="0">
                <a:solidFill>
                  <a:srgbClr val="FF0000"/>
                </a:solidFill>
              </a:rPr>
              <a:t>N</a:t>
            </a:r>
            <a:r>
              <a:rPr lang="en-US" sz="2800" dirty="0"/>
              <a:t>itrogen.</a:t>
            </a:r>
          </a:p>
          <a:p>
            <a:pPr algn="ctr"/>
            <a:r>
              <a:rPr lang="en-US" sz="2800" dirty="0"/>
              <a:t>(Chemistry is </a:t>
            </a:r>
            <a:r>
              <a:rPr lang="en-US" sz="2800" dirty="0">
                <a:solidFill>
                  <a:srgbClr val="FF0000"/>
                </a:solidFill>
              </a:rPr>
              <a:t>FON</a:t>
            </a:r>
            <a:r>
              <a:rPr lang="en-US" sz="2800" dirty="0"/>
              <a:t>!) </a:t>
            </a:r>
          </a:p>
          <a:p>
            <a:pPr algn="ctr"/>
            <a:r>
              <a:rPr lang="en-US" sz="2800" dirty="0"/>
              <a:t>(No one is laughing out loud, but you all secretly think its funny….secretly)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E8CE362-6EBF-F1A8-4E37-DD2052DAD092}"/>
              </a:ext>
            </a:extLst>
          </p:cNvPr>
          <p:cNvSpPr/>
          <p:nvPr/>
        </p:nvSpPr>
        <p:spPr>
          <a:xfrm>
            <a:off x="3795857" y="4061185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47BC41D-3D23-9927-8267-EA5E26FBBD41}"/>
              </a:ext>
            </a:extLst>
          </p:cNvPr>
          <p:cNvSpPr txBox="1"/>
          <p:nvPr/>
        </p:nvSpPr>
        <p:spPr>
          <a:xfrm>
            <a:off x="3065999" y="3605758"/>
            <a:ext cx="8174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H</a:t>
            </a:r>
            <a:endParaRPr lang="en-US" sz="6000" b="1" baseline="-25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258F13E-D189-0259-2C38-CBC19307B7EC}"/>
              </a:ext>
            </a:extLst>
          </p:cNvPr>
          <p:cNvSpPr txBox="1"/>
          <p:nvPr/>
        </p:nvSpPr>
        <p:spPr>
          <a:xfrm>
            <a:off x="4259180" y="3633786"/>
            <a:ext cx="8833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O</a:t>
            </a:r>
            <a:endParaRPr lang="en-US" sz="6000" b="1" baseline="-250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1B9D2A8-B513-DE88-8DFE-09F39B4861AC}"/>
              </a:ext>
            </a:extLst>
          </p:cNvPr>
          <p:cNvSpPr txBox="1"/>
          <p:nvPr/>
        </p:nvSpPr>
        <p:spPr>
          <a:xfrm>
            <a:off x="3060865" y="4350094"/>
            <a:ext cx="617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(2.1)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F86593D-FF93-F439-0616-E710DA8021DB}"/>
              </a:ext>
            </a:extLst>
          </p:cNvPr>
          <p:cNvSpPr txBox="1"/>
          <p:nvPr/>
        </p:nvSpPr>
        <p:spPr>
          <a:xfrm>
            <a:off x="4332023" y="4753130"/>
            <a:ext cx="617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(3.5)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85774979-D91B-B26A-E19D-1A0E44FC8DD9}"/>
              </a:ext>
            </a:extLst>
          </p:cNvPr>
          <p:cNvSpPr/>
          <p:nvPr/>
        </p:nvSpPr>
        <p:spPr>
          <a:xfrm>
            <a:off x="4098577" y="4061183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6D3AA3E8-9BA6-51ED-49D7-DA428BEC21F4}"/>
              </a:ext>
            </a:extLst>
          </p:cNvPr>
          <p:cNvSpPr/>
          <p:nvPr/>
        </p:nvSpPr>
        <p:spPr>
          <a:xfrm>
            <a:off x="4437460" y="3564287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FE7308DD-9385-D0C1-2B9D-3517F43F3588}"/>
              </a:ext>
            </a:extLst>
          </p:cNvPr>
          <p:cNvSpPr/>
          <p:nvPr/>
        </p:nvSpPr>
        <p:spPr>
          <a:xfrm>
            <a:off x="4700397" y="3562424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5762779D-4DEC-E753-385A-C90C6E79F79D}"/>
              </a:ext>
            </a:extLst>
          </p:cNvPr>
          <p:cNvSpPr/>
          <p:nvPr/>
        </p:nvSpPr>
        <p:spPr>
          <a:xfrm>
            <a:off x="4927995" y="3925012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C2A6ED00-2B85-D139-4A20-9BCF7615F6F9}"/>
              </a:ext>
            </a:extLst>
          </p:cNvPr>
          <p:cNvSpPr/>
          <p:nvPr/>
        </p:nvSpPr>
        <p:spPr>
          <a:xfrm>
            <a:off x="4911624" y="4175293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53F4F5B6-64AF-184C-E102-6F1CAA4B1E74}"/>
              </a:ext>
            </a:extLst>
          </p:cNvPr>
          <p:cNvSpPr/>
          <p:nvPr/>
        </p:nvSpPr>
        <p:spPr>
          <a:xfrm>
            <a:off x="4520285" y="4528429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2D78DE7-3AB5-B306-608F-1D086EA1366A}"/>
              </a:ext>
            </a:extLst>
          </p:cNvPr>
          <p:cNvSpPr txBox="1"/>
          <p:nvPr/>
        </p:nvSpPr>
        <p:spPr>
          <a:xfrm>
            <a:off x="591334" y="5844829"/>
            <a:ext cx="30659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Electronegativities.</a:t>
            </a:r>
          </a:p>
          <a:p>
            <a:r>
              <a:rPr lang="en-US" sz="1600" dirty="0"/>
              <a:t>(Just FYI, no need to memorize)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585FB61B-E4C4-A5D4-A919-4BE19A355059}"/>
              </a:ext>
            </a:extLst>
          </p:cNvPr>
          <p:cNvCxnSpPr>
            <a:stCxn id="44" idx="0"/>
          </p:cNvCxnSpPr>
          <p:nvPr/>
        </p:nvCxnSpPr>
        <p:spPr>
          <a:xfrm flipV="1">
            <a:off x="2124328" y="4733202"/>
            <a:ext cx="1044757" cy="1111627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EE42A5D2-0725-5431-F2D7-039D2E52EF84}"/>
              </a:ext>
            </a:extLst>
          </p:cNvPr>
          <p:cNvCxnSpPr>
            <a:cxnSpLocks/>
            <a:stCxn id="44" idx="0"/>
          </p:cNvCxnSpPr>
          <p:nvPr/>
        </p:nvCxnSpPr>
        <p:spPr>
          <a:xfrm flipV="1">
            <a:off x="2124328" y="5075388"/>
            <a:ext cx="2313131" cy="769441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ight Arrow 49">
            <a:extLst>
              <a:ext uri="{FF2B5EF4-FFF2-40B4-BE49-F238E27FC236}">
                <a16:creationId xmlns:a16="http://schemas.microsoft.com/office/drawing/2014/main" id="{498229D6-24E0-C7F8-04A3-4E392297E86B}"/>
              </a:ext>
            </a:extLst>
          </p:cNvPr>
          <p:cNvSpPr/>
          <p:nvPr/>
        </p:nvSpPr>
        <p:spPr>
          <a:xfrm>
            <a:off x="5368155" y="4107260"/>
            <a:ext cx="1953491" cy="285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EAF1BA1-7246-8DF1-F044-45CE128064AF}"/>
              </a:ext>
            </a:extLst>
          </p:cNvPr>
          <p:cNvSpPr txBox="1"/>
          <p:nvPr/>
        </p:nvSpPr>
        <p:spPr>
          <a:xfrm>
            <a:off x="7636367" y="3507753"/>
            <a:ext cx="8174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H</a:t>
            </a:r>
            <a:endParaRPr lang="en-US" sz="6000" b="1" baseline="-250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213D1D8-7CB9-E19F-D76F-EAD3A6DCDE5D}"/>
              </a:ext>
            </a:extLst>
          </p:cNvPr>
          <p:cNvSpPr txBox="1"/>
          <p:nvPr/>
        </p:nvSpPr>
        <p:spPr>
          <a:xfrm>
            <a:off x="8843403" y="3549636"/>
            <a:ext cx="5141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O</a:t>
            </a:r>
            <a:endParaRPr lang="en-US" sz="6000" b="1" baseline="-25000" dirty="0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4D2B0624-BBD7-2E7E-47E5-A24A2F660C4E}"/>
              </a:ext>
            </a:extLst>
          </p:cNvPr>
          <p:cNvSpPr/>
          <p:nvPr/>
        </p:nvSpPr>
        <p:spPr>
          <a:xfrm>
            <a:off x="9007828" y="3466282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0DE17063-0D43-A8E5-971E-1A2D5EC76B14}"/>
              </a:ext>
            </a:extLst>
          </p:cNvPr>
          <p:cNvSpPr/>
          <p:nvPr/>
        </p:nvSpPr>
        <p:spPr>
          <a:xfrm>
            <a:off x="9270765" y="3464419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51E19C2D-5023-C084-A440-16D8B61EF9FC}"/>
              </a:ext>
            </a:extLst>
          </p:cNvPr>
          <p:cNvSpPr/>
          <p:nvPr/>
        </p:nvSpPr>
        <p:spPr>
          <a:xfrm>
            <a:off x="9498363" y="3827007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B8C38517-EC0A-9EFB-5C8A-9601E91FCBD8}"/>
              </a:ext>
            </a:extLst>
          </p:cNvPr>
          <p:cNvSpPr/>
          <p:nvPr/>
        </p:nvSpPr>
        <p:spPr>
          <a:xfrm>
            <a:off x="9481992" y="4077288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497F72E8-B31C-B040-CBE0-AA2A01A7AA98}"/>
              </a:ext>
            </a:extLst>
          </p:cNvPr>
          <p:cNvSpPr/>
          <p:nvPr/>
        </p:nvSpPr>
        <p:spPr>
          <a:xfrm>
            <a:off x="9095374" y="4471010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E8AC839C-7B01-2541-D80D-BD0EA7F129FF}"/>
              </a:ext>
            </a:extLst>
          </p:cNvPr>
          <p:cNvCxnSpPr/>
          <p:nvPr/>
        </p:nvCxnSpPr>
        <p:spPr>
          <a:xfrm>
            <a:off x="8354293" y="4015584"/>
            <a:ext cx="457200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AFF2060A-C41E-215B-4D61-F60C327EBF41}"/>
              </a:ext>
            </a:extLst>
          </p:cNvPr>
          <p:cNvCxnSpPr/>
          <p:nvPr/>
        </p:nvCxnSpPr>
        <p:spPr>
          <a:xfrm>
            <a:off x="7716984" y="3240245"/>
            <a:ext cx="2189018" cy="0"/>
          </a:xfrm>
          <a:prstGeom prst="straightConnector1">
            <a:avLst/>
          </a:prstGeom>
          <a:ln w="825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C806C854-38CF-1666-4738-5DADBA17AADD}"/>
              </a:ext>
            </a:extLst>
          </p:cNvPr>
          <p:cNvCxnSpPr/>
          <p:nvPr/>
        </p:nvCxnSpPr>
        <p:spPr>
          <a:xfrm flipV="1">
            <a:off x="7894072" y="2995935"/>
            <a:ext cx="0" cy="464127"/>
          </a:xfrm>
          <a:prstGeom prst="line">
            <a:avLst/>
          </a:prstGeom>
          <a:ln w="825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>
            <a:extLst>
              <a:ext uri="{FF2B5EF4-FFF2-40B4-BE49-F238E27FC236}">
                <a16:creationId xmlns:a16="http://schemas.microsoft.com/office/drawing/2014/main" id="{3BE0B774-EEA9-EBDE-E15C-377F4E0FF122}"/>
              </a:ext>
            </a:extLst>
          </p:cNvPr>
          <p:cNvSpPr/>
          <p:nvPr/>
        </p:nvSpPr>
        <p:spPr>
          <a:xfrm>
            <a:off x="7633854" y="3402056"/>
            <a:ext cx="2151875" cy="1309509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1308A80-1805-EA16-6C1B-0D4DC5719240}"/>
              </a:ext>
            </a:extLst>
          </p:cNvPr>
          <p:cNvSpPr/>
          <p:nvPr/>
        </p:nvSpPr>
        <p:spPr>
          <a:xfrm>
            <a:off x="96975" y="881150"/>
            <a:ext cx="11928766" cy="1309509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579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4" grpId="0" animBg="1"/>
      <p:bldP spid="25" grpId="0"/>
      <p:bldP spid="26" grpId="0"/>
      <p:bldP spid="34" grpId="0"/>
      <p:bldP spid="35" grpId="0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4" grpId="0"/>
      <p:bldP spid="50" grpId="0" animBg="1"/>
      <p:bldP spid="52" grpId="0"/>
      <p:bldP spid="53" grpId="0"/>
      <p:bldP spid="57" grpId="0" animBg="1"/>
      <p:bldP spid="58" grpId="0" animBg="1"/>
      <p:bldP spid="59" grpId="0" animBg="1"/>
      <p:bldP spid="60" grpId="0" animBg="1"/>
      <p:bldP spid="61" grpId="0" animBg="1"/>
      <p:bldP spid="67" grpId="0" animBg="1"/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44A9B-13CE-230E-EC8A-10A45DD88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8839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The Hydrogen Bond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AFB85EF-6385-821F-B885-E4753784DC43}"/>
              </a:ext>
            </a:extLst>
          </p:cNvPr>
          <p:cNvSpPr txBox="1"/>
          <p:nvPr/>
        </p:nvSpPr>
        <p:spPr>
          <a:xfrm>
            <a:off x="96975" y="843408"/>
            <a:ext cx="1192876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This situation occurs when hydrogen is bonded to </a:t>
            </a:r>
            <a:r>
              <a:rPr lang="en-US" sz="2800" b="1" dirty="0">
                <a:solidFill>
                  <a:srgbClr val="FF0000"/>
                </a:solidFill>
              </a:rPr>
              <a:t>F</a:t>
            </a:r>
            <a:r>
              <a:rPr lang="en-US" sz="2800" dirty="0"/>
              <a:t>luorine, </a:t>
            </a:r>
            <a:r>
              <a:rPr lang="en-US" sz="2800" b="1" dirty="0">
                <a:solidFill>
                  <a:srgbClr val="FF0000"/>
                </a:solidFill>
              </a:rPr>
              <a:t>O</a:t>
            </a:r>
            <a:r>
              <a:rPr lang="en-US" sz="2800" dirty="0"/>
              <a:t>xygen, or </a:t>
            </a:r>
            <a:r>
              <a:rPr lang="en-US" sz="2800" b="1" dirty="0">
                <a:solidFill>
                  <a:srgbClr val="FF0000"/>
                </a:solidFill>
              </a:rPr>
              <a:t>N</a:t>
            </a:r>
            <a:r>
              <a:rPr lang="en-US" sz="2800" dirty="0"/>
              <a:t>itrogen.</a:t>
            </a:r>
          </a:p>
          <a:p>
            <a:pPr algn="ctr"/>
            <a:r>
              <a:rPr lang="en-US" sz="2800" dirty="0"/>
              <a:t>(Chemistry is </a:t>
            </a:r>
            <a:r>
              <a:rPr lang="en-US" sz="2800" dirty="0">
                <a:solidFill>
                  <a:srgbClr val="FF0000"/>
                </a:solidFill>
              </a:rPr>
              <a:t>FON</a:t>
            </a:r>
            <a:r>
              <a:rPr lang="en-US" sz="2800" dirty="0"/>
              <a:t>!) </a:t>
            </a:r>
          </a:p>
          <a:p>
            <a:pPr algn="ctr"/>
            <a:r>
              <a:rPr lang="en-US" sz="2800" dirty="0"/>
              <a:t>(No one is laughing out loud, but you all secretly think its funny….secretly)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E8CE362-6EBF-F1A8-4E37-DD2052DAD092}"/>
              </a:ext>
            </a:extLst>
          </p:cNvPr>
          <p:cNvSpPr/>
          <p:nvPr/>
        </p:nvSpPr>
        <p:spPr>
          <a:xfrm>
            <a:off x="3795857" y="4061185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47BC41D-3D23-9927-8267-EA5E26FBBD41}"/>
              </a:ext>
            </a:extLst>
          </p:cNvPr>
          <p:cNvSpPr txBox="1"/>
          <p:nvPr/>
        </p:nvSpPr>
        <p:spPr>
          <a:xfrm>
            <a:off x="3065999" y="3605758"/>
            <a:ext cx="8174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H</a:t>
            </a:r>
            <a:endParaRPr lang="en-US" sz="6000" b="1" baseline="-25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258F13E-D189-0259-2C38-CBC19307B7EC}"/>
              </a:ext>
            </a:extLst>
          </p:cNvPr>
          <p:cNvSpPr txBox="1"/>
          <p:nvPr/>
        </p:nvSpPr>
        <p:spPr>
          <a:xfrm>
            <a:off x="4259180" y="3633786"/>
            <a:ext cx="8833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N</a:t>
            </a:r>
            <a:endParaRPr lang="en-US" sz="6000" b="1" baseline="-250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1B9D2A8-B513-DE88-8DFE-09F39B4861AC}"/>
              </a:ext>
            </a:extLst>
          </p:cNvPr>
          <p:cNvSpPr txBox="1"/>
          <p:nvPr/>
        </p:nvSpPr>
        <p:spPr>
          <a:xfrm>
            <a:off x="3060865" y="4350094"/>
            <a:ext cx="617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(2.1)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F86593D-FF93-F439-0616-E710DA8021DB}"/>
              </a:ext>
            </a:extLst>
          </p:cNvPr>
          <p:cNvSpPr txBox="1"/>
          <p:nvPr/>
        </p:nvSpPr>
        <p:spPr>
          <a:xfrm>
            <a:off x="4332023" y="4753130"/>
            <a:ext cx="617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(3.0)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85774979-D91B-B26A-E19D-1A0E44FC8DD9}"/>
              </a:ext>
            </a:extLst>
          </p:cNvPr>
          <p:cNvSpPr/>
          <p:nvPr/>
        </p:nvSpPr>
        <p:spPr>
          <a:xfrm>
            <a:off x="4098577" y="4061183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6D3AA3E8-9BA6-51ED-49D7-DA428BEC21F4}"/>
              </a:ext>
            </a:extLst>
          </p:cNvPr>
          <p:cNvSpPr/>
          <p:nvPr/>
        </p:nvSpPr>
        <p:spPr>
          <a:xfrm>
            <a:off x="4382040" y="3564287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FE7308DD-9385-D0C1-2B9D-3517F43F3588}"/>
              </a:ext>
            </a:extLst>
          </p:cNvPr>
          <p:cNvSpPr/>
          <p:nvPr/>
        </p:nvSpPr>
        <p:spPr>
          <a:xfrm>
            <a:off x="4644977" y="3562424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5762779D-4DEC-E753-385A-C90C6E79F79D}"/>
              </a:ext>
            </a:extLst>
          </p:cNvPr>
          <p:cNvSpPr/>
          <p:nvPr/>
        </p:nvSpPr>
        <p:spPr>
          <a:xfrm>
            <a:off x="4969796" y="4061183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53F4F5B6-64AF-184C-E102-6F1CAA4B1E74}"/>
              </a:ext>
            </a:extLst>
          </p:cNvPr>
          <p:cNvSpPr/>
          <p:nvPr/>
        </p:nvSpPr>
        <p:spPr>
          <a:xfrm>
            <a:off x="4520285" y="4528429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2D78DE7-3AB5-B306-608F-1D086EA1366A}"/>
              </a:ext>
            </a:extLst>
          </p:cNvPr>
          <p:cNvSpPr txBox="1"/>
          <p:nvPr/>
        </p:nvSpPr>
        <p:spPr>
          <a:xfrm>
            <a:off x="591334" y="5844829"/>
            <a:ext cx="30659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Electronegativities.</a:t>
            </a:r>
          </a:p>
          <a:p>
            <a:r>
              <a:rPr lang="en-US" sz="1600" dirty="0"/>
              <a:t>(Just FYI, no need to memorize)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585FB61B-E4C4-A5D4-A919-4BE19A355059}"/>
              </a:ext>
            </a:extLst>
          </p:cNvPr>
          <p:cNvCxnSpPr>
            <a:stCxn id="44" idx="0"/>
          </p:cNvCxnSpPr>
          <p:nvPr/>
        </p:nvCxnSpPr>
        <p:spPr>
          <a:xfrm flipV="1">
            <a:off x="2124328" y="4733202"/>
            <a:ext cx="1044757" cy="1111627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EE42A5D2-0725-5431-F2D7-039D2E52EF84}"/>
              </a:ext>
            </a:extLst>
          </p:cNvPr>
          <p:cNvCxnSpPr>
            <a:cxnSpLocks/>
            <a:stCxn id="44" idx="0"/>
          </p:cNvCxnSpPr>
          <p:nvPr/>
        </p:nvCxnSpPr>
        <p:spPr>
          <a:xfrm flipV="1">
            <a:off x="2124328" y="5075388"/>
            <a:ext cx="2313131" cy="769441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ight Arrow 49">
            <a:extLst>
              <a:ext uri="{FF2B5EF4-FFF2-40B4-BE49-F238E27FC236}">
                <a16:creationId xmlns:a16="http://schemas.microsoft.com/office/drawing/2014/main" id="{498229D6-24E0-C7F8-04A3-4E392297E86B}"/>
              </a:ext>
            </a:extLst>
          </p:cNvPr>
          <p:cNvSpPr/>
          <p:nvPr/>
        </p:nvSpPr>
        <p:spPr>
          <a:xfrm>
            <a:off x="5368155" y="4107260"/>
            <a:ext cx="1953491" cy="285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EAF1BA1-7246-8DF1-F044-45CE128064AF}"/>
              </a:ext>
            </a:extLst>
          </p:cNvPr>
          <p:cNvSpPr txBox="1"/>
          <p:nvPr/>
        </p:nvSpPr>
        <p:spPr>
          <a:xfrm>
            <a:off x="7636367" y="3507753"/>
            <a:ext cx="8174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H</a:t>
            </a:r>
            <a:endParaRPr lang="en-US" sz="6000" b="1" baseline="-250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213D1D8-7CB9-E19F-D76F-EAD3A6DCDE5D}"/>
              </a:ext>
            </a:extLst>
          </p:cNvPr>
          <p:cNvSpPr txBox="1"/>
          <p:nvPr/>
        </p:nvSpPr>
        <p:spPr>
          <a:xfrm>
            <a:off x="8843403" y="3549636"/>
            <a:ext cx="5141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N</a:t>
            </a:r>
            <a:endParaRPr lang="en-US" sz="6000" b="1" baseline="-25000" dirty="0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4D2B0624-BBD7-2E7E-47E5-A24A2F660C4E}"/>
              </a:ext>
            </a:extLst>
          </p:cNvPr>
          <p:cNvSpPr/>
          <p:nvPr/>
        </p:nvSpPr>
        <p:spPr>
          <a:xfrm>
            <a:off x="8966263" y="3466282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0DE17063-0D43-A8E5-971E-1A2D5EC76B14}"/>
              </a:ext>
            </a:extLst>
          </p:cNvPr>
          <p:cNvSpPr/>
          <p:nvPr/>
        </p:nvSpPr>
        <p:spPr>
          <a:xfrm>
            <a:off x="9229200" y="3464419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51E19C2D-5023-C084-A440-16D8B61EF9FC}"/>
              </a:ext>
            </a:extLst>
          </p:cNvPr>
          <p:cNvSpPr/>
          <p:nvPr/>
        </p:nvSpPr>
        <p:spPr>
          <a:xfrm>
            <a:off x="9512875" y="3974479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497F72E8-B31C-B040-CBE0-AA2A01A7AA98}"/>
              </a:ext>
            </a:extLst>
          </p:cNvPr>
          <p:cNvSpPr/>
          <p:nvPr/>
        </p:nvSpPr>
        <p:spPr>
          <a:xfrm>
            <a:off x="9159927" y="4430424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E8AC839C-7B01-2541-D80D-BD0EA7F129FF}"/>
              </a:ext>
            </a:extLst>
          </p:cNvPr>
          <p:cNvCxnSpPr/>
          <p:nvPr/>
        </p:nvCxnSpPr>
        <p:spPr>
          <a:xfrm>
            <a:off x="8354293" y="4015584"/>
            <a:ext cx="457200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AFF2060A-C41E-215B-4D61-F60C327EBF41}"/>
              </a:ext>
            </a:extLst>
          </p:cNvPr>
          <p:cNvCxnSpPr/>
          <p:nvPr/>
        </p:nvCxnSpPr>
        <p:spPr>
          <a:xfrm>
            <a:off x="7716984" y="3240245"/>
            <a:ext cx="2189018" cy="0"/>
          </a:xfrm>
          <a:prstGeom prst="straightConnector1">
            <a:avLst/>
          </a:prstGeom>
          <a:ln w="825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C806C854-38CF-1666-4738-5DADBA17AADD}"/>
              </a:ext>
            </a:extLst>
          </p:cNvPr>
          <p:cNvCxnSpPr/>
          <p:nvPr/>
        </p:nvCxnSpPr>
        <p:spPr>
          <a:xfrm flipV="1">
            <a:off x="7894072" y="2995935"/>
            <a:ext cx="0" cy="464127"/>
          </a:xfrm>
          <a:prstGeom prst="line">
            <a:avLst/>
          </a:prstGeom>
          <a:ln w="825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>
            <a:extLst>
              <a:ext uri="{FF2B5EF4-FFF2-40B4-BE49-F238E27FC236}">
                <a16:creationId xmlns:a16="http://schemas.microsoft.com/office/drawing/2014/main" id="{3BE0B774-EEA9-EBDE-E15C-377F4E0FF122}"/>
              </a:ext>
            </a:extLst>
          </p:cNvPr>
          <p:cNvSpPr/>
          <p:nvPr/>
        </p:nvSpPr>
        <p:spPr>
          <a:xfrm>
            <a:off x="7633854" y="3402056"/>
            <a:ext cx="2151875" cy="1309509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CFE4D9D-1F0B-8B48-4B44-EC5B2BA82865}"/>
              </a:ext>
            </a:extLst>
          </p:cNvPr>
          <p:cNvSpPr/>
          <p:nvPr/>
        </p:nvSpPr>
        <p:spPr>
          <a:xfrm>
            <a:off x="96975" y="881150"/>
            <a:ext cx="11928766" cy="1309509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85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5" grpId="0"/>
      <p:bldP spid="26" grpId="0"/>
      <p:bldP spid="34" grpId="0"/>
      <p:bldP spid="35" grpId="0"/>
      <p:bldP spid="37" grpId="0" animBg="1"/>
      <p:bldP spid="38" grpId="0" animBg="1"/>
      <p:bldP spid="39" grpId="0" animBg="1"/>
      <p:bldP spid="40" grpId="0" animBg="1"/>
      <p:bldP spid="42" grpId="0" animBg="1"/>
      <p:bldP spid="44" grpId="0"/>
      <p:bldP spid="50" grpId="0" animBg="1"/>
      <p:bldP spid="52" grpId="0"/>
      <p:bldP spid="53" grpId="0"/>
      <p:bldP spid="57" grpId="0" animBg="1"/>
      <p:bldP spid="58" grpId="0" animBg="1"/>
      <p:bldP spid="59" grpId="0" animBg="1"/>
      <p:bldP spid="61" grpId="0" animBg="1"/>
      <p:bldP spid="67" grpId="0" animBg="1"/>
      <p:bldP spid="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6E732271-0345-2F1D-A20E-77B4B744A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6875"/>
            <a:ext cx="10515600" cy="647700"/>
          </a:xfrm>
        </p:spPr>
        <p:txBody>
          <a:bodyPr>
            <a:normAutofit fontScale="90000"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Example 11.2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6A7027-C990-C82B-4D0E-539B3B402022}"/>
              </a:ext>
            </a:extLst>
          </p:cNvPr>
          <p:cNvSpPr txBox="1"/>
          <p:nvPr/>
        </p:nvSpPr>
        <p:spPr>
          <a:xfrm>
            <a:off x="0" y="393215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i="1" dirty="0"/>
              <a:t>Which of the following can form hydrogen bonds </a:t>
            </a:r>
            <a:r>
              <a:rPr lang="en-CA" sz="2400" b="1" i="1" dirty="0">
                <a:solidFill>
                  <a:srgbClr val="FF0000"/>
                </a:solidFill>
              </a:rPr>
              <a:t>with water</a:t>
            </a:r>
            <a:r>
              <a:rPr lang="en-CA" sz="2400" i="1" dirty="0"/>
              <a:t>? CH</a:t>
            </a:r>
            <a:r>
              <a:rPr lang="en-CA" sz="2400" i="1" baseline="-25000" dirty="0"/>
              <a:t>3</a:t>
            </a:r>
            <a:r>
              <a:rPr lang="en-CA" sz="2400" i="1" dirty="0"/>
              <a:t>OCH</a:t>
            </a:r>
            <a:r>
              <a:rPr lang="en-CA" sz="2400" i="1" baseline="-25000" dirty="0"/>
              <a:t>3</a:t>
            </a:r>
            <a:r>
              <a:rPr lang="en-CA" sz="2400" i="1" dirty="0"/>
              <a:t>, CH4,  F</a:t>
            </a:r>
            <a:r>
              <a:rPr lang="en-CA" sz="2400" i="1" baseline="30000" dirty="0"/>
              <a:t>-</a:t>
            </a:r>
            <a:r>
              <a:rPr lang="en-CA" sz="2400" i="1" dirty="0"/>
              <a:t>, HCOOH, Na</a:t>
            </a:r>
            <a:r>
              <a:rPr lang="en-CA" sz="2400" i="1" baseline="30000" dirty="0"/>
              <a:t>+</a:t>
            </a:r>
            <a:r>
              <a:rPr lang="en-CA" sz="2400" i="1" dirty="0"/>
              <a:t>.</a:t>
            </a:r>
            <a:endParaRPr lang="en-CA" sz="2400" i="1" baseline="-250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6EB6139-FBE0-2EB1-BF06-9C8F95C9EDE2}"/>
              </a:ext>
            </a:extLst>
          </p:cNvPr>
          <p:cNvSpPr/>
          <p:nvPr/>
        </p:nvSpPr>
        <p:spPr>
          <a:xfrm>
            <a:off x="7717627" y="425904"/>
            <a:ext cx="1176991" cy="396285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C0C007-B552-DEAB-F3BB-64ED2E82DCCD}"/>
              </a:ext>
            </a:extLst>
          </p:cNvPr>
          <p:cNvSpPr txBox="1"/>
          <p:nvPr/>
        </p:nvSpPr>
        <p:spPr>
          <a:xfrm>
            <a:off x="3150816" y="2345780"/>
            <a:ext cx="8833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O</a:t>
            </a:r>
            <a:endParaRPr lang="en-US" sz="6000" b="1" baseline="-25000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FF3E4B5-FA32-5080-04AE-3D2D872999DB}"/>
              </a:ext>
            </a:extLst>
          </p:cNvPr>
          <p:cNvSpPr/>
          <p:nvPr/>
        </p:nvSpPr>
        <p:spPr>
          <a:xfrm>
            <a:off x="3329096" y="2276281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833D065-CB8A-A731-9437-C20E439ED160}"/>
              </a:ext>
            </a:extLst>
          </p:cNvPr>
          <p:cNvSpPr/>
          <p:nvPr/>
        </p:nvSpPr>
        <p:spPr>
          <a:xfrm>
            <a:off x="3592033" y="2274418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97446EB-5745-9506-0A2A-46E926205580}"/>
              </a:ext>
            </a:extLst>
          </p:cNvPr>
          <p:cNvSpPr/>
          <p:nvPr/>
        </p:nvSpPr>
        <p:spPr>
          <a:xfrm>
            <a:off x="3819631" y="2637006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D5AAE59-1A2F-6846-ED7D-748293EA9B56}"/>
              </a:ext>
            </a:extLst>
          </p:cNvPr>
          <p:cNvSpPr/>
          <p:nvPr/>
        </p:nvSpPr>
        <p:spPr>
          <a:xfrm>
            <a:off x="3803260" y="2887287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B18FB60-F544-D320-9C06-8EE5155ED8E9}"/>
              </a:ext>
            </a:extLst>
          </p:cNvPr>
          <p:cNvSpPr txBox="1"/>
          <p:nvPr/>
        </p:nvSpPr>
        <p:spPr>
          <a:xfrm>
            <a:off x="3166207" y="3448250"/>
            <a:ext cx="675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C</a:t>
            </a:r>
            <a:endParaRPr lang="en-US" sz="6000" b="1" baseline="-25000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1609753-174C-585F-2306-8C02FD67DF25}"/>
              </a:ext>
            </a:extLst>
          </p:cNvPr>
          <p:cNvCxnSpPr/>
          <p:nvPr/>
        </p:nvCxnSpPr>
        <p:spPr>
          <a:xfrm>
            <a:off x="3504189" y="3231715"/>
            <a:ext cx="0" cy="385656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C3235AF-69D6-4684-A76E-A68141C321EF}"/>
              </a:ext>
            </a:extLst>
          </p:cNvPr>
          <p:cNvCxnSpPr/>
          <p:nvPr/>
        </p:nvCxnSpPr>
        <p:spPr>
          <a:xfrm>
            <a:off x="3517032" y="4271085"/>
            <a:ext cx="0" cy="385656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A452B99-677E-27F4-6A55-D052A7D08209}"/>
              </a:ext>
            </a:extLst>
          </p:cNvPr>
          <p:cNvCxnSpPr>
            <a:cxnSpLocks/>
          </p:cNvCxnSpPr>
          <p:nvPr/>
        </p:nvCxnSpPr>
        <p:spPr>
          <a:xfrm>
            <a:off x="3737394" y="3956081"/>
            <a:ext cx="446679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8890BE3-5D16-230B-FC19-AA017B14FF54}"/>
              </a:ext>
            </a:extLst>
          </p:cNvPr>
          <p:cNvCxnSpPr>
            <a:cxnSpLocks/>
          </p:cNvCxnSpPr>
          <p:nvPr/>
        </p:nvCxnSpPr>
        <p:spPr>
          <a:xfrm>
            <a:off x="2704137" y="3956081"/>
            <a:ext cx="446679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5FADDB43-4DE0-1A92-DD21-7C21F97439CE}"/>
              </a:ext>
            </a:extLst>
          </p:cNvPr>
          <p:cNvSpPr txBox="1"/>
          <p:nvPr/>
        </p:nvSpPr>
        <p:spPr>
          <a:xfrm>
            <a:off x="4192995" y="3448250"/>
            <a:ext cx="675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H</a:t>
            </a:r>
            <a:endParaRPr lang="en-US" sz="6000" b="1" baseline="-25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6B369D4-46E2-BDCC-46D1-A4A820924FCF}"/>
              </a:ext>
            </a:extLst>
          </p:cNvPr>
          <p:cNvSpPr txBox="1"/>
          <p:nvPr/>
        </p:nvSpPr>
        <p:spPr>
          <a:xfrm>
            <a:off x="3181598" y="4440206"/>
            <a:ext cx="675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H</a:t>
            </a:r>
            <a:endParaRPr lang="en-US" sz="6000" b="1" baseline="-250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79456CD-DE54-2AB5-B41C-C159BD83FE88}"/>
              </a:ext>
            </a:extLst>
          </p:cNvPr>
          <p:cNvSpPr txBox="1"/>
          <p:nvPr/>
        </p:nvSpPr>
        <p:spPr>
          <a:xfrm>
            <a:off x="2041018" y="3448250"/>
            <a:ext cx="675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H</a:t>
            </a:r>
            <a:endParaRPr lang="en-US" sz="6000" b="1" baseline="-250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B3EA404-6957-EC40-8A28-2FAE5C10307C}"/>
              </a:ext>
            </a:extLst>
          </p:cNvPr>
          <p:cNvSpPr txBox="1"/>
          <p:nvPr/>
        </p:nvSpPr>
        <p:spPr>
          <a:xfrm>
            <a:off x="1698493" y="2216052"/>
            <a:ext cx="675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C</a:t>
            </a:r>
            <a:endParaRPr lang="en-US" sz="6000" b="1" baseline="-25000" dirty="0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F374BC27-E528-77D7-FB3F-D006BFA751B9}"/>
              </a:ext>
            </a:extLst>
          </p:cNvPr>
          <p:cNvCxnSpPr/>
          <p:nvPr/>
        </p:nvCxnSpPr>
        <p:spPr>
          <a:xfrm>
            <a:off x="2036475" y="1999517"/>
            <a:ext cx="0" cy="385656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E843D6C-980D-9EFA-A1C7-EBA2AF3836DD}"/>
              </a:ext>
            </a:extLst>
          </p:cNvPr>
          <p:cNvCxnSpPr/>
          <p:nvPr/>
        </p:nvCxnSpPr>
        <p:spPr>
          <a:xfrm>
            <a:off x="2049318" y="3038887"/>
            <a:ext cx="0" cy="385656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2355236-8CCF-72AF-6962-8B215A0A0606}"/>
              </a:ext>
            </a:extLst>
          </p:cNvPr>
          <p:cNvCxnSpPr>
            <a:cxnSpLocks/>
          </p:cNvCxnSpPr>
          <p:nvPr/>
        </p:nvCxnSpPr>
        <p:spPr>
          <a:xfrm>
            <a:off x="2269680" y="2723883"/>
            <a:ext cx="77832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1860D376-0E36-F43B-87AE-0AD83B19430C}"/>
              </a:ext>
            </a:extLst>
          </p:cNvPr>
          <p:cNvCxnSpPr>
            <a:cxnSpLocks/>
          </p:cNvCxnSpPr>
          <p:nvPr/>
        </p:nvCxnSpPr>
        <p:spPr>
          <a:xfrm>
            <a:off x="1236423" y="2723883"/>
            <a:ext cx="446679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FDD390ED-CB70-BF62-41E9-5651C4E3C425}"/>
              </a:ext>
            </a:extLst>
          </p:cNvPr>
          <p:cNvSpPr txBox="1"/>
          <p:nvPr/>
        </p:nvSpPr>
        <p:spPr>
          <a:xfrm>
            <a:off x="1730349" y="1202851"/>
            <a:ext cx="675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H</a:t>
            </a:r>
            <a:endParaRPr lang="en-US" sz="6000" b="1" baseline="-250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A6633F9-FB1B-2AEA-0444-0920F5E7D324}"/>
              </a:ext>
            </a:extLst>
          </p:cNvPr>
          <p:cNvSpPr txBox="1"/>
          <p:nvPr/>
        </p:nvSpPr>
        <p:spPr>
          <a:xfrm>
            <a:off x="1713884" y="3208008"/>
            <a:ext cx="675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H</a:t>
            </a:r>
            <a:endParaRPr lang="en-US" sz="6000" b="1" baseline="-2500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C14CE88-B28E-76F6-4176-A097420B1994}"/>
              </a:ext>
            </a:extLst>
          </p:cNvPr>
          <p:cNvSpPr txBox="1"/>
          <p:nvPr/>
        </p:nvSpPr>
        <p:spPr>
          <a:xfrm>
            <a:off x="573304" y="2216052"/>
            <a:ext cx="675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H</a:t>
            </a:r>
            <a:endParaRPr lang="en-US" sz="6000" b="1" baseline="-25000" dirty="0"/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0A51B7B4-0A42-1557-BBDF-43FDD48B6272}"/>
              </a:ext>
            </a:extLst>
          </p:cNvPr>
          <p:cNvCxnSpPr>
            <a:cxnSpLocks/>
          </p:cNvCxnSpPr>
          <p:nvPr/>
        </p:nvCxnSpPr>
        <p:spPr>
          <a:xfrm flipV="1">
            <a:off x="3855167" y="3361443"/>
            <a:ext cx="2220061" cy="2317202"/>
          </a:xfrm>
          <a:prstGeom prst="straightConnector1">
            <a:avLst/>
          </a:prstGeom>
          <a:ln w="825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1F019598-BA97-7D5B-E0CD-59A591E2025D}"/>
              </a:ext>
            </a:extLst>
          </p:cNvPr>
          <p:cNvCxnSpPr>
            <a:cxnSpLocks/>
          </p:cNvCxnSpPr>
          <p:nvPr/>
        </p:nvCxnSpPr>
        <p:spPr>
          <a:xfrm flipH="1" flipV="1">
            <a:off x="3831323" y="5303464"/>
            <a:ext cx="394902" cy="442593"/>
          </a:xfrm>
          <a:prstGeom prst="line">
            <a:avLst/>
          </a:prstGeom>
          <a:ln w="825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BAD58529-F8AB-D4AA-50D9-0D1ADD3EB73D}"/>
              </a:ext>
            </a:extLst>
          </p:cNvPr>
          <p:cNvSpPr txBox="1"/>
          <p:nvPr/>
        </p:nvSpPr>
        <p:spPr>
          <a:xfrm>
            <a:off x="9329669" y="2274418"/>
            <a:ext cx="76053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O</a:t>
            </a:r>
            <a:endParaRPr lang="en-US" sz="6000" b="1" baseline="-25000" dirty="0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2FCD7F05-4B7A-0EFB-2CC8-A8AA279397E1}"/>
              </a:ext>
            </a:extLst>
          </p:cNvPr>
          <p:cNvSpPr/>
          <p:nvPr/>
        </p:nvSpPr>
        <p:spPr>
          <a:xfrm>
            <a:off x="10040102" y="2347643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9C01362F-453E-B298-DEA6-7F337A62DBC1}"/>
              </a:ext>
            </a:extLst>
          </p:cNvPr>
          <p:cNvSpPr/>
          <p:nvPr/>
        </p:nvSpPr>
        <p:spPr>
          <a:xfrm>
            <a:off x="10162911" y="2535306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F432050D-7B89-3337-0EB5-3BCBA87D1904}"/>
              </a:ext>
            </a:extLst>
          </p:cNvPr>
          <p:cNvSpPr/>
          <p:nvPr/>
        </p:nvSpPr>
        <p:spPr>
          <a:xfrm>
            <a:off x="9016925" y="2529725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5AC2F6C3-0695-E500-E2DA-5685462E0172}"/>
              </a:ext>
            </a:extLst>
          </p:cNvPr>
          <p:cNvSpPr/>
          <p:nvPr/>
        </p:nvSpPr>
        <p:spPr>
          <a:xfrm>
            <a:off x="9204321" y="2345780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EB5727B-8DDD-FEAB-0E37-D1E66BF911BC}"/>
              </a:ext>
            </a:extLst>
          </p:cNvPr>
          <p:cNvSpPr txBox="1"/>
          <p:nvPr/>
        </p:nvSpPr>
        <p:spPr>
          <a:xfrm>
            <a:off x="10247985" y="3201474"/>
            <a:ext cx="675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C</a:t>
            </a:r>
            <a:endParaRPr lang="en-US" sz="6000" b="1" baseline="-25000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1CA897F-3D21-C459-F2B7-F6AB0CF41043}"/>
              </a:ext>
            </a:extLst>
          </p:cNvPr>
          <p:cNvSpPr txBox="1"/>
          <p:nvPr/>
        </p:nvSpPr>
        <p:spPr>
          <a:xfrm>
            <a:off x="8504781" y="3201473"/>
            <a:ext cx="675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C</a:t>
            </a:r>
            <a:endParaRPr lang="en-US" sz="6000" b="1" baseline="-25000" dirty="0"/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D2C4DD0C-FD25-6967-02BD-319DF2D68F68}"/>
              </a:ext>
            </a:extLst>
          </p:cNvPr>
          <p:cNvCxnSpPr>
            <a:cxnSpLocks/>
          </p:cNvCxnSpPr>
          <p:nvPr/>
        </p:nvCxnSpPr>
        <p:spPr>
          <a:xfrm>
            <a:off x="10026565" y="3097253"/>
            <a:ext cx="311439" cy="350997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FF023893-8E9C-C9A7-369E-D90A13A7C179}"/>
              </a:ext>
            </a:extLst>
          </p:cNvPr>
          <p:cNvCxnSpPr>
            <a:cxnSpLocks/>
          </p:cNvCxnSpPr>
          <p:nvPr/>
        </p:nvCxnSpPr>
        <p:spPr>
          <a:xfrm flipH="1">
            <a:off x="9065578" y="3075864"/>
            <a:ext cx="321751" cy="348679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7A97BF60-12E6-1DFC-EF7E-2ED49D16DE62}"/>
              </a:ext>
            </a:extLst>
          </p:cNvPr>
          <p:cNvCxnSpPr>
            <a:cxnSpLocks/>
          </p:cNvCxnSpPr>
          <p:nvPr/>
        </p:nvCxnSpPr>
        <p:spPr>
          <a:xfrm flipV="1">
            <a:off x="8204548" y="3956081"/>
            <a:ext cx="342036" cy="315004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D96E126E-8EA8-5AB1-821A-ABF1E326303A}"/>
              </a:ext>
            </a:extLst>
          </p:cNvPr>
          <p:cNvCxnSpPr>
            <a:cxnSpLocks/>
          </p:cNvCxnSpPr>
          <p:nvPr/>
        </p:nvCxnSpPr>
        <p:spPr>
          <a:xfrm>
            <a:off x="8254874" y="3250203"/>
            <a:ext cx="310215" cy="210283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AE4CC80B-0068-9D62-6570-E00023E1134E}"/>
              </a:ext>
            </a:extLst>
          </p:cNvPr>
          <p:cNvCxnSpPr>
            <a:cxnSpLocks/>
          </p:cNvCxnSpPr>
          <p:nvPr/>
        </p:nvCxnSpPr>
        <p:spPr>
          <a:xfrm>
            <a:off x="9145629" y="4048845"/>
            <a:ext cx="310215" cy="210283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6F793FC0-CF68-CB88-2485-8BEC33C8BC84}"/>
              </a:ext>
            </a:extLst>
          </p:cNvPr>
          <p:cNvCxnSpPr>
            <a:cxnSpLocks/>
          </p:cNvCxnSpPr>
          <p:nvPr/>
        </p:nvCxnSpPr>
        <p:spPr>
          <a:xfrm>
            <a:off x="10835153" y="4048845"/>
            <a:ext cx="310215" cy="210283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752B2E25-F5E0-D173-4E20-702742C363EB}"/>
              </a:ext>
            </a:extLst>
          </p:cNvPr>
          <p:cNvCxnSpPr>
            <a:cxnSpLocks/>
          </p:cNvCxnSpPr>
          <p:nvPr/>
        </p:nvCxnSpPr>
        <p:spPr>
          <a:xfrm flipH="1">
            <a:off x="10775151" y="3097253"/>
            <a:ext cx="321751" cy="348679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751FEBC1-C6E7-BBDF-45B8-A6C0F8297B76}"/>
              </a:ext>
            </a:extLst>
          </p:cNvPr>
          <p:cNvCxnSpPr>
            <a:cxnSpLocks/>
          </p:cNvCxnSpPr>
          <p:nvPr/>
        </p:nvCxnSpPr>
        <p:spPr>
          <a:xfrm flipH="1">
            <a:off x="10026565" y="4003018"/>
            <a:ext cx="321751" cy="348679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758D8E94-2B8F-5B26-6BF7-C57CC116C1C8}"/>
              </a:ext>
            </a:extLst>
          </p:cNvPr>
          <p:cNvSpPr txBox="1"/>
          <p:nvPr/>
        </p:nvSpPr>
        <p:spPr>
          <a:xfrm>
            <a:off x="9086893" y="4025257"/>
            <a:ext cx="5606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H</a:t>
            </a:r>
            <a:endParaRPr lang="en-US" sz="6000" b="1" baseline="-25000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6A4CDB05-6E39-57F5-74E7-70E0503A3697}"/>
              </a:ext>
            </a:extLst>
          </p:cNvPr>
          <p:cNvSpPr txBox="1"/>
          <p:nvPr/>
        </p:nvSpPr>
        <p:spPr>
          <a:xfrm>
            <a:off x="9687311" y="4067265"/>
            <a:ext cx="5606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H</a:t>
            </a:r>
            <a:endParaRPr lang="en-US" sz="6000" b="1" baseline="-25000" dirty="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E00CB55D-125F-66E0-5CA5-CF4CA97BABEA}"/>
              </a:ext>
            </a:extLst>
          </p:cNvPr>
          <p:cNvSpPr txBox="1"/>
          <p:nvPr/>
        </p:nvSpPr>
        <p:spPr>
          <a:xfrm>
            <a:off x="11024145" y="3989271"/>
            <a:ext cx="5606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H</a:t>
            </a:r>
            <a:endParaRPr lang="en-US" sz="6000" b="1" baseline="-25000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EB02F57B-E48E-2FE8-A804-12B4A63ABC4A}"/>
              </a:ext>
            </a:extLst>
          </p:cNvPr>
          <p:cNvSpPr txBox="1"/>
          <p:nvPr/>
        </p:nvSpPr>
        <p:spPr>
          <a:xfrm>
            <a:off x="10990260" y="2538620"/>
            <a:ext cx="5606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H</a:t>
            </a:r>
            <a:endParaRPr lang="en-US" sz="6000" b="1" baseline="-25000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01D279C-EC05-5182-6204-1F52DB72D39B}"/>
              </a:ext>
            </a:extLst>
          </p:cNvPr>
          <p:cNvSpPr txBox="1"/>
          <p:nvPr/>
        </p:nvSpPr>
        <p:spPr>
          <a:xfrm>
            <a:off x="7661638" y="3932374"/>
            <a:ext cx="5606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H</a:t>
            </a:r>
            <a:endParaRPr lang="en-US" sz="6000" b="1" baseline="-25000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CD4C8D02-0294-28E8-37BA-58117D1BF0FE}"/>
              </a:ext>
            </a:extLst>
          </p:cNvPr>
          <p:cNvSpPr txBox="1"/>
          <p:nvPr/>
        </p:nvSpPr>
        <p:spPr>
          <a:xfrm>
            <a:off x="7716726" y="2668913"/>
            <a:ext cx="5606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H</a:t>
            </a:r>
            <a:endParaRPr lang="en-US" sz="6000" b="1" baseline="-25000" dirty="0"/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69855E26-7662-E984-2B65-8ACF6C0A2817}"/>
              </a:ext>
            </a:extLst>
          </p:cNvPr>
          <p:cNvCxnSpPr>
            <a:cxnSpLocks/>
          </p:cNvCxnSpPr>
          <p:nvPr/>
        </p:nvCxnSpPr>
        <p:spPr>
          <a:xfrm flipV="1">
            <a:off x="6514925" y="1906469"/>
            <a:ext cx="2220061" cy="2317202"/>
          </a:xfrm>
          <a:prstGeom prst="straightConnector1">
            <a:avLst/>
          </a:prstGeom>
          <a:ln w="825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14D79509-F3C8-AAEC-9F66-FF4009093E25}"/>
              </a:ext>
            </a:extLst>
          </p:cNvPr>
          <p:cNvCxnSpPr>
            <a:cxnSpLocks/>
          </p:cNvCxnSpPr>
          <p:nvPr/>
        </p:nvCxnSpPr>
        <p:spPr>
          <a:xfrm flipH="1" flipV="1">
            <a:off x="6491081" y="3848490"/>
            <a:ext cx="394902" cy="442593"/>
          </a:xfrm>
          <a:prstGeom prst="line">
            <a:avLst/>
          </a:prstGeom>
          <a:ln w="825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>
            <a:extLst>
              <a:ext uri="{FF2B5EF4-FFF2-40B4-BE49-F238E27FC236}">
                <a16:creationId xmlns:a16="http://schemas.microsoft.com/office/drawing/2014/main" id="{CE7C1EC6-49D1-BE63-CE74-2C4795280B07}"/>
              </a:ext>
            </a:extLst>
          </p:cNvPr>
          <p:cNvSpPr/>
          <p:nvPr/>
        </p:nvSpPr>
        <p:spPr>
          <a:xfrm>
            <a:off x="6290002" y="1710682"/>
            <a:ext cx="5628938" cy="3181676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CAA43719-8AA0-2D60-F1C7-02C7269D9A7F}"/>
              </a:ext>
            </a:extLst>
          </p:cNvPr>
          <p:cNvSpPr/>
          <p:nvPr/>
        </p:nvSpPr>
        <p:spPr>
          <a:xfrm>
            <a:off x="8828487" y="2116249"/>
            <a:ext cx="1578658" cy="978337"/>
          </a:xfrm>
          <a:prstGeom prst="rect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6773C13E-34DE-0710-BBB8-081A2EF2EEFD}"/>
              </a:ext>
            </a:extLst>
          </p:cNvPr>
          <p:cNvSpPr txBox="1"/>
          <p:nvPr/>
        </p:nvSpPr>
        <p:spPr>
          <a:xfrm>
            <a:off x="6514925" y="5166453"/>
            <a:ext cx="5221248" cy="523220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Has </a:t>
            </a:r>
            <a:r>
              <a:rPr lang="en-US" sz="2800" b="1" dirty="0">
                <a:solidFill>
                  <a:srgbClr val="FF0000"/>
                </a:solidFill>
              </a:rPr>
              <a:t>O</a:t>
            </a:r>
            <a:r>
              <a:rPr lang="en-US" sz="2800" dirty="0"/>
              <a:t>xygen so. Hydrogen bonding.</a:t>
            </a:r>
          </a:p>
        </p:txBody>
      </p:sp>
    </p:spTree>
    <p:extLst>
      <p:ext uri="{BB962C8B-B14F-4D97-AF65-F5344CB8AC3E}">
        <p14:creationId xmlns:p14="http://schemas.microsoft.com/office/powerpoint/2010/main" val="556885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7" grpId="0" animBg="1"/>
      <p:bldP spid="8" grpId="0" animBg="1"/>
      <p:bldP spid="9" grpId="0" animBg="1"/>
      <p:bldP spid="10" grpId="0" animBg="1"/>
      <p:bldP spid="10" grpId="1" animBg="1"/>
      <p:bldP spid="14" grpId="0"/>
      <p:bldP spid="25" grpId="0"/>
      <p:bldP spid="26" grpId="0"/>
      <p:bldP spid="27" grpId="0"/>
      <p:bldP spid="30" grpId="0"/>
      <p:bldP spid="35" grpId="0"/>
      <p:bldP spid="36" grpId="0"/>
      <p:bldP spid="37" grpId="0"/>
      <p:bldP spid="44" grpId="0"/>
      <p:bldP spid="45" grpId="0" animBg="1"/>
      <p:bldP spid="46" grpId="0" animBg="1"/>
      <p:bldP spid="47" grpId="0" animBg="1"/>
      <p:bldP spid="48" grpId="0" animBg="1"/>
      <p:bldP spid="49" grpId="0"/>
      <p:bldP spid="50" grpId="0"/>
      <p:bldP spid="67" grpId="0"/>
      <p:bldP spid="68" grpId="0"/>
      <p:bldP spid="69" grpId="0"/>
      <p:bldP spid="70" grpId="0"/>
      <p:bldP spid="71" grpId="0"/>
      <p:bldP spid="72" grpId="0"/>
      <p:bldP spid="75" grpId="0" animBg="1"/>
      <p:bldP spid="76" grpId="0" animBg="1"/>
      <p:bldP spid="7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6E732271-0345-2F1D-A20E-77B4B744A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6875"/>
            <a:ext cx="10515600" cy="647700"/>
          </a:xfrm>
        </p:spPr>
        <p:txBody>
          <a:bodyPr>
            <a:normAutofit fontScale="90000"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Example 11.2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6A7027-C990-C82B-4D0E-539B3B402022}"/>
              </a:ext>
            </a:extLst>
          </p:cNvPr>
          <p:cNvSpPr txBox="1"/>
          <p:nvPr/>
        </p:nvSpPr>
        <p:spPr>
          <a:xfrm>
            <a:off x="0" y="393215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i="1" dirty="0"/>
              <a:t>Which of the following can form hydrogen bonds </a:t>
            </a:r>
            <a:r>
              <a:rPr lang="en-CA" sz="2400" b="1" i="1" dirty="0">
                <a:solidFill>
                  <a:srgbClr val="FF0000"/>
                </a:solidFill>
              </a:rPr>
              <a:t>with water</a:t>
            </a:r>
            <a:r>
              <a:rPr lang="en-CA" sz="2400" i="1" dirty="0"/>
              <a:t>? CH</a:t>
            </a:r>
            <a:r>
              <a:rPr lang="en-CA" sz="2400" i="1" baseline="-25000" dirty="0"/>
              <a:t>3</a:t>
            </a:r>
            <a:r>
              <a:rPr lang="en-CA" sz="2400" i="1" dirty="0"/>
              <a:t>OCH</a:t>
            </a:r>
            <a:r>
              <a:rPr lang="en-CA" sz="2400" i="1" baseline="-25000" dirty="0"/>
              <a:t>3</a:t>
            </a:r>
            <a:r>
              <a:rPr lang="en-CA" sz="2400" i="1" dirty="0"/>
              <a:t>, CH4,  F</a:t>
            </a:r>
            <a:r>
              <a:rPr lang="en-CA" sz="2400" i="1" baseline="30000" dirty="0"/>
              <a:t>-</a:t>
            </a:r>
            <a:r>
              <a:rPr lang="en-CA" sz="2400" i="1" dirty="0"/>
              <a:t>, HCOOH, Na</a:t>
            </a:r>
            <a:r>
              <a:rPr lang="en-CA" sz="2400" i="1" baseline="30000" dirty="0"/>
              <a:t>+</a:t>
            </a:r>
            <a:r>
              <a:rPr lang="en-CA" sz="2400" i="1" dirty="0"/>
              <a:t>.</a:t>
            </a:r>
            <a:endParaRPr lang="en-CA" sz="2400" i="1" baseline="-250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6EB6139-FBE0-2EB1-BF06-9C8F95C9EDE2}"/>
              </a:ext>
            </a:extLst>
          </p:cNvPr>
          <p:cNvSpPr/>
          <p:nvPr/>
        </p:nvSpPr>
        <p:spPr>
          <a:xfrm>
            <a:off x="8978391" y="442682"/>
            <a:ext cx="622809" cy="396285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7EFDF1-C888-8766-A95C-57EFBA541AAE}"/>
              </a:ext>
            </a:extLst>
          </p:cNvPr>
          <p:cNvSpPr txBox="1"/>
          <p:nvPr/>
        </p:nvSpPr>
        <p:spPr>
          <a:xfrm>
            <a:off x="3526425" y="2048941"/>
            <a:ext cx="675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C</a:t>
            </a:r>
            <a:endParaRPr lang="en-US" sz="6000" b="1" baseline="-250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B201EBA-93E6-2AE6-6639-49226EC5A420}"/>
              </a:ext>
            </a:extLst>
          </p:cNvPr>
          <p:cNvCxnSpPr/>
          <p:nvPr/>
        </p:nvCxnSpPr>
        <p:spPr>
          <a:xfrm>
            <a:off x="3864407" y="1832406"/>
            <a:ext cx="0" cy="385656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B9F28A2-33F9-A807-B89F-996A94FADA07}"/>
              </a:ext>
            </a:extLst>
          </p:cNvPr>
          <p:cNvCxnSpPr>
            <a:cxnSpLocks/>
          </p:cNvCxnSpPr>
          <p:nvPr/>
        </p:nvCxnSpPr>
        <p:spPr>
          <a:xfrm>
            <a:off x="4097612" y="2556772"/>
            <a:ext cx="446679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7A7B620-B51B-B2FF-A0B1-D898C55D1DCB}"/>
              </a:ext>
            </a:extLst>
          </p:cNvPr>
          <p:cNvCxnSpPr>
            <a:cxnSpLocks/>
          </p:cNvCxnSpPr>
          <p:nvPr/>
        </p:nvCxnSpPr>
        <p:spPr>
          <a:xfrm>
            <a:off x="3064355" y="2556772"/>
            <a:ext cx="446679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0683E881-5CA1-F0C6-0C86-F4FFF665F5F9}"/>
              </a:ext>
            </a:extLst>
          </p:cNvPr>
          <p:cNvSpPr txBox="1"/>
          <p:nvPr/>
        </p:nvSpPr>
        <p:spPr>
          <a:xfrm>
            <a:off x="4553213" y="2048941"/>
            <a:ext cx="675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H</a:t>
            </a:r>
            <a:endParaRPr lang="en-US" sz="6000" b="1" baseline="-25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A725E99-5ABA-63D1-1D7A-E1095A5663C4}"/>
              </a:ext>
            </a:extLst>
          </p:cNvPr>
          <p:cNvSpPr txBox="1"/>
          <p:nvPr/>
        </p:nvSpPr>
        <p:spPr>
          <a:xfrm>
            <a:off x="3541816" y="3040897"/>
            <a:ext cx="675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H</a:t>
            </a:r>
            <a:endParaRPr lang="en-US" sz="6000" b="1" baseline="-25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D7D7E75-11A3-5A74-0986-FD1CAB9959B4}"/>
              </a:ext>
            </a:extLst>
          </p:cNvPr>
          <p:cNvSpPr txBox="1"/>
          <p:nvPr/>
        </p:nvSpPr>
        <p:spPr>
          <a:xfrm>
            <a:off x="2401236" y="2048941"/>
            <a:ext cx="675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H</a:t>
            </a:r>
            <a:endParaRPr lang="en-US" sz="6000" b="1" baseline="-2500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1E918CF-72C0-74A7-504E-7201A22971D9}"/>
              </a:ext>
            </a:extLst>
          </p:cNvPr>
          <p:cNvCxnSpPr/>
          <p:nvPr/>
        </p:nvCxnSpPr>
        <p:spPr>
          <a:xfrm>
            <a:off x="3864407" y="2871776"/>
            <a:ext cx="0" cy="385656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AF3E5703-B866-A0EE-0270-3D7193B904EF}"/>
              </a:ext>
            </a:extLst>
          </p:cNvPr>
          <p:cNvSpPr txBox="1"/>
          <p:nvPr/>
        </p:nvSpPr>
        <p:spPr>
          <a:xfrm>
            <a:off x="3541816" y="1078160"/>
            <a:ext cx="675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H</a:t>
            </a:r>
            <a:endParaRPr lang="en-US" sz="6000" b="1" baseline="-250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56AC058-5791-7A4C-CFE2-21EB8EEAFAD8}"/>
              </a:ext>
            </a:extLst>
          </p:cNvPr>
          <p:cNvSpPr txBox="1"/>
          <p:nvPr/>
        </p:nvSpPr>
        <p:spPr>
          <a:xfrm>
            <a:off x="1269172" y="3919954"/>
            <a:ext cx="6808025" cy="954107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Does not have </a:t>
            </a:r>
            <a:r>
              <a:rPr lang="en-US" sz="2800" b="1" dirty="0">
                <a:solidFill>
                  <a:srgbClr val="FF0000"/>
                </a:solidFill>
              </a:rPr>
              <a:t>F</a:t>
            </a:r>
            <a:r>
              <a:rPr lang="en-US" sz="2800" dirty="0"/>
              <a:t>luorine, </a:t>
            </a:r>
            <a:r>
              <a:rPr lang="en-US" sz="2800" b="1" dirty="0">
                <a:solidFill>
                  <a:srgbClr val="FF0000"/>
                </a:solidFill>
              </a:rPr>
              <a:t>O</a:t>
            </a:r>
            <a:r>
              <a:rPr lang="en-US" sz="2800" dirty="0"/>
              <a:t>xygen, or </a:t>
            </a:r>
            <a:r>
              <a:rPr lang="en-US" sz="2800" b="1" dirty="0">
                <a:solidFill>
                  <a:srgbClr val="FF0000"/>
                </a:solidFill>
              </a:rPr>
              <a:t>N</a:t>
            </a:r>
            <a:r>
              <a:rPr lang="en-US" sz="2800" dirty="0"/>
              <a:t>itrogen. So </a:t>
            </a:r>
            <a:r>
              <a:rPr lang="en-US" sz="2800" dirty="0">
                <a:solidFill>
                  <a:srgbClr val="FF0000"/>
                </a:solidFill>
              </a:rPr>
              <a:t>NO</a:t>
            </a:r>
            <a:r>
              <a:rPr lang="en-US" sz="2800" dirty="0"/>
              <a:t> Hydrogen bonding.</a:t>
            </a:r>
          </a:p>
        </p:txBody>
      </p:sp>
    </p:spTree>
    <p:extLst>
      <p:ext uri="{BB962C8B-B14F-4D97-AF65-F5344CB8AC3E}">
        <p14:creationId xmlns:p14="http://schemas.microsoft.com/office/powerpoint/2010/main" val="2890547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15" grpId="0"/>
      <p:bldP spid="16" grpId="0"/>
      <p:bldP spid="17" grpId="0"/>
      <p:bldP spid="19" grpId="0"/>
      <p:bldP spid="2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6E732271-0345-2F1D-A20E-77B4B744A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6875"/>
            <a:ext cx="10515600" cy="647700"/>
          </a:xfrm>
        </p:spPr>
        <p:txBody>
          <a:bodyPr>
            <a:normAutofit fontScale="90000"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Example 11.2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6A7027-C990-C82B-4D0E-539B3B402022}"/>
              </a:ext>
            </a:extLst>
          </p:cNvPr>
          <p:cNvSpPr txBox="1"/>
          <p:nvPr/>
        </p:nvSpPr>
        <p:spPr>
          <a:xfrm>
            <a:off x="0" y="393215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i="1" dirty="0"/>
              <a:t>Which of the following can form hydrogen bonds </a:t>
            </a:r>
            <a:r>
              <a:rPr lang="en-CA" sz="2400" b="1" i="1" dirty="0">
                <a:solidFill>
                  <a:srgbClr val="FF0000"/>
                </a:solidFill>
              </a:rPr>
              <a:t>with water</a:t>
            </a:r>
            <a:r>
              <a:rPr lang="en-CA" sz="2400" i="1" dirty="0"/>
              <a:t>? CH</a:t>
            </a:r>
            <a:r>
              <a:rPr lang="en-CA" sz="2400" i="1" baseline="-25000" dirty="0"/>
              <a:t>3</a:t>
            </a:r>
            <a:r>
              <a:rPr lang="en-CA" sz="2400" i="1" dirty="0"/>
              <a:t>OCH</a:t>
            </a:r>
            <a:r>
              <a:rPr lang="en-CA" sz="2400" i="1" baseline="-25000" dirty="0"/>
              <a:t>3</a:t>
            </a:r>
            <a:r>
              <a:rPr lang="en-CA" sz="2400" i="1" dirty="0"/>
              <a:t>, CH4,  F</a:t>
            </a:r>
            <a:r>
              <a:rPr lang="en-CA" sz="2400" i="1" baseline="30000" dirty="0"/>
              <a:t>-</a:t>
            </a:r>
            <a:r>
              <a:rPr lang="en-CA" sz="2400" i="1" dirty="0"/>
              <a:t>, HCOOH, Na</a:t>
            </a:r>
            <a:r>
              <a:rPr lang="en-CA" sz="2400" i="1" baseline="30000" dirty="0"/>
              <a:t>+</a:t>
            </a:r>
            <a:r>
              <a:rPr lang="en-CA" sz="2400" i="1" dirty="0"/>
              <a:t>.</a:t>
            </a:r>
            <a:endParaRPr lang="en-CA" sz="2400" i="1" baseline="-250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6EB6139-FBE0-2EB1-BF06-9C8F95C9EDE2}"/>
              </a:ext>
            </a:extLst>
          </p:cNvPr>
          <p:cNvSpPr/>
          <p:nvPr/>
        </p:nvSpPr>
        <p:spPr>
          <a:xfrm>
            <a:off x="9671120" y="425904"/>
            <a:ext cx="304154" cy="396285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B094FBAF-4A03-C588-AAA4-7498DD971681}"/>
              </a:ext>
            </a:extLst>
          </p:cNvPr>
          <p:cNvSpPr/>
          <p:nvPr/>
        </p:nvSpPr>
        <p:spPr>
          <a:xfrm>
            <a:off x="2932192" y="2184866"/>
            <a:ext cx="175093" cy="18857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699B02-C4E9-34EC-6D96-B11CCBD0AF29}"/>
              </a:ext>
            </a:extLst>
          </p:cNvPr>
          <p:cNvSpPr txBox="1"/>
          <p:nvPr/>
        </p:nvSpPr>
        <p:spPr>
          <a:xfrm>
            <a:off x="3223651" y="1596071"/>
            <a:ext cx="5141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F</a:t>
            </a:r>
            <a:endParaRPr lang="en-US" sz="6000" b="1" baseline="-25000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7D6EF3F-F37F-DF0C-D4FB-496CC53B66FC}"/>
              </a:ext>
            </a:extLst>
          </p:cNvPr>
          <p:cNvSpPr/>
          <p:nvPr/>
        </p:nvSpPr>
        <p:spPr>
          <a:xfrm>
            <a:off x="2932192" y="1925551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14154AB-4347-5C40-EEC8-E10FAA88C59E}"/>
              </a:ext>
            </a:extLst>
          </p:cNvPr>
          <p:cNvSpPr/>
          <p:nvPr/>
        </p:nvSpPr>
        <p:spPr>
          <a:xfrm>
            <a:off x="3304946" y="1512717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5F47E63-FF27-EBD0-B36D-187B64194334}"/>
              </a:ext>
            </a:extLst>
          </p:cNvPr>
          <p:cNvSpPr/>
          <p:nvPr/>
        </p:nvSpPr>
        <p:spPr>
          <a:xfrm>
            <a:off x="3567883" y="1510854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66F7F6FA-9A29-1F3C-3BEC-939E6D5A1A80}"/>
              </a:ext>
            </a:extLst>
          </p:cNvPr>
          <p:cNvSpPr/>
          <p:nvPr/>
        </p:nvSpPr>
        <p:spPr>
          <a:xfrm>
            <a:off x="3795481" y="1873442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5E6F5381-E9E0-49D7-7E58-EBF93BEF16EE}"/>
              </a:ext>
            </a:extLst>
          </p:cNvPr>
          <p:cNvSpPr/>
          <p:nvPr/>
        </p:nvSpPr>
        <p:spPr>
          <a:xfrm>
            <a:off x="3795480" y="2184866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9742399-33AB-FB4B-6004-186670F6EDC6}"/>
              </a:ext>
            </a:extLst>
          </p:cNvPr>
          <p:cNvSpPr/>
          <p:nvPr/>
        </p:nvSpPr>
        <p:spPr>
          <a:xfrm>
            <a:off x="3567883" y="2476859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8968932-5F87-CAD5-8DA1-9CF25D661298}"/>
              </a:ext>
            </a:extLst>
          </p:cNvPr>
          <p:cNvSpPr/>
          <p:nvPr/>
        </p:nvSpPr>
        <p:spPr>
          <a:xfrm>
            <a:off x="3304945" y="2476252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F7C36DD2-D7ED-0F1C-B18F-AE6923700124}"/>
              </a:ext>
            </a:extLst>
          </p:cNvPr>
          <p:cNvSpPr/>
          <p:nvPr/>
        </p:nvSpPr>
        <p:spPr>
          <a:xfrm>
            <a:off x="9740390" y="367959"/>
            <a:ext cx="304154" cy="305555"/>
          </a:xfrm>
          <a:prstGeom prst="ellipse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04DB685-59F1-84E4-CDDA-59E6B0FECFEB}"/>
              </a:ext>
            </a:extLst>
          </p:cNvPr>
          <p:cNvSpPr txBox="1"/>
          <p:nvPr/>
        </p:nvSpPr>
        <p:spPr>
          <a:xfrm>
            <a:off x="2562193" y="1254970"/>
            <a:ext cx="22418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[   ]</a:t>
            </a:r>
            <a:r>
              <a:rPr lang="en-US" sz="9600" baseline="30000" dirty="0"/>
              <a:t>-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84B6A0D-A13C-9BFF-561D-BE05E24E99F6}"/>
              </a:ext>
            </a:extLst>
          </p:cNvPr>
          <p:cNvSpPr txBox="1"/>
          <p:nvPr/>
        </p:nvSpPr>
        <p:spPr>
          <a:xfrm>
            <a:off x="1359948" y="3771761"/>
            <a:ext cx="6118089" cy="523220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Has </a:t>
            </a:r>
            <a:r>
              <a:rPr lang="en-US" sz="2800" b="1" dirty="0">
                <a:solidFill>
                  <a:srgbClr val="FF0000"/>
                </a:solidFill>
              </a:rPr>
              <a:t>F</a:t>
            </a:r>
            <a:r>
              <a:rPr lang="en-US" sz="2800" dirty="0"/>
              <a:t>luorine so it has Hydrogen bonding.</a:t>
            </a:r>
          </a:p>
        </p:txBody>
      </p:sp>
    </p:spTree>
    <p:extLst>
      <p:ext uri="{BB962C8B-B14F-4D97-AF65-F5344CB8AC3E}">
        <p14:creationId xmlns:p14="http://schemas.microsoft.com/office/powerpoint/2010/main" val="2197336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7" grpId="0"/>
      <p:bldP spid="9" grpId="0" animBg="1"/>
      <p:bldP spid="10" grpId="0" animBg="1"/>
      <p:bldP spid="14" grpId="0" animBg="1"/>
      <p:bldP spid="20" grpId="0" animBg="1"/>
      <p:bldP spid="21" grpId="0" animBg="1"/>
      <p:bldP spid="22" grpId="0" animBg="1"/>
      <p:bldP spid="24" grpId="0" animBg="1"/>
      <p:bldP spid="25" grpId="0" animBg="1"/>
      <p:bldP spid="26" grpId="0"/>
      <p:bldP spid="2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6E732271-0345-2F1D-A20E-77B4B744A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6875"/>
            <a:ext cx="10515600" cy="647700"/>
          </a:xfrm>
        </p:spPr>
        <p:txBody>
          <a:bodyPr>
            <a:normAutofit fontScale="90000"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Example 11.2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6A7027-C990-C82B-4D0E-539B3B402022}"/>
              </a:ext>
            </a:extLst>
          </p:cNvPr>
          <p:cNvSpPr txBox="1"/>
          <p:nvPr/>
        </p:nvSpPr>
        <p:spPr>
          <a:xfrm>
            <a:off x="0" y="393215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i="1" dirty="0"/>
              <a:t>Which of the following can form hydrogen bonds </a:t>
            </a:r>
            <a:r>
              <a:rPr lang="en-CA" sz="2400" b="1" i="1" dirty="0">
                <a:solidFill>
                  <a:srgbClr val="FF0000"/>
                </a:solidFill>
              </a:rPr>
              <a:t>with water</a:t>
            </a:r>
            <a:r>
              <a:rPr lang="en-CA" sz="2400" i="1" dirty="0"/>
              <a:t>? CH</a:t>
            </a:r>
            <a:r>
              <a:rPr lang="en-CA" sz="2400" i="1" baseline="-25000" dirty="0"/>
              <a:t>3</a:t>
            </a:r>
            <a:r>
              <a:rPr lang="en-CA" sz="2400" i="1" dirty="0"/>
              <a:t>OCH</a:t>
            </a:r>
            <a:r>
              <a:rPr lang="en-CA" sz="2400" i="1" baseline="-25000" dirty="0"/>
              <a:t>3</a:t>
            </a:r>
            <a:r>
              <a:rPr lang="en-CA" sz="2400" i="1" dirty="0"/>
              <a:t>, CH4,  F</a:t>
            </a:r>
            <a:r>
              <a:rPr lang="en-CA" sz="2400" i="1" baseline="30000" dirty="0"/>
              <a:t>-</a:t>
            </a:r>
            <a:r>
              <a:rPr lang="en-CA" sz="2400" i="1" dirty="0"/>
              <a:t>, HCOOH, Na</a:t>
            </a:r>
            <a:r>
              <a:rPr lang="en-CA" sz="2400" i="1" baseline="30000" dirty="0"/>
              <a:t>+</a:t>
            </a:r>
            <a:r>
              <a:rPr lang="en-CA" sz="2400" i="1" dirty="0"/>
              <a:t>.</a:t>
            </a:r>
            <a:endParaRPr lang="en-CA" sz="2400" i="1" baseline="-250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6EB6139-FBE0-2EB1-BF06-9C8F95C9EDE2}"/>
              </a:ext>
            </a:extLst>
          </p:cNvPr>
          <p:cNvSpPr/>
          <p:nvPr/>
        </p:nvSpPr>
        <p:spPr>
          <a:xfrm>
            <a:off x="10045191" y="425904"/>
            <a:ext cx="1010735" cy="396285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B44FD8-5E75-6E68-AD70-6334672B8294}"/>
              </a:ext>
            </a:extLst>
          </p:cNvPr>
          <p:cNvSpPr txBox="1"/>
          <p:nvPr/>
        </p:nvSpPr>
        <p:spPr>
          <a:xfrm>
            <a:off x="4173263" y="2122567"/>
            <a:ext cx="8833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O</a:t>
            </a:r>
            <a:endParaRPr lang="en-US" sz="6000" b="1" baseline="-25000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8D3357E-5FF7-568A-CBAC-3AE128558E1B}"/>
              </a:ext>
            </a:extLst>
          </p:cNvPr>
          <p:cNvSpPr/>
          <p:nvPr/>
        </p:nvSpPr>
        <p:spPr>
          <a:xfrm>
            <a:off x="3964988" y="2274296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B88B8BC-BE13-062B-BA6C-EB5E067E3DAE}"/>
              </a:ext>
            </a:extLst>
          </p:cNvPr>
          <p:cNvSpPr/>
          <p:nvPr/>
        </p:nvSpPr>
        <p:spPr>
          <a:xfrm>
            <a:off x="4120294" y="2095170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113354F-0A44-668C-DDFF-9418434ED986}"/>
              </a:ext>
            </a:extLst>
          </p:cNvPr>
          <p:cNvSpPr/>
          <p:nvPr/>
        </p:nvSpPr>
        <p:spPr>
          <a:xfrm>
            <a:off x="4893798" y="2280359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ECADD09-F499-5741-4599-DE16618E8CC1}"/>
              </a:ext>
            </a:extLst>
          </p:cNvPr>
          <p:cNvSpPr/>
          <p:nvPr/>
        </p:nvSpPr>
        <p:spPr>
          <a:xfrm>
            <a:off x="4762248" y="2095170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CED53F9-4CC6-7D55-619B-E15949CBF7B1}"/>
              </a:ext>
            </a:extLst>
          </p:cNvPr>
          <p:cNvSpPr txBox="1"/>
          <p:nvPr/>
        </p:nvSpPr>
        <p:spPr>
          <a:xfrm>
            <a:off x="5820770" y="3623136"/>
            <a:ext cx="8833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O</a:t>
            </a:r>
            <a:endParaRPr lang="en-US" sz="6000" b="1" baseline="-25000" dirty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044FD024-053E-4A6C-B754-2E3142187B34}"/>
              </a:ext>
            </a:extLst>
          </p:cNvPr>
          <p:cNvSpPr/>
          <p:nvPr/>
        </p:nvSpPr>
        <p:spPr>
          <a:xfrm>
            <a:off x="5999050" y="3553637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9B89CDBF-919D-AE28-7965-8D6815B63358}"/>
              </a:ext>
            </a:extLst>
          </p:cNvPr>
          <p:cNvSpPr/>
          <p:nvPr/>
        </p:nvSpPr>
        <p:spPr>
          <a:xfrm>
            <a:off x="6261987" y="3551774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5009D009-A9B9-E41E-4769-F908F7BB4218}"/>
              </a:ext>
            </a:extLst>
          </p:cNvPr>
          <p:cNvSpPr/>
          <p:nvPr/>
        </p:nvSpPr>
        <p:spPr>
          <a:xfrm>
            <a:off x="6260976" y="4543155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17B290CF-1F48-D8D6-5338-05DE43144DD7}"/>
              </a:ext>
            </a:extLst>
          </p:cNvPr>
          <p:cNvSpPr/>
          <p:nvPr/>
        </p:nvSpPr>
        <p:spPr>
          <a:xfrm>
            <a:off x="6012827" y="4555606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9AC7235-B5A4-970D-A20B-56CD786D62B1}"/>
              </a:ext>
            </a:extLst>
          </p:cNvPr>
          <p:cNvCxnSpPr>
            <a:cxnSpLocks/>
          </p:cNvCxnSpPr>
          <p:nvPr/>
        </p:nvCxnSpPr>
        <p:spPr>
          <a:xfrm>
            <a:off x="5013029" y="4123193"/>
            <a:ext cx="77832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9BAA9B41-6971-5E9B-002C-8CF92BB7BC12}"/>
              </a:ext>
            </a:extLst>
          </p:cNvPr>
          <p:cNvCxnSpPr>
            <a:cxnSpLocks/>
          </p:cNvCxnSpPr>
          <p:nvPr/>
        </p:nvCxnSpPr>
        <p:spPr>
          <a:xfrm>
            <a:off x="6592478" y="4123193"/>
            <a:ext cx="77832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B4BB7BB-D9C9-A9D3-B2DC-C4BF822256AF}"/>
              </a:ext>
            </a:extLst>
          </p:cNvPr>
          <p:cNvCxnSpPr>
            <a:cxnSpLocks/>
          </p:cNvCxnSpPr>
          <p:nvPr/>
        </p:nvCxnSpPr>
        <p:spPr>
          <a:xfrm>
            <a:off x="3464884" y="4123193"/>
            <a:ext cx="77832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0D225278-0A48-1F8F-8DD7-76348EF5E1BD}"/>
              </a:ext>
            </a:extLst>
          </p:cNvPr>
          <p:cNvSpPr txBox="1"/>
          <p:nvPr/>
        </p:nvSpPr>
        <p:spPr>
          <a:xfrm>
            <a:off x="2691752" y="3632430"/>
            <a:ext cx="675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H</a:t>
            </a:r>
            <a:endParaRPr lang="en-US" sz="6000" b="1" baseline="-2500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60B8BD0-EAC0-EED3-1A6E-746A217EF9C6}"/>
              </a:ext>
            </a:extLst>
          </p:cNvPr>
          <p:cNvSpPr txBox="1"/>
          <p:nvPr/>
        </p:nvSpPr>
        <p:spPr>
          <a:xfrm>
            <a:off x="7466543" y="3615361"/>
            <a:ext cx="675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H</a:t>
            </a:r>
            <a:endParaRPr lang="en-US" sz="6000" b="1" baseline="-25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8388475-26B9-FE71-933C-82010BA77C39}"/>
              </a:ext>
            </a:extLst>
          </p:cNvPr>
          <p:cNvSpPr txBox="1"/>
          <p:nvPr/>
        </p:nvSpPr>
        <p:spPr>
          <a:xfrm>
            <a:off x="2516388" y="5199875"/>
            <a:ext cx="5855043" cy="523220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Has two </a:t>
            </a:r>
            <a:r>
              <a:rPr lang="en-US" sz="2800" b="1" dirty="0">
                <a:solidFill>
                  <a:srgbClr val="FF0000"/>
                </a:solidFill>
              </a:rPr>
              <a:t>O</a:t>
            </a:r>
            <a:r>
              <a:rPr lang="en-US" sz="2800" dirty="0"/>
              <a:t>xygen so. Hydrogen bonding.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2056EFD-D635-D5A1-0068-E04541D40F5A}"/>
              </a:ext>
            </a:extLst>
          </p:cNvPr>
          <p:cNvSpPr txBox="1"/>
          <p:nvPr/>
        </p:nvSpPr>
        <p:spPr>
          <a:xfrm>
            <a:off x="4288177" y="3615360"/>
            <a:ext cx="8833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C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D4641B6-69C0-28B2-9A42-10D4A49B114C}"/>
              </a:ext>
            </a:extLst>
          </p:cNvPr>
          <p:cNvCxnSpPr>
            <a:cxnSpLocks/>
          </p:cNvCxnSpPr>
          <p:nvPr/>
        </p:nvCxnSpPr>
        <p:spPr>
          <a:xfrm flipV="1">
            <a:off x="4393203" y="3037114"/>
            <a:ext cx="0" cy="608948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5ED7474-F6A5-7B6A-0E9B-12527A32856D}"/>
              </a:ext>
            </a:extLst>
          </p:cNvPr>
          <p:cNvCxnSpPr>
            <a:cxnSpLocks/>
          </p:cNvCxnSpPr>
          <p:nvPr/>
        </p:nvCxnSpPr>
        <p:spPr>
          <a:xfrm flipV="1">
            <a:off x="4647594" y="3037114"/>
            <a:ext cx="0" cy="608948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9286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6E732271-0345-2F1D-A20E-77B4B744A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6875"/>
            <a:ext cx="10515600" cy="647700"/>
          </a:xfrm>
        </p:spPr>
        <p:txBody>
          <a:bodyPr>
            <a:normAutofit fontScale="90000"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Example 11.2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6A7027-C990-C82B-4D0E-539B3B402022}"/>
              </a:ext>
            </a:extLst>
          </p:cNvPr>
          <p:cNvSpPr txBox="1"/>
          <p:nvPr/>
        </p:nvSpPr>
        <p:spPr>
          <a:xfrm>
            <a:off x="0" y="393215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i="1" dirty="0"/>
              <a:t>Which of the following can form hydrogen bonds </a:t>
            </a:r>
            <a:r>
              <a:rPr lang="en-CA" sz="2400" b="1" i="1" dirty="0">
                <a:solidFill>
                  <a:srgbClr val="FF0000"/>
                </a:solidFill>
              </a:rPr>
              <a:t>with water</a:t>
            </a:r>
            <a:r>
              <a:rPr lang="en-CA" sz="2400" i="1" dirty="0"/>
              <a:t>? CH</a:t>
            </a:r>
            <a:r>
              <a:rPr lang="en-CA" sz="2400" i="1" baseline="-25000" dirty="0"/>
              <a:t>3</a:t>
            </a:r>
            <a:r>
              <a:rPr lang="en-CA" sz="2400" i="1" dirty="0"/>
              <a:t>OCH</a:t>
            </a:r>
            <a:r>
              <a:rPr lang="en-CA" sz="2400" i="1" baseline="-25000" dirty="0"/>
              <a:t>3</a:t>
            </a:r>
            <a:r>
              <a:rPr lang="en-CA" sz="2400" i="1" dirty="0"/>
              <a:t>, CH4,  F</a:t>
            </a:r>
            <a:r>
              <a:rPr lang="en-CA" sz="2400" i="1" baseline="30000" dirty="0"/>
              <a:t>-</a:t>
            </a:r>
            <a:r>
              <a:rPr lang="en-CA" sz="2400" i="1" dirty="0"/>
              <a:t>, HCOOH, Na</a:t>
            </a:r>
            <a:r>
              <a:rPr lang="en-CA" sz="2400" i="1" baseline="30000" dirty="0"/>
              <a:t>+</a:t>
            </a:r>
            <a:r>
              <a:rPr lang="en-CA" sz="2400" i="1" dirty="0"/>
              <a:t>.</a:t>
            </a:r>
            <a:endParaRPr lang="en-CA" sz="2400" i="1" baseline="-250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6EB6139-FBE0-2EB1-BF06-9C8F95C9EDE2}"/>
              </a:ext>
            </a:extLst>
          </p:cNvPr>
          <p:cNvSpPr/>
          <p:nvPr/>
        </p:nvSpPr>
        <p:spPr>
          <a:xfrm>
            <a:off x="11084851" y="458595"/>
            <a:ext cx="576881" cy="396285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20AE3B8-7300-54CD-AF06-78CFAD00172A}"/>
              </a:ext>
            </a:extLst>
          </p:cNvPr>
          <p:cNvSpPr txBox="1"/>
          <p:nvPr/>
        </p:nvSpPr>
        <p:spPr>
          <a:xfrm>
            <a:off x="4633064" y="2413337"/>
            <a:ext cx="12494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Na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FC5E076-3173-C60C-65D6-BE1506EF5405}"/>
              </a:ext>
            </a:extLst>
          </p:cNvPr>
          <p:cNvSpPr/>
          <p:nvPr/>
        </p:nvSpPr>
        <p:spPr>
          <a:xfrm>
            <a:off x="4980708" y="2067817"/>
            <a:ext cx="352910" cy="352569"/>
          </a:xfrm>
          <a:prstGeom prst="ellipse">
            <a:avLst/>
          </a:prstGeom>
          <a:noFill/>
          <a:ln w="508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45F6961-3A2F-7E2E-98B7-FC1B02A803CB}"/>
              </a:ext>
            </a:extLst>
          </p:cNvPr>
          <p:cNvSpPr/>
          <p:nvPr/>
        </p:nvSpPr>
        <p:spPr>
          <a:xfrm>
            <a:off x="5082706" y="2149814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A551789-E292-16F3-FD90-E09F379C84B3}"/>
              </a:ext>
            </a:extLst>
          </p:cNvPr>
          <p:cNvSpPr/>
          <p:nvPr/>
        </p:nvSpPr>
        <p:spPr>
          <a:xfrm>
            <a:off x="11373291" y="432281"/>
            <a:ext cx="304154" cy="305555"/>
          </a:xfrm>
          <a:prstGeom prst="ellipse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C29018F-867A-695C-857D-43A4F7690AFF}"/>
              </a:ext>
            </a:extLst>
          </p:cNvPr>
          <p:cNvSpPr txBox="1"/>
          <p:nvPr/>
        </p:nvSpPr>
        <p:spPr>
          <a:xfrm>
            <a:off x="4294008" y="2067817"/>
            <a:ext cx="22418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[   ]</a:t>
            </a:r>
            <a:r>
              <a:rPr lang="en-US" sz="9600" baseline="30000" dirty="0"/>
              <a:t>+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653BD8A-A842-EE69-823F-DF3927921DF6}"/>
              </a:ext>
            </a:extLst>
          </p:cNvPr>
          <p:cNvSpPr txBox="1"/>
          <p:nvPr/>
        </p:nvSpPr>
        <p:spPr>
          <a:xfrm>
            <a:off x="2377535" y="3982997"/>
            <a:ext cx="6808025" cy="954107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Does not have </a:t>
            </a:r>
            <a:r>
              <a:rPr lang="en-US" sz="2800" b="1" dirty="0">
                <a:solidFill>
                  <a:srgbClr val="FF0000"/>
                </a:solidFill>
              </a:rPr>
              <a:t>F</a:t>
            </a:r>
            <a:r>
              <a:rPr lang="en-US" sz="2800" dirty="0"/>
              <a:t>luorine, </a:t>
            </a:r>
            <a:r>
              <a:rPr lang="en-US" sz="2800" b="1" dirty="0">
                <a:solidFill>
                  <a:srgbClr val="FF0000"/>
                </a:solidFill>
              </a:rPr>
              <a:t>O</a:t>
            </a:r>
            <a:r>
              <a:rPr lang="en-US" sz="2800" dirty="0"/>
              <a:t>xygen, or </a:t>
            </a:r>
            <a:r>
              <a:rPr lang="en-US" sz="2800" b="1" dirty="0">
                <a:solidFill>
                  <a:srgbClr val="FF0000"/>
                </a:solidFill>
              </a:rPr>
              <a:t>N</a:t>
            </a:r>
            <a:r>
              <a:rPr lang="en-US" sz="2800" dirty="0"/>
              <a:t>itrogen. So </a:t>
            </a:r>
            <a:r>
              <a:rPr lang="en-US" sz="2800" dirty="0">
                <a:solidFill>
                  <a:srgbClr val="FF0000"/>
                </a:solidFill>
              </a:rPr>
              <a:t>NO</a:t>
            </a:r>
            <a:r>
              <a:rPr lang="en-US" sz="2800" dirty="0"/>
              <a:t> Hydrogen bonding.</a:t>
            </a:r>
          </a:p>
        </p:txBody>
      </p:sp>
    </p:spTree>
    <p:extLst>
      <p:ext uri="{BB962C8B-B14F-4D97-AF65-F5344CB8AC3E}">
        <p14:creationId xmlns:p14="http://schemas.microsoft.com/office/powerpoint/2010/main" val="881105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7" grpId="0" animBg="1"/>
      <p:bldP spid="10" grpId="0" animBg="1"/>
      <p:bldP spid="10" grpId="1" animBg="1"/>
      <p:bldP spid="11" grpId="0" animBg="1"/>
      <p:bldP spid="12" grpId="0"/>
      <p:bldP spid="1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49354-11BB-D7E4-E4A5-C501377D0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748579"/>
          </a:xfrm>
        </p:spPr>
        <p:txBody>
          <a:bodyPr/>
          <a:lstStyle/>
          <a:p>
            <a:r>
              <a:rPr lang="en-US" b="1" i="1" dirty="0">
                <a:solidFill>
                  <a:srgbClr val="FF0000"/>
                </a:solidFill>
              </a:rPr>
              <a:t>Example: Practice Exercise 11.2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C77BE7-5E50-28F8-2E94-CB0BBF2CFF24}"/>
              </a:ext>
            </a:extLst>
          </p:cNvPr>
          <p:cNvSpPr txBox="1"/>
          <p:nvPr/>
        </p:nvSpPr>
        <p:spPr>
          <a:xfrm>
            <a:off x="0" y="586351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i="1" dirty="0"/>
              <a:t>Which of the following species are capable of hydrogen bonding among themselves? </a:t>
            </a:r>
          </a:p>
          <a:p>
            <a:r>
              <a:rPr lang="en-CA" sz="2400" i="1" dirty="0"/>
              <a:t>a</a:t>
            </a:r>
            <a:r>
              <a:rPr lang="en-CA" sz="2400" i="1"/>
              <a:t>) H</a:t>
            </a:r>
            <a:r>
              <a:rPr lang="en-CA" sz="2400" i="1" baseline="-25000"/>
              <a:t>2</a:t>
            </a:r>
            <a:r>
              <a:rPr lang="en-CA" sz="2400" i="1"/>
              <a:t>S  </a:t>
            </a:r>
            <a:r>
              <a:rPr lang="en-CA" sz="2400" i="1" dirty="0"/>
              <a:t>b</a:t>
            </a:r>
            <a:r>
              <a:rPr lang="en-CA" sz="2400" i="1"/>
              <a:t>) C</a:t>
            </a:r>
            <a:r>
              <a:rPr lang="en-CA" sz="2400" i="1" baseline="-25000"/>
              <a:t>6</a:t>
            </a:r>
            <a:r>
              <a:rPr lang="en-CA" sz="2400" i="1"/>
              <a:t>H</a:t>
            </a:r>
            <a:r>
              <a:rPr lang="en-CA" sz="2400" i="1" baseline="-25000"/>
              <a:t>6</a:t>
            </a:r>
            <a:r>
              <a:rPr lang="en-CA" sz="2400" i="1"/>
              <a:t> </a:t>
            </a:r>
            <a:r>
              <a:rPr lang="en-CA" sz="2400" i="1" dirty="0"/>
              <a:t>c) CH</a:t>
            </a:r>
            <a:r>
              <a:rPr lang="en-CA" sz="2400" i="1" baseline="-25000" dirty="0"/>
              <a:t>3</a:t>
            </a:r>
            <a:r>
              <a:rPr lang="en-CA" sz="2400" i="1" dirty="0"/>
              <a:t>OH</a:t>
            </a:r>
            <a:endParaRPr lang="en-CA" sz="2400" i="1" baseline="30000" dirty="0"/>
          </a:p>
        </p:txBody>
      </p:sp>
    </p:spTree>
    <p:extLst>
      <p:ext uri="{BB962C8B-B14F-4D97-AF65-F5344CB8AC3E}">
        <p14:creationId xmlns:p14="http://schemas.microsoft.com/office/powerpoint/2010/main" val="2174209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7C007-0080-0286-DC54-5E7883672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76288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002060"/>
                </a:solidFill>
              </a:rPr>
              <a:t>11.1: The Kinetic Molecular Theory of Liquids and Solids</a:t>
            </a:r>
          </a:p>
        </p:txBody>
      </p:sp>
      <p:pic>
        <p:nvPicPr>
          <p:cNvPr id="2050" name="Picture 2" descr="KMT (Kinetic Molecular Theory) study guide Flashcards | Quizlet">
            <a:extLst>
              <a:ext uri="{FF2B5EF4-FFF2-40B4-BE49-F238E27FC236}">
                <a16:creationId xmlns:a16="http://schemas.microsoft.com/office/drawing/2014/main" id="{6D9F294B-1D1E-CF95-6187-2C857EE1E8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6545" y="1672786"/>
            <a:ext cx="5763491" cy="3068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0A6609E-7FFF-EF93-AD00-9F46EE57AF64}"/>
              </a:ext>
            </a:extLst>
          </p:cNvPr>
          <p:cNvSpPr txBox="1"/>
          <p:nvPr/>
        </p:nvSpPr>
        <p:spPr>
          <a:xfrm>
            <a:off x="478465" y="861237"/>
            <a:ext cx="113555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The space between particles </a:t>
            </a:r>
            <a:r>
              <a:rPr lang="en-US" sz="2800" dirty="0"/>
              <a:t>of the mater </a:t>
            </a:r>
            <a:r>
              <a:rPr lang="en-US" sz="2800" dirty="0">
                <a:solidFill>
                  <a:srgbClr val="FF0000"/>
                </a:solidFill>
              </a:rPr>
              <a:t>determine if a sate can be compressed.</a:t>
            </a:r>
            <a:endParaRPr lang="en-US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168DC5-9F72-694C-DD9B-20D6B6C9A3C6}"/>
              </a:ext>
            </a:extLst>
          </p:cNvPr>
          <p:cNvSpPr txBox="1"/>
          <p:nvPr/>
        </p:nvSpPr>
        <p:spPr>
          <a:xfrm>
            <a:off x="418214" y="4748339"/>
            <a:ext cx="7354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Gases </a:t>
            </a:r>
            <a:r>
              <a:rPr lang="en-US" sz="2800" dirty="0"/>
              <a:t>can be </a:t>
            </a:r>
            <a:r>
              <a:rPr lang="en-US" sz="2800" dirty="0">
                <a:solidFill>
                  <a:srgbClr val="FF0000"/>
                </a:solidFill>
              </a:rPr>
              <a:t>compressed</a:t>
            </a:r>
            <a:r>
              <a:rPr lang="en-US" sz="2800" dirty="0"/>
              <a:t>…its called </a:t>
            </a:r>
            <a:r>
              <a:rPr lang="en-US" sz="2800" dirty="0">
                <a:solidFill>
                  <a:srgbClr val="FF0000"/>
                </a:solidFill>
              </a:rPr>
              <a:t>pneumatics</a:t>
            </a:r>
            <a:r>
              <a:rPr lang="en-US" sz="2800" dirty="0"/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6BDA08-55F8-BF12-E19F-65ADE6C2D1EE}"/>
              </a:ext>
            </a:extLst>
          </p:cNvPr>
          <p:cNvSpPr txBox="1"/>
          <p:nvPr/>
        </p:nvSpPr>
        <p:spPr>
          <a:xfrm>
            <a:off x="418213" y="5274384"/>
            <a:ext cx="101666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Liquids</a:t>
            </a:r>
            <a:r>
              <a:rPr lang="en-US" sz="2800" dirty="0"/>
              <a:t> can be sort of </a:t>
            </a:r>
            <a:r>
              <a:rPr lang="en-US" sz="2800" dirty="0">
                <a:solidFill>
                  <a:srgbClr val="FF0000"/>
                </a:solidFill>
              </a:rPr>
              <a:t>(medium) be compressed</a:t>
            </a:r>
            <a:r>
              <a:rPr lang="en-US" sz="2800" dirty="0"/>
              <a:t>…its called </a:t>
            </a:r>
            <a:r>
              <a:rPr lang="en-US" sz="2800" dirty="0">
                <a:solidFill>
                  <a:srgbClr val="FF0000"/>
                </a:solidFill>
              </a:rPr>
              <a:t>hydraulics</a:t>
            </a:r>
            <a:r>
              <a:rPr lang="en-US" sz="2800" dirty="0"/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053123-5047-A4D5-5541-6F3D383B140C}"/>
              </a:ext>
            </a:extLst>
          </p:cNvPr>
          <p:cNvSpPr txBox="1"/>
          <p:nvPr/>
        </p:nvSpPr>
        <p:spPr>
          <a:xfrm>
            <a:off x="418212" y="5835161"/>
            <a:ext cx="101666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Solids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FF0000"/>
                </a:solidFill>
              </a:rPr>
              <a:t>cannot be compressed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90530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7C007-0080-0286-DC54-5E7883672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76288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002060"/>
                </a:solidFill>
              </a:rPr>
              <a:t>11.3: Properties of Liquids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1CE7FF-6C5F-1974-8CB6-5E933C499D96}"/>
              </a:ext>
            </a:extLst>
          </p:cNvPr>
          <p:cNvSpPr txBox="1"/>
          <p:nvPr/>
        </p:nvSpPr>
        <p:spPr>
          <a:xfrm>
            <a:off x="263234" y="843408"/>
            <a:ext cx="113745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</a:t>
            </a:r>
            <a:r>
              <a:rPr lang="en-US" sz="2800" dirty="0">
                <a:solidFill>
                  <a:srgbClr val="FF0000"/>
                </a:solidFill>
              </a:rPr>
              <a:t>properties</a:t>
            </a:r>
            <a:r>
              <a:rPr lang="en-US" sz="2800" dirty="0"/>
              <a:t> of a liquid are </a:t>
            </a:r>
            <a:r>
              <a:rPr lang="en-US" sz="2800" dirty="0">
                <a:solidFill>
                  <a:srgbClr val="FF0000"/>
                </a:solidFill>
              </a:rPr>
              <a:t>determined by the intermolecular forces </a:t>
            </a:r>
            <a:r>
              <a:rPr lang="en-US" sz="2800" dirty="0"/>
              <a:t>that it has.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48532AE-87CF-646E-4704-B8E38EE076F3}"/>
              </a:ext>
            </a:extLst>
          </p:cNvPr>
          <p:cNvSpPr txBox="1"/>
          <p:nvPr/>
        </p:nvSpPr>
        <p:spPr>
          <a:xfrm>
            <a:off x="408708" y="2783044"/>
            <a:ext cx="42325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Properties such as </a:t>
            </a:r>
            <a:r>
              <a:rPr lang="en-US" sz="2800" dirty="0">
                <a:solidFill>
                  <a:srgbClr val="FF0000"/>
                </a:solidFill>
              </a:rPr>
              <a:t>Viscosity</a:t>
            </a:r>
            <a:r>
              <a:rPr lang="en-US" sz="2800" dirty="0"/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132D757-6A47-D1E1-6E61-108C16A552A2}"/>
              </a:ext>
            </a:extLst>
          </p:cNvPr>
          <p:cNvSpPr txBox="1"/>
          <p:nvPr/>
        </p:nvSpPr>
        <p:spPr>
          <a:xfrm>
            <a:off x="408708" y="4030183"/>
            <a:ext cx="53132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Properties such as </a:t>
            </a:r>
            <a:r>
              <a:rPr lang="en-US" sz="2800" dirty="0">
                <a:solidFill>
                  <a:srgbClr val="FF0000"/>
                </a:solidFill>
              </a:rPr>
              <a:t>Surface Tension</a:t>
            </a:r>
            <a:r>
              <a:rPr lang="en-US" sz="2800" dirty="0"/>
              <a:t>.</a:t>
            </a:r>
          </a:p>
        </p:txBody>
      </p:sp>
      <p:pic>
        <p:nvPicPr>
          <p:cNvPr id="1026" name="Picture 2" descr="42,667 Full Glass Water Stock Photos - Free &amp; Royalty-Free Stock Photos  from Dreamstime">
            <a:extLst>
              <a:ext uri="{FF2B5EF4-FFF2-40B4-BE49-F238E27FC236}">
                <a16:creationId xmlns:a16="http://schemas.microsoft.com/office/drawing/2014/main" id="{B4A918FA-54C2-BB97-A597-35DCE5664B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7347" y="3354755"/>
            <a:ext cx="31242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6D1D258-8407-9187-714B-A13DFFC91607}"/>
              </a:ext>
            </a:extLst>
          </p:cNvPr>
          <p:cNvSpPr txBox="1"/>
          <p:nvPr/>
        </p:nvSpPr>
        <p:spPr>
          <a:xfrm>
            <a:off x="436419" y="4916874"/>
            <a:ext cx="44819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Properties such as </a:t>
            </a:r>
            <a:r>
              <a:rPr lang="en-US" sz="2800" dirty="0">
                <a:solidFill>
                  <a:srgbClr val="FF0000"/>
                </a:solidFill>
              </a:rPr>
              <a:t>Cohesion</a:t>
            </a:r>
            <a:r>
              <a:rPr lang="en-US" sz="2800" dirty="0"/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744F2A-E7AF-50FC-649A-9CF2B48311C7}"/>
              </a:ext>
            </a:extLst>
          </p:cNvPr>
          <p:cNvSpPr txBox="1"/>
          <p:nvPr/>
        </p:nvSpPr>
        <p:spPr>
          <a:xfrm>
            <a:off x="436418" y="5608303"/>
            <a:ext cx="53132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Properties such as </a:t>
            </a:r>
            <a:r>
              <a:rPr lang="en-US" sz="2800" dirty="0">
                <a:solidFill>
                  <a:srgbClr val="FF0000"/>
                </a:solidFill>
              </a:rPr>
              <a:t>Adhesion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93629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44A9B-13CE-230E-EC8A-10A45DD88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8839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Surface Tension</a:t>
            </a:r>
          </a:p>
        </p:txBody>
      </p:sp>
      <p:pic>
        <p:nvPicPr>
          <p:cNvPr id="3" name="Picture 2" descr="42,667 Full Glass Water Stock Photos - Free &amp; Royalty-Free Stock Photos  from Dreamstime">
            <a:extLst>
              <a:ext uri="{FF2B5EF4-FFF2-40B4-BE49-F238E27FC236}">
                <a16:creationId xmlns:a16="http://schemas.microsoft.com/office/drawing/2014/main" id="{9FCA1B5E-9832-D785-47D2-9AFF62B774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884" y="182064"/>
            <a:ext cx="3992517" cy="2921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214663D-DD4C-13C4-7D61-B271B2629577}"/>
              </a:ext>
            </a:extLst>
          </p:cNvPr>
          <p:cNvSpPr txBox="1"/>
          <p:nvPr/>
        </p:nvSpPr>
        <p:spPr>
          <a:xfrm>
            <a:off x="263234" y="843408"/>
            <a:ext cx="747905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Surface Tension is a result of intermolecular forces </a:t>
            </a:r>
            <a:r>
              <a:rPr lang="en-US" sz="2800" dirty="0"/>
              <a:t>being strong enough to want to stay together and not separate.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761851-0FE3-FEB2-06B5-F636E00F83A0}"/>
              </a:ext>
            </a:extLst>
          </p:cNvPr>
          <p:cNvSpPr txBox="1"/>
          <p:nvPr/>
        </p:nvSpPr>
        <p:spPr>
          <a:xfrm>
            <a:off x="491833" y="3442854"/>
            <a:ext cx="114715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In the case of the water in the glass, the water forms a “bubble/dome” when the glass is over filled because the </a:t>
            </a:r>
            <a:r>
              <a:rPr lang="en-US" sz="2800" dirty="0">
                <a:solidFill>
                  <a:srgbClr val="FF0000"/>
                </a:solidFill>
              </a:rPr>
              <a:t>water molecules want to stay together and not separate</a:t>
            </a:r>
            <a:r>
              <a:rPr lang="en-US" sz="2800" dirty="0"/>
              <a:t>.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59E0943-E23A-3025-A12D-D53675802961}"/>
              </a:ext>
            </a:extLst>
          </p:cNvPr>
          <p:cNvCxnSpPr/>
          <p:nvPr/>
        </p:nvCxnSpPr>
        <p:spPr>
          <a:xfrm flipV="1">
            <a:off x="4672445" y="2576946"/>
            <a:ext cx="3184140" cy="8382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5BF2BA54-D73D-2291-271E-886F797F6C24}"/>
              </a:ext>
            </a:extLst>
          </p:cNvPr>
          <p:cNvSpPr txBox="1"/>
          <p:nvPr/>
        </p:nvSpPr>
        <p:spPr>
          <a:xfrm>
            <a:off x="4092924" y="4575027"/>
            <a:ext cx="8833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O</a:t>
            </a:r>
            <a:endParaRPr lang="en-US" sz="6000" b="1" baseline="-25000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A6CDFB1-4232-74EE-1A61-5D1FFF45B402}"/>
              </a:ext>
            </a:extLst>
          </p:cNvPr>
          <p:cNvSpPr/>
          <p:nvPr/>
        </p:nvSpPr>
        <p:spPr>
          <a:xfrm>
            <a:off x="4002759" y="4669198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5D27C2D-81FD-D878-DCD4-0ED14B66ED7F}"/>
              </a:ext>
            </a:extLst>
          </p:cNvPr>
          <p:cNvSpPr/>
          <p:nvPr/>
        </p:nvSpPr>
        <p:spPr>
          <a:xfrm>
            <a:off x="3886603" y="4882056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3AB3D16-45FC-B369-44F9-5DAA570023E9}"/>
              </a:ext>
            </a:extLst>
          </p:cNvPr>
          <p:cNvSpPr/>
          <p:nvPr/>
        </p:nvSpPr>
        <p:spPr>
          <a:xfrm>
            <a:off x="4679839" y="4670240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8A852EE-966A-E668-8785-22D914501192}"/>
              </a:ext>
            </a:extLst>
          </p:cNvPr>
          <p:cNvSpPr/>
          <p:nvPr/>
        </p:nvSpPr>
        <p:spPr>
          <a:xfrm>
            <a:off x="4778350" y="4887702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83CCCB3-D5F3-449B-DD69-CF413AABCB22}"/>
              </a:ext>
            </a:extLst>
          </p:cNvPr>
          <p:cNvCxnSpPr>
            <a:cxnSpLocks/>
          </p:cNvCxnSpPr>
          <p:nvPr/>
        </p:nvCxnSpPr>
        <p:spPr>
          <a:xfrm flipV="1">
            <a:off x="3740727" y="5328539"/>
            <a:ext cx="437125" cy="262151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63E8BDB-9A64-835F-872E-E76A7CFD56A5}"/>
              </a:ext>
            </a:extLst>
          </p:cNvPr>
          <p:cNvCxnSpPr>
            <a:cxnSpLocks/>
          </p:cNvCxnSpPr>
          <p:nvPr/>
        </p:nvCxnSpPr>
        <p:spPr>
          <a:xfrm flipH="1" flipV="1">
            <a:off x="4649479" y="5344023"/>
            <a:ext cx="346487" cy="26111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EFABE8E5-3FF8-7B8F-FB25-8583A1AD7784}"/>
              </a:ext>
            </a:extLst>
          </p:cNvPr>
          <p:cNvSpPr txBox="1"/>
          <p:nvPr/>
        </p:nvSpPr>
        <p:spPr>
          <a:xfrm>
            <a:off x="3397265" y="5328539"/>
            <a:ext cx="675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H</a:t>
            </a:r>
            <a:endParaRPr lang="en-US" sz="6000" b="1" baseline="-250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2C1CC08-CD14-362C-A642-A68320B910D7}"/>
              </a:ext>
            </a:extLst>
          </p:cNvPr>
          <p:cNvSpPr txBox="1"/>
          <p:nvPr/>
        </p:nvSpPr>
        <p:spPr>
          <a:xfrm>
            <a:off x="4648137" y="5325462"/>
            <a:ext cx="675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H</a:t>
            </a:r>
            <a:endParaRPr lang="en-US" sz="6000" b="1" baseline="-25000" dirty="0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183A5F2-286C-B4D7-E11E-31F8F2F88C85}"/>
              </a:ext>
            </a:extLst>
          </p:cNvPr>
          <p:cNvCxnSpPr>
            <a:cxnSpLocks/>
          </p:cNvCxnSpPr>
          <p:nvPr/>
        </p:nvCxnSpPr>
        <p:spPr>
          <a:xfrm flipV="1">
            <a:off x="5468717" y="4601889"/>
            <a:ext cx="29236" cy="1451294"/>
          </a:xfrm>
          <a:prstGeom prst="straightConnector1">
            <a:avLst/>
          </a:prstGeom>
          <a:ln w="825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DA51FE9-E76A-DEDD-3C13-1BA39C142B38}"/>
              </a:ext>
            </a:extLst>
          </p:cNvPr>
          <p:cNvCxnSpPr>
            <a:cxnSpLocks/>
          </p:cNvCxnSpPr>
          <p:nvPr/>
        </p:nvCxnSpPr>
        <p:spPr>
          <a:xfrm flipH="1">
            <a:off x="5240970" y="5829652"/>
            <a:ext cx="515675" cy="0"/>
          </a:xfrm>
          <a:prstGeom prst="line">
            <a:avLst/>
          </a:prstGeom>
          <a:ln w="825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87434103-D1E3-987E-560E-B006E7962FA3}"/>
              </a:ext>
            </a:extLst>
          </p:cNvPr>
          <p:cNvSpPr txBox="1"/>
          <p:nvPr/>
        </p:nvSpPr>
        <p:spPr>
          <a:xfrm>
            <a:off x="3368029" y="6174296"/>
            <a:ext cx="2300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Water molecule forms a bent shape.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FF1F33B-BF96-7756-11A0-4846A004519A}"/>
              </a:ext>
            </a:extLst>
          </p:cNvPr>
          <p:cNvSpPr txBox="1"/>
          <p:nvPr/>
        </p:nvSpPr>
        <p:spPr>
          <a:xfrm>
            <a:off x="6429769" y="4722139"/>
            <a:ext cx="230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Water has dispersion.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7355D70-4B4D-EE23-01C8-61571EFFC0A3}"/>
              </a:ext>
            </a:extLst>
          </p:cNvPr>
          <p:cNvSpPr txBox="1"/>
          <p:nvPr/>
        </p:nvSpPr>
        <p:spPr>
          <a:xfrm>
            <a:off x="6429769" y="5289912"/>
            <a:ext cx="2529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Water has dipole-dipole.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5E408BE-806B-18DF-2E46-C4F39F81D7E3}"/>
              </a:ext>
            </a:extLst>
          </p:cNvPr>
          <p:cNvSpPr txBox="1"/>
          <p:nvPr/>
        </p:nvSpPr>
        <p:spPr>
          <a:xfrm>
            <a:off x="6337937" y="5793966"/>
            <a:ext cx="3182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Water has Hydrogen Bonding. </a:t>
            </a:r>
          </a:p>
          <a:p>
            <a:pPr algn="ctr"/>
            <a:r>
              <a:rPr lang="en-US" b="1" dirty="0"/>
              <a:t>(F</a:t>
            </a:r>
            <a:r>
              <a:rPr lang="en-US" b="1" dirty="0">
                <a:solidFill>
                  <a:srgbClr val="FF0000"/>
                </a:solidFill>
              </a:rPr>
              <a:t>O</a:t>
            </a:r>
            <a:r>
              <a:rPr lang="en-US" b="1" dirty="0"/>
              <a:t>N)</a:t>
            </a:r>
          </a:p>
        </p:txBody>
      </p:sp>
      <p:pic>
        <p:nvPicPr>
          <p:cNvPr id="2050" name="Picture 2" descr="Free Green Check Mark Icon Transparent Background, Download Free Green  Check Mark Icon Transparent Background png images, Free ClipArts on Clipart  Library">
            <a:extLst>
              <a:ext uri="{FF2B5EF4-FFF2-40B4-BE49-F238E27FC236}">
                <a16:creationId xmlns:a16="http://schemas.microsoft.com/office/drawing/2014/main" id="{41C03561-0B94-A485-797B-58964787F7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0677" y="4507703"/>
            <a:ext cx="491672" cy="511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Free Green Check Mark Icon Transparent Background, Download Free Green  Check Mark Icon Transparent Background png images, Free ClipArts on Clipart  Library">
            <a:extLst>
              <a:ext uri="{FF2B5EF4-FFF2-40B4-BE49-F238E27FC236}">
                <a16:creationId xmlns:a16="http://schemas.microsoft.com/office/drawing/2014/main" id="{141E0747-A72E-340B-DB1E-444F41D4EF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6513" y="5088240"/>
            <a:ext cx="491672" cy="511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Free Green Check Mark Icon Transparent Background, Download Free Green  Check Mark Icon Transparent Background png images, Free ClipArts on Clipart  Library">
            <a:extLst>
              <a:ext uri="{FF2B5EF4-FFF2-40B4-BE49-F238E27FC236}">
                <a16:creationId xmlns:a16="http://schemas.microsoft.com/office/drawing/2014/main" id="{EB3D511A-7855-2276-0B7E-7A0CB7E85A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3638" y="5581009"/>
            <a:ext cx="491672" cy="511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1058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9" grpId="0" animBg="1"/>
      <p:bldP spid="10" grpId="0" animBg="1"/>
      <p:bldP spid="11" grpId="0" animBg="1"/>
      <p:bldP spid="12" grpId="0" animBg="1"/>
      <p:bldP spid="18" grpId="0"/>
      <p:bldP spid="19" grpId="0"/>
      <p:bldP spid="27" grpId="0"/>
      <p:bldP spid="28" grpId="0"/>
      <p:bldP spid="29" grpId="0"/>
      <p:bldP spid="3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44A9B-13CE-230E-EC8A-10A45DD88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8839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Cohesion</a:t>
            </a:r>
          </a:p>
        </p:txBody>
      </p:sp>
      <p:pic>
        <p:nvPicPr>
          <p:cNvPr id="3074" name="Picture 2" descr="Walk on Water with the Humble Water Strider">
            <a:extLst>
              <a:ext uri="{FF2B5EF4-FFF2-40B4-BE49-F238E27FC236}">
                <a16:creationId xmlns:a16="http://schemas.microsoft.com/office/drawing/2014/main" id="{67AA8BA9-1D7A-D2A3-5791-413C652886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890" y="150739"/>
            <a:ext cx="4720997" cy="2659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7622EEA-5789-6B4E-B91C-7034C5881280}"/>
              </a:ext>
            </a:extLst>
          </p:cNvPr>
          <p:cNvSpPr txBox="1"/>
          <p:nvPr/>
        </p:nvSpPr>
        <p:spPr>
          <a:xfrm>
            <a:off x="5160819" y="745208"/>
            <a:ext cx="59505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Cohesion</a:t>
            </a:r>
            <a:r>
              <a:rPr lang="en-US" sz="2800" dirty="0"/>
              <a:t> is the intermolecular </a:t>
            </a:r>
            <a:r>
              <a:rPr lang="en-US" sz="2800" dirty="0">
                <a:solidFill>
                  <a:srgbClr val="FF0000"/>
                </a:solidFill>
              </a:rPr>
              <a:t>forces that hold</a:t>
            </a:r>
            <a:r>
              <a:rPr lang="en-US" sz="2800" dirty="0"/>
              <a:t> a molecule together.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A27425-B5B3-A439-6B47-F3CCEFBC2378}"/>
              </a:ext>
            </a:extLst>
          </p:cNvPr>
          <p:cNvSpPr txBox="1"/>
          <p:nvPr/>
        </p:nvSpPr>
        <p:spPr>
          <a:xfrm>
            <a:off x="200889" y="3071431"/>
            <a:ext cx="118248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Water molecules have </a:t>
            </a:r>
            <a:r>
              <a:rPr lang="en-US" sz="2800" dirty="0">
                <a:solidFill>
                  <a:srgbClr val="FF0000"/>
                </a:solidFill>
              </a:rPr>
              <a:t>strong intermolecular forces (cohesion is high) </a:t>
            </a:r>
            <a:r>
              <a:rPr lang="en-US" sz="2800" dirty="0"/>
              <a:t>and want to stay together.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0551E7-7C1F-F2D6-9433-1144A30F4653}"/>
              </a:ext>
            </a:extLst>
          </p:cNvPr>
          <p:cNvSpPr txBox="1"/>
          <p:nvPr/>
        </p:nvSpPr>
        <p:spPr>
          <a:xfrm>
            <a:off x="200889" y="4927940"/>
            <a:ext cx="118248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Thus water </a:t>
            </a:r>
            <a:r>
              <a:rPr lang="en-US" sz="2800" dirty="0">
                <a:solidFill>
                  <a:srgbClr val="FF0000"/>
                </a:solidFill>
              </a:rPr>
              <a:t>molecules stay together</a:t>
            </a:r>
            <a:r>
              <a:rPr lang="en-US" sz="2800" dirty="0"/>
              <a:t> and DO NOT allow the insect to </a:t>
            </a:r>
            <a:r>
              <a:rPr lang="en-US" sz="2800" dirty="0">
                <a:solidFill>
                  <a:srgbClr val="FF0000"/>
                </a:solidFill>
              </a:rPr>
              <a:t>split</a:t>
            </a:r>
            <a:r>
              <a:rPr lang="en-US" sz="2800" dirty="0"/>
              <a:t> them </a:t>
            </a:r>
            <a:r>
              <a:rPr lang="en-US" sz="2800" dirty="0">
                <a:solidFill>
                  <a:srgbClr val="FF0000"/>
                </a:solidFill>
              </a:rPr>
              <a:t>apart</a:t>
            </a:r>
            <a:r>
              <a:rPr lang="en-US" sz="2800" dirty="0"/>
              <a:t> and fall into them.</a:t>
            </a:r>
          </a:p>
        </p:txBody>
      </p:sp>
    </p:spTree>
    <p:extLst>
      <p:ext uri="{BB962C8B-B14F-4D97-AF65-F5344CB8AC3E}">
        <p14:creationId xmlns:p14="http://schemas.microsoft.com/office/powerpoint/2010/main" val="1189291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44A9B-13CE-230E-EC8A-10A45DD88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8839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Adhesion</a:t>
            </a:r>
          </a:p>
        </p:txBody>
      </p:sp>
      <p:pic>
        <p:nvPicPr>
          <p:cNvPr id="4098" name="Picture 2" descr="Why water meniscus is concave? - Quora">
            <a:extLst>
              <a:ext uri="{FF2B5EF4-FFF2-40B4-BE49-F238E27FC236}">
                <a16:creationId xmlns:a16="http://schemas.microsoft.com/office/drawing/2014/main" id="{41501B0E-0A7A-C74C-7F94-40791C423E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6" t="6952" r="52827" b="21212"/>
          <a:stretch/>
        </p:blipFill>
        <p:spPr bwMode="auto">
          <a:xfrm>
            <a:off x="9518073" y="169508"/>
            <a:ext cx="2563089" cy="2949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706E740-F385-6E55-0A6C-8398F6550498}"/>
              </a:ext>
            </a:extLst>
          </p:cNvPr>
          <p:cNvSpPr txBox="1"/>
          <p:nvPr/>
        </p:nvSpPr>
        <p:spPr>
          <a:xfrm>
            <a:off x="110838" y="695140"/>
            <a:ext cx="94072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Adhesion</a:t>
            </a:r>
            <a:r>
              <a:rPr lang="en-US" sz="2800" dirty="0"/>
              <a:t> is the </a:t>
            </a:r>
            <a:r>
              <a:rPr lang="en-US" sz="2800" dirty="0">
                <a:solidFill>
                  <a:srgbClr val="FF0000"/>
                </a:solidFill>
              </a:rPr>
              <a:t>attraction to molecule OUTSIDE </a:t>
            </a:r>
            <a:r>
              <a:rPr lang="en-US" sz="2800" dirty="0"/>
              <a:t>the molecule</a:t>
            </a:r>
          </a:p>
          <a:p>
            <a:r>
              <a:rPr lang="en-US" sz="2800" dirty="0"/>
              <a:t>(Not intermolecular).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1F3D568-E70F-04B9-5532-72D10D880347}"/>
              </a:ext>
            </a:extLst>
          </p:cNvPr>
          <p:cNvSpPr txBox="1"/>
          <p:nvPr/>
        </p:nvSpPr>
        <p:spPr>
          <a:xfrm>
            <a:off x="110838" y="2595842"/>
            <a:ext cx="55695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Liquids want to </a:t>
            </a:r>
            <a:r>
              <a:rPr lang="en-US" sz="2800" dirty="0">
                <a:solidFill>
                  <a:srgbClr val="FF0000"/>
                </a:solidFill>
              </a:rPr>
              <a:t>”stick” </a:t>
            </a:r>
            <a:r>
              <a:rPr lang="en-US" sz="2800" dirty="0"/>
              <a:t>onto surfaces.</a:t>
            </a:r>
          </a:p>
        </p:txBody>
      </p:sp>
      <p:pic>
        <p:nvPicPr>
          <p:cNvPr id="4100" name="Picture 4" descr="Free 3D Model download: Glass with droplets - BlenderNation">
            <a:extLst>
              <a:ext uri="{FF2B5EF4-FFF2-40B4-BE49-F238E27FC236}">
                <a16:creationId xmlns:a16="http://schemas.microsoft.com/office/drawing/2014/main" id="{435F3A67-DDF9-89FA-BB54-E0BAB2F53C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38" y="3434919"/>
            <a:ext cx="3306049" cy="3306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781E620-920C-6049-36E6-95857E0DFE58}"/>
              </a:ext>
            </a:extLst>
          </p:cNvPr>
          <p:cNvSpPr txBox="1"/>
          <p:nvPr/>
        </p:nvSpPr>
        <p:spPr>
          <a:xfrm>
            <a:off x="3671457" y="4605984"/>
            <a:ext cx="556952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Adhesion</a:t>
            </a:r>
            <a:r>
              <a:rPr lang="en-US" sz="2800" dirty="0"/>
              <a:t> is the reason you can </a:t>
            </a:r>
            <a:r>
              <a:rPr lang="en-US" sz="2800" dirty="0">
                <a:solidFill>
                  <a:srgbClr val="FF0000"/>
                </a:solidFill>
              </a:rPr>
              <a:t>never get ALL</a:t>
            </a:r>
            <a:r>
              <a:rPr lang="en-US" sz="2800" dirty="0"/>
              <a:t> the liquid out of a beaker or test tube.</a:t>
            </a:r>
          </a:p>
        </p:txBody>
      </p:sp>
    </p:spTree>
    <p:extLst>
      <p:ext uri="{BB962C8B-B14F-4D97-AF65-F5344CB8AC3E}">
        <p14:creationId xmlns:p14="http://schemas.microsoft.com/office/powerpoint/2010/main" val="3367851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44A9B-13CE-230E-EC8A-10A45DD88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8839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Viscosity</a:t>
            </a:r>
          </a:p>
        </p:txBody>
      </p:sp>
      <p:pic>
        <p:nvPicPr>
          <p:cNvPr id="5122" name="Picture 2" descr="Is Pancake Syrup Gluten Free? + Gluten Free Pancake Syrup Recipe">
            <a:extLst>
              <a:ext uri="{FF2B5EF4-FFF2-40B4-BE49-F238E27FC236}">
                <a16:creationId xmlns:a16="http://schemas.microsoft.com/office/drawing/2014/main" id="{068B714B-8D6F-EA04-0BC9-C10B8414C5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099" y="1262130"/>
            <a:ext cx="2164773" cy="3254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7DC77FA-FD50-8822-F3D4-6D4937AA9EE8}"/>
              </a:ext>
            </a:extLst>
          </p:cNvPr>
          <p:cNvSpPr txBox="1"/>
          <p:nvPr/>
        </p:nvSpPr>
        <p:spPr>
          <a:xfrm>
            <a:off x="110838" y="695140"/>
            <a:ext cx="108293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Viscosity</a:t>
            </a:r>
            <a:r>
              <a:rPr lang="en-US" sz="2800" dirty="0"/>
              <a:t> is a measure of </a:t>
            </a:r>
            <a:r>
              <a:rPr lang="en-US" sz="2800" dirty="0">
                <a:solidFill>
                  <a:srgbClr val="FF0000"/>
                </a:solidFill>
              </a:rPr>
              <a:t>the resistance </a:t>
            </a:r>
            <a:r>
              <a:rPr lang="en-US" sz="2800" dirty="0"/>
              <a:t>to </a:t>
            </a:r>
            <a:r>
              <a:rPr lang="en-US" sz="2800" dirty="0">
                <a:solidFill>
                  <a:srgbClr val="FF0000"/>
                </a:solidFill>
              </a:rPr>
              <a:t>much/quickly a liquid flows</a:t>
            </a:r>
            <a:r>
              <a:rPr lang="en-US" sz="2800" dirty="0"/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559A6A-743F-392C-8392-1D34715C16EC}"/>
              </a:ext>
            </a:extLst>
          </p:cNvPr>
          <p:cNvSpPr txBox="1"/>
          <p:nvPr/>
        </p:nvSpPr>
        <p:spPr>
          <a:xfrm>
            <a:off x="322117" y="5299384"/>
            <a:ext cx="55002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Viscosity</a:t>
            </a:r>
            <a:r>
              <a:rPr lang="en-US" sz="2800" dirty="0"/>
              <a:t> is affected by temperature.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133E66-D8F5-E4C6-3919-A74D3B4F66D7}"/>
              </a:ext>
            </a:extLst>
          </p:cNvPr>
          <p:cNvSpPr txBox="1"/>
          <p:nvPr/>
        </p:nvSpPr>
        <p:spPr>
          <a:xfrm>
            <a:off x="2667000" y="6139664"/>
            <a:ext cx="5673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The hotter a liquid, the faster it flows</a:t>
            </a:r>
            <a:r>
              <a:rPr lang="en-US" sz="2800" dirty="0"/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7D1782-9F76-29A5-12D4-F3EFBDA0B34F}"/>
              </a:ext>
            </a:extLst>
          </p:cNvPr>
          <p:cNvSpPr txBox="1"/>
          <p:nvPr/>
        </p:nvSpPr>
        <p:spPr>
          <a:xfrm>
            <a:off x="800099" y="4486670"/>
            <a:ext cx="22721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High Viscosity</a:t>
            </a:r>
          </a:p>
        </p:txBody>
      </p:sp>
      <p:pic>
        <p:nvPicPr>
          <p:cNvPr id="5124" name="Picture 4" descr="CMPA Babies Symptom: Runny Nose and Sneezing | Nestlé Health Science">
            <a:extLst>
              <a:ext uri="{FF2B5EF4-FFF2-40B4-BE49-F238E27FC236}">
                <a16:creationId xmlns:a16="http://schemas.microsoft.com/office/drawing/2014/main" id="{DF247D23-906B-652F-4484-2A2E12F24F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8866" y="1262130"/>
            <a:ext cx="2417041" cy="3254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BA146EA-BD3F-624D-1433-21DEDD2E3BE0}"/>
              </a:ext>
            </a:extLst>
          </p:cNvPr>
          <p:cNvSpPr txBox="1"/>
          <p:nvPr/>
        </p:nvSpPr>
        <p:spPr>
          <a:xfrm>
            <a:off x="8443762" y="4408896"/>
            <a:ext cx="22721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Low Viscosity</a:t>
            </a:r>
          </a:p>
        </p:txBody>
      </p:sp>
    </p:spTree>
    <p:extLst>
      <p:ext uri="{BB962C8B-B14F-4D97-AF65-F5344CB8AC3E}">
        <p14:creationId xmlns:p14="http://schemas.microsoft.com/office/powerpoint/2010/main" val="589117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44A9B-13CE-230E-EC8A-10A45DD88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8839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The Structure and Properties of Water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BDFBF1-93C8-27E7-B625-F065440DD60D}"/>
              </a:ext>
            </a:extLst>
          </p:cNvPr>
          <p:cNvSpPr txBox="1"/>
          <p:nvPr/>
        </p:nvSpPr>
        <p:spPr>
          <a:xfrm>
            <a:off x="290946" y="770411"/>
            <a:ext cx="78774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Water is very unique</a:t>
            </a:r>
            <a:r>
              <a:rPr lang="en-US" sz="2800" dirty="0"/>
              <a:t>, it </a:t>
            </a:r>
            <a:r>
              <a:rPr lang="en-US" sz="2800" dirty="0">
                <a:solidFill>
                  <a:srgbClr val="FF0000"/>
                </a:solidFill>
              </a:rPr>
              <a:t>has all three types</a:t>
            </a:r>
            <a:r>
              <a:rPr lang="en-US" sz="2800" dirty="0"/>
              <a:t> of intermolecular bonds.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5676CE-988B-9E11-E5F2-B4B014D15B1B}"/>
              </a:ext>
            </a:extLst>
          </p:cNvPr>
          <p:cNvSpPr txBox="1"/>
          <p:nvPr/>
        </p:nvSpPr>
        <p:spPr>
          <a:xfrm>
            <a:off x="290946" y="2894331"/>
            <a:ext cx="88946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When you </a:t>
            </a:r>
            <a:r>
              <a:rPr lang="en-US" sz="2800" dirty="0">
                <a:solidFill>
                  <a:srgbClr val="FF0000"/>
                </a:solidFill>
              </a:rPr>
              <a:t>change the state</a:t>
            </a:r>
            <a:r>
              <a:rPr lang="en-US" sz="2800" dirty="0"/>
              <a:t> (s, l g) of a substance you </a:t>
            </a:r>
            <a:r>
              <a:rPr lang="en-US" sz="2800" dirty="0">
                <a:solidFill>
                  <a:srgbClr val="FF0000"/>
                </a:solidFill>
              </a:rPr>
              <a:t>must first break its </a:t>
            </a:r>
            <a:r>
              <a:rPr lang="en-US" sz="2800" dirty="0"/>
              <a:t>intermolecular </a:t>
            </a:r>
            <a:r>
              <a:rPr lang="en-US" sz="2800" dirty="0">
                <a:solidFill>
                  <a:srgbClr val="FF0000"/>
                </a:solidFill>
              </a:rPr>
              <a:t>bonds</a:t>
            </a:r>
            <a:r>
              <a:rPr lang="en-US" sz="2800" dirty="0"/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6287E0-DFE7-BC5F-6B2C-B16A7C617E29}"/>
              </a:ext>
            </a:extLst>
          </p:cNvPr>
          <p:cNvSpPr txBox="1"/>
          <p:nvPr/>
        </p:nvSpPr>
        <p:spPr>
          <a:xfrm>
            <a:off x="290946" y="4736429"/>
            <a:ext cx="110005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Water has a lot of bonds</a:t>
            </a:r>
            <a:r>
              <a:rPr lang="en-US" sz="2800" dirty="0"/>
              <a:t>, so breaking all of them </a:t>
            </a:r>
            <a:r>
              <a:rPr lang="en-US" sz="2800" dirty="0">
                <a:solidFill>
                  <a:srgbClr val="FF0000"/>
                </a:solidFill>
              </a:rPr>
              <a:t>requires A LOT of energy</a:t>
            </a:r>
            <a:r>
              <a:rPr lang="en-US" sz="2800" dirty="0"/>
              <a:t>.</a:t>
            </a:r>
          </a:p>
        </p:txBody>
      </p:sp>
      <p:pic>
        <p:nvPicPr>
          <p:cNvPr id="6146" name="Picture 2" descr="Water - Wikipedia">
            <a:extLst>
              <a:ext uri="{FF2B5EF4-FFF2-40B4-BE49-F238E27FC236}">
                <a16:creationId xmlns:a16="http://schemas.microsoft.com/office/drawing/2014/main" id="{2DE17728-2A3F-13E9-B368-D6CCE9C474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353" y="533536"/>
            <a:ext cx="34417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4B2D013-501D-DD97-AD78-CB800AEC10E2}"/>
              </a:ext>
            </a:extLst>
          </p:cNvPr>
          <p:cNvSpPr txBox="1"/>
          <p:nvPr/>
        </p:nvSpPr>
        <p:spPr>
          <a:xfrm>
            <a:off x="568040" y="5851196"/>
            <a:ext cx="11000509" cy="95410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Because of this </a:t>
            </a:r>
            <a:r>
              <a:rPr lang="en-US" sz="2800" dirty="0">
                <a:solidFill>
                  <a:srgbClr val="FF0000"/>
                </a:solidFill>
              </a:rPr>
              <a:t>water has really high heat capacity </a:t>
            </a:r>
            <a:r>
              <a:rPr lang="en-US" sz="2800" dirty="0"/>
              <a:t>(Energy required to break its bonds and increase its temperature). (Q = mc𝚫T)</a:t>
            </a:r>
          </a:p>
        </p:txBody>
      </p:sp>
    </p:spTree>
    <p:extLst>
      <p:ext uri="{BB962C8B-B14F-4D97-AF65-F5344CB8AC3E}">
        <p14:creationId xmlns:p14="http://schemas.microsoft.com/office/powerpoint/2010/main" val="1633331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44A9B-13CE-230E-EC8A-10A45DD88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8839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The Structure and Properties of Water</a:t>
            </a:r>
          </a:p>
        </p:txBody>
      </p:sp>
      <p:pic>
        <p:nvPicPr>
          <p:cNvPr id="8194" name="Picture 2" descr="Ice crystals - Wikipedia">
            <a:extLst>
              <a:ext uri="{FF2B5EF4-FFF2-40B4-BE49-F238E27FC236}">
                <a16:creationId xmlns:a16="http://schemas.microsoft.com/office/drawing/2014/main" id="{7A58ACC7-9363-616D-9669-E3DAA81C7E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8550" y="588398"/>
            <a:ext cx="3289300" cy="247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CCD03CA-30B9-FF78-0A85-26F8BFE9918C}"/>
              </a:ext>
            </a:extLst>
          </p:cNvPr>
          <p:cNvSpPr txBox="1"/>
          <p:nvPr/>
        </p:nvSpPr>
        <p:spPr>
          <a:xfrm>
            <a:off x="3774269" y="3189573"/>
            <a:ext cx="8833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O</a:t>
            </a:r>
            <a:endParaRPr lang="en-US" sz="6000" b="1" baseline="-25000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FBC78A6-FA1B-9F1C-1D4B-6104315D5E1B}"/>
              </a:ext>
            </a:extLst>
          </p:cNvPr>
          <p:cNvSpPr/>
          <p:nvPr/>
        </p:nvSpPr>
        <p:spPr>
          <a:xfrm>
            <a:off x="3684104" y="3283744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EE52108-1D47-2DDD-AE90-4EFB18645114}"/>
              </a:ext>
            </a:extLst>
          </p:cNvPr>
          <p:cNvSpPr/>
          <p:nvPr/>
        </p:nvSpPr>
        <p:spPr>
          <a:xfrm>
            <a:off x="3567948" y="3496602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B983CF7-022C-F0F3-3675-5B7388EABB2D}"/>
              </a:ext>
            </a:extLst>
          </p:cNvPr>
          <p:cNvSpPr/>
          <p:nvPr/>
        </p:nvSpPr>
        <p:spPr>
          <a:xfrm>
            <a:off x="4361184" y="3284786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2720EEF-47FC-B3B8-D76F-7D673A5378DB}"/>
              </a:ext>
            </a:extLst>
          </p:cNvPr>
          <p:cNvSpPr/>
          <p:nvPr/>
        </p:nvSpPr>
        <p:spPr>
          <a:xfrm>
            <a:off x="4459695" y="3502248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3572B6E-9D86-E5A6-5BC9-6E89C2A44383}"/>
              </a:ext>
            </a:extLst>
          </p:cNvPr>
          <p:cNvCxnSpPr>
            <a:cxnSpLocks/>
          </p:cNvCxnSpPr>
          <p:nvPr/>
        </p:nvCxnSpPr>
        <p:spPr>
          <a:xfrm flipV="1">
            <a:off x="3422072" y="3943085"/>
            <a:ext cx="437125" cy="262151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3F7D49E-794E-9103-7330-F6BA4955C283}"/>
              </a:ext>
            </a:extLst>
          </p:cNvPr>
          <p:cNvCxnSpPr>
            <a:cxnSpLocks/>
          </p:cNvCxnSpPr>
          <p:nvPr/>
        </p:nvCxnSpPr>
        <p:spPr>
          <a:xfrm flipH="1" flipV="1">
            <a:off x="4330824" y="3958569"/>
            <a:ext cx="346487" cy="26111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13BBFE84-5DEA-4A4F-8527-CE4475B0B1A3}"/>
              </a:ext>
            </a:extLst>
          </p:cNvPr>
          <p:cNvSpPr txBox="1"/>
          <p:nvPr/>
        </p:nvSpPr>
        <p:spPr>
          <a:xfrm>
            <a:off x="3078610" y="3943085"/>
            <a:ext cx="675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H</a:t>
            </a:r>
            <a:endParaRPr lang="en-US" sz="6000" b="1" baseline="-25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742D41A-3812-1928-EB72-C9BE585AE69A}"/>
              </a:ext>
            </a:extLst>
          </p:cNvPr>
          <p:cNvSpPr txBox="1"/>
          <p:nvPr/>
        </p:nvSpPr>
        <p:spPr>
          <a:xfrm>
            <a:off x="4329482" y="3940008"/>
            <a:ext cx="675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H</a:t>
            </a:r>
            <a:endParaRPr lang="en-US" sz="6000" b="1" baseline="-25000"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8477131-5E55-2E35-D116-128DF131681D}"/>
              </a:ext>
            </a:extLst>
          </p:cNvPr>
          <p:cNvCxnSpPr>
            <a:cxnSpLocks/>
          </p:cNvCxnSpPr>
          <p:nvPr/>
        </p:nvCxnSpPr>
        <p:spPr>
          <a:xfrm flipV="1">
            <a:off x="5150062" y="3216435"/>
            <a:ext cx="29236" cy="1451294"/>
          </a:xfrm>
          <a:prstGeom prst="straightConnector1">
            <a:avLst/>
          </a:prstGeom>
          <a:ln w="825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10F4E35-5EEB-0B16-5672-97ADF6A4EBAE}"/>
              </a:ext>
            </a:extLst>
          </p:cNvPr>
          <p:cNvCxnSpPr>
            <a:cxnSpLocks/>
          </p:cNvCxnSpPr>
          <p:nvPr/>
        </p:nvCxnSpPr>
        <p:spPr>
          <a:xfrm flipH="1">
            <a:off x="4922315" y="4444198"/>
            <a:ext cx="515675" cy="0"/>
          </a:xfrm>
          <a:prstGeom prst="line">
            <a:avLst/>
          </a:prstGeom>
          <a:ln w="825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A8F6BC7D-E974-C2F8-6121-E3ACDD2EE5E3}"/>
              </a:ext>
            </a:extLst>
          </p:cNvPr>
          <p:cNvSpPr txBox="1"/>
          <p:nvPr/>
        </p:nvSpPr>
        <p:spPr>
          <a:xfrm>
            <a:off x="290946" y="770411"/>
            <a:ext cx="78774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Water can form </a:t>
            </a:r>
            <a:r>
              <a:rPr lang="en-US" sz="2800" dirty="0"/>
              <a:t>many intermolecular bonds that allow it form networks (</a:t>
            </a:r>
            <a:r>
              <a:rPr lang="en-US" sz="2800" dirty="0">
                <a:solidFill>
                  <a:srgbClr val="FF0000"/>
                </a:solidFill>
              </a:rPr>
              <a:t>crystal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FF0000"/>
                </a:solidFill>
              </a:rPr>
              <a:t>lattices….3d networks of bonds</a:t>
            </a:r>
            <a:r>
              <a:rPr lang="en-US" sz="28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232549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10" grpId="0" animBg="1"/>
      <p:bldP spid="11" grpId="0" animBg="1"/>
      <p:bldP spid="14" grpId="0"/>
      <p:bldP spid="15" grpId="0"/>
      <p:bldP spid="18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 descr="Icon&#10;&#10;Description automatically generated">
            <a:extLst>
              <a:ext uri="{FF2B5EF4-FFF2-40B4-BE49-F238E27FC236}">
                <a16:creationId xmlns:a16="http://schemas.microsoft.com/office/drawing/2014/main" id="{AB48A210-AF3B-0F02-87BB-15BAF7AFE9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7767255">
            <a:off x="1177953" y="2898740"/>
            <a:ext cx="1651000" cy="1384300"/>
          </a:xfrm>
          <a:prstGeom prst="rect">
            <a:avLst/>
          </a:prstGeom>
        </p:spPr>
      </p:pic>
      <p:pic>
        <p:nvPicPr>
          <p:cNvPr id="23" name="Picture 22" descr="Icon&#10;&#10;Description automatically generated">
            <a:extLst>
              <a:ext uri="{FF2B5EF4-FFF2-40B4-BE49-F238E27FC236}">
                <a16:creationId xmlns:a16="http://schemas.microsoft.com/office/drawing/2014/main" id="{B070DDAC-F138-171C-F307-A78ABACE68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536114">
            <a:off x="7381412" y="4356538"/>
            <a:ext cx="1651000" cy="13843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F544A9B-13CE-230E-EC8A-10A45DD88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8839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The Structure and Properties of Water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CCD03CA-30B9-FF78-0A85-26F8BFE9918C}"/>
              </a:ext>
            </a:extLst>
          </p:cNvPr>
          <p:cNvSpPr txBox="1"/>
          <p:nvPr/>
        </p:nvSpPr>
        <p:spPr>
          <a:xfrm>
            <a:off x="3774269" y="3189573"/>
            <a:ext cx="8833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O</a:t>
            </a:r>
            <a:endParaRPr lang="en-US" sz="6000" b="1" baseline="-25000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FBC78A6-FA1B-9F1C-1D4B-6104315D5E1B}"/>
              </a:ext>
            </a:extLst>
          </p:cNvPr>
          <p:cNvSpPr/>
          <p:nvPr/>
        </p:nvSpPr>
        <p:spPr>
          <a:xfrm>
            <a:off x="3684104" y="3283744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EE52108-1D47-2DDD-AE90-4EFB18645114}"/>
              </a:ext>
            </a:extLst>
          </p:cNvPr>
          <p:cNvSpPr/>
          <p:nvPr/>
        </p:nvSpPr>
        <p:spPr>
          <a:xfrm>
            <a:off x="3567948" y="3496602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B983CF7-022C-F0F3-3675-5B7388EABB2D}"/>
              </a:ext>
            </a:extLst>
          </p:cNvPr>
          <p:cNvSpPr/>
          <p:nvPr/>
        </p:nvSpPr>
        <p:spPr>
          <a:xfrm>
            <a:off x="4361184" y="3284786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2720EEF-47FC-B3B8-D76F-7D673A5378DB}"/>
              </a:ext>
            </a:extLst>
          </p:cNvPr>
          <p:cNvSpPr/>
          <p:nvPr/>
        </p:nvSpPr>
        <p:spPr>
          <a:xfrm>
            <a:off x="4459695" y="3502248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3572B6E-9D86-E5A6-5BC9-6E89C2A44383}"/>
              </a:ext>
            </a:extLst>
          </p:cNvPr>
          <p:cNvCxnSpPr>
            <a:cxnSpLocks/>
          </p:cNvCxnSpPr>
          <p:nvPr/>
        </p:nvCxnSpPr>
        <p:spPr>
          <a:xfrm flipV="1">
            <a:off x="3422072" y="3943085"/>
            <a:ext cx="437125" cy="262151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3F7D49E-794E-9103-7330-F6BA4955C283}"/>
              </a:ext>
            </a:extLst>
          </p:cNvPr>
          <p:cNvCxnSpPr>
            <a:cxnSpLocks/>
          </p:cNvCxnSpPr>
          <p:nvPr/>
        </p:nvCxnSpPr>
        <p:spPr>
          <a:xfrm flipH="1" flipV="1">
            <a:off x="4330824" y="3958569"/>
            <a:ext cx="346487" cy="26111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13BBFE84-5DEA-4A4F-8527-CE4475B0B1A3}"/>
              </a:ext>
            </a:extLst>
          </p:cNvPr>
          <p:cNvSpPr txBox="1"/>
          <p:nvPr/>
        </p:nvSpPr>
        <p:spPr>
          <a:xfrm>
            <a:off x="3078610" y="3943085"/>
            <a:ext cx="675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H</a:t>
            </a:r>
            <a:endParaRPr lang="en-US" sz="6000" b="1" baseline="-25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742D41A-3812-1928-EB72-C9BE585AE69A}"/>
              </a:ext>
            </a:extLst>
          </p:cNvPr>
          <p:cNvSpPr txBox="1"/>
          <p:nvPr/>
        </p:nvSpPr>
        <p:spPr>
          <a:xfrm>
            <a:off x="4329482" y="3940008"/>
            <a:ext cx="675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H</a:t>
            </a:r>
            <a:endParaRPr lang="en-US" sz="6000" b="1" baseline="-25000" dirty="0"/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E6375AC9-CEDB-0555-204F-DA46422686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8730" y="4730166"/>
            <a:ext cx="1651000" cy="1384300"/>
          </a:xfrm>
          <a:prstGeom prst="rect">
            <a:avLst/>
          </a:prstGeom>
        </p:spPr>
      </p:pic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691FFD1F-23F3-9FC6-7AB4-A2E864BEF7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8805" y="3345866"/>
            <a:ext cx="1651000" cy="1384300"/>
          </a:xfrm>
          <a:prstGeom prst="rect">
            <a:avLst/>
          </a:prstGeom>
        </p:spPr>
      </p:pic>
      <p:pic>
        <p:nvPicPr>
          <p:cNvPr id="19" name="Picture 18" descr="Icon&#10;&#10;Description automatically generated">
            <a:extLst>
              <a:ext uri="{FF2B5EF4-FFF2-40B4-BE49-F238E27FC236}">
                <a16:creationId xmlns:a16="http://schemas.microsoft.com/office/drawing/2014/main" id="{CECF6652-E942-7961-82F1-E1AA7DC1C2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4227" y="1952900"/>
            <a:ext cx="1651000" cy="1384300"/>
          </a:xfrm>
          <a:prstGeom prst="rect">
            <a:avLst/>
          </a:prstGeom>
        </p:spPr>
      </p:pic>
      <p:pic>
        <p:nvPicPr>
          <p:cNvPr id="20" name="Picture 19" descr="Icon&#10;&#10;Description automatically generated">
            <a:extLst>
              <a:ext uri="{FF2B5EF4-FFF2-40B4-BE49-F238E27FC236}">
                <a16:creationId xmlns:a16="http://schemas.microsoft.com/office/drawing/2014/main" id="{F2AAE785-4092-3599-0AB5-5F74678E2C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4750203">
            <a:off x="1678201" y="4453935"/>
            <a:ext cx="1651000" cy="1384300"/>
          </a:xfrm>
          <a:prstGeom prst="rect">
            <a:avLst/>
          </a:prstGeom>
        </p:spPr>
      </p:pic>
      <p:pic>
        <p:nvPicPr>
          <p:cNvPr id="21" name="Picture 20" descr="Icon&#10;&#10;Description automatically generated">
            <a:extLst>
              <a:ext uri="{FF2B5EF4-FFF2-40B4-BE49-F238E27FC236}">
                <a16:creationId xmlns:a16="http://schemas.microsoft.com/office/drawing/2014/main" id="{B7BDC5E0-DB82-79CE-20B6-20E8C37409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761530">
            <a:off x="7511911" y="2645050"/>
            <a:ext cx="1651000" cy="1384300"/>
          </a:xfrm>
          <a:prstGeom prst="rect">
            <a:avLst/>
          </a:prstGeom>
        </p:spPr>
      </p:pic>
      <p:pic>
        <p:nvPicPr>
          <p:cNvPr id="22" name="Picture 21" descr="Icon&#10;&#10;Description automatically generated">
            <a:extLst>
              <a:ext uri="{FF2B5EF4-FFF2-40B4-BE49-F238E27FC236}">
                <a16:creationId xmlns:a16="http://schemas.microsoft.com/office/drawing/2014/main" id="{32E3C1B1-CCA2-6877-5823-516A94DE53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13008">
            <a:off x="6510664" y="1142328"/>
            <a:ext cx="1651000" cy="1384300"/>
          </a:xfrm>
          <a:prstGeom prst="rect">
            <a:avLst/>
          </a:prstGeom>
        </p:spPr>
      </p:pic>
      <p:pic>
        <p:nvPicPr>
          <p:cNvPr id="24" name="Picture 23" descr="Icon&#10;&#10;Description automatically generated">
            <a:extLst>
              <a:ext uri="{FF2B5EF4-FFF2-40B4-BE49-F238E27FC236}">
                <a16:creationId xmlns:a16="http://schemas.microsoft.com/office/drawing/2014/main" id="{9A4ADF12-6A3A-AE5F-BE7B-5F0C87A92A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856023">
            <a:off x="8140698" y="1100418"/>
            <a:ext cx="1651000" cy="1384300"/>
          </a:xfrm>
          <a:prstGeom prst="rect">
            <a:avLst/>
          </a:prstGeom>
        </p:spPr>
      </p:pic>
      <p:pic>
        <p:nvPicPr>
          <p:cNvPr id="25" name="Picture 24" descr="Icon&#10;&#10;Description automatically generated">
            <a:extLst>
              <a:ext uri="{FF2B5EF4-FFF2-40B4-BE49-F238E27FC236}">
                <a16:creationId xmlns:a16="http://schemas.microsoft.com/office/drawing/2014/main" id="{9A1E0AAD-880D-8EBD-44A6-AB567CA3F1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9347465">
            <a:off x="3198836" y="1503445"/>
            <a:ext cx="1651000" cy="1384300"/>
          </a:xfrm>
          <a:prstGeom prst="rect">
            <a:avLst/>
          </a:prstGeom>
        </p:spPr>
      </p:pic>
      <p:pic>
        <p:nvPicPr>
          <p:cNvPr id="27" name="Picture 26" descr="Icon&#10;&#10;Description automatically generated">
            <a:extLst>
              <a:ext uri="{FF2B5EF4-FFF2-40B4-BE49-F238E27FC236}">
                <a16:creationId xmlns:a16="http://schemas.microsoft.com/office/drawing/2014/main" id="{6912F0C4-1550-1531-3654-AF2F9C178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3238650">
            <a:off x="1470579" y="1142327"/>
            <a:ext cx="1651000" cy="1384300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3AEA091A-BB0F-CC84-77D3-205CD66294F6}"/>
              </a:ext>
            </a:extLst>
          </p:cNvPr>
          <p:cNvSpPr txBox="1"/>
          <p:nvPr/>
        </p:nvSpPr>
        <p:spPr>
          <a:xfrm>
            <a:off x="10044525" y="1295999"/>
            <a:ext cx="199416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When water forms these </a:t>
            </a:r>
            <a:r>
              <a:rPr lang="en-US" sz="2800" dirty="0">
                <a:solidFill>
                  <a:srgbClr val="FF0000"/>
                </a:solidFill>
              </a:rPr>
              <a:t>“Crystal Lattice” structures</a:t>
            </a:r>
            <a:r>
              <a:rPr lang="en-US" sz="2800" dirty="0"/>
              <a:t> they have a </a:t>
            </a:r>
            <a:r>
              <a:rPr lang="en-US" sz="2800" dirty="0">
                <a:solidFill>
                  <a:srgbClr val="FF0000"/>
                </a:solidFill>
              </a:rPr>
              <a:t>lot of air spaces </a:t>
            </a:r>
            <a:r>
              <a:rPr lang="en-US" sz="2800" dirty="0"/>
              <a:t>between them.</a:t>
            </a:r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3A3CC520-6905-A839-C0FF-F10DECB0066D}"/>
              </a:ext>
            </a:extLst>
          </p:cNvPr>
          <p:cNvSpPr/>
          <p:nvPr/>
        </p:nvSpPr>
        <p:spPr>
          <a:xfrm>
            <a:off x="2479964" y="2452255"/>
            <a:ext cx="969818" cy="1828800"/>
          </a:xfrm>
          <a:custGeom>
            <a:avLst/>
            <a:gdLst>
              <a:gd name="connsiteX0" fmla="*/ 152400 w 969818"/>
              <a:gd name="connsiteY0" fmla="*/ 0 h 1828800"/>
              <a:gd name="connsiteX1" fmla="*/ 969818 w 969818"/>
              <a:gd name="connsiteY1" fmla="*/ 41563 h 1828800"/>
              <a:gd name="connsiteX2" fmla="*/ 942109 w 969818"/>
              <a:gd name="connsiteY2" fmla="*/ 1607127 h 1828800"/>
              <a:gd name="connsiteX3" fmla="*/ 193963 w 969818"/>
              <a:gd name="connsiteY3" fmla="*/ 1828800 h 1828800"/>
              <a:gd name="connsiteX4" fmla="*/ 346363 w 969818"/>
              <a:gd name="connsiteY4" fmla="*/ 1288472 h 1828800"/>
              <a:gd name="connsiteX5" fmla="*/ 0 w 969818"/>
              <a:gd name="connsiteY5" fmla="*/ 568036 h 1828800"/>
              <a:gd name="connsiteX6" fmla="*/ 152400 w 969818"/>
              <a:gd name="connsiteY6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818" h="1828800">
                <a:moveTo>
                  <a:pt x="152400" y="0"/>
                </a:moveTo>
                <a:lnTo>
                  <a:pt x="969818" y="41563"/>
                </a:lnTo>
                <a:lnTo>
                  <a:pt x="942109" y="1607127"/>
                </a:lnTo>
                <a:lnTo>
                  <a:pt x="193963" y="1828800"/>
                </a:lnTo>
                <a:lnTo>
                  <a:pt x="346363" y="1288472"/>
                </a:lnTo>
                <a:lnTo>
                  <a:pt x="0" y="568036"/>
                </a:lnTo>
                <a:lnTo>
                  <a:pt x="15240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>
            <a:extLst>
              <a:ext uri="{FF2B5EF4-FFF2-40B4-BE49-F238E27FC236}">
                <a16:creationId xmlns:a16="http://schemas.microsoft.com/office/drawing/2014/main" id="{337EA2B7-53E2-8A2C-5648-52E50AD48C6D}"/>
              </a:ext>
            </a:extLst>
          </p:cNvPr>
          <p:cNvSpPr/>
          <p:nvPr/>
        </p:nvSpPr>
        <p:spPr>
          <a:xfrm>
            <a:off x="4128655" y="2258291"/>
            <a:ext cx="780144" cy="841502"/>
          </a:xfrm>
          <a:custGeom>
            <a:avLst/>
            <a:gdLst>
              <a:gd name="connsiteX0" fmla="*/ 0 w 609600"/>
              <a:gd name="connsiteY0" fmla="*/ 318654 h 762000"/>
              <a:gd name="connsiteX1" fmla="*/ 110836 w 609600"/>
              <a:gd name="connsiteY1" fmla="*/ 0 h 762000"/>
              <a:gd name="connsiteX2" fmla="*/ 374072 w 609600"/>
              <a:gd name="connsiteY2" fmla="*/ 55418 h 762000"/>
              <a:gd name="connsiteX3" fmla="*/ 609600 w 609600"/>
              <a:gd name="connsiteY3" fmla="*/ 429491 h 762000"/>
              <a:gd name="connsiteX4" fmla="*/ 290945 w 609600"/>
              <a:gd name="connsiteY4" fmla="*/ 762000 h 762000"/>
              <a:gd name="connsiteX5" fmla="*/ 0 w 609600"/>
              <a:gd name="connsiteY5" fmla="*/ 318654 h 76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" h="762000">
                <a:moveTo>
                  <a:pt x="0" y="318654"/>
                </a:moveTo>
                <a:lnTo>
                  <a:pt x="110836" y="0"/>
                </a:lnTo>
                <a:lnTo>
                  <a:pt x="374072" y="55418"/>
                </a:lnTo>
                <a:lnTo>
                  <a:pt x="609600" y="429491"/>
                </a:lnTo>
                <a:lnTo>
                  <a:pt x="290945" y="762000"/>
                </a:lnTo>
                <a:lnTo>
                  <a:pt x="0" y="31865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B1318EDA-F1DB-AA88-8A77-0A0A12052086}"/>
              </a:ext>
            </a:extLst>
          </p:cNvPr>
          <p:cNvSpPr/>
          <p:nvPr/>
        </p:nvSpPr>
        <p:spPr>
          <a:xfrm>
            <a:off x="7924800" y="1745673"/>
            <a:ext cx="1025236" cy="734291"/>
          </a:xfrm>
          <a:custGeom>
            <a:avLst/>
            <a:gdLst>
              <a:gd name="connsiteX0" fmla="*/ 0 w 1025236"/>
              <a:gd name="connsiteY0" fmla="*/ 110836 h 734291"/>
              <a:gd name="connsiteX1" fmla="*/ 720436 w 1025236"/>
              <a:gd name="connsiteY1" fmla="*/ 0 h 734291"/>
              <a:gd name="connsiteX2" fmla="*/ 1025236 w 1025236"/>
              <a:gd name="connsiteY2" fmla="*/ 318654 h 734291"/>
              <a:gd name="connsiteX3" fmla="*/ 290945 w 1025236"/>
              <a:gd name="connsiteY3" fmla="*/ 734291 h 734291"/>
              <a:gd name="connsiteX4" fmla="*/ 0 w 1025236"/>
              <a:gd name="connsiteY4" fmla="*/ 110836 h 7342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5236" h="734291">
                <a:moveTo>
                  <a:pt x="0" y="110836"/>
                </a:moveTo>
                <a:lnTo>
                  <a:pt x="720436" y="0"/>
                </a:lnTo>
                <a:lnTo>
                  <a:pt x="1025236" y="318654"/>
                </a:lnTo>
                <a:lnTo>
                  <a:pt x="290945" y="734291"/>
                </a:lnTo>
                <a:lnTo>
                  <a:pt x="0" y="110836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>
            <a:extLst>
              <a:ext uri="{FF2B5EF4-FFF2-40B4-BE49-F238E27FC236}">
                <a16:creationId xmlns:a16="http://schemas.microsoft.com/office/drawing/2014/main" id="{2BC70B43-EBD2-F202-FF41-438E07F50C98}"/>
              </a:ext>
            </a:extLst>
          </p:cNvPr>
          <p:cNvSpPr/>
          <p:nvPr/>
        </p:nvSpPr>
        <p:spPr>
          <a:xfrm>
            <a:off x="6359236" y="2272145"/>
            <a:ext cx="1482437" cy="1011382"/>
          </a:xfrm>
          <a:custGeom>
            <a:avLst/>
            <a:gdLst>
              <a:gd name="connsiteX0" fmla="*/ 0 w 1482437"/>
              <a:gd name="connsiteY0" fmla="*/ 180110 h 1011382"/>
              <a:gd name="connsiteX1" fmla="*/ 401782 w 1482437"/>
              <a:gd name="connsiteY1" fmla="*/ 249382 h 1011382"/>
              <a:gd name="connsiteX2" fmla="*/ 872837 w 1482437"/>
              <a:gd name="connsiteY2" fmla="*/ 0 h 1011382"/>
              <a:gd name="connsiteX3" fmla="*/ 983673 w 1482437"/>
              <a:gd name="connsiteY3" fmla="*/ 471055 h 1011382"/>
              <a:gd name="connsiteX4" fmla="*/ 1482437 w 1482437"/>
              <a:gd name="connsiteY4" fmla="*/ 651164 h 1011382"/>
              <a:gd name="connsiteX5" fmla="*/ 581891 w 1482437"/>
              <a:gd name="connsiteY5" fmla="*/ 1011382 h 1011382"/>
              <a:gd name="connsiteX6" fmla="*/ 138546 w 1482437"/>
              <a:gd name="connsiteY6" fmla="*/ 817419 h 1011382"/>
              <a:gd name="connsiteX7" fmla="*/ 0 w 1482437"/>
              <a:gd name="connsiteY7" fmla="*/ 180110 h 1011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82437" h="1011382">
                <a:moveTo>
                  <a:pt x="0" y="180110"/>
                </a:moveTo>
                <a:lnTo>
                  <a:pt x="401782" y="249382"/>
                </a:lnTo>
                <a:lnTo>
                  <a:pt x="872837" y="0"/>
                </a:lnTo>
                <a:lnTo>
                  <a:pt x="983673" y="471055"/>
                </a:lnTo>
                <a:lnTo>
                  <a:pt x="1482437" y="651164"/>
                </a:lnTo>
                <a:lnTo>
                  <a:pt x="581891" y="1011382"/>
                </a:lnTo>
                <a:lnTo>
                  <a:pt x="138546" y="817419"/>
                </a:lnTo>
                <a:lnTo>
                  <a:pt x="0" y="18011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>
            <a:extLst>
              <a:ext uri="{FF2B5EF4-FFF2-40B4-BE49-F238E27FC236}">
                <a16:creationId xmlns:a16="http://schemas.microsoft.com/office/drawing/2014/main" id="{D5AC49AE-4423-05D8-5447-3D8997B30A16}"/>
              </a:ext>
            </a:extLst>
          </p:cNvPr>
          <p:cNvSpPr/>
          <p:nvPr/>
        </p:nvSpPr>
        <p:spPr>
          <a:xfrm>
            <a:off x="4696691" y="3228109"/>
            <a:ext cx="1413164" cy="1330036"/>
          </a:xfrm>
          <a:custGeom>
            <a:avLst/>
            <a:gdLst>
              <a:gd name="connsiteX0" fmla="*/ 138545 w 1413164"/>
              <a:gd name="connsiteY0" fmla="*/ 221673 h 1330036"/>
              <a:gd name="connsiteX1" fmla="*/ 512618 w 1413164"/>
              <a:gd name="connsiteY1" fmla="*/ 180109 h 1330036"/>
              <a:gd name="connsiteX2" fmla="*/ 831273 w 1413164"/>
              <a:gd name="connsiteY2" fmla="*/ 0 h 1330036"/>
              <a:gd name="connsiteX3" fmla="*/ 1385454 w 1413164"/>
              <a:gd name="connsiteY3" fmla="*/ 263236 h 1330036"/>
              <a:gd name="connsiteX4" fmla="*/ 1413164 w 1413164"/>
              <a:gd name="connsiteY4" fmla="*/ 872836 h 1330036"/>
              <a:gd name="connsiteX5" fmla="*/ 900545 w 1413164"/>
              <a:gd name="connsiteY5" fmla="*/ 1330036 h 1330036"/>
              <a:gd name="connsiteX6" fmla="*/ 415636 w 1413164"/>
              <a:gd name="connsiteY6" fmla="*/ 1274618 h 1330036"/>
              <a:gd name="connsiteX7" fmla="*/ 290945 w 1413164"/>
              <a:gd name="connsiteY7" fmla="*/ 845127 h 1330036"/>
              <a:gd name="connsiteX8" fmla="*/ 0 w 1413164"/>
              <a:gd name="connsiteY8" fmla="*/ 734291 h 1330036"/>
              <a:gd name="connsiteX9" fmla="*/ 138545 w 1413164"/>
              <a:gd name="connsiteY9" fmla="*/ 221673 h 1330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13164" h="1330036">
                <a:moveTo>
                  <a:pt x="138545" y="221673"/>
                </a:moveTo>
                <a:lnTo>
                  <a:pt x="512618" y="180109"/>
                </a:lnTo>
                <a:lnTo>
                  <a:pt x="831273" y="0"/>
                </a:lnTo>
                <a:lnTo>
                  <a:pt x="1385454" y="263236"/>
                </a:lnTo>
                <a:lnTo>
                  <a:pt x="1413164" y="872836"/>
                </a:lnTo>
                <a:lnTo>
                  <a:pt x="900545" y="1330036"/>
                </a:lnTo>
                <a:lnTo>
                  <a:pt x="415636" y="1274618"/>
                </a:lnTo>
                <a:lnTo>
                  <a:pt x="290945" y="845127"/>
                </a:lnTo>
                <a:lnTo>
                  <a:pt x="0" y="734291"/>
                </a:lnTo>
                <a:lnTo>
                  <a:pt x="138545" y="221673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>
            <a:extLst>
              <a:ext uri="{FF2B5EF4-FFF2-40B4-BE49-F238E27FC236}">
                <a16:creationId xmlns:a16="http://schemas.microsoft.com/office/drawing/2014/main" id="{677D02C1-DBCB-725B-0DD9-7C2A251BF62F}"/>
              </a:ext>
            </a:extLst>
          </p:cNvPr>
          <p:cNvSpPr/>
          <p:nvPr/>
        </p:nvSpPr>
        <p:spPr>
          <a:xfrm>
            <a:off x="7370618" y="3505200"/>
            <a:ext cx="1011382" cy="858982"/>
          </a:xfrm>
          <a:custGeom>
            <a:avLst/>
            <a:gdLst>
              <a:gd name="connsiteX0" fmla="*/ 0 w 1011382"/>
              <a:gd name="connsiteY0" fmla="*/ 526473 h 858982"/>
              <a:gd name="connsiteX1" fmla="*/ 180109 w 1011382"/>
              <a:gd name="connsiteY1" fmla="*/ 318655 h 858982"/>
              <a:gd name="connsiteX2" fmla="*/ 387927 w 1011382"/>
              <a:gd name="connsiteY2" fmla="*/ 360218 h 858982"/>
              <a:gd name="connsiteX3" fmla="*/ 665018 w 1011382"/>
              <a:gd name="connsiteY3" fmla="*/ 0 h 858982"/>
              <a:gd name="connsiteX4" fmla="*/ 1011382 w 1011382"/>
              <a:gd name="connsiteY4" fmla="*/ 55418 h 858982"/>
              <a:gd name="connsiteX5" fmla="*/ 775855 w 1011382"/>
              <a:gd name="connsiteY5" fmla="*/ 845127 h 858982"/>
              <a:gd name="connsiteX6" fmla="*/ 387927 w 1011382"/>
              <a:gd name="connsiteY6" fmla="*/ 858982 h 858982"/>
              <a:gd name="connsiteX7" fmla="*/ 0 w 1011382"/>
              <a:gd name="connsiteY7" fmla="*/ 526473 h 85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11382" h="858982">
                <a:moveTo>
                  <a:pt x="0" y="526473"/>
                </a:moveTo>
                <a:lnTo>
                  <a:pt x="180109" y="318655"/>
                </a:lnTo>
                <a:lnTo>
                  <a:pt x="387927" y="360218"/>
                </a:lnTo>
                <a:lnTo>
                  <a:pt x="665018" y="0"/>
                </a:lnTo>
                <a:lnTo>
                  <a:pt x="1011382" y="55418"/>
                </a:lnTo>
                <a:lnTo>
                  <a:pt x="775855" y="845127"/>
                </a:lnTo>
                <a:lnTo>
                  <a:pt x="387927" y="858982"/>
                </a:lnTo>
                <a:lnTo>
                  <a:pt x="0" y="526473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>
            <a:extLst>
              <a:ext uri="{FF2B5EF4-FFF2-40B4-BE49-F238E27FC236}">
                <a16:creationId xmlns:a16="http://schemas.microsoft.com/office/drawing/2014/main" id="{8C42D4C3-829D-7138-FB84-CCD6F6691E5D}"/>
              </a:ext>
            </a:extLst>
          </p:cNvPr>
          <p:cNvSpPr/>
          <p:nvPr/>
        </p:nvSpPr>
        <p:spPr>
          <a:xfrm>
            <a:off x="3117273" y="4502727"/>
            <a:ext cx="1593272" cy="1274618"/>
          </a:xfrm>
          <a:custGeom>
            <a:avLst/>
            <a:gdLst>
              <a:gd name="connsiteX0" fmla="*/ 443345 w 1593272"/>
              <a:gd name="connsiteY0" fmla="*/ 872837 h 1274618"/>
              <a:gd name="connsiteX1" fmla="*/ 0 w 1593272"/>
              <a:gd name="connsiteY1" fmla="*/ 595746 h 1274618"/>
              <a:gd name="connsiteX2" fmla="*/ 221672 w 1593272"/>
              <a:gd name="connsiteY2" fmla="*/ 346364 h 1274618"/>
              <a:gd name="connsiteX3" fmla="*/ 526472 w 1593272"/>
              <a:gd name="connsiteY3" fmla="*/ 360218 h 1274618"/>
              <a:gd name="connsiteX4" fmla="*/ 942109 w 1593272"/>
              <a:gd name="connsiteY4" fmla="*/ 0 h 1274618"/>
              <a:gd name="connsiteX5" fmla="*/ 1593272 w 1593272"/>
              <a:gd name="connsiteY5" fmla="*/ 665018 h 1274618"/>
              <a:gd name="connsiteX6" fmla="*/ 1122218 w 1593272"/>
              <a:gd name="connsiteY6" fmla="*/ 1233055 h 1274618"/>
              <a:gd name="connsiteX7" fmla="*/ 581891 w 1593272"/>
              <a:gd name="connsiteY7" fmla="*/ 1274618 h 1274618"/>
              <a:gd name="connsiteX8" fmla="*/ 443345 w 1593272"/>
              <a:gd name="connsiteY8" fmla="*/ 872837 h 1274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3272" h="1274618">
                <a:moveTo>
                  <a:pt x="443345" y="872837"/>
                </a:moveTo>
                <a:lnTo>
                  <a:pt x="0" y="595746"/>
                </a:lnTo>
                <a:lnTo>
                  <a:pt x="221672" y="346364"/>
                </a:lnTo>
                <a:lnTo>
                  <a:pt x="526472" y="360218"/>
                </a:lnTo>
                <a:lnTo>
                  <a:pt x="942109" y="0"/>
                </a:lnTo>
                <a:lnTo>
                  <a:pt x="1593272" y="665018"/>
                </a:lnTo>
                <a:lnTo>
                  <a:pt x="1122218" y="1233055"/>
                </a:lnTo>
                <a:lnTo>
                  <a:pt x="581891" y="1274618"/>
                </a:lnTo>
                <a:lnTo>
                  <a:pt x="443345" y="872837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>
            <a:extLst>
              <a:ext uri="{FF2B5EF4-FFF2-40B4-BE49-F238E27FC236}">
                <a16:creationId xmlns:a16="http://schemas.microsoft.com/office/drawing/2014/main" id="{FDC2B403-27FC-6D3C-DC4D-9FE9619A85A3}"/>
              </a:ext>
            </a:extLst>
          </p:cNvPr>
          <p:cNvSpPr/>
          <p:nvPr/>
        </p:nvSpPr>
        <p:spPr>
          <a:xfrm>
            <a:off x="5860473" y="4378036"/>
            <a:ext cx="1856509" cy="1385455"/>
          </a:xfrm>
          <a:custGeom>
            <a:avLst/>
            <a:gdLst>
              <a:gd name="connsiteX0" fmla="*/ 0 w 1856509"/>
              <a:gd name="connsiteY0" fmla="*/ 969819 h 1385455"/>
              <a:gd name="connsiteX1" fmla="*/ 249382 w 1856509"/>
              <a:gd name="connsiteY1" fmla="*/ 498764 h 1385455"/>
              <a:gd name="connsiteX2" fmla="*/ 581891 w 1856509"/>
              <a:gd name="connsiteY2" fmla="*/ 498764 h 1385455"/>
              <a:gd name="connsiteX3" fmla="*/ 886691 w 1856509"/>
              <a:gd name="connsiteY3" fmla="*/ 0 h 1385455"/>
              <a:gd name="connsiteX4" fmla="*/ 1330036 w 1856509"/>
              <a:gd name="connsiteY4" fmla="*/ 484909 h 1385455"/>
              <a:gd name="connsiteX5" fmla="*/ 1856509 w 1856509"/>
              <a:gd name="connsiteY5" fmla="*/ 651164 h 1385455"/>
              <a:gd name="connsiteX6" fmla="*/ 1330036 w 1856509"/>
              <a:gd name="connsiteY6" fmla="*/ 1233055 h 1385455"/>
              <a:gd name="connsiteX7" fmla="*/ 734291 w 1856509"/>
              <a:gd name="connsiteY7" fmla="*/ 1385455 h 1385455"/>
              <a:gd name="connsiteX8" fmla="*/ 0 w 1856509"/>
              <a:gd name="connsiteY8" fmla="*/ 969819 h 1385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56509" h="1385455">
                <a:moveTo>
                  <a:pt x="0" y="969819"/>
                </a:moveTo>
                <a:lnTo>
                  <a:pt x="249382" y="498764"/>
                </a:lnTo>
                <a:lnTo>
                  <a:pt x="581891" y="498764"/>
                </a:lnTo>
                <a:lnTo>
                  <a:pt x="886691" y="0"/>
                </a:lnTo>
                <a:lnTo>
                  <a:pt x="1330036" y="484909"/>
                </a:lnTo>
                <a:lnTo>
                  <a:pt x="1856509" y="651164"/>
                </a:lnTo>
                <a:lnTo>
                  <a:pt x="1330036" y="1233055"/>
                </a:lnTo>
                <a:lnTo>
                  <a:pt x="734291" y="1385455"/>
                </a:lnTo>
                <a:lnTo>
                  <a:pt x="0" y="969819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974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 descr="Icon&#10;&#10;Description automatically generated">
            <a:extLst>
              <a:ext uri="{FF2B5EF4-FFF2-40B4-BE49-F238E27FC236}">
                <a16:creationId xmlns:a16="http://schemas.microsoft.com/office/drawing/2014/main" id="{AB48A210-AF3B-0F02-87BB-15BAF7AFE9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7767255">
            <a:off x="1177953" y="2898740"/>
            <a:ext cx="1651000" cy="1384300"/>
          </a:xfrm>
          <a:prstGeom prst="rect">
            <a:avLst/>
          </a:prstGeom>
        </p:spPr>
      </p:pic>
      <p:pic>
        <p:nvPicPr>
          <p:cNvPr id="23" name="Picture 22" descr="Icon&#10;&#10;Description automatically generated">
            <a:extLst>
              <a:ext uri="{FF2B5EF4-FFF2-40B4-BE49-F238E27FC236}">
                <a16:creationId xmlns:a16="http://schemas.microsoft.com/office/drawing/2014/main" id="{B070DDAC-F138-171C-F307-A78ABACE68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536114">
            <a:off x="7381412" y="4356538"/>
            <a:ext cx="1651000" cy="13843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F544A9B-13CE-230E-EC8A-10A45DD88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8839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The Structure and Properties of Water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CCD03CA-30B9-FF78-0A85-26F8BFE9918C}"/>
              </a:ext>
            </a:extLst>
          </p:cNvPr>
          <p:cNvSpPr txBox="1"/>
          <p:nvPr/>
        </p:nvSpPr>
        <p:spPr>
          <a:xfrm>
            <a:off x="3774269" y="3189573"/>
            <a:ext cx="8833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O</a:t>
            </a:r>
            <a:endParaRPr lang="en-US" sz="6000" b="1" baseline="-25000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FBC78A6-FA1B-9F1C-1D4B-6104315D5E1B}"/>
              </a:ext>
            </a:extLst>
          </p:cNvPr>
          <p:cNvSpPr/>
          <p:nvPr/>
        </p:nvSpPr>
        <p:spPr>
          <a:xfrm>
            <a:off x="3684104" y="3283744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EE52108-1D47-2DDD-AE90-4EFB18645114}"/>
              </a:ext>
            </a:extLst>
          </p:cNvPr>
          <p:cNvSpPr/>
          <p:nvPr/>
        </p:nvSpPr>
        <p:spPr>
          <a:xfrm>
            <a:off x="3567948" y="3496602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B983CF7-022C-F0F3-3675-5B7388EABB2D}"/>
              </a:ext>
            </a:extLst>
          </p:cNvPr>
          <p:cNvSpPr/>
          <p:nvPr/>
        </p:nvSpPr>
        <p:spPr>
          <a:xfrm>
            <a:off x="4361184" y="3284786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2720EEF-47FC-B3B8-D76F-7D673A5378DB}"/>
              </a:ext>
            </a:extLst>
          </p:cNvPr>
          <p:cNvSpPr/>
          <p:nvPr/>
        </p:nvSpPr>
        <p:spPr>
          <a:xfrm>
            <a:off x="4459695" y="3502248"/>
            <a:ext cx="175093" cy="188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3572B6E-9D86-E5A6-5BC9-6E89C2A44383}"/>
              </a:ext>
            </a:extLst>
          </p:cNvPr>
          <p:cNvCxnSpPr>
            <a:cxnSpLocks/>
          </p:cNvCxnSpPr>
          <p:nvPr/>
        </p:nvCxnSpPr>
        <p:spPr>
          <a:xfrm flipV="1">
            <a:off x="3422072" y="3943085"/>
            <a:ext cx="437125" cy="262151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3F7D49E-794E-9103-7330-F6BA4955C283}"/>
              </a:ext>
            </a:extLst>
          </p:cNvPr>
          <p:cNvCxnSpPr>
            <a:cxnSpLocks/>
          </p:cNvCxnSpPr>
          <p:nvPr/>
        </p:nvCxnSpPr>
        <p:spPr>
          <a:xfrm flipH="1" flipV="1">
            <a:off x="4330824" y="3958569"/>
            <a:ext cx="346487" cy="26111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13BBFE84-5DEA-4A4F-8527-CE4475B0B1A3}"/>
              </a:ext>
            </a:extLst>
          </p:cNvPr>
          <p:cNvSpPr txBox="1"/>
          <p:nvPr/>
        </p:nvSpPr>
        <p:spPr>
          <a:xfrm>
            <a:off x="3078610" y="3943085"/>
            <a:ext cx="675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H</a:t>
            </a:r>
            <a:endParaRPr lang="en-US" sz="6000" b="1" baseline="-25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742D41A-3812-1928-EB72-C9BE585AE69A}"/>
              </a:ext>
            </a:extLst>
          </p:cNvPr>
          <p:cNvSpPr txBox="1"/>
          <p:nvPr/>
        </p:nvSpPr>
        <p:spPr>
          <a:xfrm>
            <a:off x="4329482" y="3940008"/>
            <a:ext cx="675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/>
              <a:t>H</a:t>
            </a:r>
            <a:endParaRPr lang="en-US" sz="6000" b="1" baseline="-25000" dirty="0"/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E6375AC9-CEDB-0555-204F-DA46422686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8730" y="4730166"/>
            <a:ext cx="1651000" cy="1384300"/>
          </a:xfrm>
          <a:prstGeom prst="rect">
            <a:avLst/>
          </a:prstGeom>
        </p:spPr>
      </p:pic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691FFD1F-23F3-9FC6-7AB4-A2E864BEF7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8805" y="3345866"/>
            <a:ext cx="1651000" cy="1384300"/>
          </a:xfrm>
          <a:prstGeom prst="rect">
            <a:avLst/>
          </a:prstGeom>
        </p:spPr>
      </p:pic>
      <p:pic>
        <p:nvPicPr>
          <p:cNvPr id="19" name="Picture 18" descr="Icon&#10;&#10;Description automatically generated">
            <a:extLst>
              <a:ext uri="{FF2B5EF4-FFF2-40B4-BE49-F238E27FC236}">
                <a16:creationId xmlns:a16="http://schemas.microsoft.com/office/drawing/2014/main" id="{CECF6652-E942-7961-82F1-E1AA7DC1C2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4227" y="1952900"/>
            <a:ext cx="1651000" cy="1384300"/>
          </a:xfrm>
          <a:prstGeom prst="rect">
            <a:avLst/>
          </a:prstGeom>
        </p:spPr>
      </p:pic>
      <p:pic>
        <p:nvPicPr>
          <p:cNvPr id="20" name="Picture 19" descr="Icon&#10;&#10;Description automatically generated">
            <a:extLst>
              <a:ext uri="{FF2B5EF4-FFF2-40B4-BE49-F238E27FC236}">
                <a16:creationId xmlns:a16="http://schemas.microsoft.com/office/drawing/2014/main" id="{F2AAE785-4092-3599-0AB5-5F74678E2C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4750203">
            <a:off x="1678201" y="4453935"/>
            <a:ext cx="1651000" cy="1384300"/>
          </a:xfrm>
          <a:prstGeom prst="rect">
            <a:avLst/>
          </a:prstGeom>
        </p:spPr>
      </p:pic>
      <p:pic>
        <p:nvPicPr>
          <p:cNvPr id="21" name="Picture 20" descr="Icon&#10;&#10;Description automatically generated">
            <a:extLst>
              <a:ext uri="{FF2B5EF4-FFF2-40B4-BE49-F238E27FC236}">
                <a16:creationId xmlns:a16="http://schemas.microsoft.com/office/drawing/2014/main" id="{B7BDC5E0-DB82-79CE-20B6-20E8C37409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761530">
            <a:off x="7511911" y="2645050"/>
            <a:ext cx="1651000" cy="1384300"/>
          </a:xfrm>
          <a:prstGeom prst="rect">
            <a:avLst/>
          </a:prstGeom>
        </p:spPr>
      </p:pic>
      <p:pic>
        <p:nvPicPr>
          <p:cNvPr id="22" name="Picture 21" descr="Icon&#10;&#10;Description automatically generated">
            <a:extLst>
              <a:ext uri="{FF2B5EF4-FFF2-40B4-BE49-F238E27FC236}">
                <a16:creationId xmlns:a16="http://schemas.microsoft.com/office/drawing/2014/main" id="{32E3C1B1-CCA2-6877-5823-516A94DE53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13008">
            <a:off x="6510664" y="1142328"/>
            <a:ext cx="1651000" cy="1384300"/>
          </a:xfrm>
          <a:prstGeom prst="rect">
            <a:avLst/>
          </a:prstGeom>
        </p:spPr>
      </p:pic>
      <p:pic>
        <p:nvPicPr>
          <p:cNvPr id="24" name="Picture 23" descr="Icon&#10;&#10;Description automatically generated">
            <a:extLst>
              <a:ext uri="{FF2B5EF4-FFF2-40B4-BE49-F238E27FC236}">
                <a16:creationId xmlns:a16="http://schemas.microsoft.com/office/drawing/2014/main" id="{9A4ADF12-6A3A-AE5F-BE7B-5F0C87A92A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856023">
            <a:off x="8140698" y="1100418"/>
            <a:ext cx="1651000" cy="1384300"/>
          </a:xfrm>
          <a:prstGeom prst="rect">
            <a:avLst/>
          </a:prstGeom>
        </p:spPr>
      </p:pic>
      <p:pic>
        <p:nvPicPr>
          <p:cNvPr id="25" name="Picture 24" descr="Icon&#10;&#10;Description automatically generated">
            <a:extLst>
              <a:ext uri="{FF2B5EF4-FFF2-40B4-BE49-F238E27FC236}">
                <a16:creationId xmlns:a16="http://schemas.microsoft.com/office/drawing/2014/main" id="{9A1E0AAD-880D-8EBD-44A6-AB567CA3F1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9347465">
            <a:off x="3198836" y="1503445"/>
            <a:ext cx="1651000" cy="1384300"/>
          </a:xfrm>
          <a:prstGeom prst="rect">
            <a:avLst/>
          </a:prstGeom>
        </p:spPr>
      </p:pic>
      <p:pic>
        <p:nvPicPr>
          <p:cNvPr id="27" name="Picture 26" descr="Icon&#10;&#10;Description automatically generated">
            <a:extLst>
              <a:ext uri="{FF2B5EF4-FFF2-40B4-BE49-F238E27FC236}">
                <a16:creationId xmlns:a16="http://schemas.microsoft.com/office/drawing/2014/main" id="{6912F0C4-1550-1531-3654-AF2F9C178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3238650">
            <a:off x="1470579" y="1142327"/>
            <a:ext cx="1651000" cy="1384300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3AEA091A-BB0F-CC84-77D3-205CD66294F6}"/>
              </a:ext>
            </a:extLst>
          </p:cNvPr>
          <p:cNvSpPr txBox="1"/>
          <p:nvPr/>
        </p:nvSpPr>
        <p:spPr>
          <a:xfrm>
            <a:off x="10021050" y="576636"/>
            <a:ext cx="199416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All these air spaces make partially frozen water the less dense.</a:t>
            </a:r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3A3CC520-6905-A839-C0FF-F10DECB0066D}"/>
              </a:ext>
            </a:extLst>
          </p:cNvPr>
          <p:cNvSpPr/>
          <p:nvPr/>
        </p:nvSpPr>
        <p:spPr>
          <a:xfrm>
            <a:off x="2479964" y="2452255"/>
            <a:ext cx="969818" cy="1828800"/>
          </a:xfrm>
          <a:custGeom>
            <a:avLst/>
            <a:gdLst>
              <a:gd name="connsiteX0" fmla="*/ 152400 w 969818"/>
              <a:gd name="connsiteY0" fmla="*/ 0 h 1828800"/>
              <a:gd name="connsiteX1" fmla="*/ 969818 w 969818"/>
              <a:gd name="connsiteY1" fmla="*/ 41563 h 1828800"/>
              <a:gd name="connsiteX2" fmla="*/ 942109 w 969818"/>
              <a:gd name="connsiteY2" fmla="*/ 1607127 h 1828800"/>
              <a:gd name="connsiteX3" fmla="*/ 193963 w 969818"/>
              <a:gd name="connsiteY3" fmla="*/ 1828800 h 1828800"/>
              <a:gd name="connsiteX4" fmla="*/ 346363 w 969818"/>
              <a:gd name="connsiteY4" fmla="*/ 1288472 h 1828800"/>
              <a:gd name="connsiteX5" fmla="*/ 0 w 969818"/>
              <a:gd name="connsiteY5" fmla="*/ 568036 h 1828800"/>
              <a:gd name="connsiteX6" fmla="*/ 152400 w 969818"/>
              <a:gd name="connsiteY6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818" h="1828800">
                <a:moveTo>
                  <a:pt x="152400" y="0"/>
                </a:moveTo>
                <a:lnTo>
                  <a:pt x="969818" y="41563"/>
                </a:lnTo>
                <a:lnTo>
                  <a:pt x="942109" y="1607127"/>
                </a:lnTo>
                <a:lnTo>
                  <a:pt x="193963" y="1828800"/>
                </a:lnTo>
                <a:lnTo>
                  <a:pt x="346363" y="1288472"/>
                </a:lnTo>
                <a:lnTo>
                  <a:pt x="0" y="568036"/>
                </a:lnTo>
                <a:lnTo>
                  <a:pt x="15240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>
            <a:extLst>
              <a:ext uri="{FF2B5EF4-FFF2-40B4-BE49-F238E27FC236}">
                <a16:creationId xmlns:a16="http://schemas.microsoft.com/office/drawing/2014/main" id="{337EA2B7-53E2-8A2C-5648-52E50AD48C6D}"/>
              </a:ext>
            </a:extLst>
          </p:cNvPr>
          <p:cNvSpPr/>
          <p:nvPr/>
        </p:nvSpPr>
        <p:spPr>
          <a:xfrm>
            <a:off x="4128655" y="2258291"/>
            <a:ext cx="780144" cy="841502"/>
          </a:xfrm>
          <a:custGeom>
            <a:avLst/>
            <a:gdLst>
              <a:gd name="connsiteX0" fmla="*/ 0 w 609600"/>
              <a:gd name="connsiteY0" fmla="*/ 318654 h 762000"/>
              <a:gd name="connsiteX1" fmla="*/ 110836 w 609600"/>
              <a:gd name="connsiteY1" fmla="*/ 0 h 762000"/>
              <a:gd name="connsiteX2" fmla="*/ 374072 w 609600"/>
              <a:gd name="connsiteY2" fmla="*/ 55418 h 762000"/>
              <a:gd name="connsiteX3" fmla="*/ 609600 w 609600"/>
              <a:gd name="connsiteY3" fmla="*/ 429491 h 762000"/>
              <a:gd name="connsiteX4" fmla="*/ 290945 w 609600"/>
              <a:gd name="connsiteY4" fmla="*/ 762000 h 762000"/>
              <a:gd name="connsiteX5" fmla="*/ 0 w 609600"/>
              <a:gd name="connsiteY5" fmla="*/ 318654 h 76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" h="762000">
                <a:moveTo>
                  <a:pt x="0" y="318654"/>
                </a:moveTo>
                <a:lnTo>
                  <a:pt x="110836" y="0"/>
                </a:lnTo>
                <a:lnTo>
                  <a:pt x="374072" y="55418"/>
                </a:lnTo>
                <a:lnTo>
                  <a:pt x="609600" y="429491"/>
                </a:lnTo>
                <a:lnTo>
                  <a:pt x="290945" y="762000"/>
                </a:lnTo>
                <a:lnTo>
                  <a:pt x="0" y="31865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B1318EDA-F1DB-AA88-8A77-0A0A12052086}"/>
              </a:ext>
            </a:extLst>
          </p:cNvPr>
          <p:cNvSpPr/>
          <p:nvPr/>
        </p:nvSpPr>
        <p:spPr>
          <a:xfrm>
            <a:off x="7924800" y="1745673"/>
            <a:ext cx="1025236" cy="734291"/>
          </a:xfrm>
          <a:custGeom>
            <a:avLst/>
            <a:gdLst>
              <a:gd name="connsiteX0" fmla="*/ 0 w 1025236"/>
              <a:gd name="connsiteY0" fmla="*/ 110836 h 734291"/>
              <a:gd name="connsiteX1" fmla="*/ 720436 w 1025236"/>
              <a:gd name="connsiteY1" fmla="*/ 0 h 734291"/>
              <a:gd name="connsiteX2" fmla="*/ 1025236 w 1025236"/>
              <a:gd name="connsiteY2" fmla="*/ 318654 h 734291"/>
              <a:gd name="connsiteX3" fmla="*/ 290945 w 1025236"/>
              <a:gd name="connsiteY3" fmla="*/ 734291 h 734291"/>
              <a:gd name="connsiteX4" fmla="*/ 0 w 1025236"/>
              <a:gd name="connsiteY4" fmla="*/ 110836 h 7342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5236" h="734291">
                <a:moveTo>
                  <a:pt x="0" y="110836"/>
                </a:moveTo>
                <a:lnTo>
                  <a:pt x="720436" y="0"/>
                </a:lnTo>
                <a:lnTo>
                  <a:pt x="1025236" y="318654"/>
                </a:lnTo>
                <a:lnTo>
                  <a:pt x="290945" y="734291"/>
                </a:lnTo>
                <a:lnTo>
                  <a:pt x="0" y="110836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>
            <a:extLst>
              <a:ext uri="{FF2B5EF4-FFF2-40B4-BE49-F238E27FC236}">
                <a16:creationId xmlns:a16="http://schemas.microsoft.com/office/drawing/2014/main" id="{2BC70B43-EBD2-F202-FF41-438E07F50C98}"/>
              </a:ext>
            </a:extLst>
          </p:cNvPr>
          <p:cNvSpPr/>
          <p:nvPr/>
        </p:nvSpPr>
        <p:spPr>
          <a:xfrm>
            <a:off x="6359236" y="2272145"/>
            <a:ext cx="1482437" cy="1011382"/>
          </a:xfrm>
          <a:custGeom>
            <a:avLst/>
            <a:gdLst>
              <a:gd name="connsiteX0" fmla="*/ 0 w 1482437"/>
              <a:gd name="connsiteY0" fmla="*/ 180110 h 1011382"/>
              <a:gd name="connsiteX1" fmla="*/ 401782 w 1482437"/>
              <a:gd name="connsiteY1" fmla="*/ 249382 h 1011382"/>
              <a:gd name="connsiteX2" fmla="*/ 872837 w 1482437"/>
              <a:gd name="connsiteY2" fmla="*/ 0 h 1011382"/>
              <a:gd name="connsiteX3" fmla="*/ 983673 w 1482437"/>
              <a:gd name="connsiteY3" fmla="*/ 471055 h 1011382"/>
              <a:gd name="connsiteX4" fmla="*/ 1482437 w 1482437"/>
              <a:gd name="connsiteY4" fmla="*/ 651164 h 1011382"/>
              <a:gd name="connsiteX5" fmla="*/ 581891 w 1482437"/>
              <a:gd name="connsiteY5" fmla="*/ 1011382 h 1011382"/>
              <a:gd name="connsiteX6" fmla="*/ 138546 w 1482437"/>
              <a:gd name="connsiteY6" fmla="*/ 817419 h 1011382"/>
              <a:gd name="connsiteX7" fmla="*/ 0 w 1482437"/>
              <a:gd name="connsiteY7" fmla="*/ 180110 h 1011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82437" h="1011382">
                <a:moveTo>
                  <a:pt x="0" y="180110"/>
                </a:moveTo>
                <a:lnTo>
                  <a:pt x="401782" y="249382"/>
                </a:lnTo>
                <a:lnTo>
                  <a:pt x="872837" y="0"/>
                </a:lnTo>
                <a:lnTo>
                  <a:pt x="983673" y="471055"/>
                </a:lnTo>
                <a:lnTo>
                  <a:pt x="1482437" y="651164"/>
                </a:lnTo>
                <a:lnTo>
                  <a:pt x="581891" y="1011382"/>
                </a:lnTo>
                <a:lnTo>
                  <a:pt x="138546" y="817419"/>
                </a:lnTo>
                <a:lnTo>
                  <a:pt x="0" y="18011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>
            <a:extLst>
              <a:ext uri="{FF2B5EF4-FFF2-40B4-BE49-F238E27FC236}">
                <a16:creationId xmlns:a16="http://schemas.microsoft.com/office/drawing/2014/main" id="{D5AC49AE-4423-05D8-5447-3D8997B30A16}"/>
              </a:ext>
            </a:extLst>
          </p:cNvPr>
          <p:cNvSpPr/>
          <p:nvPr/>
        </p:nvSpPr>
        <p:spPr>
          <a:xfrm>
            <a:off x="4696691" y="3228109"/>
            <a:ext cx="1413164" cy="1330036"/>
          </a:xfrm>
          <a:custGeom>
            <a:avLst/>
            <a:gdLst>
              <a:gd name="connsiteX0" fmla="*/ 138545 w 1413164"/>
              <a:gd name="connsiteY0" fmla="*/ 221673 h 1330036"/>
              <a:gd name="connsiteX1" fmla="*/ 512618 w 1413164"/>
              <a:gd name="connsiteY1" fmla="*/ 180109 h 1330036"/>
              <a:gd name="connsiteX2" fmla="*/ 831273 w 1413164"/>
              <a:gd name="connsiteY2" fmla="*/ 0 h 1330036"/>
              <a:gd name="connsiteX3" fmla="*/ 1385454 w 1413164"/>
              <a:gd name="connsiteY3" fmla="*/ 263236 h 1330036"/>
              <a:gd name="connsiteX4" fmla="*/ 1413164 w 1413164"/>
              <a:gd name="connsiteY4" fmla="*/ 872836 h 1330036"/>
              <a:gd name="connsiteX5" fmla="*/ 900545 w 1413164"/>
              <a:gd name="connsiteY5" fmla="*/ 1330036 h 1330036"/>
              <a:gd name="connsiteX6" fmla="*/ 415636 w 1413164"/>
              <a:gd name="connsiteY6" fmla="*/ 1274618 h 1330036"/>
              <a:gd name="connsiteX7" fmla="*/ 290945 w 1413164"/>
              <a:gd name="connsiteY7" fmla="*/ 845127 h 1330036"/>
              <a:gd name="connsiteX8" fmla="*/ 0 w 1413164"/>
              <a:gd name="connsiteY8" fmla="*/ 734291 h 1330036"/>
              <a:gd name="connsiteX9" fmla="*/ 138545 w 1413164"/>
              <a:gd name="connsiteY9" fmla="*/ 221673 h 1330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13164" h="1330036">
                <a:moveTo>
                  <a:pt x="138545" y="221673"/>
                </a:moveTo>
                <a:lnTo>
                  <a:pt x="512618" y="180109"/>
                </a:lnTo>
                <a:lnTo>
                  <a:pt x="831273" y="0"/>
                </a:lnTo>
                <a:lnTo>
                  <a:pt x="1385454" y="263236"/>
                </a:lnTo>
                <a:lnTo>
                  <a:pt x="1413164" y="872836"/>
                </a:lnTo>
                <a:lnTo>
                  <a:pt x="900545" y="1330036"/>
                </a:lnTo>
                <a:lnTo>
                  <a:pt x="415636" y="1274618"/>
                </a:lnTo>
                <a:lnTo>
                  <a:pt x="290945" y="845127"/>
                </a:lnTo>
                <a:lnTo>
                  <a:pt x="0" y="734291"/>
                </a:lnTo>
                <a:lnTo>
                  <a:pt x="138545" y="221673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>
            <a:extLst>
              <a:ext uri="{FF2B5EF4-FFF2-40B4-BE49-F238E27FC236}">
                <a16:creationId xmlns:a16="http://schemas.microsoft.com/office/drawing/2014/main" id="{677D02C1-DBCB-725B-0DD9-7C2A251BF62F}"/>
              </a:ext>
            </a:extLst>
          </p:cNvPr>
          <p:cNvSpPr/>
          <p:nvPr/>
        </p:nvSpPr>
        <p:spPr>
          <a:xfrm>
            <a:off x="7370618" y="3505200"/>
            <a:ext cx="1011382" cy="858982"/>
          </a:xfrm>
          <a:custGeom>
            <a:avLst/>
            <a:gdLst>
              <a:gd name="connsiteX0" fmla="*/ 0 w 1011382"/>
              <a:gd name="connsiteY0" fmla="*/ 526473 h 858982"/>
              <a:gd name="connsiteX1" fmla="*/ 180109 w 1011382"/>
              <a:gd name="connsiteY1" fmla="*/ 318655 h 858982"/>
              <a:gd name="connsiteX2" fmla="*/ 387927 w 1011382"/>
              <a:gd name="connsiteY2" fmla="*/ 360218 h 858982"/>
              <a:gd name="connsiteX3" fmla="*/ 665018 w 1011382"/>
              <a:gd name="connsiteY3" fmla="*/ 0 h 858982"/>
              <a:gd name="connsiteX4" fmla="*/ 1011382 w 1011382"/>
              <a:gd name="connsiteY4" fmla="*/ 55418 h 858982"/>
              <a:gd name="connsiteX5" fmla="*/ 775855 w 1011382"/>
              <a:gd name="connsiteY5" fmla="*/ 845127 h 858982"/>
              <a:gd name="connsiteX6" fmla="*/ 387927 w 1011382"/>
              <a:gd name="connsiteY6" fmla="*/ 858982 h 858982"/>
              <a:gd name="connsiteX7" fmla="*/ 0 w 1011382"/>
              <a:gd name="connsiteY7" fmla="*/ 526473 h 858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11382" h="858982">
                <a:moveTo>
                  <a:pt x="0" y="526473"/>
                </a:moveTo>
                <a:lnTo>
                  <a:pt x="180109" y="318655"/>
                </a:lnTo>
                <a:lnTo>
                  <a:pt x="387927" y="360218"/>
                </a:lnTo>
                <a:lnTo>
                  <a:pt x="665018" y="0"/>
                </a:lnTo>
                <a:lnTo>
                  <a:pt x="1011382" y="55418"/>
                </a:lnTo>
                <a:lnTo>
                  <a:pt x="775855" y="845127"/>
                </a:lnTo>
                <a:lnTo>
                  <a:pt x="387927" y="858982"/>
                </a:lnTo>
                <a:lnTo>
                  <a:pt x="0" y="526473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>
            <a:extLst>
              <a:ext uri="{FF2B5EF4-FFF2-40B4-BE49-F238E27FC236}">
                <a16:creationId xmlns:a16="http://schemas.microsoft.com/office/drawing/2014/main" id="{8C42D4C3-829D-7138-FB84-CCD6F6691E5D}"/>
              </a:ext>
            </a:extLst>
          </p:cNvPr>
          <p:cNvSpPr/>
          <p:nvPr/>
        </p:nvSpPr>
        <p:spPr>
          <a:xfrm>
            <a:off x="3117273" y="4502727"/>
            <a:ext cx="1593272" cy="1274618"/>
          </a:xfrm>
          <a:custGeom>
            <a:avLst/>
            <a:gdLst>
              <a:gd name="connsiteX0" fmla="*/ 443345 w 1593272"/>
              <a:gd name="connsiteY0" fmla="*/ 872837 h 1274618"/>
              <a:gd name="connsiteX1" fmla="*/ 0 w 1593272"/>
              <a:gd name="connsiteY1" fmla="*/ 595746 h 1274618"/>
              <a:gd name="connsiteX2" fmla="*/ 221672 w 1593272"/>
              <a:gd name="connsiteY2" fmla="*/ 346364 h 1274618"/>
              <a:gd name="connsiteX3" fmla="*/ 526472 w 1593272"/>
              <a:gd name="connsiteY3" fmla="*/ 360218 h 1274618"/>
              <a:gd name="connsiteX4" fmla="*/ 942109 w 1593272"/>
              <a:gd name="connsiteY4" fmla="*/ 0 h 1274618"/>
              <a:gd name="connsiteX5" fmla="*/ 1593272 w 1593272"/>
              <a:gd name="connsiteY5" fmla="*/ 665018 h 1274618"/>
              <a:gd name="connsiteX6" fmla="*/ 1122218 w 1593272"/>
              <a:gd name="connsiteY6" fmla="*/ 1233055 h 1274618"/>
              <a:gd name="connsiteX7" fmla="*/ 581891 w 1593272"/>
              <a:gd name="connsiteY7" fmla="*/ 1274618 h 1274618"/>
              <a:gd name="connsiteX8" fmla="*/ 443345 w 1593272"/>
              <a:gd name="connsiteY8" fmla="*/ 872837 h 1274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3272" h="1274618">
                <a:moveTo>
                  <a:pt x="443345" y="872837"/>
                </a:moveTo>
                <a:lnTo>
                  <a:pt x="0" y="595746"/>
                </a:lnTo>
                <a:lnTo>
                  <a:pt x="221672" y="346364"/>
                </a:lnTo>
                <a:lnTo>
                  <a:pt x="526472" y="360218"/>
                </a:lnTo>
                <a:lnTo>
                  <a:pt x="942109" y="0"/>
                </a:lnTo>
                <a:lnTo>
                  <a:pt x="1593272" y="665018"/>
                </a:lnTo>
                <a:lnTo>
                  <a:pt x="1122218" y="1233055"/>
                </a:lnTo>
                <a:lnTo>
                  <a:pt x="581891" y="1274618"/>
                </a:lnTo>
                <a:lnTo>
                  <a:pt x="443345" y="872837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>
            <a:extLst>
              <a:ext uri="{FF2B5EF4-FFF2-40B4-BE49-F238E27FC236}">
                <a16:creationId xmlns:a16="http://schemas.microsoft.com/office/drawing/2014/main" id="{FDC2B403-27FC-6D3C-DC4D-9FE9619A85A3}"/>
              </a:ext>
            </a:extLst>
          </p:cNvPr>
          <p:cNvSpPr/>
          <p:nvPr/>
        </p:nvSpPr>
        <p:spPr>
          <a:xfrm>
            <a:off x="5860473" y="4378036"/>
            <a:ext cx="1856509" cy="1385455"/>
          </a:xfrm>
          <a:custGeom>
            <a:avLst/>
            <a:gdLst>
              <a:gd name="connsiteX0" fmla="*/ 0 w 1856509"/>
              <a:gd name="connsiteY0" fmla="*/ 969819 h 1385455"/>
              <a:gd name="connsiteX1" fmla="*/ 249382 w 1856509"/>
              <a:gd name="connsiteY1" fmla="*/ 498764 h 1385455"/>
              <a:gd name="connsiteX2" fmla="*/ 581891 w 1856509"/>
              <a:gd name="connsiteY2" fmla="*/ 498764 h 1385455"/>
              <a:gd name="connsiteX3" fmla="*/ 886691 w 1856509"/>
              <a:gd name="connsiteY3" fmla="*/ 0 h 1385455"/>
              <a:gd name="connsiteX4" fmla="*/ 1330036 w 1856509"/>
              <a:gd name="connsiteY4" fmla="*/ 484909 h 1385455"/>
              <a:gd name="connsiteX5" fmla="*/ 1856509 w 1856509"/>
              <a:gd name="connsiteY5" fmla="*/ 651164 h 1385455"/>
              <a:gd name="connsiteX6" fmla="*/ 1330036 w 1856509"/>
              <a:gd name="connsiteY6" fmla="*/ 1233055 h 1385455"/>
              <a:gd name="connsiteX7" fmla="*/ 734291 w 1856509"/>
              <a:gd name="connsiteY7" fmla="*/ 1385455 h 1385455"/>
              <a:gd name="connsiteX8" fmla="*/ 0 w 1856509"/>
              <a:gd name="connsiteY8" fmla="*/ 969819 h 1385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56509" h="1385455">
                <a:moveTo>
                  <a:pt x="0" y="969819"/>
                </a:moveTo>
                <a:lnTo>
                  <a:pt x="249382" y="498764"/>
                </a:lnTo>
                <a:lnTo>
                  <a:pt x="581891" y="498764"/>
                </a:lnTo>
                <a:lnTo>
                  <a:pt x="886691" y="0"/>
                </a:lnTo>
                <a:lnTo>
                  <a:pt x="1330036" y="484909"/>
                </a:lnTo>
                <a:lnTo>
                  <a:pt x="1856509" y="651164"/>
                </a:lnTo>
                <a:lnTo>
                  <a:pt x="1330036" y="1233055"/>
                </a:lnTo>
                <a:lnTo>
                  <a:pt x="734291" y="1385455"/>
                </a:lnTo>
                <a:lnTo>
                  <a:pt x="0" y="969819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281F40-A38B-D8C5-6510-9681CE89CBAA}"/>
              </a:ext>
            </a:extLst>
          </p:cNvPr>
          <p:cNvSpPr txBox="1"/>
          <p:nvPr/>
        </p:nvSpPr>
        <p:spPr>
          <a:xfrm>
            <a:off x="9299153" y="4599579"/>
            <a:ext cx="2758184" cy="95410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That’s why ice floats!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55AF0E-0FA6-01A7-8B7E-5E56ADC898C0}"/>
              </a:ext>
            </a:extLst>
          </p:cNvPr>
          <p:cNvSpPr txBox="1"/>
          <p:nvPr/>
        </p:nvSpPr>
        <p:spPr>
          <a:xfrm>
            <a:off x="82813" y="6239259"/>
            <a:ext cx="11932403" cy="5232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And why lakes don’t free solid and kill all life in it. </a:t>
            </a:r>
            <a:r>
              <a:rPr lang="en-US" sz="1600" dirty="0"/>
              <a:t>(The floating ice insulates the more dense liquid below)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86242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" grpId="0" animBg="1"/>
      <p:bldP spid="5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7C007-0080-0286-DC54-5E7883672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76288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002060"/>
                </a:solidFill>
              </a:rPr>
              <a:t>11.8: Phase Changes (Diagrams)</a:t>
            </a: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EA810BE1-AA20-2B31-E484-2A742FFAB87E}"/>
              </a:ext>
            </a:extLst>
          </p:cNvPr>
          <p:cNvSpPr/>
          <p:nvPr/>
        </p:nvSpPr>
        <p:spPr>
          <a:xfrm>
            <a:off x="7415646" y="3297382"/>
            <a:ext cx="4662054" cy="2837947"/>
          </a:xfrm>
          <a:custGeom>
            <a:avLst/>
            <a:gdLst>
              <a:gd name="connsiteX0" fmla="*/ 0 w 7402882"/>
              <a:gd name="connsiteY0" fmla="*/ 0 h 5887233"/>
              <a:gd name="connsiteX1" fmla="*/ 0 w 7402882"/>
              <a:gd name="connsiteY1" fmla="*/ 5887233 h 5887233"/>
              <a:gd name="connsiteX2" fmla="*/ 7402882 w 7402882"/>
              <a:gd name="connsiteY2" fmla="*/ 5862181 h 5887233"/>
              <a:gd name="connsiteX3" fmla="*/ 7402882 w 7402882"/>
              <a:gd name="connsiteY3" fmla="*/ 5862181 h 5887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02882" h="5887233">
                <a:moveTo>
                  <a:pt x="0" y="0"/>
                </a:moveTo>
                <a:lnTo>
                  <a:pt x="0" y="5887233"/>
                </a:lnTo>
                <a:lnTo>
                  <a:pt x="7402882" y="5862181"/>
                </a:lnTo>
                <a:lnTo>
                  <a:pt x="7402882" y="5862181"/>
                </a:lnTo>
              </a:path>
            </a:pathLst>
          </a:cu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D78679-08F7-A302-E340-8009CA1F2067}"/>
              </a:ext>
            </a:extLst>
          </p:cNvPr>
          <p:cNvSpPr txBox="1"/>
          <p:nvPr/>
        </p:nvSpPr>
        <p:spPr>
          <a:xfrm>
            <a:off x="290946" y="770411"/>
            <a:ext cx="78774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</a:t>
            </a:r>
            <a:r>
              <a:rPr lang="en-US" sz="2800" dirty="0">
                <a:solidFill>
                  <a:srgbClr val="FF0000"/>
                </a:solidFill>
              </a:rPr>
              <a:t> “Phase” change is a change in the ”State” </a:t>
            </a:r>
            <a:r>
              <a:rPr lang="en-US" sz="2800" dirty="0"/>
              <a:t>of a compound.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53E7CD5-11DD-FFD5-DF18-98F9404DF2D6}"/>
              </a:ext>
            </a:extLst>
          </p:cNvPr>
          <p:cNvSpPr txBox="1"/>
          <p:nvPr/>
        </p:nvSpPr>
        <p:spPr>
          <a:xfrm>
            <a:off x="290946" y="2142011"/>
            <a:ext cx="78774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we record the temperature of a compound as we add more energy to it (heat it up) we notice: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831F05B-1C78-686F-D83F-E7EB93C9DACE}"/>
              </a:ext>
            </a:extLst>
          </p:cNvPr>
          <p:cNvSpPr txBox="1"/>
          <p:nvPr/>
        </p:nvSpPr>
        <p:spPr>
          <a:xfrm rot="5400000">
            <a:off x="5323319" y="4605194"/>
            <a:ext cx="32003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Temperature (∘C)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885F0FB-277C-6103-89AE-05437859358C}"/>
              </a:ext>
            </a:extLst>
          </p:cNvPr>
          <p:cNvSpPr txBox="1"/>
          <p:nvPr/>
        </p:nvSpPr>
        <p:spPr>
          <a:xfrm>
            <a:off x="7781640" y="6151419"/>
            <a:ext cx="32003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Time (minutes)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B59A737-5CFE-BEBB-0411-BA558650E552}"/>
              </a:ext>
            </a:extLst>
          </p:cNvPr>
          <p:cNvSpPr txBox="1"/>
          <p:nvPr/>
        </p:nvSpPr>
        <p:spPr>
          <a:xfrm>
            <a:off x="8353139" y="2097053"/>
            <a:ext cx="32003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Phase Change Diagram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52C682B-62F3-9FCA-C92C-E5B4B9A368C5}"/>
              </a:ext>
            </a:extLst>
          </p:cNvPr>
          <p:cNvSpPr txBox="1"/>
          <p:nvPr/>
        </p:nvSpPr>
        <p:spPr>
          <a:xfrm>
            <a:off x="290946" y="3284829"/>
            <a:ext cx="64700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- The temperature of the compound increases as we had energy to it.</a:t>
            </a: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A9685163-345D-94A8-9B5C-9E2CC84A0D9F}"/>
              </a:ext>
            </a:extLst>
          </p:cNvPr>
          <p:cNvSpPr/>
          <p:nvPr/>
        </p:nvSpPr>
        <p:spPr>
          <a:xfrm>
            <a:off x="7414752" y="5279923"/>
            <a:ext cx="757083" cy="855406"/>
          </a:xfrm>
          <a:custGeom>
            <a:avLst/>
            <a:gdLst>
              <a:gd name="connsiteX0" fmla="*/ 0 w 757083"/>
              <a:gd name="connsiteY0" fmla="*/ 855406 h 855406"/>
              <a:gd name="connsiteX1" fmla="*/ 757083 w 757083"/>
              <a:gd name="connsiteY1" fmla="*/ 0 h 855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57083" h="855406">
                <a:moveTo>
                  <a:pt x="0" y="855406"/>
                </a:moveTo>
                <a:lnTo>
                  <a:pt x="757083" y="0"/>
                </a:lnTo>
              </a:path>
            </a:pathLst>
          </a:cu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511B65A5-E153-6D9B-6E9D-38FC760DAF19}"/>
              </a:ext>
            </a:extLst>
          </p:cNvPr>
          <p:cNvSpPr/>
          <p:nvPr/>
        </p:nvSpPr>
        <p:spPr>
          <a:xfrm>
            <a:off x="8159602" y="5284381"/>
            <a:ext cx="1127051" cy="0"/>
          </a:xfrm>
          <a:custGeom>
            <a:avLst/>
            <a:gdLst>
              <a:gd name="connsiteX0" fmla="*/ 0 w 1127051"/>
              <a:gd name="connsiteY0" fmla="*/ 0 h 0"/>
              <a:gd name="connsiteX1" fmla="*/ 1127051 w 112705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27051">
                <a:moveTo>
                  <a:pt x="0" y="0"/>
                </a:moveTo>
                <a:lnTo>
                  <a:pt x="1127051" y="0"/>
                </a:ln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1649B1DA-044F-3074-14B6-F5589C7A4CCC}"/>
              </a:ext>
            </a:extLst>
          </p:cNvPr>
          <p:cNvSpPr/>
          <p:nvPr/>
        </p:nvSpPr>
        <p:spPr>
          <a:xfrm>
            <a:off x="9297286" y="4550735"/>
            <a:ext cx="659219" cy="733646"/>
          </a:xfrm>
          <a:custGeom>
            <a:avLst/>
            <a:gdLst>
              <a:gd name="connsiteX0" fmla="*/ 0 w 659219"/>
              <a:gd name="connsiteY0" fmla="*/ 733646 h 733646"/>
              <a:gd name="connsiteX1" fmla="*/ 659219 w 659219"/>
              <a:gd name="connsiteY1" fmla="*/ 0 h 7336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59219" h="733646">
                <a:moveTo>
                  <a:pt x="0" y="733646"/>
                </a:moveTo>
                <a:lnTo>
                  <a:pt x="659219" y="0"/>
                </a:lnTo>
              </a:path>
            </a:pathLst>
          </a:cu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00E911FE-397B-76E3-297A-16DF8CADDC90}"/>
              </a:ext>
            </a:extLst>
          </p:cNvPr>
          <p:cNvSpPr/>
          <p:nvPr/>
        </p:nvSpPr>
        <p:spPr>
          <a:xfrm>
            <a:off x="9956505" y="4540102"/>
            <a:ext cx="744279" cy="0"/>
          </a:xfrm>
          <a:custGeom>
            <a:avLst/>
            <a:gdLst>
              <a:gd name="connsiteX0" fmla="*/ 0 w 744279"/>
              <a:gd name="connsiteY0" fmla="*/ 0 h 0"/>
              <a:gd name="connsiteX1" fmla="*/ 744279 w 744279"/>
              <a:gd name="connsiteY1" fmla="*/ 0 h 0"/>
              <a:gd name="connsiteX2" fmla="*/ 744279 w 744279"/>
              <a:gd name="connsiteY2" fmla="*/ 0 h 0"/>
              <a:gd name="connsiteX3" fmla="*/ 744279 w 744279"/>
              <a:gd name="connsiteY3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4279">
                <a:moveTo>
                  <a:pt x="0" y="0"/>
                </a:moveTo>
                <a:lnTo>
                  <a:pt x="744279" y="0"/>
                </a:lnTo>
                <a:lnTo>
                  <a:pt x="744279" y="0"/>
                </a:lnTo>
                <a:lnTo>
                  <a:pt x="744279" y="0"/>
                </a:ln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11F10F46-7881-B544-5FC6-B2639991B335}"/>
              </a:ext>
            </a:extLst>
          </p:cNvPr>
          <p:cNvSpPr/>
          <p:nvPr/>
        </p:nvSpPr>
        <p:spPr>
          <a:xfrm>
            <a:off x="10690151" y="3742660"/>
            <a:ext cx="457200" cy="786810"/>
          </a:xfrm>
          <a:custGeom>
            <a:avLst/>
            <a:gdLst>
              <a:gd name="connsiteX0" fmla="*/ 0 w 457200"/>
              <a:gd name="connsiteY0" fmla="*/ 786810 h 786810"/>
              <a:gd name="connsiteX1" fmla="*/ 457200 w 457200"/>
              <a:gd name="connsiteY1" fmla="*/ 0 h 786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7200" h="786810">
                <a:moveTo>
                  <a:pt x="0" y="786810"/>
                </a:moveTo>
                <a:lnTo>
                  <a:pt x="457200" y="0"/>
                </a:lnTo>
              </a:path>
            </a:pathLst>
          </a:cu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4B96977-554B-D2B7-E49A-3572EC16201E}"/>
              </a:ext>
            </a:extLst>
          </p:cNvPr>
          <p:cNvSpPr txBox="1"/>
          <p:nvPr/>
        </p:nvSpPr>
        <p:spPr>
          <a:xfrm>
            <a:off x="259928" y="4427647"/>
            <a:ext cx="64700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- The temperature of the compound DOES NOT change…sometimes (Why?)</a:t>
            </a:r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495B4A5E-6600-6AD0-5624-5E3868CB957C}"/>
              </a:ext>
            </a:extLst>
          </p:cNvPr>
          <p:cNvSpPr/>
          <p:nvPr/>
        </p:nvSpPr>
        <p:spPr>
          <a:xfrm>
            <a:off x="11147351" y="3736162"/>
            <a:ext cx="744279" cy="0"/>
          </a:xfrm>
          <a:custGeom>
            <a:avLst/>
            <a:gdLst>
              <a:gd name="connsiteX0" fmla="*/ 0 w 744279"/>
              <a:gd name="connsiteY0" fmla="*/ 0 h 0"/>
              <a:gd name="connsiteX1" fmla="*/ 744279 w 744279"/>
              <a:gd name="connsiteY1" fmla="*/ 0 h 0"/>
              <a:gd name="connsiteX2" fmla="*/ 744279 w 744279"/>
              <a:gd name="connsiteY2" fmla="*/ 0 h 0"/>
              <a:gd name="connsiteX3" fmla="*/ 744279 w 744279"/>
              <a:gd name="connsiteY3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4279">
                <a:moveTo>
                  <a:pt x="0" y="0"/>
                </a:moveTo>
                <a:lnTo>
                  <a:pt x="744279" y="0"/>
                </a:lnTo>
                <a:lnTo>
                  <a:pt x="744279" y="0"/>
                </a:lnTo>
                <a:lnTo>
                  <a:pt x="744279" y="0"/>
                </a:ln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53431FAB-B7B9-AC35-6292-DE9C5265B9A0}"/>
              </a:ext>
            </a:extLst>
          </p:cNvPr>
          <p:cNvSpPr/>
          <p:nvPr/>
        </p:nvSpPr>
        <p:spPr>
          <a:xfrm>
            <a:off x="11861086" y="3121837"/>
            <a:ext cx="330914" cy="607827"/>
          </a:xfrm>
          <a:custGeom>
            <a:avLst/>
            <a:gdLst>
              <a:gd name="connsiteX0" fmla="*/ 0 w 457200"/>
              <a:gd name="connsiteY0" fmla="*/ 786810 h 786810"/>
              <a:gd name="connsiteX1" fmla="*/ 457200 w 457200"/>
              <a:gd name="connsiteY1" fmla="*/ 0 h 786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7200" h="786810">
                <a:moveTo>
                  <a:pt x="0" y="786810"/>
                </a:moveTo>
                <a:lnTo>
                  <a:pt x="457200" y="0"/>
                </a:lnTo>
              </a:path>
            </a:pathLst>
          </a:cu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466DD2A6-AE0B-E774-2413-D21DB37456D4}"/>
              </a:ext>
            </a:extLst>
          </p:cNvPr>
          <p:cNvCxnSpPr>
            <a:cxnSpLocks/>
          </p:cNvCxnSpPr>
          <p:nvPr/>
        </p:nvCxnSpPr>
        <p:spPr>
          <a:xfrm flipV="1">
            <a:off x="7414752" y="3726961"/>
            <a:ext cx="4777248" cy="12996"/>
          </a:xfrm>
          <a:prstGeom prst="line">
            <a:avLst/>
          </a:prstGeom>
          <a:ln w="317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E7F9C646-5535-0146-26A5-0597D3D266E9}"/>
              </a:ext>
            </a:extLst>
          </p:cNvPr>
          <p:cNvSpPr txBox="1"/>
          <p:nvPr/>
        </p:nvSpPr>
        <p:spPr>
          <a:xfrm>
            <a:off x="7043993" y="6064820"/>
            <a:ext cx="673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0∘C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B7986F0-43D7-3D6A-10C3-E39B0C5C622F}"/>
              </a:ext>
            </a:extLst>
          </p:cNvPr>
          <p:cNvSpPr txBox="1"/>
          <p:nvPr/>
        </p:nvSpPr>
        <p:spPr>
          <a:xfrm>
            <a:off x="7488904" y="3196707"/>
            <a:ext cx="827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100∘C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F22951E-3500-2930-F383-9F6B3E6F2DD8}"/>
              </a:ext>
            </a:extLst>
          </p:cNvPr>
          <p:cNvCxnSpPr/>
          <p:nvPr/>
        </p:nvCxnSpPr>
        <p:spPr>
          <a:xfrm>
            <a:off x="8153400" y="3457226"/>
            <a:ext cx="368300" cy="208809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2447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1"/>
      <p:bldP spid="8" grpId="0"/>
      <p:bldP spid="9" grpId="0"/>
      <p:bldP spid="10" grpId="0"/>
      <p:bldP spid="11" grpId="0"/>
      <p:bldP spid="12" grpId="0"/>
      <p:bldP spid="13" grpId="0" animBg="1"/>
      <p:bldP spid="15" grpId="0" animBg="1"/>
      <p:bldP spid="16" grpId="0" animBg="1"/>
      <p:bldP spid="17" grpId="0" animBg="1"/>
      <p:bldP spid="18" grpId="0" animBg="1"/>
      <p:bldP spid="19" grpId="0"/>
      <p:bldP spid="20" grpId="0" animBg="1"/>
      <p:bldP spid="21" grpId="0" animBg="1"/>
      <p:bldP spid="25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7C007-0080-0286-DC54-5E7883672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76288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002060"/>
                </a:solidFill>
              </a:rPr>
              <a:t>11.2: Intermolecular Forces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26405B-9C46-8F75-E8EE-B1E9A8A2CC4A}"/>
              </a:ext>
            </a:extLst>
          </p:cNvPr>
          <p:cNvSpPr txBox="1"/>
          <p:nvPr/>
        </p:nvSpPr>
        <p:spPr>
          <a:xfrm>
            <a:off x="374072" y="1510145"/>
            <a:ext cx="30895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/>
              <a:t>Intermolecular Forces: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B3D866-E890-36D1-092E-E6285E968AEE}"/>
              </a:ext>
            </a:extLst>
          </p:cNvPr>
          <p:cNvSpPr txBox="1"/>
          <p:nvPr/>
        </p:nvSpPr>
        <p:spPr>
          <a:xfrm>
            <a:off x="374072" y="4094022"/>
            <a:ext cx="30895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/>
              <a:t>Intramolecular Forces: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111DFD-E0B9-1E7F-6A82-87A0A7A6BCBB}"/>
              </a:ext>
            </a:extLst>
          </p:cNvPr>
          <p:cNvSpPr txBox="1"/>
          <p:nvPr/>
        </p:nvSpPr>
        <p:spPr>
          <a:xfrm>
            <a:off x="418214" y="2251797"/>
            <a:ext cx="4098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Forces</a:t>
            </a:r>
            <a:r>
              <a:rPr lang="en-US" sz="2800" dirty="0">
                <a:solidFill>
                  <a:srgbClr val="FF0000"/>
                </a:solidFill>
              </a:rPr>
              <a:t> between </a:t>
            </a:r>
            <a:r>
              <a:rPr lang="en-US" sz="2800" dirty="0"/>
              <a:t>elements.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025C7A-B4E9-E077-E35D-EE40692D0770}"/>
              </a:ext>
            </a:extLst>
          </p:cNvPr>
          <p:cNvSpPr txBox="1"/>
          <p:nvPr/>
        </p:nvSpPr>
        <p:spPr>
          <a:xfrm>
            <a:off x="418213" y="4909054"/>
            <a:ext cx="77559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Forces</a:t>
            </a:r>
            <a:r>
              <a:rPr lang="en-US" sz="2800" dirty="0">
                <a:solidFill>
                  <a:srgbClr val="FF0000"/>
                </a:solidFill>
              </a:rPr>
              <a:t> within </a:t>
            </a:r>
            <a:r>
              <a:rPr lang="en-US" sz="2800" dirty="0"/>
              <a:t>an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element. (</a:t>
            </a:r>
            <a:r>
              <a:rPr lang="en-US" sz="2800" dirty="0">
                <a:solidFill>
                  <a:srgbClr val="FF0000"/>
                </a:solidFill>
              </a:rPr>
              <a:t>Protons – Electrons, etc</a:t>
            </a:r>
            <a:r>
              <a:rPr lang="en-US" sz="2800" dirty="0"/>
              <a:t>.)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55A67D-0A43-D5EE-09DD-7434C8E89E89}"/>
              </a:ext>
            </a:extLst>
          </p:cNvPr>
          <p:cNvSpPr/>
          <p:nvPr/>
        </p:nvSpPr>
        <p:spPr>
          <a:xfrm>
            <a:off x="173181" y="1344324"/>
            <a:ext cx="6580909" cy="1814946"/>
          </a:xfrm>
          <a:prstGeom prst="rect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Brace 7">
            <a:extLst>
              <a:ext uri="{FF2B5EF4-FFF2-40B4-BE49-F238E27FC236}">
                <a16:creationId xmlns:a16="http://schemas.microsoft.com/office/drawing/2014/main" id="{31B5E6F2-CD7D-8B03-C3DF-4CDDA02A377A}"/>
              </a:ext>
            </a:extLst>
          </p:cNvPr>
          <p:cNvSpPr/>
          <p:nvPr/>
        </p:nvSpPr>
        <p:spPr>
          <a:xfrm>
            <a:off x="4807527" y="1399309"/>
            <a:ext cx="443346" cy="169025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54F1315-C3C1-C1BD-CB44-BB7666507325}"/>
              </a:ext>
            </a:extLst>
          </p:cNvPr>
          <p:cNvSpPr txBox="1"/>
          <p:nvPr/>
        </p:nvSpPr>
        <p:spPr>
          <a:xfrm>
            <a:off x="5250873" y="205977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Weak Forces.</a:t>
            </a:r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id="{1A6EA962-269F-7F13-3FEB-EFA1C3677736}"/>
              </a:ext>
            </a:extLst>
          </p:cNvPr>
          <p:cNvSpPr/>
          <p:nvPr/>
        </p:nvSpPr>
        <p:spPr>
          <a:xfrm>
            <a:off x="8007927" y="4248794"/>
            <a:ext cx="443346" cy="169025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D55236A-C0B5-03F7-4E6C-600DD88304C9}"/>
              </a:ext>
            </a:extLst>
          </p:cNvPr>
          <p:cNvSpPr txBox="1"/>
          <p:nvPr/>
        </p:nvSpPr>
        <p:spPr>
          <a:xfrm>
            <a:off x="8451273" y="4770755"/>
            <a:ext cx="34774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STRONG Forces.</a:t>
            </a:r>
          </a:p>
        </p:txBody>
      </p:sp>
    </p:spTree>
    <p:extLst>
      <p:ext uri="{BB962C8B-B14F-4D97-AF65-F5344CB8AC3E}">
        <p14:creationId xmlns:p14="http://schemas.microsoft.com/office/powerpoint/2010/main" val="2864578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 animBg="1"/>
      <p:bldP spid="8" grpId="0" animBg="1"/>
      <p:bldP spid="9" grpId="0"/>
      <p:bldP spid="10" grpId="0" animBg="1"/>
      <p:bldP spid="11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7C007-0080-0286-DC54-5E7883672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76288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002060"/>
                </a:solidFill>
              </a:rPr>
              <a:t>11.8: Phase Changes (Diagrams)</a:t>
            </a: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EA810BE1-AA20-2B31-E484-2A742FFAB87E}"/>
              </a:ext>
            </a:extLst>
          </p:cNvPr>
          <p:cNvSpPr/>
          <p:nvPr/>
        </p:nvSpPr>
        <p:spPr>
          <a:xfrm>
            <a:off x="1751446" y="990600"/>
            <a:ext cx="9615054" cy="5171332"/>
          </a:xfrm>
          <a:custGeom>
            <a:avLst/>
            <a:gdLst>
              <a:gd name="connsiteX0" fmla="*/ 0 w 7402882"/>
              <a:gd name="connsiteY0" fmla="*/ 0 h 5887233"/>
              <a:gd name="connsiteX1" fmla="*/ 0 w 7402882"/>
              <a:gd name="connsiteY1" fmla="*/ 5887233 h 5887233"/>
              <a:gd name="connsiteX2" fmla="*/ 7402882 w 7402882"/>
              <a:gd name="connsiteY2" fmla="*/ 5862181 h 5887233"/>
              <a:gd name="connsiteX3" fmla="*/ 7402882 w 7402882"/>
              <a:gd name="connsiteY3" fmla="*/ 5862181 h 5887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02882" h="5887233">
                <a:moveTo>
                  <a:pt x="0" y="0"/>
                </a:moveTo>
                <a:lnTo>
                  <a:pt x="0" y="5887233"/>
                </a:lnTo>
                <a:lnTo>
                  <a:pt x="7402882" y="5862181"/>
                </a:lnTo>
                <a:lnTo>
                  <a:pt x="7402882" y="5862181"/>
                </a:lnTo>
              </a:path>
            </a:pathLst>
          </a:cu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831F05B-1C78-686F-D83F-E7EB93C9DACE}"/>
              </a:ext>
            </a:extLst>
          </p:cNvPr>
          <p:cNvSpPr txBox="1"/>
          <p:nvPr/>
        </p:nvSpPr>
        <p:spPr>
          <a:xfrm rot="5400000">
            <a:off x="-613647" y="3730930"/>
            <a:ext cx="42588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Temperature (∘C)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885F0FB-277C-6103-89AE-05437859358C}"/>
              </a:ext>
            </a:extLst>
          </p:cNvPr>
          <p:cNvSpPr txBox="1"/>
          <p:nvPr/>
        </p:nvSpPr>
        <p:spPr>
          <a:xfrm>
            <a:off x="3509311" y="6152738"/>
            <a:ext cx="42465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Time (minutes)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B59A737-5CFE-BEBB-0411-BA558650E552}"/>
              </a:ext>
            </a:extLst>
          </p:cNvPr>
          <p:cNvSpPr txBox="1"/>
          <p:nvPr/>
        </p:nvSpPr>
        <p:spPr>
          <a:xfrm>
            <a:off x="2688939" y="1182653"/>
            <a:ext cx="4246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Phase Change Diagram</a:t>
            </a: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A9685163-345D-94A8-9B5C-9E2CC84A0D9F}"/>
              </a:ext>
            </a:extLst>
          </p:cNvPr>
          <p:cNvSpPr/>
          <p:nvPr/>
        </p:nvSpPr>
        <p:spPr>
          <a:xfrm>
            <a:off x="1750552" y="5023625"/>
            <a:ext cx="1004569" cy="1138307"/>
          </a:xfrm>
          <a:custGeom>
            <a:avLst/>
            <a:gdLst>
              <a:gd name="connsiteX0" fmla="*/ 0 w 757083"/>
              <a:gd name="connsiteY0" fmla="*/ 855406 h 855406"/>
              <a:gd name="connsiteX1" fmla="*/ 757083 w 757083"/>
              <a:gd name="connsiteY1" fmla="*/ 0 h 855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57083" h="855406">
                <a:moveTo>
                  <a:pt x="0" y="855406"/>
                </a:moveTo>
                <a:lnTo>
                  <a:pt x="757083" y="0"/>
                </a:lnTo>
              </a:path>
            </a:pathLst>
          </a:cu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511B65A5-E153-6D9B-6E9D-38FC760DAF19}"/>
              </a:ext>
            </a:extLst>
          </p:cNvPr>
          <p:cNvSpPr/>
          <p:nvPr/>
        </p:nvSpPr>
        <p:spPr>
          <a:xfrm>
            <a:off x="2755121" y="5014463"/>
            <a:ext cx="1495478" cy="45719"/>
          </a:xfrm>
          <a:custGeom>
            <a:avLst/>
            <a:gdLst>
              <a:gd name="connsiteX0" fmla="*/ 0 w 1127051"/>
              <a:gd name="connsiteY0" fmla="*/ 0 h 0"/>
              <a:gd name="connsiteX1" fmla="*/ 1127051 w 112705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27051">
                <a:moveTo>
                  <a:pt x="0" y="0"/>
                </a:moveTo>
                <a:lnTo>
                  <a:pt x="1127051" y="0"/>
                </a:ln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1649B1DA-044F-3074-14B6-F5589C7A4CCC}"/>
              </a:ext>
            </a:extLst>
          </p:cNvPr>
          <p:cNvSpPr/>
          <p:nvPr/>
        </p:nvSpPr>
        <p:spPr>
          <a:xfrm>
            <a:off x="4250599" y="4059267"/>
            <a:ext cx="874714" cy="976279"/>
          </a:xfrm>
          <a:custGeom>
            <a:avLst/>
            <a:gdLst>
              <a:gd name="connsiteX0" fmla="*/ 0 w 659219"/>
              <a:gd name="connsiteY0" fmla="*/ 733646 h 733646"/>
              <a:gd name="connsiteX1" fmla="*/ 659219 w 659219"/>
              <a:gd name="connsiteY1" fmla="*/ 0 h 7336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59219" h="733646">
                <a:moveTo>
                  <a:pt x="0" y="733646"/>
                </a:moveTo>
                <a:lnTo>
                  <a:pt x="659219" y="0"/>
                </a:lnTo>
              </a:path>
            </a:pathLst>
          </a:cu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00E911FE-397B-76E3-297A-16DF8CADDC90}"/>
              </a:ext>
            </a:extLst>
          </p:cNvPr>
          <p:cNvSpPr/>
          <p:nvPr/>
        </p:nvSpPr>
        <p:spPr>
          <a:xfrm>
            <a:off x="5125313" y="4067809"/>
            <a:ext cx="1810218" cy="45719"/>
          </a:xfrm>
          <a:custGeom>
            <a:avLst/>
            <a:gdLst>
              <a:gd name="connsiteX0" fmla="*/ 0 w 744279"/>
              <a:gd name="connsiteY0" fmla="*/ 0 h 0"/>
              <a:gd name="connsiteX1" fmla="*/ 744279 w 744279"/>
              <a:gd name="connsiteY1" fmla="*/ 0 h 0"/>
              <a:gd name="connsiteX2" fmla="*/ 744279 w 744279"/>
              <a:gd name="connsiteY2" fmla="*/ 0 h 0"/>
              <a:gd name="connsiteX3" fmla="*/ 744279 w 744279"/>
              <a:gd name="connsiteY3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4279">
                <a:moveTo>
                  <a:pt x="0" y="0"/>
                </a:moveTo>
                <a:lnTo>
                  <a:pt x="744279" y="0"/>
                </a:lnTo>
                <a:lnTo>
                  <a:pt x="744279" y="0"/>
                </a:lnTo>
                <a:lnTo>
                  <a:pt x="744279" y="0"/>
                </a:ln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11F10F46-7881-B544-5FC6-B2639991B335}"/>
              </a:ext>
            </a:extLst>
          </p:cNvPr>
          <p:cNvSpPr/>
          <p:nvPr/>
        </p:nvSpPr>
        <p:spPr>
          <a:xfrm>
            <a:off x="6922221" y="2854809"/>
            <a:ext cx="835945" cy="1223188"/>
          </a:xfrm>
          <a:custGeom>
            <a:avLst/>
            <a:gdLst>
              <a:gd name="connsiteX0" fmla="*/ 0 w 457200"/>
              <a:gd name="connsiteY0" fmla="*/ 786810 h 786810"/>
              <a:gd name="connsiteX1" fmla="*/ 457200 w 457200"/>
              <a:gd name="connsiteY1" fmla="*/ 0 h 786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7200" h="786810">
                <a:moveTo>
                  <a:pt x="0" y="786810"/>
                </a:moveTo>
                <a:lnTo>
                  <a:pt x="457200" y="0"/>
                </a:lnTo>
              </a:path>
            </a:pathLst>
          </a:cu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495B4A5E-6600-6AD0-5624-5E3868CB957C}"/>
              </a:ext>
            </a:extLst>
          </p:cNvPr>
          <p:cNvSpPr/>
          <p:nvPr/>
        </p:nvSpPr>
        <p:spPr>
          <a:xfrm>
            <a:off x="7755903" y="2854809"/>
            <a:ext cx="1837914" cy="45719"/>
          </a:xfrm>
          <a:custGeom>
            <a:avLst/>
            <a:gdLst>
              <a:gd name="connsiteX0" fmla="*/ 0 w 744279"/>
              <a:gd name="connsiteY0" fmla="*/ 0 h 0"/>
              <a:gd name="connsiteX1" fmla="*/ 744279 w 744279"/>
              <a:gd name="connsiteY1" fmla="*/ 0 h 0"/>
              <a:gd name="connsiteX2" fmla="*/ 744279 w 744279"/>
              <a:gd name="connsiteY2" fmla="*/ 0 h 0"/>
              <a:gd name="connsiteX3" fmla="*/ 744279 w 744279"/>
              <a:gd name="connsiteY3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4279">
                <a:moveTo>
                  <a:pt x="0" y="0"/>
                </a:moveTo>
                <a:lnTo>
                  <a:pt x="744279" y="0"/>
                </a:lnTo>
                <a:lnTo>
                  <a:pt x="744279" y="0"/>
                </a:lnTo>
                <a:lnTo>
                  <a:pt x="744279" y="0"/>
                </a:ln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53431FAB-B7B9-AC35-6292-DE9C5265B9A0}"/>
              </a:ext>
            </a:extLst>
          </p:cNvPr>
          <p:cNvSpPr/>
          <p:nvPr/>
        </p:nvSpPr>
        <p:spPr>
          <a:xfrm>
            <a:off x="9593817" y="1654480"/>
            <a:ext cx="584774" cy="1200329"/>
          </a:xfrm>
          <a:custGeom>
            <a:avLst/>
            <a:gdLst>
              <a:gd name="connsiteX0" fmla="*/ 0 w 457200"/>
              <a:gd name="connsiteY0" fmla="*/ 786810 h 786810"/>
              <a:gd name="connsiteX1" fmla="*/ 457200 w 457200"/>
              <a:gd name="connsiteY1" fmla="*/ 0 h 786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7200" h="786810">
                <a:moveTo>
                  <a:pt x="0" y="786810"/>
                </a:moveTo>
                <a:lnTo>
                  <a:pt x="457200" y="0"/>
                </a:lnTo>
              </a:path>
            </a:pathLst>
          </a:cu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466DD2A6-AE0B-E774-2413-D21DB37456D4}"/>
              </a:ext>
            </a:extLst>
          </p:cNvPr>
          <p:cNvCxnSpPr>
            <a:cxnSpLocks/>
          </p:cNvCxnSpPr>
          <p:nvPr/>
        </p:nvCxnSpPr>
        <p:spPr>
          <a:xfrm>
            <a:off x="1723197" y="2850119"/>
            <a:ext cx="9948103" cy="4690"/>
          </a:xfrm>
          <a:prstGeom prst="line">
            <a:avLst/>
          </a:prstGeom>
          <a:ln w="317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E7F9C646-5535-0146-26A5-0597D3D266E9}"/>
              </a:ext>
            </a:extLst>
          </p:cNvPr>
          <p:cNvSpPr txBox="1"/>
          <p:nvPr/>
        </p:nvSpPr>
        <p:spPr>
          <a:xfrm>
            <a:off x="1339383" y="6068050"/>
            <a:ext cx="89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0∘C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B7986F0-43D7-3D6A-10C3-E39B0C5C622F}"/>
              </a:ext>
            </a:extLst>
          </p:cNvPr>
          <p:cNvSpPr txBox="1"/>
          <p:nvPr/>
        </p:nvSpPr>
        <p:spPr>
          <a:xfrm>
            <a:off x="1824704" y="2282307"/>
            <a:ext cx="1098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100∘C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F22951E-3500-2930-F383-9F6B3E6F2DD8}"/>
              </a:ext>
            </a:extLst>
          </p:cNvPr>
          <p:cNvCxnSpPr>
            <a:cxnSpLocks/>
          </p:cNvCxnSpPr>
          <p:nvPr/>
        </p:nvCxnSpPr>
        <p:spPr>
          <a:xfrm>
            <a:off x="2489200" y="2542826"/>
            <a:ext cx="488695" cy="277867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A9FABDC-1261-6D4C-3F30-74499AB2D904}"/>
              </a:ext>
            </a:extLst>
          </p:cNvPr>
          <p:cNvSpPr txBox="1"/>
          <p:nvPr/>
        </p:nvSpPr>
        <p:spPr>
          <a:xfrm>
            <a:off x="6620791" y="4762500"/>
            <a:ext cx="5050509" cy="95410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/>
              <a:t>Temperature DOES NOT CHANGE during a “Phase” change.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1E31364-0CEE-090A-DA31-D85ED9F812E4}"/>
              </a:ext>
            </a:extLst>
          </p:cNvPr>
          <p:cNvSpPr txBox="1"/>
          <p:nvPr/>
        </p:nvSpPr>
        <p:spPr>
          <a:xfrm>
            <a:off x="2679348" y="4983934"/>
            <a:ext cx="2123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Phase Change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C064670-EA88-7815-B632-E36324558476}"/>
              </a:ext>
            </a:extLst>
          </p:cNvPr>
          <p:cNvSpPr txBox="1"/>
          <p:nvPr/>
        </p:nvSpPr>
        <p:spPr>
          <a:xfrm>
            <a:off x="5034352" y="4031728"/>
            <a:ext cx="2123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Phase Change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96A5C95-AB5F-0B66-5085-3965C6C7BF0D}"/>
              </a:ext>
            </a:extLst>
          </p:cNvPr>
          <p:cNvSpPr txBox="1"/>
          <p:nvPr/>
        </p:nvSpPr>
        <p:spPr>
          <a:xfrm>
            <a:off x="7755903" y="2815739"/>
            <a:ext cx="2123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Phase Change</a:t>
            </a:r>
          </a:p>
        </p:txBody>
      </p:sp>
    </p:spTree>
    <p:extLst>
      <p:ext uri="{BB962C8B-B14F-4D97-AF65-F5344CB8AC3E}">
        <p14:creationId xmlns:p14="http://schemas.microsoft.com/office/powerpoint/2010/main" val="3567653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2" grpId="0"/>
      <p:bldP spid="24" grpId="0"/>
      <p:bldP spid="27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7C007-0080-0286-DC54-5E7883672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76288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002060"/>
                </a:solidFill>
              </a:rPr>
              <a:t>States Pyramid!</a:t>
            </a:r>
          </a:p>
        </p:txBody>
      </p:sp>
      <p:sp>
        <p:nvSpPr>
          <p:cNvPr id="3" name="Triangle 2">
            <a:extLst>
              <a:ext uri="{FF2B5EF4-FFF2-40B4-BE49-F238E27FC236}">
                <a16:creationId xmlns:a16="http://schemas.microsoft.com/office/drawing/2014/main" id="{0BC22E12-7A59-E97B-7155-E4EC5580A06F}"/>
              </a:ext>
            </a:extLst>
          </p:cNvPr>
          <p:cNvSpPr/>
          <p:nvPr/>
        </p:nvSpPr>
        <p:spPr>
          <a:xfrm>
            <a:off x="2031206" y="564356"/>
            <a:ext cx="7827169" cy="6093619"/>
          </a:xfrm>
          <a:prstGeom prst="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own Arrow 3">
            <a:extLst>
              <a:ext uri="{FF2B5EF4-FFF2-40B4-BE49-F238E27FC236}">
                <a16:creationId xmlns:a16="http://schemas.microsoft.com/office/drawing/2014/main" id="{4DC21C66-EC46-F5CA-1FA5-317BFFD5A305}"/>
              </a:ext>
            </a:extLst>
          </p:cNvPr>
          <p:cNvSpPr/>
          <p:nvPr/>
        </p:nvSpPr>
        <p:spPr>
          <a:xfrm rot="10800000">
            <a:off x="342895" y="942975"/>
            <a:ext cx="628650" cy="5715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C0A470-D297-5BE1-E3A4-23FE3BB0A803}"/>
              </a:ext>
            </a:extLst>
          </p:cNvPr>
          <p:cNvSpPr txBox="1"/>
          <p:nvPr/>
        </p:nvSpPr>
        <p:spPr>
          <a:xfrm rot="16200000">
            <a:off x="-1292394" y="3218228"/>
            <a:ext cx="520065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FF0000"/>
                </a:solidFill>
              </a:rPr>
              <a:t>Increase Energy</a:t>
            </a:r>
          </a:p>
          <a:p>
            <a:pPr algn="ctr"/>
            <a:r>
              <a:rPr lang="en-US" sz="2800" b="1" dirty="0"/>
              <a:t>(Temperature)</a:t>
            </a: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607771C1-4C4D-7E66-B779-452BAAAA9F92}"/>
              </a:ext>
            </a:extLst>
          </p:cNvPr>
          <p:cNvSpPr/>
          <p:nvPr/>
        </p:nvSpPr>
        <p:spPr>
          <a:xfrm>
            <a:off x="2871788" y="5329238"/>
            <a:ext cx="6115050" cy="0"/>
          </a:xfrm>
          <a:custGeom>
            <a:avLst/>
            <a:gdLst>
              <a:gd name="connsiteX0" fmla="*/ 0 w 6115050"/>
              <a:gd name="connsiteY0" fmla="*/ 0 h 0"/>
              <a:gd name="connsiteX1" fmla="*/ 6115050 w 611505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115050">
                <a:moveTo>
                  <a:pt x="0" y="0"/>
                </a:moveTo>
                <a:lnTo>
                  <a:pt x="6115050" y="0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282ACD-E979-551B-A013-27C200B55B09}"/>
              </a:ext>
            </a:extLst>
          </p:cNvPr>
          <p:cNvSpPr txBox="1"/>
          <p:nvPr/>
        </p:nvSpPr>
        <p:spPr>
          <a:xfrm>
            <a:off x="4448176" y="5485775"/>
            <a:ext cx="37385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FF0000"/>
                </a:solidFill>
              </a:rPr>
              <a:t>Solids (s)</a:t>
            </a: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7C8BE557-5CFE-9237-50F3-FD71B94DC7C8}"/>
              </a:ext>
            </a:extLst>
          </p:cNvPr>
          <p:cNvSpPr/>
          <p:nvPr/>
        </p:nvSpPr>
        <p:spPr>
          <a:xfrm>
            <a:off x="3729038" y="4000501"/>
            <a:ext cx="4457700" cy="45719"/>
          </a:xfrm>
          <a:custGeom>
            <a:avLst/>
            <a:gdLst>
              <a:gd name="connsiteX0" fmla="*/ 0 w 6115050"/>
              <a:gd name="connsiteY0" fmla="*/ 0 h 0"/>
              <a:gd name="connsiteX1" fmla="*/ 6115050 w 611505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115050">
                <a:moveTo>
                  <a:pt x="0" y="0"/>
                </a:moveTo>
                <a:lnTo>
                  <a:pt x="6115050" y="0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056C8F7-B8D7-6F6A-9037-A6CCD8154916}"/>
              </a:ext>
            </a:extLst>
          </p:cNvPr>
          <p:cNvSpPr txBox="1"/>
          <p:nvPr/>
        </p:nvSpPr>
        <p:spPr>
          <a:xfrm>
            <a:off x="4448176" y="4202133"/>
            <a:ext cx="37385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FF0000"/>
                </a:solidFill>
              </a:rPr>
              <a:t>Liquids (l)</a:t>
            </a:r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6522FA19-F479-676E-34FB-07639E37DEA4}"/>
              </a:ext>
            </a:extLst>
          </p:cNvPr>
          <p:cNvSpPr/>
          <p:nvPr/>
        </p:nvSpPr>
        <p:spPr>
          <a:xfrm>
            <a:off x="4695825" y="2498083"/>
            <a:ext cx="2490788" cy="45719"/>
          </a:xfrm>
          <a:custGeom>
            <a:avLst/>
            <a:gdLst>
              <a:gd name="connsiteX0" fmla="*/ 0 w 6115050"/>
              <a:gd name="connsiteY0" fmla="*/ 0 h 0"/>
              <a:gd name="connsiteX1" fmla="*/ 6115050 w 611505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115050">
                <a:moveTo>
                  <a:pt x="0" y="0"/>
                </a:moveTo>
                <a:lnTo>
                  <a:pt x="6115050" y="0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80A4489-9096-80D8-83B7-79CCD4FF1094}"/>
              </a:ext>
            </a:extLst>
          </p:cNvPr>
          <p:cNvSpPr txBox="1"/>
          <p:nvPr/>
        </p:nvSpPr>
        <p:spPr>
          <a:xfrm>
            <a:off x="4488658" y="2741461"/>
            <a:ext cx="37385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FF0000"/>
                </a:solidFill>
              </a:rPr>
              <a:t>Gases (g)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51314E9-452D-D3B1-FE14-F7482D77BEEF}"/>
              </a:ext>
            </a:extLst>
          </p:cNvPr>
          <p:cNvSpPr txBox="1"/>
          <p:nvPr/>
        </p:nvSpPr>
        <p:spPr>
          <a:xfrm>
            <a:off x="5191124" y="1389011"/>
            <a:ext cx="15668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Plasma</a:t>
            </a:r>
          </a:p>
          <a:p>
            <a:pPr algn="ctr"/>
            <a:r>
              <a:rPr lang="en-US" sz="3600" b="1" dirty="0">
                <a:solidFill>
                  <a:srgbClr val="FF0000"/>
                </a:solidFill>
              </a:rPr>
              <a:t> (p)</a:t>
            </a:r>
          </a:p>
        </p:txBody>
      </p:sp>
    </p:spTree>
    <p:extLst>
      <p:ext uri="{BB962C8B-B14F-4D97-AF65-F5344CB8AC3E}">
        <p14:creationId xmlns:p14="http://schemas.microsoft.com/office/powerpoint/2010/main" val="3610934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  <p:bldP spid="7" grpId="0" animBg="1"/>
      <p:bldP spid="8" grpId="0"/>
      <p:bldP spid="12" grpId="0" animBg="1"/>
      <p:bldP spid="19" grpId="0"/>
      <p:bldP spid="29" grpId="0" animBg="1"/>
      <p:bldP spid="30" grpId="0"/>
      <p:bldP spid="31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7C007-0080-0286-DC54-5E7883672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76288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002060"/>
                </a:solidFill>
              </a:rPr>
              <a:t>11.8: Phase Changes (Diagrams)</a:t>
            </a: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EA810BE1-AA20-2B31-E484-2A742FFAB87E}"/>
              </a:ext>
            </a:extLst>
          </p:cNvPr>
          <p:cNvSpPr/>
          <p:nvPr/>
        </p:nvSpPr>
        <p:spPr>
          <a:xfrm>
            <a:off x="1751446" y="990600"/>
            <a:ext cx="9615054" cy="5171332"/>
          </a:xfrm>
          <a:custGeom>
            <a:avLst/>
            <a:gdLst>
              <a:gd name="connsiteX0" fmla="*/ 0 w 7402882"/>
              <a:gd name="connsiteY0" fmla="*/ 0 h 5887233"/>
              <a:gd name="connsiteX1" fmla="*/ 0 w 7402882"/>
              <a:gd name="connsiteY1" fmla="*/ 5887233 h 5887233"/>
              <a:gd name="connsiteX2" fmla="*/ 7402882 w 7402882"/>
              <a:gd name="connsiteY2" fmla="*/ 5862181 h 5887233"/>
              <a:gd name="connsiteX3" fmla="*/ 7402882 w 7402882"/>
              <a:gd name="connsiteY3" fmla="*/ 5862181 h 5887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02882" h="5887233">
                <a:moveTo>
                  <a:pt x="0" y="0"/>
                </a:moveTo>
                <a:lnTo>
                  <a:pt x="0" y="5887233"/>
                </a:lnTo>
                <a:lnTo>
                  <a:pt x="7402882" y="5862181"/>
                </a:lnTo>
                <a:lnTo>
                  <a:pt x="7402882" y="5862181"/>
                </a:lnTo>
              </a:path>
            </a:pathLst>
          </a:cu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831F05B-1C78-686F-D83F-E7EB93C9DACE}"/>
              </a:ext>
            </a:extLst>
          </p:cNvPr>
          <p:cNvSpPr txBox="1"/>
          <p:nvPr/>
        </p:nvSpPr>
        <p:spPr>
          <a:xfrm rot="5400000">
            <a:off x="-613647" y="3730930"/>
            <a:ext cx="42588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Temperature (∘C)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885F0FB-277C-6103-89AE-05437859358C}"/>
              </a:ext>
            </a:extLst>
          </p:cNvPr>
          <p:cNvSpPr txBox="1"/>
          <p:nvPr/>
        </p:nvSpPr>
        <p:spPr>
          <a:xfrm>
            <a:off x="3509311" y="6152738"/>
            <a:ext cx="42465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Time (minutes)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B59A737-5CFE-BEBB-0411-BA558650E552}"/>
              </a:ext>
            </a:extLst>
          </p:cNvPr>
          <p:cNvSpPr txBox="1"/>
          <p:nvPr/>
        </p:nvSpPr>
        <p:spPr>
          <a:xfrm>
            <a:off x="2688939" y="1182653"/>
            <a:ext cx="4246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Phase Change Diagram</a:t>
            </a: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A9685163-345D-94A8-9B5C-9E2CC84A0D9F}"/>
              </a:ext>
            </a:extLst>
          </p:cNvPr>
          <p:cNvSpPr/>
          <p:nvPr/>
        </p:nvSpPr>
        <p:spPr>
          <a:xfrm>
            <a:off x="1750552" y="5023625"/>
            <a:ext cx="1004569" cy="1138307"/>
          </a:xfrm>
          <a:custGeom>
            <a:avLst/>
            <a:gdLst>
              <a:gd name="connsiteX0" fmla="*/ 0 w 757083"/>
              <a:gd name="connsiteY0" fmla="*/ 855406 h 855406"/>
              <a:gd name="connsiteX1" fmla="*/ 757083 w 757083"/>
              <a:gd name="connsiteY1" fmla="*/ 0 h 855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57083" h="855406">
                <a:moveTo>
                  <a:pt x="0" y="855406"/>
                </a:moveTo>
                <a:lnTo>
                  <a:pt x="757083" y="0"/>
                </a:lnTo>
              </a:path>
            </a:pathLst>
          </a:cu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511B65A5-E153-6D9B-6E9D-38FC760DAF19}"/>
              </a:ext>
            </a:extLst>
          </p:cNvPr>
          <p:cNvSpPr/>
          <p:nvPr/>
        </p:nvSpPr>
        <p:spPr>
          <a:xfrm>
            <a:off x="2755121" y="5014463"/>
            <a:ext cx="1495478" cy="45719"/>
          </a:xfrm>
          <a:custGeom>
            <a:avLst/>
            <a:gdLst>
              <a:gd name="connsiteX0" fmla="*/ 0 w 1127051"/>
              <a:gd name="connsiteY0" fmla="*/ 0 h 0"/>
              <a:gd name="connsiteX1" fmla="*/ 1127051 w 112705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27051">
                <a:moveTo>
                  <a:pt x="0" y="0"/>
                </a:moveTo>
                <a:lnTo>
                  <a:pt x="1127051" y="0"/>
                </a:ln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1649B1DA-044F-3074-14B6-F5589C7A4CCC}"/>
              </a:ext>
            </a:extLst>
          </p:cNvPr>
          <p:cNvSpPr/>
          <p:nvPr/>
        </p:nvSpPr>
        <p:spPr>
          <a:xfrm>
            <a:off x="4250599" y="4059267"/>
            <a:ext cx="874714" cy="976279"/>
          </a:xfrm>
          <a:custGeom>
            <a:avLst/>
            <a:gdLst>
              <a:gd name="connsiteX0" fmla="*/ 0 w 659219"/>
              <a:gd name="connsiteY0" fmla="*/ 733646 h 733646"/>
              <a:gd name="connsiteX1" fmla="*/ 659219 w 659219"/>
              <a:gd name="connsiteY1" fmla="*/ 0 h 7336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59219" h="733646">
                <a:moveTo>
                  <a:pt x="0" y="733646"/>
                </a:moveTo>
                <a:lnTo>
                  <a:pt x="659219" y="0"/>
                </a:lnTo>
              </a:path>
            </a:pathLst>
          </a:cu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00E911FE-397B-76E3-297A-16DF8CADDC90}"/>
              </a:ext>
            </a:extLst>
          </p:cNvPr>
          <p:cNvSpPr/>
          <p:nvPr/>
        </p:nvSpPr>
        <p:spPr>
          <a:xfrm>
            <a:off x="5125313" y="4067809"/>
            <a:ext cx="1810218" cy="45719"/>
          </a:xfrm>
          <a:custGeom>
            <a:avLst/>
            <a:gdLst>
              <a:gd name="connsiteX0" fmla="*/ 0 w 744279"/>
              <a:gd name="connsiteY0" fmla="*/ 0 h 0"/>
              <a:gd name="connsiteX1" fmla="*/ 744279 w 744279"/>
              <a:gd name="connsiteY1" fmla="*/ 0 h 0"/>
              <a:gd name="connsiteX2" fmla="*/ 744279 w 744279"/>
              <a:gd name="connsiteY2" fmla="*/ 0 h 0"/>
              <a:gd name="connsiteX3" fmla="*/ 744279 w 744279"/>
              <a:gd name="connsiteY3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4279">
                <a:moveTo>
                  <a:pt x="0" y="0"/>
                </a:moveTo>
                <a:lnTo>
                  <a:pt x="744279" y="0"/>
                </a:lnTo>
                <a:lnTo>
                  <a:pt x="744279" y="0"/>
                </a:lnTo>
                <a:lnTo>
                  <a:pt x="744279" y="0"/>
                </a:ln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11F10F46-7881-B544-5FC6-B2639991B335}"/>
              </a:ext>
            </a:extLst>
          </p:cNvPr>
          <p:cNvSpPr/>
          <p:nvPr/>
        </p:nvSpPr>
        <p:spPr>
          <a:xfrm>
            <a:off x="6922221" y="2854809"/>
            <a:ext cx="835945" cy="1223188"/>
          </a:xfrm>
          <a:custGeom>
            <a:avLst/>
            <a:gdLst>
              <a:gd name="connsiteX0" fmla="*/ 0 w 457200"/>
              <a:gd name="connsiteY0" fmla="*/ 786810 h 786810"/>
              <a:gd name="connsiteX1" fmla="*/ 457200 w 457200"/>
              <a:gd name="connsiteY1" fmla="*/ 0 h 786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7200" h="786810">
                <a:moveTo>
                  <a:pt x="0" y="786810"/>
                </a:moveTo>
                <a:lnTo>
                  <a:pt x="457200" y="0"/>
                </a:lnTo>
              </a:path>
            </a:pathLst>
          </a:cu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495B4A5E-6600-6AD0-5624-5E3868CB957C}"/>
              </a:ext>
            </a:extLst>
          </p:cNvPr>
          <p:cNvSpPr/>
          <p:nvPr/>
        </p:nvSpPr>
        <p:spPr>
          <a:xfrm>
            <a:off x="7755903" y="2854809"/>
            <a:ext cx="1837914" cy="45719"/>
          </a:xfrm>
          <a:custGeom>
            <a:avLst/>
            <a:gdLst>
              <a:gd name="connsiteX0" fmla="*/ 0 w 744279"/>
              <a:gd name="connsiteY0" fmla="*/ 0 h 0"/>
              <a:gd name="connsiteX1" fmla="*/ 744279 w 744279"/>
              <a:gd name="connsiteY1" fmla="*/ 0 h 0"/>
              <a:gd name="connsiteX2" fmla="*/ 744279 w 744279"/>
              <a:gd name="connsiteY2" fmla="*/ 0 h 0"/>
              <a:gd name="connsiteX3" fmla="*/ 744279 w 744279"/>
              <a:gd name="connsiteY3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4279">
                <a:moveTo>
                  <a:pt x="0" y="0"/>
                </a:moveTo>
                <a:lnTo>
                  <a:pt x="744279" y="0"/>
                </a:lnTo>
                <a:lnTo>
                  <a:pt x="744279" y="0"/>
                </a:lnTo>
                <a:lnTo>
                  <a:pt x="744279" y="0"/>
                </a:ln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53431FAB-B7B9-AC35-6292-DE9C5265B9A0}"/>
              </a:ext>
            </a:extLst>
          </p:cNvPr>
          <p:cNvSpPr/>
          <p:nvPr/>
        </p:nvSpPr>
        <p:spPr>
          <a:xfrm>
            <a:off x="9593816" y="1019280"/>
            <a:ext cx="993221" cy="1835529"/>
          </a:xfrm>
          <a:custGeom>
            <a:avLst/>
            <a:gdLst>
              <a:gd name="connsiteX0" fmla="*/ 0 w 457200"/>
              <a:gd name="connsiteY0" fmla="*/ 786810 h 786810"/>
              <a:gd name="connsiteX1" fmla="*/ 457200 w 457200"/>
              <a:gd name="connsiteY1" fmla="*/ 0 h 786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7200" h="786810">
                <a:moveTo>
                  <a:pt x="0" y="786810"/>
                </a:moveTo>
                <a:lnTo>
                  <a:pt x="457200" y="0"/>
                </a:lnTo>
              </a:path>
            </a:pathLst>
          </a:cu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466DD2A6-AE0B-E774-2413-D21DB37456D4}"/>
              </a:ext>
            </a:extLst>
          </p:cNvPr>
          <p:cNvCxnSpPr>
            <a:cxnSpLocks/>
          </p:cNvCxnSpPr>
          <p:nvPr/>
        </p:nvCxnSpPr>
        <p:spPr>
          <a:xfrm>
            <a:off x="1723197" y="2850119"/>
            <a:ext cx="9948103" cy="4690"/>
          </a:xfrm>
          <a:prstGeom prst="line">
            <a:avLst/>
          </a:prstGeom>
          <a:ln w="317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E7F9C646-5535-0146-26A5-0597D3D266E9}"/>
              </a:ext>
            </a:extLst>
          </p:cNvPr>
          <p:cNvSpPr txBox="1"/>
          <p:nvPr/>
        </p:nvSpPr>
        <p:spPr>
          <a:xfrm>
            <a:off x="1339383" y="6068050"/>
            <a:ext cx="89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0∘C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B7986F0-43D7-3D6A-10C3-E39B0C5C622F}"/>
              </a:ext>
            </a:extLst>
          </p:cNvPr>
          <p:cNvSpPr txBox="1"/>
          <p:nvPr/>
        </p:nvSpPr>
        <p:spPr>
          <a:xfrm>
            <a:off x="1824704" y="2282307"/>
            <a:ext cx="1098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100∘C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F22951E-3500-2930-F383-9F6B3E6F2DD8}"/>
              </a:ext>
            </a:extLst>
          </p:cNvPr>
          <p:cNvCxnSpPr>
            <a:cxnSpLocks/>
          </p:cNvCxnSpPr>
          <p:nvPr/>
        </p:nvCxnSpPr>
        <p:spPr>
          <a:xfrm>
            <a:off x="2489200" y="2542826"/>
            <a:ext cx="488695" cy="277867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C6ED4A5A-BF8D-497B-7C07-7C2214D85F75}"/>
              </a:ext>
            </a:extLst>
          </p:cNvPr>
          <p:cNvSpPr txBox="1"/>
          <p:nvPr/>
        </p:nvSpPr>
        <p:spPr>
          <a:xfrm rot="18622788">
            <a:off x="1786379" y="5268094"/>
            <a:ext cx="15573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Solid (s)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8E6FA5-DF33-4F7C-2C75-F7563788979F}"/>
              </a:ext>
            </a:extLst>
          </p:cNvPr>
          <p:cNvSpPr txBox="1"/>
          <p:nvPr/>
        </p:nvSpPr>
        <p:spPr>
          <a:xfrm rot="18647220">
            <a:off x="4029694" y="4255019"/>
            <a:ext cx="18102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Liquid (l)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97AB043-E923-62F1-473D-4A4FDFD7D14E}"/>
              </a:ext>
            </a:extLst>
          </p:cNvPr>
          <p:cNvSpPr txBox="1"/>
          <p:nvPr/>
        </p:nvSpPr>
        <p:spPr>
          <a:xfrm rot="18187876">
            <a:off x="6737843" y="3019195"/>
            <a:ext cx="18102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Gas (g)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FE05E5A-539E-CFD8-966D-9B22E0C7D9BD}"/>
              </a:ext>
            </a:extLst>
          </p:cNvPr>
          <p:cNvSpPr txBox="1"/>
          <p:nvPr/>
        </p:nvSpPr>
        <p:spPr>
          <a:xfrm rot="17898752">
            <a:off x="9336483" y="1644657"/>
            <a:ext cx="19598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Plasma (p)</a:t>
            </a:r>
          </a:p>
        </p:txBody>
      </p:sp>
      <p:sp>
        <p:nvSpPr>
          <p:cNvPr id="29" name="Curved Left Arrow 28">
            <a:extLst>
              <a:ext uri="{FF2B5EF4-FFF2-40B4-BE49-F238E27FC236}">
                <a16:creationId xmlns:a16="http://schemas.microsoft.com/office/drawing/2014/main" id="{4820AB5F-C556-1C0A-308E-240CEB83C624}"/>
              </a:ext>
            </a:extLst>
          </p:cNvPr>
          <p:cNvSpPr/>
          <p:nvPr/>
        </p:nvSpPr>
        <p:spPr>
          <a:xfrm rot="15263608">
            <a:off x="3056530" y="3649241"/>
            <a:ext cx="570480" cy="229982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22356B6-12EF-3E68-00E2-500658FB0048}"/>
              </a:ext>
            </a:extLst>
          </p:cNvPr>
          <p:cNvSpPr txBox="1"/>
          <p:nvPr/>
        </p:nvSpPr>
        <p:spPr>
          <a:xfrm rot="20877816">
            <a:off x="2351510" y="4103651"/>
            <a:ext cx="14642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</a:rPr>
              <a:t>Melting</a:t>
            </a:r>
          </a:p>
        </p:txBody>
      </p:sp>
      <p:sp>
        <p:nvSpPr>
          <p:cNvPr id="31" name="Curved Left Arrow 30">
            <a:extLst>
              <a:ext uri="{FF2B5EF4-FFF2-40B4-BE49-F238E27FC236}">
                <a16:creationId xmlns:a16="http://schemas.microsoft.com/office/drawing/2014/main" id="{3784526E-C68D-1878-B9EC-CF48DE5CCA31}"/>
              </a:ext>
            </a:extLst>
          </p:cNvPr>
          <p:cNvSpPr/>
          <p:nvPr/>
        </p:nvSpPr>
        <p:spPr>
          <a:xfrm rot="4033154">
            <a:off x="3667733" y="4477623"/>
            <a:ext cx="570480" cy="2299822"/>
          </a:xfrm>
          <a:prstGeom prst="curved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647F71F-6688-BD10-7B59-DF8A295F722D}"/>
              </a:ext>
            </a:extLst>
          </p:cNvPr>
          <p:cNvSpPr txBox="1"/>
          <p:nvPr/>
        </p:nvSpPr>
        <p:spPr>
          <a:xfrm>
            <a:off x="4351883" y="5592327"/>
            <a:ext cx="23709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Solidification</a:t>
            </a:r>
          </a:p>
        </p:txBody>
      </p:sp>
      <p:sp>
        <p:nvSpPr>
          <p:cNvPr id="33" name="Curved Left Arrow 32">
            <a:extLst>
              <a:ext uri="{FF2B5EF4-FFF2-40B4-BE49-F238E27FC236}">
                <a16:creationId xmlns:a16="http://schemas.microsoft.com/office/drawing/2014/main" id="{8EB4E674-BF01-30C5-CA10-88E73E051B7D}"/>
              </a:ext>
            </a:extLst>
          </p:cNvPr>
          <p:cNvSpPr/>
          <p:nvPr/>
        </p:nvSpPr>
        <p:spPr>
          <a:xfrm rot="15263608">
            <a:off x="5631944" y="2310874"/>
            <a:ext cx="570480" cy="278822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CA61F4D-A1CF-8C47-ED7B-D82DE17D14F9}"/>
              </a:ext>
            </a:extLst>
          </p:cNvPr>
          <p:cNvSpPr txBox="1"/>
          <p:nvPr/>
        </p:nvSpPr>
        <p:spPr>
          <a:xfrm rot="20877816">
            <a:off x="4037240" y="2672192"/>
            <a:ext cx="221257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</a:rPr>
              <a:t>Evaporation/Boiling</a:t>
            </a:r>
          </a:p>
        </p:txBody>
      </p:sp>
      <p:sp>
        <p:nvSpPr>
          <p:cNvPr id="35" name="Curved Left Arrow 34">
            <a:extLst>
              <a:ext uri="{FF2B5EF4-FFF2-40B4-BE49-F238E27FC236}">
                <a16:creationId xmlns:a16="http://schemas.microsoft.com/office/drawing/2014/main" id="{4D0926B2-8A87-5FB5-112E-A3E110C0B17B}"/>
              </a:ext>
            </a:extLst>
          </p:cNvPr>
          <p:cNvSpPr/>
          <p:nvPr/>
        </p:nvSpPr>
        <p:spPr>
          <a:xfrm rot="4595232">
            <a:off x="6052420" y="3173059"/>
            <a:ext cx="760422" cy="2728212"/>
          </a:xfrm>
          <a:prstGeom prst="curved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9F772C4-DE1A-5821-019D-245F675A363F}"/>
              </a:ext>
            </a:extLst>
          </p:cNvPr>
          <p:cNvSpPr txBox="1"/>
          <p:nvPr/>
        </p:nvSpPr>
        <p:spPr>
          <a:xfrm>
            <a:off x="7371498" y="4333743"/>
            <a:ext cx="25138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Condensation</a:t>
            </a:r>
          </a:p>
        </p:txBody>
      </p:sp>
      <p:sp>
        <p:nvSpPr>
          <p:cNvPr id="38" name="Curved Left Arrow 37">
            <a:extLst>
              <a:ext uri="{FF2B5EF4-FFF2-40B4-BE49-F238E27FC236}">
                <a16:creationId xmlns:a16="http://schemas.microsoft.com/office/drawing/2014/main" id="{4119E2E8-325F-706F-73D8-20C15DC01AE3}"/>
              </a:ext>
            </a:extLst>
          </p:cNvPr>
          <p:cNvSpPr/>
          <p:nvPr/>
        </p:nvSpPr>
        <p:spPr>
          <a:xfrm>
            <a:off x="7902233" y="3429000"/>
            <a:ext cx="1983134" cy="3008382"/>
          </a:xfrm>
          <a:prstGeom prst="curved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D53F877-F616-591E-36E5-E2AC36C2D0A4}"/>
              </a:ext>
            </a:extLst>
          </p:cNvPr>
          <p:cNvSpPr txBox="1"/>
          <p:nvPr/>
        </p:nvSpPr>
        <p:spPr>
          <a:xfrm>
            <a:off x="9996742" y="4313873"/>
            <a:ext cx="21817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Sublimation</a:t>
            </a:r>
          </a:p>
        </p:txBody>
      </p:sp>
    </p:spTree>
    <p:extLst>
      <p:ext uri="{BB962C8B-B14F-4D97-AF65-F5344CB8AC3E}">
        <p14:creationId xmlns:p14="http://schemas.microsoft.com/office/powerpoint/2010/main" val="482509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8" grpId="0"/>
      <p:bldP spid="19" grpId="0"/>
      <p:bldP spid="29" grpId="0" animBg="1"/>
      <p:bldP spid="30" grpId="1"/>
      <p:bldP spid="31" grpId="0" animBg="1"/>
      <p:bldP spid="32" grpId="0"/>
      <p:bldP spid="33" grpId="0" animBg="1"/>
      <p:bldP spid="34" grpId="0"/>
      <p:bldP spid="35" grpId="0" animBg="1"/>
      <p:bldP spid="37" grpId="0"/>
      <p:bldP spid="38" grpId="0" animBg="1"/>
      <p:bldP spid="39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AA403-6FBC-A4F7-3044-50A13F437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890" y="365125"/>
            <a:ext cx="11165910" cy="1325563"/>
          </a:xfrm>
        </p:spPr>
        <p:txBody>
          <a:bodyPr/>
          <a:lstStyle/>
          <a:p>
            <a:r>
              <a:rPr lang="en-US" b="1" i="1" dirty="0">
                <a:solidFill>
                  <a:srgbClr val="00B0F0"/>
                </a:solidFill>
              </a:rPr>
              <a:t>Key Words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D3A479A-32D9-7597-006F-5558C8880232}"/>
              </a:ext>
            </a:extLst>
          </p:cNvPr>
          <p:cNvSpPr txBox="1"/>
          <p:nvPr/>
        </p:nvSpPr>
        <p:spPr>
          <a:xfrm>
            <a:off x="3031299" y="1885080"/>
            <a:ext cx="328390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Crystalline Structure (p. 463)</a:t>
            </a:r>
          </a:p>
          <a:p>
            <a:endParaRPr lang="en-US" sz="2000" dirty="0">
              <a:highlight>
                <a:srgbClr val="FFFF00"/>
              </a:highlight>
            </a:endParaRPr>
          </a:p>
          <a:p>
            <a:endParaRPr lang="en-US" sz="2000" dirty="0"/>
          </a:p>
          <a:p>
            <a:r>
              <a:rPr lang="en-US" sz="2000" dirty="0"/>
              <a:t>Dipole-Dipole </a:t>
            </a:r>
          </a:p>
          <a:p>
            <a:r>
              <a:rPr lang="en-US" sz="2000" dirty="0"/>
              <a:t>forces (P. 453)</a:t>
            </a:r>
          </a:p>
          <a:p>
            <a:endParaRPr lang="en-US" sz="2000" dirty="0">
              <a:highlight>
                <a:srgbClr val="FFFF00"/>
              </a:highlight>
            </a:endParaRPr>
          </a:p>
          <a:p>
            <a:r>
              <a:rPr lang="en-US" sz="2000" dirty="0"/>
              <a:t>Dispersion Forces (P. 455)</a:t>
            </a:r>
          </a:p>
          <a:p>
            <a:endParaRPr lang="en-US" sz="2000" dirty="0">
              <a:highlight>
                <a:srgbClr val="FFFF00"/>
              </a:highlight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9CA61A5-469F-0C45-42B2-152A66589D42}"/>
              </a:ext>
            </a:extLst>
          </p:cNvPr>
          <p:cNvSpPr txBox="1"/>
          <p:nvPr/>
        </p:nvSpPr>
        <p:spPr>
          <a:xfrm>
            <a:off x="111167" y="1834976"/>
            <a:ext cx="315134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Adhesion (P. 459)</a:t>
            </a:r>
          </a:p>
          <a:p>
            <a:endParaRPr lang="en-US" sz="2000" dirty="0"/>
          </a:p>
          <a:p>
            <a:r>
              <a:rPr lang="en-US" sz="2000" dirty="0"/>
              <a:t>Amorphous solid (P. 476)</a:t>
            </a:r>
          </a:p>
          <a:p>
            <a:endParaRPr lang="en-US" sz="2000" dirty="0"/>
          </a:p>
          <a:p>
            <a:r>
              <a:rPr lang="en-US" sz="2000" dirty="0"/>
              <a:t>Boiling Point (P. 483)</a:t>
            </a:r>
          </a:p>
          <a:p>
            <a:endParaRPr lang="en-US" sz="2000" dirty="0"/>
          </a:p>
          <a:p>
            <a:r>
              <a:rPr lang="en-US" sz="2000" dirty="0"/>
              <a:t>Cohesion (P. 459)</a:t>
            </a:r>
          </a:p>
          <a:p>
            <a:endParaRPr lang="en-US" sz="2000" dirty="0"/>
          </a:p>
          <a:p>
            <a:r>
              <a:rPr lang="en-US" sz="2000" dirty="0"/>
              <a:t>Condensation (P. 480)</a:t>
            </a:r>
          </a:p>
          <a:p>
            <a:endParaRPr lang="en-US" sz="2000" dirty="0"/>
          </a:p>
          <a:p>
            <a:endParaRPr lang="en-US" sz="2000" dirty="0">
              <a:highlight>
                <a:srgbClr val="FFFF00"/>
              </a:highlight>
            </a:endParaRPr>
          </a:p>
          <a:p>
            <a:endParaRPr lang="en-US" sz="20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00857C0-B466-7AF2-897B-B3DC7B84BBC1}"/>
              </a:ext>
            </a:extLst>
          </p:cNvPr>
          <p:cNvSpPr txBox="1"/>
          <p:nvPr/>
        </p:nvSpPr>
        <p:spPr>
          <a:xfrm>
            <a:off x="6096000" y="1834976"/>
            <a:ext cx="303286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Evaporation (p. 479)</a:t>
            </a:r>
          </a:p>
          <a:p>
            <a:endParaRPr lang="en-US" dirty="0"/>
          </a:p>
          <a:p>
            <a:r>
              <a:rPr lang="en-US" dirty="0"/>
              <a:t>Freezing point (P. 484)</a:t>
            </a:r>
          </a:p>
          <a:p>
            <a:endParaRPr lang="en-US" dirty="0"/>
          </a:p>
          <a:p>
            <a:r>
              <a:rPr lang="en-US" dirty="0"/>
              <a:t>Glass (P. 476)</a:t>
            </a:r>
          </a:p>
          <a:p>
            <a:endParaRPr lang="en-US" dirty="0"/>
          </a:p>
          <a:p>
            <a:r>
              <a:rPr lang="en-US" dirty="0"/>
              <a:t>Hydrogen Bonding (P. 457)</a:t>
            </a:r>
          </a:p>
          <a:p>
            <a:endParaRPr lang="en-US" dirty="0"/>
          </a:p>
          <a:p>
            <a:r>
              <a:rPr lang="en-US" dirty="0"/>
              <a:t>Induced dipole (P. 454)</a:t>
            </a:r>
          </a:p>
          <a:p>
            <a:endParaRPr lang="en-US" dirty="0"/>
          </a:p>
          <a:p>
            <a:r>
              <a:rPr lang="en-US" dirty="0"/>
              <a:t>Intermolecular forces (P. 453)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F59473-B9D5-0B22-4C1B-8B76007D6697}"/>
              </a:ext>
            </a:extLst>
          </p:cNvPr>
          <p:cNvSpPr txBox="1"/>
          <p:nvPr/>
        </p:nvSpPr>
        <p:spPr>
          <a:xfrm>
            <a:off x="9006214" y="1711865"/>
            <a:ext cx="3074619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Intramolecular</a:t>
            </a:r>
          </a:p>
          <a:p>
            <a:r>
              <a:rPr lang="en-US" sz="2000" dirty="0"/>
              <a:t>forces (P. 453)</a:t>
            </a:r>
          </a:p>
          <a:p>
            <a:endParaRPr lang="en-US" sz="2000" dirty="0"/>
          </a:p>
          <a:p>
            <a:r>
              <a:rPr lang="en-US" sz="2000" dirty="0"/>
              <a:t>Ion-Dipole forces (P. 453)</a:t>
            </a:r>
          </a:p>
          <a:p>
            <a:endParaRPr lang="en-US" sz="2000" dirty="0"/>
          </a:p>
          <a:p>
            <a:r>
              <a:rPr lang="en-US" sz="2000" dirty="0"/>
              <a:t>Melting point (P. 484)</a:t>
            </a:r>
          </a:p>
          <a:p>
            <a:endParaRPr lang="en-US" sz="2000" dirty="0"/>
          </a:p>
          <a:p>
            <a:r>
              <a:rPr lang="en-US" sz="2000" dirty="0"/>
              <a:t>Molar heat of fusion </a:t>
            </a:r>
          </a:p>
          <a:p>
            <a:r>
              <a:rPr lang="en-US" sz="2000" dirty="0"/>
              <a:t>(𝚫</a:t>
            </a:r>
            <a:r>
              <a:rPr lang="en-US" sz="2000" dirty="0" err="1"/>
              <a:t>H</a:t>
            </a:r>
            <a:r>
              <a:rPr lang="en-US" sz="2000" baseline="-25000" dirty="0" err="1"/>
              <a:t>fus</a:t>
            </a:r>
            <a:r>
              <a:rPr lang="en-US" sz="2000" dirty="0"/>
              <a:t>) (P. 487)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80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7C007-0080-0286-DC54-5E7883672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76288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002060"/>
                </a:solidFill>
              </a:rPr>
              <a:t>11.2: Intermolecular Forces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26405B-9C46-8F75-E8EE-B1E9A8A2CC4A}"/>
              </a:ext>
            </a:extLst>
          </p:cNvPr>
          <p:cNvSpPr txBox="1"/>
          <p:nvPr/>
        </p:nvSpPr>
        <p:spPr>
          <a:xfrm>
            <a:off x="374071" y="1510145"/>
            <a:ext cx="94338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There are 5 Types of Intermolecular Forces we will review: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B2C87AC-FA81-958B-435D-446A8B470E18}"/>
              </a:ext>
            </a:extLst>
          </p:cNvPr>
          <p:cNvSpPr txBox="1"/>
          <p:nvPr/>
        </p:nvSpPr>
        <p:spPr>
          <a:xfrm>
            <a:off x="418214" y="2251797"/>
            <a:ext cx="44308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1. Dipole-Dipole Interactions.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1C3436C-CC86-B3F5-73E6-148C90AE0C31}"/>
              </a:ext>
            </a:extLst>
          </p:cNvPr>
          <p:cNvSpPr txBox="1"/>
          <p:nvPr/>
        </p:nvSpPr>
        <p:spPr>
          <a:xfrm>
            <a:off x="436148" y="2905780"/>
            <a:ext cx="39354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2. Dipole Induced Dipole.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25A7DD5-9882-86D6-CDED-4E44F9B8E9A8}"/>
              </a:ext>
            </a:extLst>
          </p:cNvPr>
          <p:cNvSpPr txBox="1"/>
          <p:nvPr/>
        </p:nvSpPr>
        <p:spPr>
          <a:xfrm>
            <a:off x="436148" y="3559763"/>
            <a:ext cx="33045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3. Dispersion Forces.</a:t>
            </a:r>
          </a:p>
        </p:txBody>
      </p:sp>
      <p:sp>
        <p:nvSpPr>
          <p:cNvPr id="15" name="Right Brace 14">
            <a:extLst>
              <a:ext uri="{FF2B5EF4-FFF2-40B4-BE49-F238E27FC236}">
                <a16:creationId xmlns:a16="http://schemas.microsoft.com/office/drawing/2014/main" id="{5AA19377-D4FF-025C-AD72-4DA8E07DC4D6}"/>
              </a:ext>
            </a:extLst>
          </p:cNvPr>
          <p:cNvSpPr/>
          <p:nvPr/>
        </p:nvSpPr>
        <p:spPr>
          <a:xfrm>
            <a:off x="4371585" y="2251797"/>
            <a:ext cx="1052186" cy="191937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9FDBACE-22FA-B77A-396B-0253ABF1AA70}"/>
              </a:ext>
            </a:extLst>
          </p:cNvPr>
          <p:cNvSpPr txBox="1"/>
          <p:nvPr/>
        </p:nvSpPr>
        <p:spPr>
          <a:xfrm>
            <a:off x="5423771" y="2949872"/>
            <a:ext cx="3387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solidFill>
                  <a:srgbClr val="FF0000"/>
                </a:solidFill>
              </a:rPr>
              <a:t>Van der Waals Forces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4369B85-37A0-5260-9338-5A7D6BB4BDEA}"/>
              </a:ext>
            </a:extLst>
          </p:cNvPr>
          <p:cNvSpPr txBox="1"/>
          <p:nvPr/>
        </p:nvSpPr>
        <p:spPr>
          <a:xfrm>
            <a:off x="436147" y="5086245"/>
            <a:ext cx="7613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4. Ion-Dipole Forces (weak electrostatic attraction).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66BED4E-72FC-A0A3-AE43-DFC445E9D30C}"/>
              </a:ext>
            </a:extLst>
          </p:cNvPr>
          <p:cNvSpPr txBox="1"/>
          <p:nvPr/>
        </p:nvSpPr>
        <p:spPr>
          <a:xfrm>
            <a:off x="418213" y="5739326"/>
            <a:ext cx="113027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5. Hydrogen Bonding (Unique and especially strong type of Dipole-Dipole).</a:t>
            </a:r>
          </a:p>
        </p:txBody>
      </p:sp>
    </p:spTree>
    <p:extLst>
      <p:ext uri="{BB962C8B-B14F-4D97-AF65-F5344CB8AC3E}">
        <p14:creationId xmlns:p14="http://schemas.microsoft.com/office/powerpoint/2010/main" val="2084143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  <p:bldP spid="13" grpId="0"/>
      <p:bldP spid="14" grpId="0"/>
      <p:bldP spid="15" grpId="0" animBg="1"/>
      <p:bldP spid="16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44A9B-13CE-230E-EC8A-10A45DD88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8839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Dipole-Dipole Forces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BB6BC0-3C55-A4A2-838B-B4518EB8A4D2}"/>
              </a:ext>
            </a:extLst>
          </p:cNvPr>
          <p:cNvSpPr txBox="1"/>
          <p:nvPr/>
        </p:nvSpPr>
        <p:spPr>
          <a:xfrm>
            <a:off x="6173547" y="4297931"/>
            <a:ext cx="565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Cl</a:t>
            </a:r>
            <a:endParaRPr lang="en-US" sz="3600" b="1" baseline="-2500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D053DD1-6829-360B-ABD8-59DF6261E95F}"/>
              </a:ext>
            </a:extLst>
          </p:cNvPr>
          <p:cNvSpPr/>
          <p:nvPr/>
        </p:nvSpPr>
        <p:spPr>
          <a:xfrm>
            <a:off x="6738901" y="4567984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8650B0B-28E8-3FA1-E94E-14CA0E84B4CD}"/>
              </a:ext>
            </a:extLst>
          </p:cNvPr>
          <p:cNvSpPr/>
          <p:nvPr/>
        </p:nvSpPr>
        <p:spPr>
          <a:xfrm>
            <a:off x="6438232" y="4263038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EB6CFD4-478A-7C50-7F75-260FB7BC358A}"/>
              </a:ext>
            </a:extLst>
          </p:cNvPr>
          <p:cNvSpPr/>
          <p:nvPr/>
        </p:nvSpPr>
        <p:spPr>
          <a:xfrm>
            <a:off x="6281702" y="4936988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BA6402A-8C48-8FB4-D78C-B96086045879}"/>
              </a:ext>
            </a:extLst>
          </p:cNvPr>
          <p:cNvSpPr/>
          <p:nvPr/>
        </p:nvSpPr>
        <p:spPr>
          <a:xfrm>
            <a:off x="6453767" y="4944262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007C83A-12F6-A8DD-0B6B-D094A798C573}"/>
              </a:ext>
            </a:extLst>
          </p:cNvPr>
          <p:cNvSpPr txBox="1"/>
          <p:nvPr/>
        </p:nvSpPr>
        <p:spPr>
          <a:xfrm>
            <a:off x="4982057" y="4351043"/>
            <a:ext cx="452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H</a:t>
            </a:r>
            <a:endParaRPr lang="en-US" sz="3600" b="1" baseline="-25000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993334A-AA6B-8EE8-9A5E-AB82822E8DB2}"/>
              </a:ext>
            </a:extLst>
          </p:cNvPr>
          <p:cNvSpPr/>
          <p:nvPr/>
        </p:nvSpPr>
        <p:spPr>
          <a:xfrm>
            <a:off x="6731523" y="4703011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8B1ACF8-1704-B779-A655-C82E499E4104}"/>
              </a:ext>
            </a:extLst>
          </p:cNvPr>
          <p:cNvSpPr/>
          <p:nvPr/>
        </p:nvSpPr>
        <p:spPr>
          <a:xfrm>
            <a:off x="6281701" y="4270221"/>
            <a:ext cx="117987" cy="1062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7FC4E0E-E098-33C4-40D1-E810C54E4ECC}"/>
              </a:ext>
            </a:extLst>
          </p:cNvPr>
          <p:cNvCxnSpPr/>
          <p:nvPr/>
        </p:nvCxnSpPr>
        <p:spPr>
          <a:xfrm>
            <a:off x="5541819" y="4674208"/>
            <a:ext cx="4572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98550D7E-F593-1F80-9FDD-91168FB86E28}"/>
              </a:ext>
            </a:extLst>
          </p:cNvPr>
          <p:cNvSpPr/>
          <p:nvPr/>
        </p:nvSpPr>
        <p:spPr>
          <a:xfrm>
            <a:off x="4890657" y="4076251"/>
            <a:ext cx="2189018" cy="1049924"/>
          </a:xfrm>
          <a:prstGeom prst="rect">
            <a:avLst/>
          </a:prstGeom>
          <a:noFill/>
          <a:ln w="698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8465AB0-DCDF-F540-04CB-9B3AB21FC841}"/>
              </a:ext>
            </a:extLst>
          </p:cNvPr>
          <p:cNvCxnSpPr/>
          <p:nvPr/>
        </p:nvCxnSpPr>
        <p:spPr>
          <a:xfrm>
            <a:off x="4879821" y="3798003"/>
            <a:ext cx="2189018" cy="0"/>
          </a:xfrm>
          <a:prstGeom prst="straightConnector1">
            <a:avLst/>
          </a:prstGeom>
          <a:ln w="825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1001922-7DA3-74C1-6052-33A34DA32F92}"/>
              </a:ext>
            </a:extLst>
          </p:cNvPr>
          <p:cNvCxnSpPr/>
          <p:nvPr/>
        </p:nvCxnSpPr>
        <p:spPr>
          <a:xfrm flipV="1">
            <a:off x="5056909" y="3553693"/>
            <a:ext cx="0" cy="464127"/>
          </a:xfrm>
          <a:prstGeom prst="line">
            <a:avLst/>
          </a:prstGeom>
          <a:ln w="825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F135FF1A-4B92-934D-500D-0B6DC289A038}"/>
              </a:ext>
            </a:extLst>
          </p:cNvPr>
          <p:cNvSpPr txBox="1"/>
          <p:nvPr/>
        </p:nvSpPr>
        <p:spPr>
          <a:xfrm>
            <a:off x="346364" y="1052945"/>
            <a:ext cx="114854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Attractions (+ to -) between multiple polar molecules </a:t>
            </a:r>
            <a:r>
              <a:rPr lang="en-US" sz="2800" dirty="0"/>
              <a:t>that arrange themselves so that the </a:t>
            </a:r>
            <a:r>
              <a:rPr lang="en-US" sz="2800" dirty="0">
                <a:solidFill>
                  <a:srgbClr val="FF0000"/>
                </a:solidFill>
              </a:rPr>
              <a:t>positive side of a molecule is close to the negative side </a:t>
            </a:r>
            <a:r>
              <a:rPr lang="en-US" sz="2800" dirty="0"/>
              <a:t>of the next.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773674BE-4F4B-988B-132E-53DF704D85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977766">
            <a:off x="2009675" y="2664529"/>
            <a:ext cx="2476500" cy="1854200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BB236EED-A257-E85D-FB8D-0D4D075D6B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365094">
            <a:off x="7099262" y="4527610"/>
            <a:ext cx="2476500" cy="185420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0E16928A-3C01-65BA-CD5A-CBC4128FB5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9792821">
            <a:off x="6935289" y="2335666"/>
            <a:ext cx="2002404" cy="1720715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58381B8-19BD-FABE-AD22-F3BEA41886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9792821">
            <a:off x="3175966" y="4790378"/>
            <a:ext cx="1823241" cy="1750788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342E6ACC-AD60-CFA9-4CA7-45D9D9090D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4033" y="2028426"/>
            <a:ext cx="2476500" cy="1854200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17BF57DE-F494-7E6F-65C8-2F5EA7D650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106774">
            <a:off x="156141" y="3923849"/>
            <a:ext cx="2476500" cy="1854200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83A3690C-FCA1-2987-F7CB-4FFAC0DDF5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7068" y="4978969"/>
            <a:ext cx="2476500" cy="185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471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  <p:bldP spid="7" grpId="0" animBg="1"/>
      <p:bldP spid="8" grpId="0"/>
      <p:bldP spid="9" grpId="0" animBg="1"/>
      <p:bldP spid="10" grpId="0" animBg="1"/>
      <p:bldP spid="12" grpId="0" animBg="1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44A9B-13CE-230E-EC8A-10A45DD88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0836"/>
            <a:ext cx="12192000" cy="58839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Ion-Dipole Forces (Dissolving)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3D80EB-099C-F76F-BFFB-AE60DAC1901D}"/>
              </a:ext>
            </a:extLst>
          </p:cNvPr>
          <p:cNvSpPr txBox="1"/>
          <p:nvPr/>
        </p:nvSpPr>
        <p:spPr>
          <a:xfrm>
            <a:off x="235528" y="886690"/>
            <a:ext cx="114854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</a:t>
            </a:r>
            <a:r>
              <a:rPr lang="en-US" sz="2800" dirty="0">
                <a:solidFill>
                  <a:srgbClr val="FF0000"/>
                </a:solidFill>
              </a:rPr>
              <a:t> Positive charge of Cations (Metals) </a:t>
            </a:r>
            <a:r>
              <a:rPr lang="en-US" sz="2800" dirty="0"/>
              <a:t>are</a:t>
            </a:r>
            <a:r>
              <a:rPr lang="en-US" sz="2800" dirty="0">
                <a:solidFill>
                  <a:srgbClr val="FF0000"/>
                </a:solidFill>
              </a:rPr>
              <a:t> attracted to the negative end of a dipole </a:t>
            </a:r>
            <a:r>
              <a:rPr lang="en-US" sz="2800" dirty="0"/>
              <a:t>(water in dissolving).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0C065F4-1588-DFE5-C257-81D0A38D4301}"/>
              </a:ext>
            </a:extLst>
          </p:cNvPr>
          <p:cNvSpPr txBox="1"/>
          <p:nvPr/>
        </p:nvSpPr>
        <p:spPr>
          <a:xfrm>
            <a:off x="235528" y="5494256"/>
            <a:ext cx="114854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When a </a:t>
            </a:r>
            <a:r>
              <a:rPr lang="en-US" sz="2800" dirty="0">
                <a:solidFill>
                  <a:srgbClr val="FF0000"/>
                </a:solidFill>
              </a:rPr>
              <a:t>cation</a:t>
            </a:r>
            <a:r>
              <a:rPr lang="en-US" sz="2800" dirty="0"/>
              <a:t> get dissolved in water its </a:t>
            </a:r>
            <a:r>
              <a:rPr lang="en-US" sz="2800" b="1" dirty="0"/>
              <a:t>positive charge</a:t>
            </a:r>
            <a:r>
              <a:rPr lang="en-US" sz="2800" dirty="0"/>
              <a:t> (higher the charge the better) is attracted to the </a:t>
            </a:r>
            <a:r>
              <a:rPr lang="en-US" sz="2800" dirty="0">
                <a:solidFill>
                  <a:srgbClr val="0070C0"/>
                </a:solidFill>
              </a:rPr>
              <a:t>negative end of the water</a:t>
            </a:r>
            <a:r>
              <a:rPr lang="en-US" sz="2800" dirty="0"/>
              <a:t>. </a:t>
            </a:r>
          </a:p>
        </p:txBody>
      </p:sp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6CF81530-3181-2B46-33DB-4126595675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329" y="2910015"/>
            <a:ext cx="3943278" cy="1465990"/>
          </a:xfrm>
          <a:prstGeom prst="rect">
            <a:avLst/>
          </a:prstGeom>
        </p:spPr>
      </p:pic>
      <p:pic>
        <p:nvPicPr>
          <p:cNvPr id="8" name="Picture 7" descr="Diagram&#10;&#10;Description automatically generated">
            <a:extLst>
              <a:ext uri="{FF2B5EF4-FFF2-40B4-BE49-F238E27FC236}">
                <a16:creationId xmlns:a16="http://schemas.microsoft.com/office/drawing/2014/main" id="{68ABE211-25DD-7891-B91D-2702FC1EF1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9516" y="2383094"/>
            <a:ext cx="6202541" cy="2568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735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44A9B-13CE-230E-EC8A-10A45DD88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88398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</a:rPr>
              <a:t>Dispersion Forces (Temporary Dipole)</a:t>
            </a:r>
            <a:endParaRPr lang="en-US" sz="3600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8D85F1-FED7-E24D-4EBC-DD35981C47DD}"/>
              </a:ext>
            </a:extLst>
          </p:cNvPr>
          <p:cNvSpPr txBox="1"/>
          <p:nvPr/>
        </p:nvSpPr>
        <p:spPr>
          <a:xfrm>
            <a:off x="277092" y="1025236"/>
            <a:ext cx="234141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/>
              <a:t>Dispersion Forces: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9C79B1-E36C-C473-DCCD-302956144353}"/>
              </a:ext>
            </a:extLst>
          </p:cNvPr>
          <p:cNvSpPr txBox="1"/>
          <p:nvPr/>
        </p:nvSpPr>
        <p:spPr>
          <a:xfrm>
            <a:off x="1662544" y="1563845"/>
            <a:ext cx="102523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Is the </a:t>
            </a:r>
            <a:r>
              <a:rPr lang="en-US" sz="2800" dirty="0">
                <a:solidFill>
                  <a:srgbClr val="FF0000"/>
                </a:solidFill>
              </a:rPr>
              <a:t>TEMPORARY</a:t>
            </a:r>
            <a:r>
              <a:rPr lang="en-US" sz="2800" dirty="0"/>
              <a:t> dipole created by the constant moving of electrons.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5734CFF-4A4E-7932-E8A0-D2837532D3FD}"/>
              </a:ext>
            </a:extLst>
          </p:cNvPr>
          <p:cNvSpPr/>
          <p:nvPr/>
        </p:nvSpPr>
        <p:spPr>
          <a:xfrm>
            <a:off x="277092" y="3221182"/>
            <a:ext cx="2951018" cy="2736273"/>
          </a:xfrm>
          <a:prstGeom prst="ellipse">
            <a:avLst/>
          </a:prstGeom>
          <a:noFill/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65F79A8-9A97-9C8F-A0E3-1C5F7DBB48B4}"/>
              </a:ext>
            </a:extLst>
          </p:cNvPr>
          <p:cNvCxnSpPr>
            <a:cxnSpLocks/>
          </p:cNvCxnSpPr>
          <p:nvPr/>
        </p:nvCxnSpPr>
        <p:spPr>
          <a:xfrm>
            <a:off x="1717962" y="3221182"/>
            <a:ext cx="0" cy="2736273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D2278459-687C-A052-B2E4-E1698904D4FB}"/>
              </a:ext>
            </a:extLst>
          </p:cNvPr>
          <p:cNvSpPr/>
          <p:nvPr/>
        </p:nvSpPr>
        <p:spPr>
          <a:xfrm>
            <a:off x="831273" y="3920836"/>
            <a:ext cx="193963" cy="1662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C6FE043-1B53-4387-4D1B-1EA01E4967C1}"/>
              </a:ext>
            </a:extLst>
          </p:cNvPr>
          <p:cNvCxnSpPr/>
          <p:nvPr/>
        </p:nvCxnSpPr>
        <p:spPr>
          <a:xfrm>
            <a:off x="734291" y="3089564"/>
            <a:ext cx="96982" cy="706581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DFB44576-CBC8-ED15-CA50-0A7B235D7373}"/>
              </a:ext>
            </a:extLst>
          </p:cNvPr>
          <p:cNvSpPr txBox="1"/>
          <p:nvPr/>
        </p:nvSpPr>
        <p:spPr>
          <a:xfrm>
            <a:off x="0" y="2632153"/>
            <a:ext cx="22444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Electron (e</a:t>
            </a:r>
            <a:r>
              <a:rPr lang="en-US" sz="2800" baseline="30000" dirty="0"/>
              <a:t>-</a:t>
            </a:r>
            <a:r>
              <a:rPr lang="en-US" sz="2800" dirty="0"/>
              <a:t>)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0CBB01F-96ED-8982-5856-FB8FE6F4329A}"/>
              </a:ext>
            </a:extLst>
          </p:cNvPr>
          <p:cNvSpPr/>
          <p:nvPr/>
        </p:nvSpPr>
        <p:spPr>
          <a:xfrm>
            <a:off x="1350818" y="4674499"/>
            <a:ext cx="193963" cy="1662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FE6ED71-F6DE-C963-11B1-D1FB13288BD5}"/>
              </a:ext>
            </a:extLst>
          </p:cNvPr>
          <p:cNvSpPr/>
          <p:nvPr/>
        </p:nvSpPr>
        <p:spPr>
          <a:xfrm>
            <a:off x="831273" y="5115790"/>
            <a:ext cx="193963" cy="1662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1E7488B-E680-C806-F096-6244AE42AB45}"/>
              </a:ext>
            </a:extLst>
          </p:cNvPr>
          <p:cNvSpPr/>
          <p:nvPr/>
        </p:nvSpPr>
        <p:spPr>
          <a:xfrm>
            <a:off x="2369124" y="4087091"/>
            <a:ext cx="193963" cy="1662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C20B427-D3CD-B7ED-3962-20B9C5F05425}"/>
              </a:ext>
            </a:extLst>
          </p:cNvPr>
          <p:cNvSpPr/>
          <p:nvPr/>
        </p:nvSpPr>
        <p:spPr>
          <a:xfrm>
            <a:off x="2026226" y="5417127"/>
            <a:ext cx="193963" cy="1662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691EAE0B-6F08-6ACA-9C19-92BD3552CB86}"/>
              </a:ext>
            </a:extLst>
          </p:cNvPr>
          <p:cNvSpPr/>
          <p:nvPr/>
        </p:nvSpPr>
        <p:spPr>
          <a:xfrm>
            <a:off x="1974273" y="3518817"/>
            <a:ext cx="193963" cy="1662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56C7D18-3632-7B8D-5243-319C5C462A05}"/>
              </a:ext>
            </a:extLst>
          </p:cNvPr>
          <p:cNvSpPr txBox="1"/>
          <p:nvPr/>
        </p:nvSpPr>
        <p:spPr>
          <a:xfrm>
            <a:off x="862443" y="6009201"/>
            <a:ext cx="1711037" cy="52322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No Dipole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159441BE-14C3-0F76-B2EE-95A06A01A902}"/>
              </a:ext>
            </a:extLst>
          </p:cNvPr>
          <p:cNvCxnSpPr>
            <a:cxnSpLocks/>
          </p:cNvCxnSpPr>
          <p:nvPr/>
        </p:nvCxnSpPr>
        <p:spPr>
          <a:xfrm>
            <a:off x="928254" y="3977453"/>
            <a:ext cx="481445" cy="310562"/>
          </a:xfrm>
          <a:prstGeom prst="straightConnector1">
            <a:avLst/>
          </a:prstGeom>
          <a:ln w="34925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097E94E-F1FB-4D76-AFE1-8340B195CFC2}"/>
              </a:ext>
            </a:extLst>
          </p:cNvPr>
          <p:cNvCxnSpPr>
            <a:cxnSpLocks/>
          </p:cNvCxnSpPr>
          <p:nvPr/>
        </p:nvCxnSpPr>
        <p:spPr>
          <a:xfrm flipH="1" flipV="1">
            <a:off x="630362" y="4757626"/>
            <a:ext cx="701615" cy="6549"/>
          </a:xfrm>
          <a:prstGeom prst="straightConnector1">
            <a:avLst/>
          </a:prstGeom>
          <a:ln w="34925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1D7F6346-9106-4EA3-80E0-028FB1517EB3}"/>
              </a:ext>
            </a:extLst>
          </p:cNvPr>
          <p:cNvCxnSpPr>
            <a:cxnSpLocks/>
          </p:cNvCxnSpPr>
          <p:nvPr/>
        </p:nvCxnSpPr>
        <p:spPr>
          <a:xfrm flipV="1">
            <a:off x="1011376" y="4564625"/>
            <a:ext cx="381009" cy="524418"/>
          </a:xfrm>
          <a:prstGeom prst="straightConnector1">
            <a:avLst/>
          </a:prstGeom>
          <a:ln w="34925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882AF47F-4790-966E-CF7C-0D364537EE78}"/>
              </a:ext>
            </a:extLst>
          </p:cNvPr>
          <p:cNvCxnSpPr>
            <a:cxnSpLocks/>
          </p:cNvCxnSpPr>
          <p:nvPr/>
        </p:nvCxnSpPr>
        <p:spPr>
          <a:xfrm flipH="1">
            <a:off x="1478964" y="3682609"/>
            <a:ext cx="491835" cy="464727"/>
          </a:xfrm>
          <a:prstGeom prst="straightConnector1">
            <a:avLst/>
          </a:prstGeom>
          <a:ln w="34925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55BAFD9F-3F87-DF92-B9B1-B3190B4C5A7D}"/>
              </a:ext>
            </a:extLst>
          </p:cNvPr>
          <p:cNvCxnSpPr>
            <a:cxnSpLocks/>
          </p:cNvCxnSpPr>
          <p:nvPr/>
        </p:nvCxnSpPr>
        <p:spPr>
          <a:xfrm flipH="1">
            <a:off x="1904999" y="4268398"/>
            <a:ext cx="464125" cy="224199"/>
          </a:xfrm>
          <a:prstGeom prst="straightConnector1">
            <a:avLst/>
          </a:prstGeom>
          <a:ln w="34925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AB661E9B-8E85-0098-4E03-B0F0882A8ACC}"/>
              </a:ext>
            </a:extLst>
          </p:cNvPr>
          <p:cNvCxnSpPr>
            <a:cxnSpLocks/>
          </p:cNvCxnSpPr>
          <p:nvPr/>
        </p:nvCxnSpPr>
        <p:spPr>
          <a:xfrm flipV="1">
            <a:off x="2244419" y="4876449"/>
            <a:ext cx="574966" cy="520348"/>
          </a:xfrm>
          <a:prstGeom prst="straightConnector1">
            <a:avLst/>
          </a:prstGeom>
          <a:ln w="34925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91288E53-72F5-E92F-C307-1C61F93BB4E1}"/>
              </a:ext>
            </a:extLst>
          </p:cNvPr>
          <p:cNvSpPr txBox="1"/>
          <p:nvPr/>
        </p:nvSpPr>
        <p:spPr>
          <a:xfrm>
            <a:off x="479713" y="6393874"/>
            <a:ext cx="23656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At 1.0 Seconds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CA295EA0-2FFF-7ED7-B249-E10BF4090EF6}"/>
              </a:ext>
            </a:extLst>
          </p:cNvPr>
          <p:cNvSpPr/>
          <p:nvPr/>
        </p:nvSpPr>
        <p:spPr>
          <a:xfrm>
            <a:off x="4197913" y="3300637"/>
            <a:ext cx="2951018" cy="2736273"/>
          </a:xfrm>
          <a:prstGeom prst="ellipse">
            <a:avLst/>
          </a:prstGeom>
          <a:noFill/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1D15E0FE-0F6E-195A-C028-5EC98343C951}"/>
              </a:ext>
            </a:extLst>
          </p:cNvPr>
          <p:cNvCxnSpPr>
            <a:cxnSpLocks/>
          </p:cNvCxnSpPr>
          <p:nvPr/>
        </p:nvCxnSpPr>
        <p:spPr>
          <a:xfrm>
            <a:off x="5638783" y="3300637"/>
            <a:ext cx="0" cy="2736273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>
            <a:extLst>
              <a:ext uri="{FF2B5EF4-FFF2-40B4-BE49-F238E27FC236}">
                <a16:creationId xmlns:a16="http://schemas.microsoft.com/office/drawing/2014/main" id="{85F6E484-DD9A-300B-C8B1-4C4E1A09A460}"/>
              </a:ext>
            </a:extLst>
          </p:cNvPr>
          <p:cNvSpPr/>
          <p:nvPr/>
        </p:nvSpPr>
        <p:spPr>
          <a:xfrm>
            <a:off x="5368621" y="4403456"/>
            <a:ext cx="193963" cy="1662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9A62992A-D88C-06F9-4DC0-1600ED85D66E}"/>
              </a:ext>
            </a:extLst>
          </p:cNvPr>
          <p:cNvSpPr/>
          <p:nvPr/>
        </p:nvSpPr>
        <p:spPr>
          <a:xfrm>
            <a:off x="4564203" y="4653093"/>
            <a:ext cx="193963" cy="1662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409067D2-B53C-E7F5-58EF-1554E532DAE1}"/>
              </a:ext>
            </a:extLst>
          </p:cNvPr>
          <p:cNvSpPr/>
          <p:nvPr/>
        </p:nvSpPr>
        <p:spPr>
          <a:xfrm>
            <a:off x="5714965" y="4125076"/>
            <a:ext cx="193963" cy="1662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52FD836D-0D16-2102-854B-183188CBA168}"/>
              </a:ext>
            </a:extLst>
          </p:cNvPr>
          <p:cNvSpPr/>
          <p:nvPr/>
        </p:nvSpPr>
        <p:spPr>
          <a:xfrm>
            <a:off x="5521002" y="4655325"/>
            <a:ext cx="193963" cy="1662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EE1D7124-AF63-B032-440C-CE7F3D3BEDCD}"/>
              </a:ext>
            </a:extLst>
          </p:cNvPr>
          <p:cNvSpPr/>
          <p:nvPr/>
        </p:nvSpPr>
        <p:spPr>
          <a:xfrm>
            <a:off x="6709060" y="4873479"/>
            <a:ext cx="193963" cy="1662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DBA2EF77-B6C8-9607-D652-BCFE5F1D8BC3}"/>
              </a:ext>
            </a:extLst>
          </p:cNvPr>
          <p:cNvSpPr/>
          <p:nvPr/>
        </p:nvSpPr>
        <p:spPr>
          <a:xfrm>
            <a:off x="5342663" y="4139457"/>
            <a:ext cx="193963" cy="1662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9297C00B-2509-E336-49C0-954558A460F7}"/>
              </a:ext>
            </a:extLst>
          </p:cNvPr>
          <p:cNvCxnSpPr>
            <a:cxnSpLocks/>
          </p:cNvCxnSpPr>
          <p:nvPr/>
        </p:nvCxnSpPr>
        <p:spPr>
          <a:xfrm>
            <a:off x="5465602" y="4460073"/>
            <a:ext cx="481445" cy="310562"/>
          </a:xfrm>
          <a:prstGeom prst="straightConnector1">
            <a:avLst/>
          </a:prstGeom>
          <a:ln w="34925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0DEFA115-E5D0-B2F5-56C9-EF742021F8B7}"/>
              </a:ext>
            </a:extLst>
          </p:cNvPr>
          <p:cNvCxnSpPr>
            <a:cxnSpLocks/>
          </p:cNvCxnSpPr>
          <p:nvPr/>
        </p:nvCxnSpPr>
        <p:spPr>
          <a:xfrm flipV="1">
            <a:off x="4255940" y="4403456"/>
            <a:ext cx="0" cy="324401"/>
          </a:xfrm>
          <a:prstGeom prst="straightConnector1">
            <a:avLst/>
          </a:prstGeom>
          <a:ln w="34925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9089558A-396A-9AEF-B469-B02B4ADEDC1B}"/>
              </a:ext>
            </a:extLst>
          </p:cNvPr>
          <p:cNvCxnSpPr>
            <a:cxnSpLocks/>
          </p:cNvCxnSpPr>
          <p:nvPr/>
        </p:nvCxnSpPr>
        <p:spPr>
          <a:xfrm flipV="1">
            <a:off x="5895068" y="3573911"/>
            <a:ext cx="381009" cy="524418"/>
          </a:xfrm>
          <a:prstGeom prst="straightConnector1">
            <a:avLst/>
          </a:prstGeom>
          <a:ln w="34925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7CCA73A6-024D-D731-9280-FA0E2CA3062F}"/>
              </a:ext>
            </a:extLst>
          </p:cNvPr>
          <p:cNvCxnSpPr>
            <a:cxnSpLocks/>
          </p:cNvCxnSpPr>
          <p:nvPr/>
        </p:nvCxnSpPr>
        <p:spPr>
          <a:xfrm flipH="1">
            <a:off x="4875916" y="4318444"/>
            <a:ext cx="445991" cy="518188"/>
          </a:xfrm>
          <a:prstGeom prst="straightConnector1">
            <a:avLst/>
          </a:prstGeom>
          <a:ln w="34925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E7848526-EDF1-687B-6D73-986E8ADB05A2}"/>
              </a:ext>
            </a:extLst>
          </p:cNvPr>
          <p:cNvCxnSpPr>
            <a:cxnSpLocks/>
          </p:cNvCxnSpPr>
          <p:nvPr/>
        </p:nvCxnSpPr>
        <p:spPr>
          <a:xfrm flipH="1">
            <a:off x="5056877" y="4836632"/>
            <a:ext cx="464125" cy="224199"/>
          </a:xfrm>
          <a:prstGeom prst="straightConnector1">
            <a:avLst/>
          </a:prstGeom>
          <a:ln w="34925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978F774A-B4F1-19F0-ACEC-F09C1C7F3428}"/>
              </a:ext>
            </a:extLst>
          </p:cNvPr>
          <p:cNvCxnSpPr>
            <a:cxnSpLocks/>
          </p:cNvCxnSpPr>
          <p:nvPr/>
        </p:nvCxnSpPr>
        <p:spPr>
          <a:xfrm flipH="1" flipV="1">
            <a:off x="6667503" y="4245005"/>
            <a:ext cx="446790" cy="428609"/>
          </a:xfrm>
          <a:prstGeom prst="straightConnector1">
            <a:avLst/>
          </a:prstGeom>
          <a:ln w="34925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BE27281E-75B4-450D-48CC-3ECF65F4DFE1}"/>
              </a:ext>
            </a:extLst>
          </p:cNvPr>
          <p:cNvSpPr txBox="1"/>
          <p:nvPr/>
        </p:nvSpPr>
        <p:spPr>
          <a:xfrm>
            <a:off x="4400534" y="6390199"/>
            <a:ext cx="23656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At 1.5 Seconds</a:t>
            </a: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60D9E8F3-B1DE-8BE6-6415-560078FC0041}"/>
              </a:ext>
            </a:extLst>
          </p:cNvPr>
          <p:cNvCxnSpPr>
            <a:cxnSpLocks/>
            <a:endCxn id="37" idx="6"/>
          </p:cNvCxnSpPr>
          <p:nvPr/>
        </p:nvCxnSpPr>
        <p:spPr>
          <a:xfrm flipV="1">
            <a:off x="6903002" y="4668774"/>
            <a:ext cx="245929" cy="217549"/>
          </a:xfrm>
          <a:prstGeom prst="line">
            <a:avLst/>
          </a:prstGeom>
          <a:ln w="3492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06A4E3A7-FFE9-ECAE-DA69-9C5ACDD56443}"/>
              </a:ext>
            </a:extLst>
          </p:cNvPr>
          <p:cNvCxnSpPr>
            <a:cxnSpLocks/>
          </p:cNvCxnSpPr>
          <p:nvPr/>
        </p:nvCxnSpPr>
        <p:spPr>
          <a:xfrm flipH="1">
            <a:off x="4774626" y="2891926"/>
            <a:ext cx="152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A29B10FA-E264-6AE0-20B6-ABDBD97C3C41}"/>
              </a:ext>
            </a:extLst>
          </p:cNvPr>
          <p:cNvCxnSpPr/>
          <p:nvPr/>
        </p:nvCxnSpPr>
        <p:spPr>
          <a:xfrm>
            <a:off x="6090795" y="2663220"/>
            <a:ext cx="0" cy="45741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C2523809-A7E7-C956-553A-00D288FD2AD7}"/>
              </a:ext>
            </a:extLst>
          </p:cNvPr>
          <p:cNvCxnSpPr>
            <a:cxnSpLocks/>
          </p:cNvCxnSpPr>
          <p:nvPr/>
        </p:nvCxnSpPr>
        <p:spPr>
          <a:xfrm flipV="1">
            <a:off x="4255940" y="4727857"/>
            <a:ext cx="315145" cy="49691"/>
          </a:xfrm>
          <a:prstGeom prst="line">
            <a:avLst/>
          </a:prstGeom>
          <a:ln w="3492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angle 98">
            <a:extLst>
              <a:ext uri="{FF2B5EF4-FFF2-40B4-BE49-F238E27FC236}">
                <a16:creationId xmlns:a16="http://schemas.microsoft.com/office/drawing/2014/main" id="{1C585DDE-DA48-F29F-AC52-3187E197154B}"/>
              </a:ext>
            </a:extLst>
          </p:cNvPr>
          <p:cNvSpPr/>
          <p:nvPr/>
        </p:nvSpPr>
        <p:spPr>
          <a:xfrm>
            <a:off x="4681925" y="2632153"/>
            <a:ext cx="1727541" cy="52322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3A348913-6539-C536-BE17-D0B0BBD020AD}"/>
              </a:ext>
            </a:extLst>
          </p:cNvPr>
          <p:cNvSpPr/>
          <p:nvPr/>
        </p:nvSpPr>
        <p:spPr>
          <a:xfrm>
            <a:off x="8207065" y="3245218"/>
            <a:ext cx="2951018" cy="2736273"/>
          </a:xfrm>
          <a:prstGeom prst="ellipse">
            <a:avLst/>
          </a:prstGeom>
          <a:noFill/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83EA6396-F29D-982C-AFB2-7E080F74ECF1}"/>
              </a:ext>
            </a:extLst>
          </p:cNvPr>
          <p:cNvCxnSpPr>
            <a:cxnSpLocks/>
          </p:cNvCxnSpPr>
          <p:nvPr/>
        </p:nvCxnSpPr>
        <p:spPr>
          <a:xfrm>
            <a:off x="9647935" y="3245218"/>
            <a:ext cx="0" cy="2736273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Oval 101">
            <a:extLst>
              <a:ext uri="{FF2B5EF4-FFF2-40B4-BE49-F238E27FC236}">
                <a16:creationId xmlns:a16="http://schemas.microsoft.com/office/drawing/2014/main" id="{487F8751-1D27-D603-460F-F5620BE021A5}"/>
              </a:ext>
            </a:extLst>
          </p:cNvPr>
          <p:cNvSpPr/>
          <p:nvPr/>
        </p:nvSpPr>
        <p:spPr>
          <a:xfrm>
            <a:off x="9989923" y="4816862"/>
            <a:ext cx="193963" cy="1662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62920971-41DF-72E0-33D7-F54A98BFF6FE}"/>
              </a:ext>
            </a:extLst>
          </p:cNvPr>
          <p:cNvSpPr/>
          <p:nvPr/>
        </p:nvSpPr>
        <p:spPr>
          <a:xfrm>
            <a:off x="8215723" y="4777548"/>
            <a:ext cx="193963" cy="1662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94001ADA-7473-5DAF-C8D8-4ADA1C1D70AF}"/>
              </a:ext>
            </a:extLst>
          </p:cNvPr>
          <p:cNvSpPr/>
          <p:nvPr/>
        </p:nvSpPr>
        <p:spPr>
          <a:xfrm>
            <a:off x="10032332" y="3585451"/>
            <a:ext cx="193963" cy="1662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843A0FEE-948E-F305-0689-9BDA4CB6DC87}"/>
              </a:ext>
            </a:extLst>
          </p:cNvPr>
          <p:cNvSpPr/>
          <p:nvPr/>
        </p:nvSpPr>
        <p:spPr>
          <a:xfrm>
            <a:off x="9063388" y="5003702"/>
            <a:ext cx="193963" cy="1662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35577847-A5B3-EC3C-1BFB-A939822C1938}"/>
              </a:ext>
            </a:extLst>
          </p:cNvPr>
          <p:cNvSpPr/>
          <p:nvPr/>
        </p:nvSpPr>
        <p:spPr>
          <a:xfrm>
            <a:off x="10641968" y="4167165"/>
            <a:ext cx="193963" cy="1662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8B5AB001-1389-8C11-3D1F-1ED6C91CB81D}"/>
              </a:ext>
            </a:extLst>
          </p:cNvPr>
          <p:cNvSpPr/>
          <p:nvPr/>
        </p:nvSpPr>
        <p:spPr>
          <a:xfrm>
            <a:off x="8937850" y="4515226"/>
            <a:ext cx="193963" cy="1662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DDAB35D8-08A3-906A-D4E2-495796047771}"/>
              </a:ext>
            </a:extLst>
          </p:cNvPr>
          <p:cNvCxnSpPr>
            <a:cxnSpLocks/>
          </p:cNvCxnSpPr>
          <p:nvPr/>
        </p:nvCxnSpPr>
        <p:spPr>
          <a:xfrm>
            <a:off x="10086904" y="4873479"/>
            <a:ext cx="481445" cy="310562"/>
          </a:xfrm>
          <a:prstGeom prst="straightConnector1">
            <a:avLst/>
          </a:prstGeom>
          <a:ln w="34925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D731B18B-E7B5-87ED-5BC2-91049DE3330B}"/>
              </a:ext>
            </a:extLst>
          </p:cNvPr>
          <p:cNvCxnSpPr>
            <a:cxnSpLocks/>
          </p:cNvCxnSpPr>
          <p:nvPr/>
        </p:nvCxnSpPr>
        <p:spPr>
          <a:xfrm flipV="1">
            <a:off x="8304951" y="4329370"/>
            <a:ext cx="334171" cy="150319"/>
          </a:xfrm>
          <a:prstGeom prst="straightConnector1">
            <a:avLst/>
          </a:prstGeom>
          <a:ln w="34925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3FDA36EA-F300-3583-5A86-893C38542517}"/>
              </a:ext>
            </a:extLst>
          </p:cNvPr>
          <p:cNvCxnSpPr>
            <a:cxnSpLocks/>
          </p:cNvCxnSpPr>
          <p:nvPr/>
        </p:nvCxnSpPr>
        <p:spPr>
          <a:xfrm>
            <a:off x="10378753" y="3436031"/>
            <a:ext cx="439916" cy="410603"/>
          </a:xfrm>
          <a:prstGeom prst="straightConnector1">
            <a:avLst/>
          </a:prstGeom>
          <a:ln w="34925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341A05F7-B3C4-B496-D4B4-82C099FBBCC8}"/>
              </a:ext>
            </a:extLst>
          </p:cNvPr>
          <p:cNvCxnSpPr>
            <a:cxnSpLocks/>
          </p:cNvCxnSpPr>
          <p:nvPr/>
        </p:nvCxnSpPr>
        <p:spPr>
          <a:xfrm flipH="1">
            <a:off x="8441262" y="4712402"/>
            <a:ext cx="445991" cy="518188"/>
          </a:xfrm>
          <a:prstGeom prst="straightConnector1">
            <a:avLst/>
          </a:prstGeom>
          <a:ln w="34925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3BE02938-8A9F-E3DF-755E-DF2DBAE01293}"/>
              </a:ext>
            </a:extLst>
          </p:cNvPr>
          <p:cNvCxnSpPr>
            <a:cxnSpLocks/>
            <a:stCxn id="105" idx="3"/>
          </p:cNvCxnSpPr>
          <p:nvPr/>
        </p:nvCxnSpPr>
        <p:spPr>
          <a:xfrm flipH="1">
            <a:off x="8599263" y="5145610"/>
            <a:ext cx="492530" cy="263598"/>
          </a:xfrm>
          <a:prstGeom prst="straightConnector1">
            <a:avLst/>
          </a:prstGeom>
          <a:ln w="34925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DA29AA06-8A57-3DDB-1CC4-E39F83927EAB}"/>
              </a:ext>
            </a:extLst>
          </p:cNvPr>
          <p:cNvCxnSpPr>
            <a:cxnSpLocks/>
          </p:cNvCxnSpPr>
          <p:nvPr/>
        </p:nvCxnSpPr>
        <p:spPr>
          <a:xfrm flipH="1" flipV="1">
            <a:off x="10195178" y="3717604"/>
            <a:ext cx="446790" cy="428609"/>
          </a:xfrm>
          <a:prstGeom prst="straightConnector1">
            <a:avLst/>
          </a:prstGeom>
          <a:ln w="34925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708C3497-87C4-CB7A-96B1-50D9F43C9251}"/>
              </a:ext>
            </a:extLst>
          </p:cNvPr>
          <p:cNvSpPr txBox="1"/>
          <p:nvPr/>
        </p:nvSpPr>
        <p:spPr>
          <a:xfrm>
            <a:off x="8409686" y="6417910"/>
            <a:ext cx="23656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At 2.0 Seconds</a:t>
            </a: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09AD8799-4A02-2DF9-68B6-DF2B592A4870}"/>
              </a:ext>
            </a:extLst>
          </p:cNvPr>
          <p:cNvCxnSpPr>
            <a:cxnSpLocks/>
          </p:cNvCxnSpPr>
          <p:nvPr/>
        </p:nvCxnSpPr>
        <p:spPr>
          <a:xfrm>
            <a:off x="8215723" y="4424259"/>
            <a:ext cx="86589" cy="325743"/>
          </a:xfrm>
          <a:prstGeom prst="line">
            <a:avLst/>
          </a:prstGeom>
          <a:ln w="3492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CF2F155A-D607-1739-A86F-111768EC43E8}"/>
              </a:ext>
            </a:extLst>
          </p:cNvPr>
          <p:cNvCxnSpPr>
            <a:cxnSpLocks/>
          </p:cNvCxnSpPr>
          <p:nvPr/>
        </p:nvCxnSpPr>
        <p:spPr>
          <a:xfrm flipV="1">
            <a:off x="10157080" y="3422176"/>
            <a:ext cx="245929" cy="217549"/>
          </a:xfrm>
          <a:prstGeom prst="line">
            <a:avLst/>
          </a:prstGeom>
          <a:ln w="3492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>
            <a:extLst>
              <a:ext uri="{FF2B5EF4-FFF2-40B4-BE49-F238E27FC236}">
                <a16:creationId xmlns:a16="http://schemas.microsoft.com/office/drawing/2014/main" id="{A154F3DA-8CF1-2BA9-48C5-AB00230E949E}"/>
              </a:ext>
            </a:extLst>
          </p:cNvPr>
          <p:cNvSpPr txBox="1"/>
          <p:nvPr/>
        </p:nvSpPr>
        <p:spPr>
          <a:xfrm>
            <a:off x="8827055" y="5994437"/>
            <a:ext cx="1711037" cy="52322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No Dipole</a:t>
            </a:r>
          </a:p>
        </p:txBody>
      </p:sp>
    </p:spTree>
    <p:extLst>
      <p:ext uri="{BB962C8B-B14F-4D97-AF65-F5344CB8AC3E}">
        <p14:creationId xmlns:p14="http://schemas.microsoft.com/office/powerpoint/2010/main" val="829985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12" grpId="0" animBg="1"/>
      <p:bldP spid="15" grpId="0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36" grpId="0"/>
      <p:bldP spid="37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52" grpId="0"/>
      <p:bldP spid="99" grpId="0" animBg="1"/>
      <p:bldP spid="100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14" grpId="0"/>
      <p:bldP spid="12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44A9B-13CE-230E-EC8A-10A45DD88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88398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</a:rPr>
              <a:t>Dispersion Forces (Temporary Dipole)</a:t>
            </a:r>
            <a:endParaRPr lang="en-US" sz="3600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9C79B1-E36C-C473-DCCD-302956144353}"/>
              </a:ext>
            </a:extLst>
          </p:cNvPr>
          <p:cNvSpPr txBox="1"/>
          <p:nvPr/>
        </p:nvSpPr>
        <p:spPr>
          <a:xfrm>
            <a:off x="443343" y="1106645"/>
            <a:ext cx="113745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The chances of more electrons randomly being on one side </a:t>
            </a:r>
            <a:r>
              <a:rPr lang="en-US" sz="2800" dirty="0"/>
              <a:t>is increased by the number of electrons an elements has.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4CA880D-1395-9541-128D-B5F3AD6BCE75}"/>
              </a:ext>
            </a:extLst>
          </p:cNvPr>
          <p:cNvSpPr txBox="1"/>
          <p:nvPr/>
        </p:nvSpPr>
        <p:spPr>
          <a:xfrm>
            <a:off x="443343" y="3129409"/>
            <a:ext cx="113745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A.K.A…..</a:t>
            </a:r>
            <a:r>
              <a:rPr lang="en-US" sz="2800" dirty="0">
                <a:solidFill>
                  <a:srgbClr val="FF0000"/>
                </a:solidFill>
              </a:rPr>
              <a:t>Higher atomic number (more protons and electrons) </a:t>
            </a:r>
            <a:r>
              <a:rPr lang="en-US" sz="2800" dirty="0"/>
              <a:t>have a higher chance of a temporary dipole.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3FF30F6-C438-3CFF-AD0A-086033DE7691}"/>
              </a:ext>
            </a:extLst>
          </p:cNvPr>
          <p:cNvSpPr txBox="1"/>
          <p:nvPr/>
        </p:nvSpPr>
        <p:spPr>
          <a:xfrm>
            <a:off x="443343" y="5152173"/>
            <a:ext cx="113745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Ions have more e</a:t>
            </a:r>
            <a:r>
              <a:rPr lang="en-US" sz="2800" baseline="30000" dirty="0">
                <a:solidFill>
                  <a:srgbClr val="FF0000"/>
                </a:solidFill>
              </a:rPr>
              <a:t>- </a:t>
            </a:r>
            <a:r>
              <a:rPr lang="en-US" sz="2800" dirty="0"/>
              <a:t>and also have a higher chance of a temporary dipole.</a:t>
            </a:r>
          </a:p>
        </p:txBody>
      </p:sp>
    </p:spTree>
    <p:extLst>
      <p:ext uri="{BB962C8B-B14F-4D97-AF65-F5344CB8AC3E}">
        <p14:creationId xmlns:p14="http://schemas.microsoft.com/office/powerpoint/2010/main" val="464377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9057</TotalTime>
  <Words>2572</Words>
  <Application>Microsoft Macintosh PowerPoint</Application>
  <PresentationFormat>Widescreen</PresentationFormat>
  <Paragraphs>434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7" baseType="lpstr">
      <vt:lpstr>Arial</vt:lpstr>
      <vt:lpstr>Calibri</vt:lpstr>
      <vt:lpstr>Calibri Light</vt:lpstr>
      <vt:lpstr>Office Theme</vt:lpstr>
      <vt:lpstr>Chapter 11</vt:lpstr>
      <vt:lpstr>11.1: The Kinetic Molecular Theory of Liquids and Solids</vt:lpstr>
      <vt:lpstr>11.1: The Kinetic Molecular Theory of Liquids and Solids</vt:lpstr>
      <vt:lpstr>11.2: Intermolecular Forces</vt:lpstr>
      <vt:lpstr>11.2: Intermolecular Forces</vt:lpstr>
      <vt:lpstr>Dipole-Dipole Forces</vt:lpstr>
      <vt:lpstr>Ion-Dipole Forces (Dissolving)</vt:lpstr>
      <vt:lpstr>Dispersion Forces (Temporary Dipole)</vt:lpstr>
      <vt:lpstr>Dispersion Forces (Temporary Dipole)</vt:lpstr>
      <vt:lpstr>Example 11.1</vt:lpstr>
      <vt:lpstr>Example 11.1</vt:lpstr>
      <vt:lpstr>Example 11.1</vt:lpstr>
      <vt:lpstr>Example 11.1</vt:lpstr>
      <vt:lpstr>Example 11.1</vt:lpstr>
      <vt:lpstr>Example 11.1</vt:lpstr>
      <vt:lpstr>Example 11.1</vt:lpstr>
      <vt:lpstr>Example 11.1</vt:lpstr>
      <vt:lpstr>Example 11.1</vt:lpstr>
      <vt:lpstr>Example: Practice Exercise 11.1</vt:lpstr>
      <vt:lpstr>The Hydrogen Bond</vt:lpstr>
      <vt:lpstr>The Hydrogen Bond</vt:lpstr>
      <vt:lpstr>The Hydrogen Bond</vt:lpstr>
      <vt:lpstr>The Hydrogen Bond</vt:lpstr>
      <vt:lpstr>Example 11.2</vt:lpstr>
      <vt:lpstr>Example 11.2</vt:lpstr>
      <vt:lpstr>Example 11.2</vt:lpstr>
      <vt:lpstr>Example 11.2</vt:lpstr>
      <vt:lpstr>Example 11.2</vt:lpstr>
      <vt:lpstr>Example: Practice Exercise 11.2</vt:lpstr>
      <vt:lpstr>11.3: Properties of Liquids</vt:lpstr>
      <vt:lpstr>Surface Tension</vt:lpstr>
      <vt:lpstr>Cohesion</vt:lpstr>
      <vt:lpstr>Adhesion</vt:lpstr>
      <vt:lpstr>Viscosity</vt:lpstr>
      <vt:lpstr>The Structure and Properties of Water</vt:lpstr>
      <vt:lpstr>The Structure and Properties of Water</vt:lpstr>
      <vt:lpstr>The Structure and Properties of Water</vt:lpstr>
      <vt:lpstr>The Structure and Properties of Water</vt:lpstr>
      <vt:lpstr>11.8: Phase Changes (Diagrams)</vt:lpstr>
      <vt:lpstr>11.8: Phase Changes (Diagrams)</vt:lpstr>
      <vt:lpstr>States Pyramid!</vt:lpstr>
      <vt:lpstr>11.8: Phase Changes (Diagrams)</vt:lpstr>
      <vt:lpstr>Key Words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</dc:title>
  <dc:creator>Lani Knowles</dc:creator>
  <cp:lastModifiedBy>Lani Knowles</cp:lastModifiedBy>
  <cp:revision>40</cp:revision>
  <dcterms:created xsi:type="dcterms:W3CDTF">2022-05-12T22:47:37Z</dcterms:created>
  <dcterms:modified xsi:type="dcterms:W3CDTF">2023-01-10T19:42:31Z</dcterms:modified>
</cp:coreProperties>
</file>