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5" r:id="rId4"/>
    <p:sldId id="294" r:id="rId5"/>
    <p:sldId id="296" r:id="rId6"/>
    <p:sldId id="297" r:id="rId7"/>
    <p:sldId id="276" r:id="rId8"/>
    <p:sldId id="291" r:id="rId9"/>
    <p:sldId id="295" r:id="rId10"/>
    <p:sldId id="293" r:id="rId11"/>
    <p:sldId id="277" r:id="rId12"/>
    <p:sldId id="298" r:id="rId13"/>
    <p:sldId id="278" r:id="rId14"/>
    <p:sldId id="279" r:id="rId15"/>
    <p:sldId id="299" r:id="rId16"/>
    <p:sldId id="300" r:id="rId17"/>
    <p:sldId id="301" r:id="rId18"/>
    <p:sldId id="302" r:id="rId19"/>
    <p:sldId id="303" r:id="rId20"/>
    <p:sldId id="304" r:id="rId21"/>
    <p:sldId id="288" r:id="rId22"/>
    <p:sldId id="273" r:id="rId23"/>
    <p:sldId id="305" r:id="rId24"/>
    <p:sldId id="307" r:id="rId25"/>
    <p:sldId id="308" r:id="rId26"/>
    <p:sldId id="306" r:id="rId27"/>
    <p:sldId id="309" r:id="rId28"/>
    <p:sldId id="310" r:id="rId29"/>
    <p:sldId id="289" r:id="rId30"/>
    <p:sldId id="311" r:id="rId31"/>
    <p:sldId id="312" r:id="rId32"/>
    <p:sldId id="313" r:id="rId33"/>
    <p:sldId id="290" r:id="rId34"/>
    <p:sldId id="27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8"/>
    <p:restoredTop sz="94720"/>
  </p:normalViewPr>
  <p:slideViewPr>
    <p:cSldViewPr snapToGrid="0" snapToObjects="1">
      <p:cViewPr varScale="1">
        <p:scale>
          <a:sx n="102" d="100"/>
          <a:sy n="102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72D89-8E3B-7944-AD70-D6271305B6BD}" type="datetimeFigureOut">
              <a:rPr lang="en-US" smtClean="0"/>
              <a:t>1/4/23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1AAC2-8291-C041-AC19-901B1061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7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1AAC2-8291-C041-AC19-901B1061E9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5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962A-7919-178F-C129-BD4D47889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583B3-626B-B4B2-E46E-0BA80BD7B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44764-93BC-65A2-36C1-B312E92B8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247F2-0677-B3C5-AE06-2EC6926A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C0F0-EBDB-37B6-137C-7D46DB2E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1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0EAF-711F-3974-99DF-B780DF9E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6068C-72D5-7362-8BD9-6D83D2DF0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4668B-859A-8727-B40A-4B81FA45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473D5-C800-8141-D362-F387A0EA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E646-3F3A-2A49-D4E7-90FCB179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25223-839A-3599-5844-5BAAA1476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781D7-3CEE-8356-41D6-C9A9C1868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4A05C-3843-C0DD-6FE3-EDF3DB54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EDABE-FC78-6AD2-58AA-371EFDA7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0953-07EE-C17F-C61C-8C9B6B38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0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28A7-D2AC-0E62-C58B-9034A704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5F6C-EB85-3521-0CA2-6C5D61D1F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25941-6555-86F3-1830-D8AF16DCE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F5C61-5166-A647-EBC9-394740DF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C854F-4DAB-4C71-C740-075A911D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CEA6-8566-AA83-2086-068DE117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0E451-2D9E-8332-DEC1-84F673A04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34700-44E7-B2BF-11AD-F042AEAE6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8EB08-B828-51F7-F80D-D505FBB1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635E8-ED69-0C01-1C90-CE9B8EE7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F733-D501-A61F-6940-99A7ADE1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6B6FC-863A-1078-36D4-307735137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B75C5-FAEA-2007-D3F8-114A5A4DE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F51C4-39D7-E405-9B92-ADF448FC9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21D99-2E47-AC3D-A825-C9543590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EE613-A125-1E2A-5314-570D56E9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43EB-463F-E9FE-76BA-A34777BC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0AFF5-47C7-D441-1A3A-40B1C5B23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BFDB5-F99A-DE5A-F9C6-6A29E0B84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6E098-29DD-4119-AB6B-0A89ECED1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18DF9-AC71-23AD-ADCF-ADF20C001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448BB-2F91-B6A3-6579-C74C8823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52A0E0-A1A1-9107-06DD-1FFAE4A9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9F92F-3E0F-DC5E-654C-7D5484094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DBC6B-E752-DD1E-5403-622BCC8C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64ACF-21B2-DA0E-FB94-464D3D51A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141EF-84F0-A7B0-B01F-C959EF64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81042-455C-E2DF-58D0-EAA1A464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A12F4-6352-BEAE-5552-1ACFB7A4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BE8C5-26E9-5226-3A67-34403C7C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48192-841B-4559-E3A7-5D5D9516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4D77-5930-F935-0FF4-8C83DE09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ED3C0-5107-D88C-1011-8C057F78A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48122-9CDB-B3D5-D397-27BCAB877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9ED24-5798-516F-2968-EFC771D2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5B489-38D0-E9C0-9B07-A243A6C8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6C18D-F761-BFD5-9C6F-EFAE59B2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4FB9-5129-9B42-22C7-CED11585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BA836-C01F-5682-0E89-AFC53E9562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C726E-9530-394F-AF1E-14BF604DF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5DA5D-A94E-E886-53E5-3C3A8562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B34D-0648-2A4F-A65F-770C4AE1058E}" type="datetimeFigureOut">
              <a:rPr lang="en-US" smtClean="0"/>
              <a:t>1/4/23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DDBEB-E1BA-684B-CC24-0C64549D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74CB5-D978-6601-67F2-FE7ECFF2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FE1BB0-FB25-D9AC-98C4-B3BCF4FA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318BA-C182-092B-CD36-B95DA4037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B7E3-6CBE-2DFA-89BA-D6F807AB2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0B34D-0648-2A4F-A65F-770C4AE1058E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BF313-2F96-1F3A-6BB8-314145CA8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C4B4B-6FC3-98D7-38E6-7E46B5E3B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0DCB-764C-5942-8F62-583C6C0E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54AF-2C81-FCBF-C7EB-728A3DB4B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8346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/>
              <a:t>Chapter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DDDC6-5FF3-A7F5-3631-BBC9F206B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88021"/>
            <a:ext cx="9144000" cy="569912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Chemical Bonding II: Molecular Geometry and Dipoles</a:t>
            </a:r>
          </a:p>
        </p:txBody>
      </p:sp>
      <p:pic>
        <p:nvPicPr>
          <p:cNvPr id="1026" name="Picture 2" descr="9.13: VSEPR Theory - Chemistry LibreTexts">
            <a:extLst>
              <a:ext uri="{FF2B5EF4-FFF2-40B4-BE49-F238E27FC236}">
                <a16:creationId xmlns:a16="http://schemas.microsoft.com/office/drawing/2014/main" id="{39ECA652-A85C-FB63-F3BB-2AD1F9E4B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7"/>
          <a:stretch/>
        </p:blipFill>
        <p:spPr bwMode="auto">
          <a:xfrm>
            <a:off x="277091" y="498494"/>
            <a:ext cx="5113479" cy="17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9.13: VSEPR Theory - Chemistry LibreTexts">
            <a:extLst>
              <a:ext uri="{FF2B5EF4-FFF2-40B4-BE49-F238E27FC236}">
                <a16:creationId xmlns:a16="http://schemas.microsoft.com/office/drawing/2014/main" id="{552B9699-918A-A817-363B-3E3A0D68B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 b="43984"/>
          <a:stretch/>
        </p:blipFill>
        <p:spPr bwMode="auto">
          <a:xfrm>
            <a:off x="7664023" y="127891"/>
            <a:ext cx="4250886" cy="20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VSEPR shape is represented here? (a) Bent (b) Trigonal planar (c)  Linear (d) Tetrahedral | Homework.Study.com">
            <a:extLst>
              <a:ext uri="{FF2B5EF4-FFF2-40B4-BE49-F238E27FC236}">
                <a16:creationId xmlns:a16="http://schemas.microsoft.com/office/drawing/2014/main" id="{4B8AD190-AA3F-C503-736D-9881228AC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71" y="2244166"/>
            <a:ext cx="3634509" cy="23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64" y="87682"/>
            <a:ext cx="11546910" cy="75123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AB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E</a:t>
            </a:r>
            <a:r>
              <a:rPr lang="en-US" sz="3600" baseline="-25000" dirty="0">
                <a:solidFill>
                  <a:srgbClr val="FF0000"/>
                </a:solidFill>
              </a:rPr>
              <a:t>2 </a:t>
            </a:r>
            <a:r>
              <a:rPr lang="en-US" sz="3600" dirty="0">
                <a:solidFill>
                  <a:srgbClr val="FF0000"/>
                </a:solidFill>
              </a:rPr>
              <a:t>(BENT)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43AF4-6E58-FACE-C2D9-E321B8C9426C}"/>
              </a:ext>
            </a:extLst>
          </p:cNvPr>
          <p:cNvSpPr txBox="1"/>
          <p:nvPr/>
        </p:nvSpPr>
        <p:spPr>
          <a:xfrm>
            <a:off x="824629" y="1003193"/>
            <a:ext cx="1932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H</a:t>
            </a:r>
            <a:r>
              <a:rPr lang="en-US" sz="8000" b="1" baseline="-25000" dirty="0">
                <a:solidFill>
                  <a:srgbClr val="FF0000"/>
                </a:solidFill>
              </a:rPr>
              <a:t>2</a:t>
            </a:r>
            <a:r>
              <a:rPr lang="en-US" sz="8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F287C-BF2A-749C-3B13-1CC927F8153D}"/>
              </a:ext>
            </a:extLst>
          </p:cNvPr>
          <p:cNvSpPr txBox="1"/>
          <p:nvPr/>
        </p:nvSpPr>
        <p:spPr>
          <a:xfrm>
            <a:off x="1044499" y="2136964"/>
            <a:ext cx="1492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57780-1B26-7D5B-306F-49D8650AC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678" y="1827607"/>
            <a:ext cx="3411255" cy="13265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C627A5-26BC-C491-3261-5EA27C7ED85C}"/>
              </a:ext>
            </a:extLst>
          </p:cNvPr>
          <p:cNvSpPr/>
          <p:nvPr/>
        </p:nvSpPr>
        <p:spPr>
          <a:xfrm>
            <a:off x="5179583" y="2060683"/>
            <a:ext cx="1133535" cy="86044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E78E8-4D12-1721-0114-C58B6E7D9638}"/>
              </a:ext>
            </a:extLst>
          </p:cNvPr>
          <p:cNvSpPr txBox="1"/>
          <p:nvPr/>
        </p:nvSpPr>
        <p:spPr>
          <a:xfrm>
            <a:off x="577697" y="3297788"/>
            <a:ext cx="1069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Central atom (O) has </a:t>
            </a:r>
            <a:r>
              <a:rPr lang="en-US" sz="2800" dirty="0">
                <a:solidFill>
                  <a:srgbClr val="FF0000"/>
                </a:solidFill>
              </a:rPr>
              <a:t>2 things </a:t>
            </a:r>
            <a:r>
              <a:rPr lang="en-US" sz="2800" dirty="0"/>
              <a:t>(Hydrogens) </a:t>
            </a:r>
            <a:r>
              <a:rPr lang="en-US" sz="2800" dirty="0">
                <a:solidFill>
                  <a:srgbClr val="FF0000"/>
                </a:solidFill>
              </a:rPr>
              <a:t>bonded</a:t>
            </a:r>
            <a:r>
              <a:rPr lang="en-US" sz="2800" dirty="0"/>
              <a:t> to it and </a:t>
            </a:r>
            <a:r>
              <a:rPr lang="en-US" sz="2800" dirty="0">
                <a:solidFill>
                  <a:srgbClr val="FF0000"/>
                </a:solidFill>
              </a:rPr>
              <a:t>2 Lone Pairs</a:t>
            </a:r>
            <a:r>
              <a:rPr lang="en-US" sz="2800" dirty="0"/>
              <a:t>.</a:t>
            </a:r>
          </a:p>
        </p:txBody>
      </p:sp>
      <p:pic>
        <p:nvPicPr>
          <p:cNvPr id="9" name="Picture 2" descr="63 Vsepr Images, Stock Photos &amp; Vectors | Shutterstock">
            <a:extLst>
              <a:ext uri="{FF2B5EF4-FFF2-40B4-BE49-F238E27FC236}">
                <a16:creationId xmlns:a16="http://schemas.microsoft.com/office/drawing/2014/main" id="{EF430F01-52ED-91EA-9036-E4B3DB928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9" t="31686" b="41336"/>
          <a:stretch/>
        </p:blipFill>
        <p:spPr bwMode="auto">
          <a:xfrm>
            <a:off x="0" y="4488790"/>
            <a:ext cx="3425536" cy="13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BD33FF-8135-FBCE-4057-6606C990844A}"/>
              </a:ext>
            </a:extLst>
          </p:cNvPr>
          <p:cNvSpPr txBox="1"/>
          <p:nvPr/>
        </p:nvSpPr>
        <p:spPr>
          <a:xfrm>
            <a:off x="618034" y="5695893"/>
            <a:ext cx="238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Assume Linear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F9DA27-FE52-29DD-251D-8CEC2F10AC3F}"/>
              </a:ext>
            </a:extLst>
          </p:cNvPr>
          <p:cNvSpPr txBox="1"/>
          <p:nvPr/>
        </p:nvSpPr>
        <p:spPr>
          <a:xfrm>
            <a:off x="526474" y="2706300"/>
            <a:ext cx="8866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62960-5CD4-7C43-D3A7-1FFAADE611B2}"/>
              </a:ext>
            </a:extLst>
          </p:cNvPr>
          <p:cNvSpPr txBox="1"/>
          <p:nvPr/>
        </p:nvSpPr>
        <p:spPr>
          <a:xfrm>
            <a:off x="3603748" y="4608429"/>
            <a:ext cx="3152170" cy="18158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Lone Pairs have a big impact</a:t>
            </a:r>
            <a:r>
              <a:rPr lang="en-US" sz="2800" b="1" dirty="0"/>
              <a:t>, pushes two bonds away (down).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55E34C-AB33-6915-E206-54B962B61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734" y="4488790"/>
            <a:ext cx="2588904" cy="1645490"/>
          </a:xfrm>
          <a:prstGeom prst="rect">
            <a:avLst/>
          </a:prstGeom>
        </p:spPr>
      </p:pic>
      <p:pic>
        <p:nvPicPr>
          <p:cNvPr id="1026" name="Picture 2" descr="H2O Molecular Geometry, Lewis Structure, Shape and Bond Angles">
            <a:extLst>
              <a:ext uri="{FF2B5EF4-FFF2-40B4-BE49-F238E27FC236}">
                <a16:creationId xmlns:a16="http://schemas.microsoft.com/office/drawing/2014/main" id="{F8492F22-8175-F354-A928-387449B4C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" r="57611" b="52575"/>
          <a:stretch/>
        </p:blipFill>
        <p:spPr bwMode="auto">
          <a:xfrm>
            <a:off x="9401638" y="4192679"/>
            <a:ext cx="2473036" cy="175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2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11" grpId="0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40" y="87682"/>
            <a:ext cx="11033343" cy="75123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Geometry of Molecules With More than One Central Atom</a:t>
            </a:r>
          </a:p>
        </p:txBody>
      </p:sp>
      <p:pic>
        <p:nvPicPr>
          <p:cNvPr id="4" name="Picture 3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37926E32-50CE-342D-DD7F-24C8255DF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7" y="2403364"/>
            <a:ext cx="4156364" cy="2891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10083-3E29-8F17-AC86-E2E9635ABD4D}"/>
              </a:ext>
            </a:extLst>
          </p:cNvPr>
          <p:cNvSpPr txBox="1"/>
          <p:nvPr/>
        </p:nvSpPr>
        <p:spPr>
          <a:xfrm>
            <a:off x="383734" y="1259967"/>
            <a:ext cx="10699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Molecules with multiple central atoms </a:t>
            </a:r>
            <a:r>
              <a:rPr lang="en-US" sz="2800" dirty="0"/>
              <a:t>have a complex geometry that is is a </a:t>
            </a:r>
            <a:r>
              <a:rPr lang="en-US" sz="2800" b="1" dirty="0">
                <a:solidFill>
                  <a:srgbClr val="FF0000"/>
                </a:solidFill>
              </a:rPr>
              <a:t>combination of determining central atom individually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3B9E4-99FE-185E-B514-3F19B32C1BBA}"/>
              </a:ext>
            </a:extLst>
          </p:cNvPr>
          <p:cNvSpPr txBox="1"/>
          <p:nvPr/>
        </p:nvSpPr>
        <p:spPr>
          <a:xfrm>
            <a:off x="2152862" y="4890147"/>
            <a:ext cx="2266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Methanol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6EB2A0-8557-0503-E970-068921EE5D07}"/>
              </a:ext>
            </a:extLst>
          </p:cNvPr>
          <p:cNvSpPr/>
          <p:nvPr/>
        </p:nvSpPr>
        <p:spPr>
          <a:xfrm>
            <a:off x="2479961" y="3418832"/>
            <a:ext cx="951409" cy="86044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A8A37-EE0F-BDD2-79F6-80B6F18130DF}"/>
              </a:ext>
            </a:extLst>
          </p:cNvPr>
          <p:cNvSpPr txBox="1"/>
          <p:nvPr/>
        </p:nvSpPr>
        <p:spPr>
          <a:xfrm>
            <a:off x="5181601" y="2452301"/>
            <a:ext cx="4987635" cy="5232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first central </a:t>
            </a:r>
            <a:r>
              <a:rPr lang="en-US" sz="2800" b="1" dirty="0"/>
              <a:t>atom ”C” is </a:t>
            </a:r>
            <a:r>
              <a:rPr lang="en-US" sz="2800" dirty="0">
                <a:solidFill>
                  <a:srgbClr val="FF0000"/>
                </a:solidFill>
              </a:rPr>
              <a:t>AB</a:t>
            </a:r>
            <a:r>
              <a:rPr lang="en-US" sz="2800" baseline="-25000" dirty="0">
                <a:solidFill>
                  <a:srgbClr val="FF0000"/>
                </a:solidFill>
              </a:rPr>
              <a:t>4</a:t>
            </a:r>
            <a:r>
              <a:rPr lang="en-US" sz="2800" b="1" dirty="0"/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CA3AA-D773-675A-44A5-585780190524}"/>
              </a:ext>
            </a:extLst>
          </p:cNvPr>
          <p:cNvSpPr txBox="1"/>
          <p:nvPr/>
        </p:nvSpPr>
        <p:spPr>
          <a:xfrm>
            <a:off x="6170111" y="2975521"/>
            <a:ext cx="2786860" cy="5232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AB</a:t>
            </a:r>
            <a:r>
              <a:rPr lang="en-US" sz="2800" baseline="-25000" dirty="0">
                <a:solidFill>
                  <a:srgbClr val="FF0000"/>
                </a:solidFill>
              </a:rPr>
              <a:t>4</a:t>
            </a:r>
            <a:r>
              <a:rPr lang="en-US" sz="2800" b="1" dirty="0"/>
              <a:t> = Tetrahedral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96A1E-3B1A-E9F3-4D27-BF42E637A6AF}"/>
              </a:ext>
            </a:extLst>
          </p:cNvPr>
          <p:cNvSpPr txBox="1"/>
          <p:nvPr/>
        </p:nvSpPr>
        <p:spPr>
          <a:xfrm>
            <a:off x="4807527" y="4720870"/>
            <a:ext cx="5735781" cy="52322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0070C0"/>
                </a:solidFill>
              </a:rPr>
              <a:t>second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central</a:t>
            </a:r>
            <a:r>
              <a:rPr lang="en-US" sz="2800" b="1" dirty="0"/>
              <a:t> atom ”O” is </a:t>
            </a:r>
            <a:r>
              <a:rPr lang="en-US" sz="2800" dirty="0">
                <a:solidFill>
                  <a:srgbClr val="FF0000"/>
                </a:solidFill>
              </a:rPr>
              <a:t>AB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7A5986-D41D-3C96-BD79-2069FC6C4EF2}"/>
              </a:ext>
            </a:extLst>
          </p:cNvPr>
          <p:cNvSpPr/>
          <p:nvPr/>
        </p:nvSpPr>
        <p:spPr>
          <a:xfrm>
            <a:off x="3465912" y="3372266"/>
            <a:ext cx="840573" cy="953577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C3AC57-24A4-C5BF-0FA4-5098086D0F64}"/>
              </a:ext>
            </a:extLst>
          </p:cNvPr>
          <p:cNvSpPr txBox="1"/>
          <p:nvPr/>
        </p:nvSpPr>
        <p:spPr>
          <a:xfrm>
            <a:off x="6519942" y="5244090"/>
            <a:ext cx="2087197" cy="52322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AB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 = Bent </a:t>
            </a:r>
          </a:p>
        </p:txBody>
      </p:sp>
    </p:spTree>
    <p:extLst>
      <p:ext uri="{BB962C8B-B14F-4D97-AF65-F5344CB8AC3E}">
        <p14:creationId xmlns:p14="http://schemas.microsoft.com/office/powerpoint/2010/main" val="27084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7" grpId="1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40" y="87682"/>
            <a:ext cx="11033343" cy="75123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Geometry of Molecules With More than One Central Atom</a:t>
            </a:r>
          </a:p>
        </p:txBody>
      </p:sp>
      <p:pic>
        <p:nvPicPr>
          <p:cNvPr id="4" name="Picture 3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37926E32-50CE-342D-DD7F-24C8255DF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7" y="2403364"/>
            <a:ext cx="4156364" cy="28913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10083-3E29-8F17-AC86-E2E9635ABD4D}"/>
              </a:ext>
            </a:extLst>
          </p:cNvPr>
          <p:cNvSpPr txBox="1"/>
          <p:nvPr/>
        </p:nvSpPr>
        <p:spPr>
          <a:xfrm>
            <a:off x="383734" y="1259967"/>
            <a:ext cx="10699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Molecules with multiple central atoms </a:t>
            </a:r>
            <a:r>
              <a:rPr lang="en-US" sz="2800" dirty="0"/>
              <a:t>have a complex geometry that is is a </a:t>
            </a:r>
            <a:r>
              <a:rPr lang="en-US" sz="2800" b="1" dirty="0">
                <a:solidFill>
                  <a:srgbClr val="FF0000"/>
                </a:solidFill>
              </a:rPr>
              <a:t>combination of determining central atom individually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3B9E4-99FE-185E-B514-3F19B32C1BBA}"/>
              </a:ext>
            </a:extLst>
          </p:cNvPr>
          <p:cNvSpPr txBox="1"/>
          <p:nvPr/>
        </p:nvSpPr>
        <p:spPr>
          <a:xfrm>
            <a:off x="2152862" y="4890147"/>
            <a:ext cx="2266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Methanol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6EB2A0-8557-0503-E970-068921EE5D07}"/>
              </a:ext>
            </a:extLst>
          </p:cNvPr>
          <p:cNvSpPr/>
          <p:nvPr/>
        </p:nvSpPr>
        <p:spPr>
          <a:xfrm>
            <a:off x="2479961" y="3418832"/>
            <a:ext cx="951409" cy="86044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7A5986-D41D-3C96-BD79-2069FC6C4EF2}"/>
              </a:ext>
            </a:extLst>
          </p:cNvPr>
          <p:cNvSpPr/>
          <p:nvPr/>
        </p:nvSpPr>
        <p:spPr>
          <a:xfrm>
            <a:off x="3465912" y="3372266"/>
            <a:ext cx="840573" cy="953577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Methanol - Southern Chemical Corporation">
            <a:extLst>
              <a:ext uri="{FF2B5EF4-FFF2-40B4-BE49-F238E27FC236}">
                <a16:creationId xmlns:a16="http://schemas.microsoft.com/office/drawing/2014/main" id="{692442C7-A5E7-FBB8-BA96-2FCEB869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33586"/>
            <a:ext cx="4353138" cy="289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3CF434-FF69-282E-20E1-BC6D25D0D7D7}"/>
              </a:ext>
            </a:extLst>
          </p:cNvPr>
          <p:cNvSpPr txBox="1"/>
          <p:nvPr/>
        </p:nvSpPr>
        <p:spPr>
          <a:xfrm>
            <a:off x="6392353" y="5352208"/>
            <a:ext cx="4192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Methanol actually looks like.</a:t>
            </a:r>
          </a:p>
        </p:txBody>
      </p:sp>
    </p:spTree>
    <p:extLst>
      <p:ext uri="{BB962C8B-B14F-4D97-AF65-F5344CB8AC3E}">
        <p14:creationId xmlns:p14="http://schemas.microsoft.com/office/powerpoint/2010/main" val="25192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4" y="125260"/>
            <a:ext cx="11985322" cy="75123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Guidelines for Applying the VSEPR 	Model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2000" dirty="0"/>
              <a:t>(Not sure why this is last...little late no?)</a:t>
            </a:r>
            <a:endParaRPr lang="en-US" sz="36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2E13047-0194-ADBB-524B-C83829231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3" y="1205057"/>
            <a:ext cx="11448985" cy="5029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98AE6-D1D9-2940-5C3E-309C01A63D91}"/>
              </a:ext>
            </a:extLst>
          </p:cNvPr>
          <p:cNvSpPr txBox="1"/>
          <p:nvPr/>
        </p:nvSpPr>
        <p:spPr>
          <a:xfrm>
            <a:off x="102294" y="1537855"/>
            <a:ext cx="57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0F69F-BAD5-CA6B-6194-DD1161E81E62}"/>
              </a:ext>
            </a:extLst>
          </p:cNvPr>
          <p:cNvSpPr txBox="1"/>
          <p:nvPr/>
        </p:nvSpPr>
        <p:spPr>
          <a:xfrm>
            <a:off x="102294" y="2578510"/>
            <a:ext cx="57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48F42-130F-0270-0E79-F096EC6E70F7}"/>
              </a:ext>
            </a:extLst>
          </p:cNvPr>
          <p:cNvSpPr txBox="1"/>
          <p:nvPr/>
        </p:nvSpPr>
        <p:spPr>
          <a:xfrm>
            <a:off x="105707" y="3815616"/>
            <a:ext cx="57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3.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8E1BEE-A542-A04C-546F-A5CD236BD8FF}"/>
              </a:ext>
            </a:extLst>
          </p:cNvPr>
          <p:cNvSpPr txBox="1"/>
          <p:nvPr/>
        </p:nvSpPr>
        <p:spPr>
          <a:xfrm>
            <a:off x="102293" y="4350649"/>
            <a:ext cx="576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860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10.1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Use VSEPR model to predict the geometry of the following molecules and ions. a) AsH</a:t>
            </a:r>
            <a:r>
              <a:rPr lang="en-CA" sz="2400" i="1" baseline="-25000" dirty="0"/>
              <a:t>3</a:t>
            </a:r>
            <a:r>
              <a:rPr lang="en-CA" sz="2400" i="1" dirty="0"/>
              <a:t>, b) OF</a:t>
            </a:r>
            <a:r>
              <a:rPr lang="en-CA" sz="2400" i="1" baseline="-25000" dirty="0"/>
              <a:t>2</a:t>
            </a:r>
          </a:p>
          <a:p>
            <a:r>
              <a:rPr lang="en-CA" sz="2400" i="1" dirty="0"/>
              <a:t>c) AlCl</a:t>
            </a:r>
            <a:r>
              <a:rPr lang="en-CA" sz="2400" i="1" baseline="-25000" dirty="0"/>
              <a:t>4</a:t>
            </a:r>
            <a:r>
              <a:rPr lang="en-CA" sz="2400" i="1" baseline="30000" dirty="0"/>
              <a:t>-</a:t>
            </a:r>
            <a:r>
              <a:rPr lang="en-CA" sz="2400" i="1" dirty="0"/>
              <a:t>, d) I</a:t>
            </a:r>
            <a:r>
              <a:rPr lang="en-CA" sz="2400" i="1" baseline="-25000" dirty="0"/>
              <a:t>3</a:t>
            </a:r>
            <a:r>
              <a:rPr lang="en-CA" sz="2400" i="1" baseline="30000" dirty="0"/>
              <a:t>-</a:t>
            </a:r>
            <a:r>
              <a:rPr lang="en-CA" sz="2400" i="1" dirty="0"/>
              <a:t>, e) C</a:t>
            </a:r>
            <a:r>
              <a:rPr lang="en-CA" sz="2400" i="1" baseline="-25000" dirty="0"/>
              <a:t>2</a:t>
            </a:r>
            <a:r>
              <a:rPr lang="en-CA" sz="2400" i="1" dirty="0"/>
              <a:t>H</a:t>
            </a:r>
            <a:r>
              <a:rPr lang="en-CA" sz="2400" i="1" baseline="-250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F504EF-F3A1-1CD9-9CCD-6692F13F522B}"/>
              </a:ext>
            </a:extLst>
          </p:cNvPr>
          <p:cNvSpPr/>
          <p:nvPr/>
        </p:nvSpPr>
        <p:spPr>
          <a:xfrm>
            <a:off x="9757775" y="393215"/>
            <a:ext cx="1027135" cy="48360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F46BB-E1AF-DA25-8386-C16697BD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936" y="1027181"/>
            <a:ext cx="3397827" cy="22950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A8E508-D346-B86B-85D6-DEEEBA0A5087}"/>
              </a:ext>
            </a:extLst>
          </p:cNvPr>
          <p:cNvSpPr/>
          <p:nvPr/>
        </p:nvSpPr>
        <p:spPr>
          <a:xfrm>
            <a:off x="6327931" y="1511724"/>
            <a:ext cx="654771" cy="483607"/>
          </a:xfrm>
          <a:prstGeom prst="rect">
            <a:avLst/>
          </a:prstGeom>
          <a:solidFill>
            <a:srgbClr val="FFFF00">
              <a:alpha val="54811"/>
            </a:srgb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4D5A42-3FA9-3E23-3402-F2668DB936A4}"/>
              </a:ext>
            </a:extLst>
          </p:cNvPr>
          <p:cNvSpPr/>
          <p:nvPr/>
        </p:nvSpPr>
        <p:spPr>
          <a:xfrm>
            <a:off x="5976443" y="1170710"/>
            <a:ext cx="1357745" cy="111529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FBDCD-F56D-2F8A-EFCB-F69F4284D4EE}"/>
              </a:ext>
            </a:extLst>
          </p:cNvPr>
          <p:cNvSpPr txBox="1"/>
          <p:nvPr/>
        </p:nvSpPr>
        <p:spPr>
          <a:xfrm>
            <a:off x="1305363" y="3465734"/>
            <a:ext cx="1073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Central atom (As) has </a:t>
            </a:r>
            <a:r>
              <a:rPr lang="en-US" sz="2800" dirty="0">
                <a:solidFill>
                  <a:srgbClr val="FF0000"/>
                </a:solidFill>
              </a:rPr>
              <a:t>3 things </a:t>
            </a:r>
            <a:r>
              <a:rPr lang="en-US" sz="2800" dirty="0"/>
              <a:t>(Hydrogens) </a:t>
            </a:r>
            <a:r>
              <a:rPr lang="en-US" sz="2800" dirty="0">
                <a:solidFill>
                  <a:srgbClr val="FF0000"/>
                </a:solidFill>
              </a:rPr>
              <a:t>bonded</a:t>
            </a:r>
            <a:r>
              <a:rPr lang="en-US" sz="2800" dirty="0"/>
              <a:t> to it and </a:t>
            </a:r>
            <a:r>
              <a:rPr lang="en-US" sz="2800" dirty="0">
                <a:solidFill>
                  <a:srgbClr val="FF0000"/>
                </a:solidFill>
              </a:rPr>
              <a:t>1 Lone Pairs</a:t>
            </a:r>
            <a:r>
              <a:rPr lang="en-US" sz="2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FEDEA-7935-C52A-1D77-CD2E46638A3A}"/>
              </a:ext>
            </a:extLst>
          </p:cNvPr>
          <p:cNvSpPr txBox="1"/>
          <p:nvPr/>
        </p:nvSpPr>
        <p:spPr>
          <a:xfrm>
            <a:off x="5146534" y="4430247"/>
            <a:ext cx="2781737" cy="7694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AB</a:t>
            </a:r>
            <a:r>
              <a:rPr lang="en-US" sz="4400" baseline="-25000" dirty="0">
                <a:solidFill>
                  <a:srgbClr val="FF0000"/>
                </a:solidFill>
              </a:rPr>
              <a:t>3</a:t>
            </a:r>
            <a:r>
              <a:rPr lang="en-US" sz="4400" dirty="0">
                <a:solidFill>
                  <a:srgbClr val="FF0000"/>
                </a:solidFill>
              </a:rPr>
              <a:t>E</a:t>
            </a:r>
            <a:r>
              <a:rPr lang="en-US" sz="4400" baseline="-25000" dirty="0">
                <a:solidFill>
                  <a:srgbClr val="FF0000"/>
                </a:solidFill>
              </a:rPr>
              <a:t>1</a:t>
            </a:r>
            <a:r>
              <a:rPr lang="en-US" sz="4400" b="1" dirty="0"/>
              <a:t> = ???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3FB53-4296-45B5-F078-1ACD429E4992}"/>
              </a:ext>
            </a:extLst>
          </p:cNvPr>
          <p:cNvSpPr txBox="1"/>
          <p:nvPr/>
        </p:nvSpPr>
        <p:spPr>
          <a:xfrm>
            <a:off x="5160400" y="4420834"/>
            <a:ext cx="6469658" cy="7694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AB</a:t>
            </a:r>
            <a:r>
              <a:rPr lang="en-US" sz="4400" baseline="-25000" dirty="0">
                <a:solidFill>
                  <a:srgbClr val="FF0000"/>
                </a:solidFill>
              </a:rPr>
              <a:t>3</a:t>
            </a:r>
            <a:r>
              <a:rPr lang="en-US" sz="4400" dirty="0">
                <a:solidFill>
                  <a:srgbClr val="FF0000"/>
                </a:solidFill>
              </a:rPr>
              <a:t>E</a:t>
            </a:r>
            <a:r>
              <a:rPr lang="en-US" sz="4400" baseline="-25000" dirty="0">
                <a:solidFill>
                  <a:srgbClr val="FF0000"/>
                </a:solidFill>
              </a:rPr>
              <a:t>1</a:t>
            </a:r>
            <a:r>
              <a:rPr lang="en-US" sz="4400" b="1" dirty="0"/>
              <a:t> = Trigonal Pyramidal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241C5-5B32-315F-DEE6-45CCC618A515}"/>
              </a:ext>
            </a:extLst>
          </p:cNvPr>
          <p:cNvSpPr txBox="1"/>
          <p:nvPr/>
        </p:nvSpPr>
        <p:spPr>
          <a:xfrm>
            <a:off x="145034" y="5223784"/>
            <a:ext cx="4814902" cy="13849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Another way I remember it is AB</a:t>
            </a:r>
            <a:r>
              <a:rPr lang="en-US" sz="2800" baseline="-25000" dirty="0"/>
              <a:t>3</a:t>
            </a:r>
            <a:r>
              <a:rPr lang="en-US" sz="2800" dirty="0"/>
              <a:t>E</a:t>
            </a:r>
            <a:r>
              <a:rPr lang="en-US" sz="2800" baseline="-25000" dirty="0"/>
              <a:t>1</a:t>
            </a:r>
            <a:r>
              <a:rPr lang="en-US" sz="2800" dirty="0"/>
              <a:t> is like </a:t>
            </a:r>
            <a:r>
              <a:rPr lang="en-US" sz="2800" dirty="0">
                <a:solidFill>
                  <a:srgbClr val="FF0000"/>
                </a:solidFill>
              </a:rPr>
              <a:t>nitrogen</a:t>
            </a:r>
            <a:r>
              <a:rPr lang="en-US" sz="2800" dirty="0"/>
              <a:t>…nitrogen </a:t>
            </a:r>
            <a:r>
              <a:rPr lang="en-US" sz="2800" dirty="0">
                <a:solidFill>
                  <a:srgbClr val="FF0000"/>
                </a:solidFill>
              </a:rPr>
              <a:t>is trigonal pyramidal</a:t>
            </a:r>
            <a:r>
              <a:rPr lang="en-US" sz="2800" dirty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259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/>
      <p:bldP spid="10" grpId="0" animBg="1"/>
      <p:bldP spid="10" grpId="1" animBg="1"/>
      <p:bldP spid="1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10.1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Use VSEPR model to predict the geometry of the following molecules and ions. a) AsH</a:t>
            </a:r>
            <a:r>
              <a:rPr lang="en-CA" sz="2400" i="1" baseline="-25000" dirty="0"/>
              <a:t>3</a:t>
            </a:r>
            <a:r>
              <a:rPr lang="en-CA" sz="2400" i="1" dirty="0"/>
              <a:t>, b) OF</a:t>
            </a:r>
            <a:r>
              <a:rPr lang="en-CA" sz="2400" i="1" baseline="-25000" dirty="0"/>
              <a:t>2</a:t>
            </a:r>
          </a:p>
          <a:p>
            <a:r>
              <a:rPr lang="en-CA" sz="2400" i="1" dirty="0"/>
              <a:t>c) AlCl</a:t>
            </a:r>
            <a:r>
              <a:rPr lang="en-CA" sz="2400" i="1" baseline="-25000" dirty="0"/>
              <a:t>4</a:t>
            </a:r>
            <a:r>
              <a:rPr lang="en-CA" sz="2400" i="1" baseline="30000" dirty="0"/>
              <a:t>-</a:t>
            </a:r>
            <a:r>
              <a:rPr lang="en-CA" sz="2400" i="1" dirty="0"/>
              <a:t>, d) I</a:t>
            </a:r>
            <a:r>
              <a:rPr lang="en-CA" sz="2400" i="1" baseline="-25000" dirty="0"/>
              <a:t>3</a:t>
            </a:r>
            <a:r>
              <a:rPr lang="en-CA" sz="2400" i="1" baseline="30000" dirty="0"/>
              <a:t>-</a:t>
            </a:r>
            <a:r>
              <a:rPr lang="en-CA" sz="2400" i="1" dirty="0"/>
              <a:t>, e) C</a:t>
            </a:r>
            <a:r>
              <a:rPr lang="en-CA" sz="2400" i="1" baseline="-25000" dirty="0"/>
              <a:t>2</a:t>
            </a:r>
            <a:r>
              <a:rPr lang="en-CA" sz="2400" i="1" dirty="0"/>
              <a:t>H</a:t>
            </a:r>
            <a:r>
              <a:rPr lang="en-CA" sz="2400" i="1" baseline="-250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F504EF-F3A1-1CD9-9CCD-6692F13F522B}"/>
              </a:ext>
            </a:extLst>
          </p:cNvPr>
          <p:cNvSpPr/>
          <p:nvPr/>
        </p:nvSpPr>
        <p:spPr>
          <a:xfrm>
            <a:off x="10802655" y="393215"/>
            <a:ext cx="896656" cy="48360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A59812-4F93-7FD7-18A0-DFD9C95AE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007" y="1628582"/>
            <a:ext cx="4250487" cy="15854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799E41-2317-84DC-6B31-1B91E2112F75}"/>
              </a:ext>
            </a:extLst>
          </p:cNvPr>
          <p:cNvSpPr/>
          <p:nvPr/>
        </p:nvSpPr>
        <p:spPr>
          <a:xfrm>
            <a:off x="5633442" y="2046546"/>
            <a:ext cx="654771" cy="621498"/>
          </a:xfrm>
          <a:prstGeom prst="rect">
            <a:avLst/>
          </a:prstGeom>
          <a:solidFill>
            <a:srgbClr val="FFFF00">
              <a:alpha val="54811"/>
            </a:srgb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2000E5-AE56-3EFE-987E-D302574F428B}"/>
              </a:ext>
            </a:extLst>
          </p:cNvPr>
          <p:cNvSpPr/>
          <p:nvPr/>
        </p:nvSpPr>
        <p:spPr>
          <a:xfrm>
            <a:off x="5281954" y="1758084"/>
            <a:ext cx="1357745" cy="126220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C6743-EA06-17C5-7A36-B0A40CC21A7F}"/>
              </a:ext>
            </a:extLst>
          </p:cNvPr>
          <p:cNvSpPr txBox="1"/>
          <p:nvPr/>
        </p:nvSpPr>
        <p:spPr>
          <a:xfrm>
            <a:off x="283490" y="3618451"/>
            <a:ext cx="1069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Central atom (O) has </a:t>
            </a:r>
            <a:r>
              <a:rPr lang="en-US" sz="2800" dirty="0">
                <a:solidFill>
                  <a:srgbClr val="FF0000"/>
                </a:solidFill>
              </a:rPr>
              <a:t>2 things </a:t>
            </a:r>
            <a:r>
              <a:rPr lang="en-US" sz="2800" dirty="0"/>
              <a:t>(</a:t>
            </a:r>
            <a:r>
              <a:rPr lang="en-US" sz="2800" dirty="0" err="1"/>
              <a:t>Fluorines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bonded</a:t>
            </a:r>
            <a:r>
              <a:rPr lang="en-US" sz="2800" dirty="0"/>
              <a:t> to it and </a:t>
            </a:r>
            <a:r>
              <a:rPr lang="en-US" sz="2800" dirty="0">
                <a:solidFill>
                  <a:srgbClr val="FF0000"/>
                </a:solidFill>
              </a:rPr>
              <a:t>2 Lone Pairs</a:t>
            </a:r>
            <a:r>
              <a:rPr lang="en-US" sz="2800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D7DBD-C25A-916F-CC76-373CF9D3CC02}"/>
              </a:ext>
            </a:extLst>
          </p:cNvPr>
          <p:cNvSpPr txBox="1"/>
          <p:nvPr/>
        </p:nvSpPr>
        <p:spPr>
          <a:xfrm>
            <a:off x="5633441" y="4838879"/>
            <a:ext cx="3198831" cy="7694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AB</a:t>
            </a:r>
            <a:r>
              <a:rPr lang="en-US" sz="4400" baseline="-25000" dirty="0">
                <a:solidFill>
                  <a:srgbClr val="FF0000"/>
                </a:solidFill>
              </a:rPr>
              <a:t>2</a:t>
            </a:r>
            <a:r>
              <a:rPr lang="en-US" sz="4400" dirty="0">
                <a:solidFill>
                  <a:srgbClr val="FF0000"/>
                </a:solidFill>
              </a:rPr>
              <a:t>E</a:t>
            </a:r>
            <a:r>
              <a:rPr lang="en-US" sz="4400" baseline="-25000" dirty="0">
                <a:solidFill>
                  <a:srgbClr val="FF0000"/>
                </a:solidFill>
              </a:rPr>
              <a:t>2</a:t>
            </a:r>
            <a:r>
              <a:rPr lang="en-US" sz="4400" b="1" dirty="0"/>
              <a:t> = Bent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837684-7131-B56B-D901-DCC21067EDCA}"/>
              </a:ext>
            </a:extLst>
          </p:cNvPr>
          <p:cNvSpPr txBox="1"/>
          <p:nvPr/>
        </p:nvSpPr>
        <p:spPr>
          <a:xfrm>
            <a:off x="5633441" y="4838880"/>
            <a:ext cx="2781737" cy="7694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AB</a:t>
            </a:r>
            <a:r>
              <a:rPr lang="en-US" sz="4400" baseline="-25000" dirty="0">
                <a:solidFill>
                  <a:srgbClr val="FF0000"/>
                </a:solidFill>
              </a:rPr>
              <a:t>2</a:t>
            </a:r>
            <a:r>
              <a:rPr lang="en-US" sz="4400" dirty="0">
                <a:solidFill>
                  <a:srgbClr val="FF0000"/>
                </a:solidFill>
              </a:rPr>
              <a:t>E</a:t>
            </a:r>
            <a:r>
              <a:rPr lang="en-US" sz="4400" baseline="-25000" dirty="0">
                <a:solidFill>
                  <a:srgbClr val="FF0000"/>
                </a:solidFill>
              </a:rPr>
              <a:t>2</a:t>
            </a:r>
            <a:r>
              <a:rPr lang="en-US" sz="4400" b="1" dirty="0"/>
              <a:t> = ???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0A5B85-97B1-F44D-DB7C-C9B7ABB698BA}"/>
              </a:ext>
            </a:extLst>
          </p:cNvPr>
          <p:cNvSpPr txBox="1"/>
          <p:nvPr/>
        </p:nvSpPr>
        <p:spPr>
          <a:xfrm>
            <a:off x="145034" y="5223784"/>
            <a:ext cx="4496239" cy="13849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Another way I remember it is AB</a:t>
            </a:r>
            <a:r>
              <a:rPr lang="en-US" sz="2800" baseline="-25000" dirty="0"/>
              <a:t>2</a:t>
            </a:r>
            <a:r>
              <a:rPr lang="en-US" sz="2800" dirty="0"/>
              <a:t>E</a:t>
            </a:r>
            <a:r>
              <a:rPr lang="en-US" sz="2800" baseline="-25000" dirty="0"/>
              <a:t>2</a:t>
            </a:r>
            <a:r>
              <a:rPr lang="en-US" sz="2800" dirty="0"/>
              <a:t> is like </a:t>
            </a:r>
            <a:r>
              <a:rPr lang="en-US" sz="2800" dirty="0">
                <a:solidFill>
                  <a:srgbClr val="FF0000"/>
                </a:solidFill>
              </a:rPr>
              <a:t>water (H</a:t>
            </a:r>
            <a:r>
              <a:rPr lang="en-US" sz="2800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O)</a:t>
            </a:r>
            <a:r>
              <a:rPr lang="en-US" sz="2800" dirty="0"/>
              <a:t>…water </a:t>
            </a:r>
            <a:r>
              <a:rPr lang="en-US" sz="2800" dirty="0">
                <a:solidFill>
                  <a:srgbClr val="FF0000"/>
                </a:solidFill>
              </a:rPr>
              <a:t>is ”bent”</a:t>
            </a:r>
            <a:r>
              <a:rPr lang="en-US" sz="2800" dirty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76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/>
      <p:bldP spid="18" grpId="0" animBg="1"/>
      <p:bldP spid="18" grpId="1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10.1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Use VSEPR model to predict the geometry of the following molecules and ions. a) AsH</a:t>
            </a:r>
            <a:r>
              <a:rPr lang="en-CA" sz="2400" i="1" baseline="-25000" dirty="0"/>
              <a:t>3</a:t>
            </a:r>
            <a:r>
              <a:rPr lang="en-CA" sz="2400" i="1" dirty="0"/>
              <a:t>, b) OF</a:t>
            </a:r>
            <a:r>
              <a:rPr lang="en-CA" sz="2400" i="1" baseline="-25000" dirty="0"/>
              <a:t>2</a:t>
            </a:r>
          </a:p>
          <a:p>
            <a:r>
              <a:rPr lang="en-CA" sz="2400" i="1" dirty="0"/>
              <a:t>c) AlCl</a:t>
            </a:r>
            <a:r>
              <a:rPr lang="en-CA" sz="2400" i="1" baseline="-25000" dirty="0"/>
              <a:t>4</a:t>
            </a:r>
            <a:r>
              <a:rPr lang="en-CA" sz="2400" i="1" baseline="30000" dirty="0"/>
              <a:t>-</a:t>
            </a:r>
            <a:r>
              <a:rPr lang="en-CA" sz="2400" i="1" dirty="0"/>
              <a:t>, d) I</a:t>
            </a:r>
            <a:r>
              <a:rPr lang="en-CA" sz="2400" i="1" baseline="-25000" dirty="0"/>
              <a:t>3</a:t>
            </a:r>
            <a:r>
              <a:rPr lang="en-CA" sz="2400" i="1" baseline="30000" dirty="0"/>
              <a:t>-</a:t>
            </a:r>
            <a:r>
              <a:rPr lang="en-CA" sz="2400" i="1" dirty="0"/>
              <a:t>, e) C</a:t>
            </a:r>
            <a:r>
              <a:rPr lang="en-CA" sz="2400" i="1" baseline="-25000" dirty="0"/>
              <a:t>2</a:t>
            </a:r>
            <a:r>
              <a:rPr lang="en-CA" sz="2400" i="1" dirty="0"/>
              <a:t>H</a:t>
            </a:r>
            <a:r>
              <a:rPr lang="en-CA" sz="2400" i="1" baseline="-250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F504EF-F3A1-1CD9-9CCD-6692F13F522B}"/>
              </a:ext>
            </a:extLst>
          </p:cNvPr>
          <p:cNvSpPr/>
          <p:nvPr/>
        </p:nvSpPr>
        <p:spPr>
          <a:xfrm>
            <a:off x="55420" y="771401"/>
            <a:ext cx="1041690" cy="48360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4AD62A-6B29-DF64-465B-369AFDB01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056" y="1199314"/>
            <a:ext cx="4024504" cy="294177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123DD77-F623-4522-DACA-111E3B95258C}"/>
              </a:ext>
            </a:extLst>
          </p:cNvPr>
          <p:cNvSpPr/>
          <p:nvPr/>
        </p:nvSpPr>
        <p:spPr>
          <a:xfrm>
            <a:off x="6858000" y="1213169"/>
            <a:ext cx="484909" cy="504795"/>
          </a:xfrm>
          <a:prstGeom prst="ellipse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89AD8D-4780-F604-BBAA-088F18ACE65D}"/>
              </a:ext>
            </a:extLst>
          </p:cNvPr>
          <p:cNvSpPr txBox="1"/>
          <p:nvPr/>
        </p:nvSpPr>
        <p:spPr>
          <a:xfrm>
            <a:off x="7640342" y="1199314"/>
            <a:ext cx="4122168" cy="523220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Extra dot (electron) added.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A7AEF1-8099-05C6-D79F-933E31C9E26E}"/>
              </a:ext>
            </a:extLst>
          </p:cNvPr>
          <p:cNvSpPr/>
          <p:nvPr/>
        </p:nvSpPr>
        <p:spPr>
          <a:xfrm>
            <a:off x="5257800" y="2039095"/>
            <a:ext cx="367145" cy="454723"/>
          </a:xfrm>
          <a:prstGeom prst="rect">
            <a:avLst/>
          </a:prstGeom>
          <a:noFill/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3BF9C-0183-746F-907F-F14874D246DF}"/>
              </a:ext>
            </a:extLst>
          </p:cNvPr>
          <p:cNvSpPr txBox="1"/>
          <p:nvPr/>
        </p:nvSpPr>
        <p:spPr>
          <a:xfrm>
            <a:off x="55420" y="2232208"/>
            <a:ext cx="3242203" cy="1815882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How do I know?  Well how many dots is Al suppose to have?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4B2EFF-C403-6939-AFD7-CA6853940B1A}"/>
              </a:ext>
            </a:extLst>
          </p:cNvPr>
          <p:cNvSpPr txBox="1"/>
          <p:nvPr/>
        </p:nvSpPr>
        <p:spPr>
          <a:xfrm>
            <a:off x="1645227" y="4154939"/>
            <a:ext cx="7592290" cy="58477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Dot from Al and a dot from Cl form a bond.</a:t>
            </a:r>
          </a:p>
        </p:txBody>
      </p:sp>
    </p:spTree>
    <p:extLst>
      <p:ext uri="{BB962C8B-B14F-4D97-AF65-F5344CB8AC3E}">
        <p14:creationId xmlns:p14="http://schemas.microsoft.com/office/powerpoint/2010/main" val="189730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10.1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Use VSEPR model to predict the geometry of the following molecules and ions. a) AsH</a:t>
            </a:r>
            <a:r>
              <a:rPr lang="en-CA" sz="2400" i="1" baseline="-25000" dirty="0"/>
              <a:t>3</a:t>
            </a:r>
            <a:r>
              <a:rPr lang="en-CA" sz="2400" i="1" dirty="0"/>
              <a:t>, b) OF</a:t>
            </a:r>
            <a:r>
              <a:rPr lang="en-CA" sz="2400" i="1" baseline="-25000" dirty="0"/>
              <a:t>2</a:t>
            </a:r>
          </a:p>
          <a:p>
            <a:r>
              <a:rPr lang="en-CA" sz="2400" i="1" dirty="0"/>
              <a:t>c) AlCl</a:t>
            </a:r>
            <a:r>
              <a:rPr lang="en-CA" sz="2400" i="1" baseline="-25000" dirty="0"/>
              <a:t>4</a:t>
            </a:r>
            <a:r>
              <a:rPr lang="en-CA" sz="2400" i="1" baseline="30000" dirty="0"/>
              <a:t>-</a:t>
            </a:r>
            <a:r>
              <a:rPr lang="en-CA" sz="2400" i="1" dirty="0"/>
              <a:t>, d) I</a:t>
            </a:r>
            <a:r>
              <a:rPr lang="en-CA" sz="2400" i="1" baseline="-25000" dirty="0"/>
              <a:t>3</a:t>
            </a:r>
            <a:r>
              <a:rPr lang="en-CA" sz="2400" i="1" baseline="30000" dirty="0"/>
              <a:t>-</a:t>
            </a:r>
            <a:r>
              <a:rPr lang="en-CA" sz="2400" i="1" dirty="0"/>
              <a:t>, e) C</a:t>
            </a:r>
            <a:r>
              <a:rPr lang="en-CA" sz="2400" i="1" baseline="-25000" dirty="0"/>
              <a:t>2</a:t>
            </a:r>
            <a:r>
              <a:rPr lang="en-CA" sz="2400" i="1" dirty="0"/>
              <a:t>H</a:t>
            </a:r>
            <a:r>
              <a:rPr lang="en-CA" sz="2400" i="1" baseline="-250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F504EF-F3A1-1CD9-9CCD-6692F13F522B}"/>
              </a:ext>
            </a:extLst>
          </p:cNvPr>
          <p:cNvSpPr/>
          <p:nvPr/>
        </p:nvSpPr>
        <p:spPr>
          <a:xfrm>
            <a:off x="55420" y="771401"/>
            <a:ext cx="1041690" cy="48360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4AD62A-6B29-DF64-465B-369AFDB01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056" y="1199314"/>
            <a:ext cx="4024504" cy="29417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AB2695-4D69-4802-49A0-782F45B30750}"/>
              </a:ext>
            </a:extLst>
          </p:cNvPr>
          <p:cNvSpPr/>
          <p:nvPr/>
        </p:nvSpPr>
        <p:spPr>
          <a:xfrm>
            <a:off x="5176244" y="2359450"/>
            <a:ext cx="654771" cy="621498"/>
          </a:xfrm>
          <a:prstGeom prst="rect">
            <a:avLst/>
          </a:prstGeom>
          <a:solidFill>
            <a:srgbClr val="FFFF00">
              <a:alpha val="54811"/>
            </a:srgb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9C4556-D293-0F0D-C0E7-9411E8982881}"/>
              </a:ext>
            </a:extLst>
          </p:cNvPr>
          <p:cNvSpPr/>
          <p:nvPr/>
        </p:nvSpPr>
        <p:spPr>
          <a:xfrm>
            <a:off x="4876800" y="2039096"/>
            <a:ext cx="1305701" cy="118901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ED0504-23E6-01CA-668B-15058739DE1D}"/>
              </a:ext>
            </a:extLst>
          </p:cNvPr>
          <p:cNvSpPr txBox="1"/>
          <p:nvPr/>
        </p:nvSpPr>
        <p:spPr>
          <a:xfrm>
            <a:off x="1305366" y="4252831"/>
            <a:ext cx="804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Central atom (Al) has </a:t>
            </a:r>
            <a:r>
              <a:rPr lang="en-US" sz="2800" dirty="0">
                <a:solidFill>
                  <a:srgbClr val="FF0000"/>
                </a:solidFill>
              </a:rPr>
              <a:t>4 things </a:t>
            </a:r>
            <a:r>
              <a:rPr lang="en-US" sz="2800" dirty="0"/>
              <a:t>(Chlorines) </a:t>
            </a:r>
            <a:r>
              <a:rPr lang="en-US" sz="2800" dirty="0">
                <a:solidFill>
                  <a:srgbClr val="FF0000"/>
                </a:solidFill>
              </a:rPr>
              <a:t>bonded</a:t>
            </a:r>
            <a:r>
              <a:rPr lang="en-US" sz="2800" dirty="0"/>
              <a:t> to it.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BBE5DC-840C-A3F6-E3D1-1CF7B56AF76E}"/>
              </a:ext>
            </a:extLst>
          </p:cNvPr>
          <p:cNvSpPr txBox="1"/>
          <p:nvPr/>
        </p:nvSpPr>
        <p:spPr>
          <a:xfrm>
            <a:off x="5494901" y="5053474"/>
            <a:ext cx="2781737" cy="7694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AB</a:t>
            </a:r>
            <a:r>
              <a:rPr lang="en-US" sz="4400" baseline="-25000" dirty="0">
                <a:solidFill>
                  <a:srgbClr val="FF0000"/>
                </a:solidFill>
              </a:rPr>
              <a:t>4</a:t>
            </a:r>
            <a:r>
              <a:rPr lang="en-US" sz="4400" b="1" dirty="0"/>
              <a:t> = ???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C64036-EEDC-27AA-62F8-FDC47C3EC06C}"/>
              </a:ext>
            </a:extLst>
          </p:cNvPr>
          <p:cNvSpPr txBox="1"/>
          <p:nvPr/>
        </p:nvSpPr>
        <p:spPr>
          <a:xfrm>
            <a:off x="5494901" y="5053474"/>
            <a:ext cx="4286414" cy="7694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AB</a:t>
            </a:r>
            <a:r>
              <a:rPr lang="en-US" sz="4400" baseline="-25000" dirty="0">
                <a:solidFill>
                  <a:srgbClr val="FF0000"/>
                </a:solidFill>
              </a:rPr>
              <a:t>4</a:t>
            </a:r>
            <a:r>
              <a:rPr lang="en-US" sz="4400" b="1" dirty="0"/>
              <a:t> = Tetrahedral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D3031-5335-D5F1-C4D3-6FD61313C339}"/>
              </a:ext>
            </a:extLst>
          </p:cNvPr>
          <p:cNvSpPr txBox="1"/>
          <p:nvPr/>
        </p:nvSpPr>
        <p:spPr>
          <a:xfrm>
            <a:off x="145034" y="5223784"/>
            <a:ext cx="4496239" cy="138499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Another way I remember it is AB</a:t>
            </a:r>
            <a:r>
              <a:rPr lang="en-US" sz="2800" baseline="-25000" dirty="0"/>
              <a:t>4</a:t>
            </a:r>
            <a:r>
              <a:rPr lang="en-US" sz="2800" dirty="0"/>
              <a:t> is like </a:t>
            </a:r>
            <a:r>
              <a:rPr lang="en-US" sz="2800" dirty="0">
                <a:solidFill>
                  <a:srgbClr val="FF0000"/>
                </a:solidFill>
              </a:rPr>
              <a:t>Carbon (methane) </a:t>
            </a:r>
            <a:r>
              <a:rPr lang="en-US" sz="2800" dirty="0"/>
              <a:t>…methane </a:t>
            </a:r>
            <a:r>
              <a:rPr lang="en-US" sz="2800" dirty="0">
                <a:solidFill>
                  <a:srgbClr val="FF0000"/>
                </a:solidFill>
              </a:rPr>
              <a:t>is tetrahedral</a:t>
            </a:r>
            <a:r>
              <a:rPr lang="en-US" sz="2800" dirty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435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/>
      <p:bldP spid="16" grpId="0" animBg="1"/>
      <p:bldP spid="16" grpId="1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10.1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Use VSEPR model to predict the geometry of the following molecules and ions. a) AsH</a:t>
            </a:r>
            <a:r>
              <a:rPr lang="en-CA" sz="2400" i="1" baseline="-25000" dirty="0"/>
              <a:t>3</a:t>
            </a:r>
            <a:r>
              <a:rPr lang="en-CA" sz="2400" i="1" dirty="0"/>
              <a:t>, b) OF</a:t>
            </a:r>
            <a:r>
              <a:rPr lang="en-CA" sz="2400" i="1" baseline="-25000" dirty="0"/>
              <a:t>2</a:t>
            </a:r>
          </a:p>
          <a:p>
            <a:r>
              <a:rPr lang="en-CA" sz="2400" i="1" dirty="0"/>
              <a:t>c) AlCl</a:t>
            </a:r>
            <a:r>
              <a:rPr lang="en-CA" sz="2400" i="1" baseline="-25000" dirty="0"/>
              <a:t>4</a:t>
            </a:r>
            <a:r>
              <a:rPr lang="en-CA" sz="2400" i="1" baseline="30000" dirty="0"/>
              <a:t>-</a:t>
            </a:r>
            <a:r>
              <a:rPr lang="en-CA" sz="2400" i="1" dirty="0"/>
              <a:t>, d) I</a:t>
            </a:r>
            <a:r>
              <a:rPr lang="en-CA" sz="2400" i="1" baseline="-25000" dirty="0"/>
              <a:t>3</a:t>
            </a:r>
            <a:r>
              <a:rPr lang="en-CA" sz="2400" i="1" baseline="30000" dirty="0"/>
              <a:t>-</a:t>
            </a:r>
            <a:r>
              <a:rPr lang="en-CA" sz="2400" i="1" dirty="0"/>
              <a:t>, e) C</a:t>
            </a:r>
            <a:r>
              <a:rPr lang="en-CA" sz="2400" i="1" baseline="-25000" dirty="0"/>
              <a:t>2</a:t>
            </a:r>
            <a:r>
              <a:rPr lang="en-CA" sz="2400" i="1" dirty="0"/>
              <a:t>H</a:t>
            </a:r>
            <a:r>
              <a:rPr lang="en-CA" sz="2400" i="1" baseline="-250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F504EF-F3A1-1CD9-9CCD-6692F13F522B}"/>
              </a:ext>
            </a:extLst>
          </p:cNvPr>
          <p:cNvSpPr/>
          <p:nvPr/>
        </p:nvSpPr>
        <p:spPr>
          <a:xfrm>
            <a:off x="1094511" y="740605"/>
            <a:ext cx="678871" cy="48360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01C32-5A77-978C-343C-F74772E08DD5}"/>
              </a:ext>
            </a:extLst>
          </p:cNvPr>
          <p:cNvSpPr txBox="1"/>
          <p:nvPr/>
        </p:nvSpPr>
        <p:spPr>
          <a:xfrm>
            <a:off x="2312036" y="2468058"/>
            <a:ext cx="5391471" cy="5232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Don’t do. Did not learn 3 lone pairs.</a:t>
            </a:r>
            <a:endParaRPr lang="en-US" sz="2800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B340EC-3128-C563-E482-2C157571DE99}"/>
              </a:ext>
            </a:extLst>
          </p:cNvPr>
          <p:cNvCxnSpPr/>
          <p:nvPr/>
        </p:nvCxnSpPr>
        <p:spPr>
          <a:xfrm flipH="1" flipV="1">
            <a:off x="1678488" y="1352811"/>
            <a:ext cx="1252602" cy="10647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36E3314-2A20-55B6-0623-CF95E777D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492" y="3219701"/>
            <a:ext cx="4845016" cy="20308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628DA2-6DC3-A049-4C88-E2B7F66C7BF2}"/>
              </a:ext>
            </a:extLst>
          </p:cNvPr>
          <p:cNvSpPr txBox="1"/>
          <p:nvPr/>
        </p:nvSpPr>
        <p:spPr>
          <a:xfrm>
            <a:off x="1433946" y="6117395"/>
            <a:ext cx="10203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Central atom (I) has </a:t>
            </a:r>
            <a:r>
              <a:rPr lang="en-US" sz="2800" dirty="0">
                <a:solidFill>
                  <a:srgbClr val="FF0000"/>
                </a:solidFill>
              </a:rPr>
              <a:t>2 things </a:t>
            </a:r>
            <a:r>
              <a:rPr lang="en-US" sz="2800" dirty="0"/>
              <a:t>(</a:t>
            </a:r>
            <a:r>
              <a:rPr lang="en-US" sz="2800" dirty="0" err="1"/>
              <a:t>Iodines</a:t>
            </a:r>
            <a:r>
              <a:rPr lang="en-US" sz="2800" dirty="0"/>
              <a:t>) </a:t>
            </a:r>
            <a:r>
              <a:rPr lang="en-US" sz="2800" dirty="0">
                <a:solidFill>
                  <a:srgbClr val="FF0000"/>
                </a:solidFill>
              </a:rPr>
              <a:t>bonded</a:t>
            </a:r>
            <a:r>
              <a:rPr lang="en-US" sz="2800" dirty="0"/>
              <a:t> to it and </a:t>
            </a:r>
            <a:r>
              <a:rPr lang="en-US" sz="2800" dirty="0">
                <a:solidFill>
                  <a:srgbClr val="FF0000"/>
                </a:solidFill>
              </a:rPr>
              <a:t>3 lone pairs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3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10.1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Use VSEPR model to predict the geometry of the following molecules and ions. a) AsH</a:t>
            </a:r>
            <a:r>
              <a:rPr lang="en-CA" sz="2400" i="1" baseline="-25000" dirty="0"/>
              <a:t>3</a:t>
            </a:r>
            <a:r>
              <a:rPr lang="en-CA" sz="2400" i="1" dirty="0"/>
              <a:t>, b) OF</a:t>
            </a:r>
            <a:r>
              <a:rPr lang="en-CA" sz="2400" i="1" baseline="-25000" dirty="0"/>
              <a:t>2</a:t>
            </a:r>
          </a:p>
          <a:p>
            <a:r>
              <a:rPr lang="en-CA" sz="2400" i="1" dirty="0"/>
              <a:t>c) AlCl</a:t>
            </a:r>
            <a:r>
              <a:rPr lang="en-CA" sz="2400" i="1" baseline="-25000" dirty="0"/>
              <a:t>4</a:t>
            </a:r>
            <a:r>
              <a:rPr lang="en-CA" sz="2400" i="1" baseline="30000" dirty="0"/>
              <a:t>-</a:t>
            </a:r>
            <a:r>
              <a:rPr lang="en-CA" sz="2400" i="1" dirty="0"/>
              <a:t>, d) I</a:t>
            </a:r>
            <a:r>
              <a:rPr lang="en-CA" sz="2400" i="1" baseline="-25000" dirty="0"/>
              <a:t>3</a:t>
            </a:r>
            <a:r>
              <a:rPr lang="en-CA" sz="2400" i="1" baseline="30000" dirty="0"/>
              <a:t>-</a:t>
            </a:r>
            <a:r>
              <a:rPr lang="en-CA" sz="2400" i="1" dirty="0"/>
              <a:t>, e) C</a:t>
            </a:r>
            <a:r>
              <a:rPr lang="en-CA" sz="2400" i="1" baseline="-25000" dirty="0"/>
              <a:t>2</a:t>
            </a:r>
            <a:r>
              <a:rPr lang="en-CA" sz="2400" i="1" dirty="0"/>
              <a:t>H</a:t>
            </a:r>
            <a:r>
              <a:rPr lang="en-CA" sz="2400" i="1" baseline="-250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F504EF-F3A1-1CD9-9CCD-6692F13F522B}"/>
              </a:ext>
            </a:extLst>
          </p:cNvPr>
          <p:cNvSpPr/>
          <p:nvPr/>
        </p:nvSpPr>
        <p:spPr>
          <a:xfrm>
            <a:off x="1828801" y="799111"/>
            <a:ext cx="955963" cy="48360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88B37-E4CE-DB2B-DBE2-ECE29E0C2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474" y="1282718"/>
            <a:ext cx="4010891" cy="28024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921833-D751-3215-24DC-976C21323CE6}"/>
              </a:ext>
            </a:extLst>
          </p:cNvPr>
          <p:cNvSpPr/>
          <p:nvPr/>
        </p:nvSpPr>
        <p:spPr>
          <a:xfrm>
            <a:off x="5108713" y="2317790"/>
            <a:ext cx="433097" cy="621498"/>
          </a:xfrm>
          <a:prstGeom prst="rect">
            <a:avLst/>
          </a:prstGeom>
          <a:solidFill>
            <a:srgbClr val="FFFF00">
              <a:alpha val="54811"/>
            </a:srgb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42AC2D-13F4-82C6-2C51-37474B447DC0}"/>
              </a:ext>
            </a:extLst>
          </p:cNvPr>
          <p:cNvSpPr/>
          <p:nvPr/>
        </p:nvSpPr>
        <p:spPr>
          <a:xfrm>
            <a:off x="6031629" y="2317790"/>
            <a:ext cx="433097" cy="621498"/>
          </a:xfrm>
          <a:prstGeom prst="rect">
            <a:avLst/>
          </a:prstGeom>
          <a:solidFill>
            <a:srgbClr val="00B0F0">
              <a:alpha val="54811"/>
            </a:srgb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74333-CB1F-C8ED-5271-547D74841645}"/>
              </a:ext>
            </a:extLst>
          </p:cNvPr>
          <p:cNvSpPr txBox="1"/>
          <p:nvPr/>
        </p:nvSpPr>
        <p:spPr>
          <a:xfrm>
            <a:off x="145033" y="1554293"/>
            <a:ext cx="3414137" cy="9541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There are 2 central atoms.</a:t>
            </a:r>
            <a:endParaRPr lang="en-US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153D76-1C37-7290-9715-6C3C27B8FA1D}"/>
              </a:ext>
            </a:extLst>
          </p:cNvPr>
          <p:cNvSpPr txBox="1"/>
          <p:nvPr/>
        </p:nvSpPr>
        <p:spPr>
          <a:xfrm>
            <a:off x="7843104" y="2269318"/>
            <a:ext cx="4307331" cy="18158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So the overall shape of the molecule is a combination of shape around each central atom.</a:t>
            </a:r>
            <a:endParaRPr lang="en-US" sz="2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53ACA-4BB0-6383-5086-0B8E254998AA}"/>
              </a:ext>
            </a:extLst>
          </p:cNvPr>
          <p:cNvSpPr/>
          <p:nvPr/>
        </p:nvSpPr>
        <p:spPr>
          <a:xfrm>
            <a:off x="4906019" y="2177435"/>
            <a:ext cx="899036" cy="89827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AE840E-58C4-A94E-B8F0-96E0E7B15D4E}"/>
              </a:ext>
            </a:extLst>
          </p:cNvPr>
          <p:cNvSpPr txBox="1"/>
          <p:nvPr/>
        </p:nvSpPr>
        <p:spPr>
          <a:xfrm>
            <a:off x="145033" y="4328335"/>
            <a:ext cx="8046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1 Central atom (C) </a:t>
            </a:r>
            <a:r>
              <a:rPr lang="en-US" sz="2800" dirty="0"/>
              <a:t>has </a:t>
            </a:r>
            <a:r>
              <a:rPr lang="en-US" sz="2800" dirty="0">
                <a:solidFill>
                  <a:srgbClr val="FF0000"/>
                </a:solidFill>
              </a:rPr>
              <a:t>3 things </a:t>
            </a:r>
            <a:r>
              <a:rPr lang="en-US" sz="2800" dirty="0"/>
              <a:t>(Hydrogens &amp; other Carbon) </a:t>
            </a:r>
            <a:r>
              <a:rPr lang="en-US" sz="2800" dirty="0">
                <a:solidFill>
                  <a:srgbClr val="FF0000"/>
                </a:solidFill>
              </a:rPr>
              <a:t>bonded</a:t>
            </a:r>
            <a:r>
              <a:rPr lang="en-US" sz="2800" dirty="0"/>
              <a:t> to it.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DFDBD-6141-24AB-DACE-EF1DA36E6669}"/>
              </a:ext>
            </a:extLst>
          </p:cNvPr>
          <p:cNvSpPr txBox="1"/>
          <p:nvPr/>
        </p:nvSpPr>
        <p:spPr>
          <a:xfrm>
            <a:off x="456323" y="5520414"/>
            <a:ext cx="5305290" cy="7694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AB</a:t>
            </a:r>
            <a:r>
              <a:rPr lang="en-US" sz="4400" baseline="-25000" dirty="0">
                <a:solidFill>
                  <a:srgbClr val="FF0000"/>
                </a:solidFill>
              </a:rPr>
              <a:t>3</a:t>
            </a:r>
            <a:r>
              <a:rPr lang="en-US" sz="4400" b="1" dirty="0"/>
              <a:t>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0CB4D-0417-F168-9695-8B586B18A3C6}"/>
              </a:ext>
            </a:extLst>
          </p:cNvPr>
          <p:cNvSpPr txBox="1"/>
          <p:nvPr/>
        </p:nvSpPr>
        <p:spPr>
          <a:xfrm>
            <a:off x="1939637" y="5520414"/>
            <a:ext cx="3821976" cy="76944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Trigonal Planar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B126E9-8181-980A-4E01-298AA2FD43A1}"/>
              </a:ext>
            </a:extLst>
          </p:cNvPr>
          <p:cNvSpPr txBox="1"/>
          <p:nvPr/>
        </p:nvSpPr>
        <p:spPr>
          <a:xfrm>
            <a:off x="5805055" y="4827916"/>
            <a:ext cx="6241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1 Central atom (C) </a:t>
            </a:r>
            <a:r>
              <a:rPr lang="en-US" sz="2800" dirty="0"/>
              <a:t>has </a:t>
            </a:r>
            <a:r>
              <a:rPr lang="en-US" sz="2800" dirty="0">
                <a:solidFill>
                  <a:srgbClr val="FF0000"/>
                </a:solidFill>
              </a:rPr>
              <a:t>3 things </a:t>
            </a:r>
            <a:r>
              <a:rPr lang="en-US" sz="2800" dirty="0"/>
              <a:t>(Hydrogens &amp; other Carbon) </a:t>
            </a:r>
            <a:r>
              <a:rPr lang="en-US" sz="2800" dirty="0">
                <a:solidFill>
                  <a:srgbClr val="FF0000"/>
                </a:solidFill>
              </a:rPr>
              <a:t>bonded</a:t>
            </a:r>
            <a:r>
              <a:rPr lang="en-US" sz="2800" dirty="0"/>
              <a:t> to it.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13B9C9-EE46-3D11-9CA4-B6A9A9B24064}"/>
              </a:ext>
            </a:extLst>
          </p:cNvPr>
          <p:cNvSpPr txBox="1"/>
          <p:nvPr/>
        </p:nvSpPr>
        <p:spPr>
          <a:xfrm>
            <a:off x="6248177" y="5829892"/>
            <a:ext cx="5305290" cy="7694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AB</a:t>
            </a:r>
            <a:r>
              <a:rPr lang="en-US" sz="4400" baseline="-25000" dirty="0">
                <a:solidFill>
                  <a:srgbClr val="FF0000"/>
                </a:solidFill>
              </a:rPr>
              <a:t>3</a:t>
            </a:r>
            <a:r>
              <a:rPr lang="en-US" sz="4400" b="1" dirty="0"/>
              <a:t>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F332F4-8A5A-2878-F817-36B89FAAC3EF}"/>
              </a:ext>
            </a:extLst>
          </p:cNvPr>
          <p:cNvSpPr txBox="1"/>
          <p:nvPr/>
        </p:nvSpPr>
        <p:spPr>
          <a:xfrm>
            <a:off x="7737041" y="5782023"/>
            <a:ext cx="3821976" cy="76944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Trigonal Planar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7666E1-4D64-29C1-1E8E-D0FA97DC27E9}"/>
              </a:ext>
            </a:extLst>
          </p:cNvPr>
          <p:cNvSpPr/>
          <p:nvPr/>
        </p:nvSpPr>
        <p:spPr>
          <a:xfrm>
            <a:off x="5812697" y="2180019"/>
            <a:ext cx="899036" cy="89827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/>
      <p:bldP spid="17" grpId="0" animBg="1"/>
      <p:bldP spid="18" grpId="0" animBg="1"/>
      <p:bldP spid="19" grpId="0"/>
      <p:bldP spid="20" grpId="0" animBg="1"/>
      <p:bldP spid="2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10.1: Molecular Geometry</a:t>
            </a:r>
          </a:p>
        </p:txBody>
      </p:sp>
      <p:pic>
        <p:nvPicPr>
          <p:cNvPr id="1026" name="Picture 2" descr="VSEPR Theory and Hybrid Theory | Download Scientific Diagram">
            <a:extLst>
              <a:ext uri="{FF2B5EF4-FFF2-40B4-BE49-F238E27FC236}">
                <a16:creationId xmlns:a16="http://schemas.microsoft.com/office/drawing/2014/main" id="{A822BC7B-1C8C-45C5-2F63-0810DBF93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9" t="2219" r="37296" b="2980"/>
          <a:stretch/>
        </p:blipFill>
        <p:spPr bwMode="auto">
          <a:xfrm>
            <a:off x="9419572" y="365125"/>
            <a:ext cx="2141951" cy="576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1EC23C-F940-2682-D16C-D70B99A621AB}"/>
              </a:ext>
            </a:extLst>
          </p:cNvPr>
          <p:cNvSpPr txBox="1"/>
          <p:nvPr/>
        </p:nvSpPr>
        <p:spPr>
          <a:xfrm>
            <a:off x="542795" y="1690688"/>
            <a:ext cx="8430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Molecular geometry</a:t>
            </a:r>
            <a:r>
              <a:rPr lang="en-US" sz="2800" dirty="0"/>
              <a:t> is the </a:t>
            </a:r>
            <a:r>
              <a:rPr lang="en-US" sz="2800" dirty="0">
                <a:solidFill>
                  <a:srgbClr val="FF0000"/>
                </a:solidFill>
              </a:rPr>
              <a:t>3D shape </a:t>
            </a:r>
            <a:r>
              <a:rPr lang="en-US" sz="2800" dirty="0"/>
              <a:t>of a molecule or compound.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38646-B185-A249-D3D6-3BB19B718813}"/>
              </a:ext>
            </a:extLst>
          </p:cNvPr>
          <p:cNvSpPr txBox="1"/>
          <p:nvPr/>
        </p:nvSpPr>
        <p:spPr>
          <a:xfrm>
            <a:off x="542794" y="2657321"/>
            <a:ext cx="7949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Molecular geometry</a:t>
            </a:r>
            <a:r>
              <a:rPr lang="en-US" sz="2800" dirty="0"/>
              <a:t> is the result of the electrons around the </a:t>
            </a:r>
            <a:r>
              <a:rPr lang="en-US" sz="2800" b="1" dirty="0">
                <a:solidFill>
                  <a:srgbClr val="FF0000"/>
                </a:solidFill>
              </a:rPr>
              <a:t>CENTRAL ATOM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591571-A612-3826-C107-9BAC84B7FFF2}"/>
              </a:ext>
            </a:extLst>
          </p:cNvPr>
          <p:cNvSpPr txBox="1"/>
          <p:nvPr/>
        </p:nvSpPr>
        <p:spPr>
          <a:xfrm>
            <a:off x="542795" y="3910560"/>
            <a:ext cx="5945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Molecular geometry</a:t>
            </a:r>
            <a:r>
              <a:rPr lang="en-US" sz="2800" dirty="0"/>
              <a:t> is determined by: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A7A41-4964-54CD-C780-B493B1950B2A}"/>
              </a:ext>
            </a:extLst>
          </p:cNvPr>
          <p:cNvSpPr txBox="1"/>
          <p:nvPr/>
        </p:nvSpPr>
        <p:spPr>
          <a:xfrm>
            <a:off x="542795" y="4776943"/>
            <a:ext cx="5945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 number of </a:t>
            </a:r>
            <a:r>
              <a:rPr lang="en-US" sz="2800" dirty="0">
                <a:solidFill>
                  <a:srgbClr val="FF0000"/>
                </a:solidFill>
              </a:rPr>
              <a:t>bonding electrons (Single dots) </a:t>
            </a:r>
            <a:r>
              <a:rPr lang="en-US" sz="2800" dirty="0"/>
              <a:t>around the central atom.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12ED6-2163-455E-62B1-43921D2867EF}"/>
              </a:ext>
            </a:extLst>
          </p:cNvPr>
          <p:cNvSpPr txBox="1"/>
          <p:nvPr/>
        </p:nvSpPr>
        <p:spPr>
          <a:xfrm>
            <a:off x="542794" y="5731050"/>
            <a:ext cx="5945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 number of </a:t>
            </a:r>
            <a:r>
              <a:rPr lang="en-US" sz="2800" dirty="0">
                <a:solidFill>
                  <a:srgbClr val="FF0000"/>
                </a:solidFill>
              </a:rPr>
              <a:t>Lone Pair (Pairs of dots) </a:t>
            </a:r>
            <a:r>
              <a:rPr lang="en-US" sz="2800" dirty="0"/>
              <a:t>around the central atom.</a:t>
            </a:r>
          </a:p>
        </p:txBody>
      </p:sp>
    </p:spTree>
    <p:extLst>
      <p:ext uri="{BB962C8B-B14F-4D97-AF65-F5344CB8AC3E}">
        <p14:creationId xmlns:p14="http://schemas.microsoft.com/office/powerpoint/2010/main" val="34888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10.1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Use VSEPR model to predict the geometry of the following molecules and ions. a) AsH</a:t>
            </a:r>
            <a:r>
              <a:rPr lang="en-CA" sz="2400" i="1" baseline="-25000" dirty="0"/>
              <a:t>3</a:t>
            </a:r>
            <a:r>
              <a:rPr lang="en-CA" sz="2400" i="1" dirty="0"/>
              <a:t>, b) OF</a:t>
            </a:r>
            <a:r>
              <a:rPr lang="en-CA" sz="2400" i="1" baseline="-25000" dirty="0"/>
              <a:t>2</a:t>
            </a:r>
          </a:p>
          <a:p>
            <a:r>
              <a:rPr lang="en-CA" sz="2400" i="1" dirty="0"/>
              <a:t>c) AlCl</a:t>
            </a:r>
            <a:r>
              <a:rPr lang="en-CA" sz="2400" i="1" baseline="-25000" dirty="0"/>
              <a:t>4</a:t>
            </a:r>
            <a:r>
              <a:rPr lang="en-CA" sz="2400" i="1" baseline="30000" dirty="0"/>
              <a:t>-</a:t>
            </a:r>
            <a:r>
              <a:rPr lang="en-CA" sz="2400" i="1" dirty="0"/>
              <a:t>, d) I</a:t>
            </a:r>
            <a:r>
              <a:rPr lang="en-CA" sz="2400" i="1" baseline="-25000" dirty="0"/>
              <a:t>3</a:t>
            </a:r>
            <a:r>
              <a:rPr lang="en-CA" sz="2400" i="1" baseline="30000" dirty="0"/>
              <a:t>-</a:t>
            </a:r>
            <a:r>
              <a:rPr lang="en-CA" sz="2400" i="1" dirty="0"/>
              <a:t>, e) C</a:t>
            </a:r>
            <a:r>
              <a:rPr lang="en-CA" sz="2400" i="1" baseline="-25000" dirty="0"/>
              <a:t>2</a:t>
            </a:r>
            <a:r>
              <a:rPr lang="en-CA" sz="2400" i="1" dirty="0"/>
              <a:t>H</a:t>
            </a:r>
            <a:r>
              <a:rPr lang="en-CA" sz="2400" i="1" baseline="-250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F504EF-F3A1-1CD9-9CCD-6692F13F522B}"/>
              </a:ext>
            </a:extLst>
          </p:cNvPr>
          <p:cNvSpPr/>
          <p:nvPr/>
        </p:nvSpPr>
        <p:spPr>
          <a:xfrm>
            <a:off x="1828801" y="799111"/>
            <a:ext cx="955963" cy="48360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88B37-E4CE-DB2B-DBE2-ECE29E0C2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33" y="1345779"/>
            <a:ext cx="4010891" cy="28024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921833-D751-3215-24DC-976C21323CE6}"/>
              </a:ext>
            </a:extLst>
          </p:cNvPr>
          <p:cNvSpPr/>
          <p:nvPr/>
        </p:nvSpPr>
        <p:spPr>
          <a:xfrm>
            <a:off x="1537272" y="2380851"/>
            <a:ext cx="433097" cy="621498"/>
          </a:xfrm>
          <a:prstGeom prst="rect">
            <a:avLst/>
          </a:prstGeom>
          <a:solidFill>
            <a:srgbClr val="FFFF00">
              <a:alpha val="54811"/>
            </a:srgb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42AC2D-13F4-82C6-2C51-37474B447DC0}"/>
              </a:ext>
            </a:extLst>
          </p:cNvPr>
          <p:cNvSpPr/>
          <p:nvPr/>
        </p:nvSpPr>
        <p:spPr>
          <a:xfrm>
            <a:off x="2460188" y="2380851"/>
            <a:ext cx="433097" cy="621498"/>
          </a:xfrm>
          <a:prstGeom prst="rect">
            <a:avLst/>
          </a:prstGeom>
          <a:solidFill>
            <a:srgbClr val="00B0F0">
              <a:alpha val="54811"/>
            </a:srgb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AE840E-58C4-A94E-B8F0-96E0E7B15D4E}"/>
              </a:ext>
            </a:extLst>
          </p:cNvPr>
          <p:cNvSpPr txBox="1"/>
          <p:nvPr/>
        </p:nvSpPr>
        <p:spPr>
          <a:xfrm>
            <a:off x="145033" y="4328335"/>
            <a:ext cx="8046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1 Central atom (C) </a:t>
            </a:r>
            <a:r>
              <a:rPr lang="en-US" sz="2800" dirty="0"/>
              <a:t>has </a:t>
            </a:r>
            <a:r>
              <a:rPr lang="en-US" sz="2800" dirty="0">
                <a:solidFill>
                  <a:srgbClr val="FF0000"/>
                </a:solidFill>
              </a:rPr>
              <a:t>3 things </a:t>
            </a:r>
            <a:r>
              <a:rPr lang="en-US" sz="2800" dirty="0"/>
              <a:t>(Hydrogens &amp; other Carbon) </a:t>
            </a:r>
            <a:r>
              <a:rPr lang="en-US" sz="2800" dirty="0">
                <a:solidFill>
                  <a:srgbClr val="FF0000"/>
                </a:solidFill>
              </a:rPr>
              <a:t>bonded</a:t>
            </a:r>
            <a:r>
              <a:rPr lang="en-US" sz="2800" dirty="0"/>
              <a:t> to it.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DFDBD-6141-24AB-DACE-EF1DA36E6669}"/>
              </a:ext>
            </a:extLst>
          </p:cNvPr>
          <p:cNvSpPr txBox="1"/>
          <p:nvPr/>
        </p:nvSpPr>
        <p:spPr>
          <a:xfrm>
            <a:off x="456323" y="5520414"/>
            <a:ext cx="5305290" cy="7694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AB</a:t>
            </a:r>
            <a:r>
              <a:rPr lang="en-US" sz="4400" baseline="-25000" dirty="0">
                <a:solidFill>
                  <a:srgbClr val="FF0000"/>
                </a:solidFill>
              </a:rPr>
              <a:t>3</a:t>
            </a:r>
            <a:r>
              <a:rPr lang="en-US" sz="4400" b="1" dirty="0"/>
              <a:t>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0CB4D-0417-F168-9695-8B586B18A3C6}"/>
              </a:ext>
            </a:extLst>
          </p:cNvPr>
          <p:cNvSpPr txBox="1"/>
          <p:nvPr/>
        </p:nvSpPr>
        <p:spPr>
          <a:xfrm>
            <a:off x="1939637" y="5520414"/>
            <a:ext cx="3821976" cy="76944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Trigonal Planar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B126E9-8181-980A-4E01-298AA2FD43A1}"/>
              </a:ext>
            </a:extLst>
          </p:cNvPr>
          <p:cNvSpPr txBox="1"/>
          <p:nvPr/>
        </p:nvSpPr>
        <p:spPr>
          <a:xfrm>
            <a:off x="5805055" y="4827916"/>
            <a:ext cx="6241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1 Central atom (C) </a:t>
            </a:r>
            <a:r>
              <a:rPr lang="en-US" sz="2800" dirty="0"/>
              <a:t>has </a:t>
            </a:r>
            <a:r>
              <a:rPr lang="en-US" sz="2800" dirty="0">
                <a:solidFill>
                  <a:srgbClr val="FF0000"/>
                </a:solidFill>
              </a:rPr>
              <a:t>3 things </a:t>
            </a:r>
            <a:r>
              <a:rPr lang="en-US" sz="2800" dirty="0"/>
              <a:t>(Hydrogens &amp; other Carbon) </a:t>
            </a:r>
            <a:r>
              <a:rPr lang="en-US" sz="2800" dirty="0">
                <a:solidFill>
                  <a:srgbClr val="FF0000"/>
                </a:solidFill>
              </a:rPr>
              <a:t>bonded</a:t>
            </a:r>
            <a:r>
              <a:rPr lang="en-US" sz="2800" dirty="0"/>
              <a:t> to it.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13B9C9-EE46-3D11-9CA4-B6A9A9B24064}"/>
              </a:ext>
            </a:extLst>
          </p:cNvPr>
          <p:cNvSpPr txBox="1"/>
          <p:nvPr/>
        </p:nvSpPr>
        <p:spPr>
          <a:xfrm>
            <a:off x="6248177" y="5829892"/>
            <a:ext cx="5305290" cy="7694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AB</a:t>
            </a:r>
            <a:r>
              <a:rPr lang="en-US" sz="4400" baseline="-25000" dirty="0">
                <a:solidFill>
                  <a:srgbClr val="FF0000"/>
                </a:solidFill>
              </a:rPr>
              <a:t>3</a:t>
            </a:r>
            <a:r>
              <a:rPr lang="en-US" sz="4400" b="1" dirty="0"/>
              <a:t> =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F332F4-8A5A-2878-F817-36B89FAAC3EF}"/>
              </a:ext>
            </a:extLst>
          </p:cNvPr>
          <p:cNvSpPr txBox="1"/>
          <p:nvPr/>
        </p:nvSpPr>
        <p:spPr>
          <a:xfrm>
            <a:off x="7737041" y="5782023"/>
            <a:ext cx="3821976" cy="769441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/>
              <a:t>Trigonal Planar</a:t>
            </a:r>
          </a:p>
        </p:txBody>
      </p:sp>
      <p:pic>
        <p:nvPicPr>
          <p:cNvPr id="1026" name="Picture 2" descr="KIDA : Species C2H4">
            <a:extLst>
              <a:ext uri="{FF2B5EF4-FFF2-40B4-BE49-F238E27FC236}">
                <a16:creationId xmlns:a16="http://schemas.microsoft.com/office/drawing/2014/main" id="{7B2F9DE8-9ABF-7951-DED6-29C0C5641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13" y="1345779"/>
            <a:ext cx="5929745" cy="28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3EC60C-543C-53D8-D0B6-E92EFC62FE09}"/>
              </a:ext>
            </a:extLst>
          </p:cNvPr>
          <p:cNvSpPr txBox="1"/>
          <p:nvPr/>
        </p:nvSpPr>
        <p:spPr>
          <a:xfrm>
            <a:off x="5761613" y="881066"/>
            <a:ext cx="245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Ove</a:t>
            </a:r>
            <a:r>
              <a:rPr lang="en-US" sz="2800" b="1" dirty="0">
                <a:solidFill>
                  <a:srgbClr val="00B0F0"/>
                </a:solidFill>
              </a:rPr>
              <a:t>rall Sha</a:t>
            </a:r>
            <a:r>
              <a:rPr lang="en-US" sz="2800" b="1" dirty="0">
                <a:solidFill>
                  <a:srgbClr val="FFC000"/>
                </a:solidFill>
              </a:rPr>
              <a:t>pe</a:t>
            </a:r>
            <a:r>
              <a:rPr lang="en-US" sz="2800" b="1" dirty="0">
                <a:solidFill>
                  <a:srgbClr val="00B0F0"/>
                </a:solidFill>
              </a:rPr>
              <a:t>: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64A43-19D9-8C38-28DE-2634247F7C1C}"/>
              </a:ext>
            </a:extLst>
          </p:cNvPr>
          <p:cNvSpPr/>
          <p:nvPr/>
        </p:nvSpPr>
        <p:spPr>
          <a:xfrm>
            <a:off x="6988063" y="1468281"/>
            <a:ext cx="1671028" cy="2466410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2D0193-552E-9990-F9A4-0482D19B96BF}"/>
              </a:ext>
            </a:extLst>
          </p:cNvPr>
          <p:cNvSpPr/>
          <p:nvPr/>
        </p:nvSpPr>
        <p:spPr>
          <a:xfrm>
            <a:off x="8659090" y="1468281"/>
            <a:ext cx="1856509" cy="2466410"/>
          </a:xfrm>
          <a:prstGeom prst="rect">
            <a:avLst/>
          </a:prstGeom>
          <a:noFill/>
          <a:ln w="476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8579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10.1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77BE7-5E50-28F8-2E94-CB0BBF2CFF24}"/>
              </a:ext>
            </a:extLst>
          </p:cNvPr>
          <p:cNvSpPr txBox="1"/>
          <p:nvPr/>
        </p:nvSpPr>
        <p:spPr>
          <a:xfrm>
            <a:off x="0" y="58635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Use the VSEPR model to predict the geometry of a) SiBr</a:t>
            </a:r>
            <a:r>
              <a:rPr lang="en-CA" sz="2400" i="1" baseline="-25000" dirty="0"/>
              <a:t>4</a:t>
            </a:r>
            <a:r>
              <a:rPr lang="en-CA" sz="2400" i="1" dirty="0"/>
              <a:t>, b) CS</a:t>
            </a:r>
            <a:r>
              <a:rPr lang="en-CA" sz="2400" i="1" baseline="-25000" dirty="0"/>
              <a:t>2</a:t>
            </a:r>
            <a:r>
              <a:rPr lang="en-CA" sz="2400" i="1" dirty="0"/>
              <a:t>, and c) NO</a:t>
            </a:r>
            <a:r>
              <a:rPr lang="en-CA" sz="2400" i="1" baseline="-25000" dirty="0"/>
              <a:t>3</a:t>
            </a:r>
            <a:r>
              <a:rPr lang="en-CA" sz="2400" i="1" baseline="30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6021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10.2: Dipole Moment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(Polar Bond)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8F5D4-842F-6B46-F54B-B8439CE16B58}"/>
              </a:ext>
            </a:extLst>
          </p:cNvPr>
          <p:cNvSpPr txBox="1"/>
          <p:nvPr/>
        </p:nvSpPr>
        <p:spPr>
          <a:xfrm>
            <a:off x="422124" y="1529717"/>
            <a:ext cx="11354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 every chemical bond </a:t>
            </a:r>
            <a:r>
              <a:rPr lang="en-US" sz="2800" b="1" dirty="0"/>
              <a:t>(Except when two of the SAME element are bonded together) </a:t>
            </a:r>
            <a:r>
              <a:rPr lang="en-US" sz="2800" b="1" dirty="0">
                <a:solidFill>
                  <a:srgbClr val="FF0000"/>
                </a:solidFill>
              </a:rPr>
              <a:t>there is a difference in electronegativity</a:t>
            </a:r>
            <a:r>
              <a:rPr lang="en-US" sz="2800" b="1" dirty="0"/>
              <a:t>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B6B5E-31F7-B9FE-188F-4FAF73165E5D}"/>
              </a:ext>
            </a:extLst>
          </p:cNvPr>
          <p:cNvSpPr txBox="1"/>
          <p:nvPr/>
        </p:nvSpPr>
        <p:spPr>
          <a:xfrm>
            <a:off x="200891" y="27395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Electronegativity</a:t>
            </a:r>
            <a:r>
              <a:rPr lang="en-US" sz="2800" b="1" u="sng" dirty="0"/>
              <a:t>:</a:t>
            </a:r>
            <a:endParaRPr lang="en-US" sz="28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77618-1AC2-3049-F551-5D75DF3C4946}"/>
              </a:ext>
            </a:extLst>
          </p:cNvPr>
          <p:cNvSpPr txBox="1"/>
          <p:nvPr/>
        </p:nvSpPr>
        <p:spPr>
          <a:xfrm>
            <a:off x="838200" y="3147399"/>
            <a:ext cx="1163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ability of an atom to draw electrons towards itself.</a:t>
            </a:r>
            <a:endParaRPr lang="en-US" sz="3600" b="1" baseline="-25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A191C6-29E2-99B9-E032-DCA3EF45333E}"/>
              </a:ext>
            </a:extLst>
          </p:cNvPr>
          <p:cNvSpPr txBox="1"/>
          <p:nvPr/>
        </p:nvSpPr>
        <p:spPr>
          <a:xfrm>
            <a:off x="144841" y="5657671"/>
            <a:ext cx="11922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u="sng" dirty="0">
                <a:solidFill>
                  <a:srgbClr val="FF0000"/>
                </a:solidFill>
              </a:rPr>
              <a:t>dipole moment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/>
              <a:t>shows the difference between elements</a:t>
            </a:r>
            <a:r>
              <a:rPr lang="en-US" sz="3600" b="1" dirty="0">
                <a:solidFill>
                  <a:srgbClr val="FF0000"/>
                </a:solidFill>
              </a:rPr>
              <a:t> with an arrow.</a:t>
            </a:r>
            <a:endParaRPr lang="en-US" sz="3600" b="1" baseline="-250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Dipole Moment - Definition, Detailed Explanation and Formula">
            <a:extLst>
              <a:ext uri="{FF2B5EF4-FFF2-40B4-BE49-F238E27FC236}">
                <a16:creationId xmlns:a16="http://schemas.microsoft.com/office/drawing/2014/main" id="{BA2A2A9B-9B89-A4D1-DFF6-D53FE6442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1" t="51576" r="38820" b="29722"/>
          <a:stretch/>
        </p:blipFill>
        <p:spPr bwMode="auto">
          <a:xfrm>
            <a:off x="2550959" y="3882416"/>
            <a:ext cx="5650120" cy="1356028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1A4083-42A3-927B-07C8-95F8C8E0CE5F}"/>
              </a:ext>
            </a:extLst>
          </p:cNvPr>
          <p:cNvSpPr txBox="1"/>
          <p:nvPr/>
        </p:nvSpPr>
        <p:spPr>
          <a:xfrm>
            <a:off x="3585547" y="5089592"/>
            <a:ext cx="3580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Dipole Moment</a:t>
            </a:r>
          </a:p>
        </p:txBody>
      </p:sp>
    </p:spTree>
    <p:extLst>
      <p:ext uri="{BB962C8B-B14F-4D97-AF65-F5344CB8AC3E}">
        <p14:creationId xmlns:p14="http://schemas.microsoft.com/office/powerpoint/2010/main" val="29887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10.2: Dipole Moment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(Polar </a:t>
            </a:r>
            <a:r>
              <a:rPr lang="en-US" sz="3200" b="1" u="sng" dirty="0">
                <a:solidFill>
                  <a:srgbClr val="FF0000"/>
                </a:solidFill>
              </a:rPr>
              <a:t>Bond</a:t>
            </a:r>
            <a:r>
              <a:rPr lang="en-US" sz="3200" b="1" dirty="0">
                <a:solidFill>
                  <a:srgbClr val="002060"/>
                </a:solidFill>
              </a:rPr>
              <a:t> – Single Dipole)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A57DE-4F84-9E82-8FB4-19638E2B8C38}"/>
              </a:ext>
            </a:extLst>
          </p:cNvPr>
          <p:cNvSpPr txBox="1"/>
          <p:nvPr/>
        </p:nvSpPr>
        <p:spPr>
          <a:xfrm>
            <a:off x="110834" y="1556021"/>
            <a:ext cx="12011891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+ end is drawn from the LESS electronegative (Positive) end pointing to the more electronegative (negatively charge) end.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8EF5C-28D3-3984-11D1-5E17A02BF135}"/>
              </a:ext>
            </a:extLst>
          </p:cNvPr>
          <p:cNvSpPr txBox="1"/>
          <p:nvPr/>
        </p:nvSpPr>
        <p:spPr>
          <a:xfrm>
            <a:off x="110834" y="3128519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For Example: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DFA23-2718-1E49-9642-C8096C436285}"/>
              </a:ext>
            </a:extLst>
          </p:cNvPr>
          <p:cNvSpPr txBox="1"/>
          <p:nvPr/>
        </p:nvSpPr>
        <p:spPr>
          <a:xfrm>
            <a:off x="2988109" y="4350181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4CCB10-7A6B-9CE2-7D45-0282F537D28E}"/>
              </a:ext>
            </a:extLst>
          </p:cNvPr>
          <p:cNvSpPr/>
          <p:nvPr/>
        </p:nvSpPr>
        <p:spPr>
          <a:xfrm>
            <a:off x="3553463" y="462023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654820-55EE-43AA-2E16-C8100683D876}"/>
              </a:ext>
            </a:extLst>
          </p:cNvPr>
          <p:cNvSpPr/>
          <p:nvPr/>
        </p:nvSpPr>
        <p:spPr>
          <a:xfrm>
            <a:off x="3252794" y="431528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583AB5-38E4-C7F0-4104-20E0FFCF1CF0}"/>
              </a:ext>
            </a:extLst>
          </p:cNvPr>
          <p:cNvSpPr/>
          <p:nvPr/>
        </p:nvSpPr>
        <p:spPr>
          <a:xfrm>
            <a:off x="3096264" y="498923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5D83B5-A3C9-E88E-091A-534A58757CC1}"/>
              </a:ext>
            </a:extLst>
          </p:cNvPr>
          <p:cNvSpPr/>
          <p:nvPr/>
        </p:nvSpPr>
        <p:spPr>
          <a:xfrm>
            <a:off x="3268329" y="499651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F7C64-AE6C-A0DE-559D-013717D02FB5}"/>
              </a:ext>
            </a:extLst>
          </p:cNvPr>
          <p:cNvSpPr txBox="1"/>
          <p:nvPr/>
        </p:nvSpPr>
        <p:spPr>
          <a:xfrm>
            <a:off x="1796619" y="4403293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76ED78-9EA2-7867-3D67-430A3C5B5CA8}"/>
              </a:ext>
            </a:extLst>
          </p:cNvPr>
          <p:cNvSpPr/>
          <p:nvPr/>
        </p:nvSpPr>
        <p:spPr>
          <a:xfrm>
            <a:off x="2688892" y="4702149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FFB678-3A14-F3D0-DF21-2FE0A08D5F29}"/>
              </a:ext>
            </a:extLst>
          </p:cNvPr>
          <p:cNvSpPr/>
          <p:nvPr/>
        </p:nvSpPr>
        <p:spPr>
          <a:xfrm>
            <a:off x="2448668" y="4702149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4403C6-731D-CDAF-D933-A77DC00C4C32}"/>
              </a:ext>
            </a:extLst>
          </p:cNvPr>
          <p:cNvSpPr/>
          <p:nvPr/>
        </p:nvSpPr>
        <p:spPr>
          <a:xfrm>
            <a:off x="2395713" y="4671777"/>
            <a:ext cx="452284" cy="18011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1E28A9-534A-54C4-4E35-88A58371397A}"/>
              </a:ext>
            </a:extLst>
          </p:cNvPr>
          <p:cNvSpPr/>
          <p:nvPr/>
        </p:nvSpPr>
        <p:spPr>
          <a:xfrm>
            <a:off x="3546085" y="475526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C997D9-1713-2B42-52DE-98E32894AABB}"/>
              </a:ext>
            </a:extLst>
          </p:cNvPr>
          <p:cNvSpPr/>
          <p:nvPr/>
        </p:nvSpPr>
        <p:spPr>
          <a:xfrm>
            <a:off x="3096263" y="432247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1F7F89-6F00-D4A5-9ED9-5C050F0C9DCF}"/>
              </a:ext>
            </a:extLst>
          </p:cNvPr>
          <p:cNvSpPr txBox="1"/>
          <p:nvPr/>
        </p:nvSpPr>
        <p:spPr>
          <a:xfrm>
            <a:off x="1868624" y="5148173"/>
            <a:ext cx="2238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HCl</a:t>
            </a:r>
          </a:p>
          <a:p>
            <a:pPr algn="ctr"/>
            <a:r>
              <a:rPr lang="en-US" sz="2000" b="1" dirty="0"/>
              <a:t>(Hydrochloric Acid)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FC577C-7698-AE6A-6C8E-18675FC54F1E}"/>
              </a:ext>
            </a:extLst>
          </p:cNvPr>
          <p:cNvSpPr txBox="1"/>
          <p:nvPr/>
        </p:nvSpPr>
        <p:spPr>
          <a:xfrm>
            <a:off x="8750492" y="4242513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76D534-8BC4-366C-2061-8954D5437CF8}"/>
              </a:ext>
            </a:extLst>
          </p:cNvPr>
          <p:cNvSpPr/>
          <p:nvPr/>
        </p:nvSpPr>
        <p:spPr>
          <a:xfrm>
            <a:off x="9315846" y="451256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E19537-06FF-5B72-0830-BCEB82E161CA}"/>
              </a:ext>
            </a:extLst>
          </p:cNvPr>
          <p:cNvSpPr/>
          <p:nvPr/>
        </p:nvSpPr>
        <p:spPr>
          <a:xfrm>
            <a:off x="9015177" y="420762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1AB2D9-B283-AF87-B2D5-08FEFF5D8EAC}"/>
              </a:ext>
            </a:extLst>
          </p:cNvPr>
          <p:cNvSpPr/>
          <p:nvPr/>
        </p:nvSpPr>
        <p:spPr>
          <a:xfrm>
            <a:off x="8858647" y="488157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DDDC360-818C-CACE-7DC2-BAC1D64E76A3}"/>
              </a:ext>
            </a:extLst>
          </p:cNvPr>
          <p:cNvSpPr/>
          <p:nvPr/>
        </p:nvSpPr>
        <p:spPr>
          <a:xfrm>
            <a:off x="9030712" y="488884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0971BD-3908-116A-07C2-47F42F725225}"/>
              </a:ext>
            </a:extLst>
          </p:cNvPr>
          <p:cNvSpPr txBox="1"/>
          <p:nvPr/>
        </p:nvSpPr>
        <p:spPr>
          <a:xfrm>
            <a:off x="7559002" y="4295625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0A6A638-07A5-533F-567B-C71CD17BFFD6}"/>
              </a:ext>
            </a:extLst>
          </p:cNvPr>
          <p:cNvSpPr/>
          <p:nvPr/>
        </p:nvSpPr>
        <p:spPr>
          <a:xfrm>
            <a:off x="9308468" y="464759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A6C894D-4A10-1043-A0C8-80CE7D8DDD29}"/>
              </a:ext>
            </a:extLst>
          </p:cNvPr>
          <p:cNvSpPr/>
          <p:nvPr/>
        </p:nvSpPr>
        <p:spPr>
          <a:xfrm>
            <a:off x="8858646" y="421480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CF0D25-997E-EEA2-4B92-C0938EB2B1CB}"/>
              </a:ext>
            </a:extLst>
          </p:cNvPr>
          <p:cNvCxnSpPr/>
          <p:nvPr/>
        </p:nvCxnSpPr>
        <p:spPr>
          <a:xfrm>
            <a:off x="8118764" y="4618790"/>
            <a:ext cx="457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E7A22E4-98A8-5990-EB7C-7A4024491ACB}"/>
              </a:ext>
            </a:extLst>
          </p:cNvPr>
          <p:cNvSpPr/>
          <p:nvPr/>
        </p:nvSpPr>
        <p:spPr>
          <a:xfrm>
            <a:off x="7467602" y="4020833"/>
            <a:ext cx="2189018" cy="1049924"/>
          </a:xfrm>
          <a:prstGeom prst="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5F57D0-85CA-D95E-1CF4-2914E81382EA}"/>
              </a:ext>
            </a:extLst>
          </p:cNvPr>
          <p:cNvCxnSpPr/>
          <p:nvPr/>
        </p:nvCxnSpPr>
        <p:spPr>
          <a:xfrm flipH="1">
            <a:off x="7038109" y="4753817"/>
            <a:ext cx="520893" cy="29580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1857949-1F04-F89D-A2C0-468E3DB21042}"/>
              </a:ext>
            </a:extLst>
          </p:cNvPr>
          <p:cNvSpPr txBox="1"/>
          <p:nvPr/>
        </p:nvSpPr>
        <p:spPr>
          <a:xfrm>
            <a:off x="5566399" y="5039757"/>
            <a:ext cx="1448570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 is in group 1.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5A3962-0C82-1549-DC7A-93CD5BB6F4A6}"/>
              </a:ext>
            </a:extLst>
          </p:cNvPr>
          <p:cNvCxnSpPr>
            <a:cxnSpLocks/>
          </p:cNvCxnSpPr>
          <p:nvPr/>
        </p:nvCxnSpPr>
        <p:spPr>
          <a:xfrm>
            <a:off x="9203891" y="4753817"/>
            <a:ext cx="683796" cy="34164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081FD52-74B6-EEC5-6D33-9D894718964A}"/>
              </a:ext>
            </a:extLst>
          </p:cNvPr>
          <p:cNvSpPr txBox="1"/>
          <p:nvPr/>
        </p:nvSpPr>
        <p:spPr>
          <a:xfrm>
            <a:off x="9887687" y="5085871"/>
            <a:ext cx="1644889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Cl is in group 17.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E03AEC-2181-9BA7-F021-97324B2A4E6A}"/>
              </a:ext>
            </a:extLst>
          </p:cNvPr>
          <p:cNvCxnSpPr/>
          <p:nvPr/>
        </p:nvCxnSpPr>
        <p:spPr>
          <a:xfrm>
            <a:off x="7456766" y="3742585"/>
            <a:ext cx="2189018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8CEFCC-203C-313E-DBEA-1D49FF16DDC6}"/>
              </a:ext>
            </a:extLst>
          </p:cNvPr>
          <p:cNvCxnSpPr/>
          <p:nvPr/>
        </p:nvCxnSpPr>
        <p:spPr>
          <a:xfrm flipV="1">
            <a:off x="7633854" y="3498275"/>
            <a:ext cx="0" cy="464127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8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7" grpId="0" animBg="1"/>
      <p:bldP spid="28" grpId="0" animBg="1"/>
      <p:bldP spid="31" grpId="0" animBg="1"/>
      <p:bldP spid="34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10.2: Dipole Moment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(Polar </a:t>
            </a:r>
            <a:r>
              <a:rPr lang="en-US" sz="3200" b="1" u="sng" dirty="0">
                <a:solidFill>
                  <a:srgbClr val="FF0000"/>
                </a:solidFill>
              </a:rPr>
              <a:t>MOLECULE</a:t>
            </a:r>
            <a:r>
              <a:rPr lang="en-US" sz="3200" b="1" dirty="0">
                <a:solidFill>
                  <a:srgbClr val="002060"/>
                </a:solidFill>
              </a:rPr>
              <a:t> – Multiple Bonds)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A57DE-4F84-9E82-8FB4-19638E2B8C38}"/>
              </a:ext>
            </a:extLst>
          </p:cNvPr>
          <p:cNvSpPr txBox="1"/>
          <p:nvPr/>
        </p:nvSpPr>
        <p:spPr>
          <a:xfrm>
            <a:off x="90054" y="1569874"/>
            <a:ext cx="12011891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+ end is drawn from the LESS electronegative (Positive) end pointing to the more electronegative (negatively charge) end.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9CC3D-3336-98AA-95FD-29F71C64B1B4}"/>
              </a:ext>
            </a:extLst>
          </p:cNvPr>
          <p:cNvSpPr txBox="1"/>
          <p:nvPr/>
        </p:nvSpPr>
        <p:spPr>
          <a:xfrm>
            <a:off x="110834" y="3128519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For Example: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469B8-5653-B26B-12B2-11D1C475312E}"/>
              </a:ext>
            </a:extLst>
          </p:cNvPr>
          <p:cNvSpPr txBox="1"/>
          <p:nvPr/>
        </p:nvSpPr>
        <p:spPr>
          <a:xfrm>
            <a:off x="1184561" y="5106609"/>
            <a:ext cx="1676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NH</a:t>
            </a:r>
            <a:r>
              <a:rPr lang="en-US" sz="4000" b="1" baseline="-25000" dirty="0"/>
              <a:t>3</a:t>
            </a:r>
          </a:p>
          <a:p>
            <a:pPr algn="ctr"/>
            <a:r>
              <a:rPr lang="en-US" sz="2000" b="1" dirty="0"/>
              <a:t>(Ammonium)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7CDB7-A3F3-E226-0C9C-4131758296FB}"/>
              </a:ext>
            </a:extLst>
          </p:cNvPr>
          <p:cNvSpPr txBox="1"/>
          <p:nvPr/>
        </p:nvSpPr>
        <p:spPr>
          <a:xfrm>
            <a:off x="1697180" y="4315679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</a:t>
            </a:r>
            <a:endParaRPr lang="en-US" sz="3600" b="1" baseline="-25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14CDD2-F5D4-D1E0-7D81-CA32E9D6DF28}"/>
              </a:ext>
            </a:extLst>
          </p:cNvPr>
          <p:cNvSpPr/>
          <p:nvPr/>
        </p:nvSpPr>
        <p:spPr>
          <a:xfrm>
            <a:off x="1864328" y="4209455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FCF9E0-B99D-A434-5F86-1FDDC8DAA66A}"/>
              </a:ext>
            </a:extLst>
          </p:cNvPr>
          <p:cNvSpPr/>
          <p:nvPr/>
        </p:nvSpPr>
        <p:spPr>
          <a:xfrm>
            <a:off x="2262533" y="458573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B46EAC-52EF-7FAE-DD5B-A642B1D1D4ED}"/>
              </a:ext>
            </a:extLst>
          </p:cNvPr>
          <p:cNvSpPr/>
          <p:nvPr/>
        </p:nvSpPr>
        <p:spPr>
          <a:xfrm>
            <a:off x="1478411" y="458573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355649-394A-1F4F-4EC8-19A2AD9FB383}"/>
              </a:ext>
            </a:extLst>
          </p:cNvPr>
          <p:cNvSpPr/>
          <p:nvPr/>
        </p:nvSpPr>
        <p:spPr>
          <a:xfrm>
            <a:off x="1805334" y="495473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D90965-6D54-3296-36F5-05EE3A92774B}"/>
              </a:ext>
            </a:extLst>
          </p:cNvPr>
          <p:cNvSpPr/>
          <p:nvPr/>
        </p:nvSpPr>
        <p:spPr>
          <a:xfrm>
            <a:off x="1977399" y="496201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09CB37-39EA-B006-2757-276F14530A84}"/>
              </a:ext>
            </a:extLst>
          </p:cNvPr>
          <p:cNvSpPr txBox="1"/>
          <p:nvPr/>
        </p:nvSpPr>
        <p:spPr>
          <a:xfrm>
            <a:off x="1697180" y="3473913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D30EAB-CE7D-41B6-4F9F-BF4743A60F6F}"/>
              </a:ext>
            </a:extLst>
          </p:cNvPr>
          <p:cNvSpPr/>
          <p:nvPr/>
        </p:nvSpPr>
        <p:spPr>
          <a:xfrm>
            <a:off x="1864329" y="4067132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853E3-2E28-BA37-E692-2BBF006C4BC1}"/>
              </a:ext>
            </a:extLst>
          </p:cNvPr>
          <p:cNvSpPr txBox="1"/>
          <p:nvPr/>
        </p:nvSpPr>
        <p:spPr>
          <a:xfrm>
            <a:off x="2550129" y="4315679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AB1DAC-464D-616F-99D9-2432BF5B0C03}"/>
              </a:ext>
            </a:extLst>
          </p:cNvPr>
          <p:cNvSpPr/>
          <p:nvPr/>
        </p:nvSpPr>
        <p:spPr>
          <a:xfrm>
            <a:off x="2446890" y="4585732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C940DA-A753-6918-7E5F-7611BD9448E0}"/>
              </a:ext>
            </a:extLst>
          </p:cNvPr>
          <p:cNvSpPr txBox="1"/>
          <p:nvPr/>
        </p:nvSpPr>
        <p:spPr>
          <a:xfrm>
            <a:off x="858978" y="4319131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3F1A2C-1FF2-F1CF-B2A9-0D0F152399AD}"/>
              </a:ext>
            </a:extLst>
          </p:cNvPr>
          <p:cNvSpPr/>
          <p:nvPr/>
        </p:nvSpPr>
        <p:spPr>
          <a:xfrm>
            <a:off x="1319866" y="4585732"/>
            <a:ext cx="117987" cy="1062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CC9A04-FC2D-56DB-1357-2CEAB04618D0}"/>
              </a:ext>
            </a:extLst>
          </p:cNvPr>
          <p:cNvSpPr txBox="1"/>
          <p:nvPr/>
        </p:nvSpPr>
        <p:spPr>
          <a:xfrm>
            <a:off x="5396344" y="4202058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</a:t>
            </a:r>
            <a:endParaRPr lang="en-US" sz="3600" b="1" baseline="-25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81ACF1-875A-8B03-9534-AB785606CDFC}"/>
              </a:ext>
            </a:extLst>
          </p:cNvPr>
          <p:cNvSpPr/>
          <p:nvPr/>
        </p:nvSpPr>
        <p:spPr>
          <a:xfrm>
            <a:off x="5506958" y="417880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E48379-D051-38D3-2428-C54C85F4D648}"/>
              </a:ext>
            </a:extLst>
          </p:cNvPr>
          <p:cNvSpPr/>
          <p:nvPr/>
        </p:nvSpPr>
        <p:spPr>
          <a:xfrm>
            <a:off x="5643379" y="417335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047DC8-3836-5850-61AD-E198056647C2}"/>
              </a:ext>
            </a:extLst>
          </p:cNvPr>
          <p:cNvSpPr txBox="1"/>
          <p:nvPr/>
        </p:nvSpPr>
        <p:spPr>
          <a:xfrm>
            <a:off x="5416338" y="6169709"/>
            <a:ext cx="43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327E6A-5115-B959-1EB9-0129F87A43D1}"/>
              </a:ext>
            </a:extLst>
          </p:cNvPr>
          <p:cNvSpPr txBox="1"/>
          <p:nvPr/>
        </p:nvSpPr>
        <p:spPr>
          <a:xfrm>
            <a:off x="7291859" y="4210185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4F32FA-A1B0-C4F7-F787-67B4E9393BE9}"/>
              </a:ext>
            </a:extLst>
          </p:cNvPr>
          <p:cNvSpPr txBox="1"/>
          <p:nvPr/>
        </p:nvSpPr>
        <p:spPr>
          <a:xfrm>
            <a:off x="3500829" y="4209455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90831E-40DF-1967-76FF-3ED9129ED458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5848628" y="4525224"/>
            <a:ext cx="1483787" cy="739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A787BE-8E41-D53F-EB8D-794A2752459D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3912557" y="4525224"/>
            <a:ext cx="1483787" cy="791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F0CC05-AB3A-F1E8-6B98-192D2DDB302D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5622486" y="4848389"/>
            <a:ext cx="20893" cy="1459819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55B3320-9A4A-75C2-06D4-9D1AFC1C80AA}"/>
              </a:ext>
            </a:extLst>
          </p:cNvPr>
          <p:cNvCxnSpPr/>
          <p:nvPr/>
        </p:nvCxnSpPr>
        <p:spPr>
          <a:xfrm flipH="1">
            <a:off x="4958804" y="4681908"/>
            <a:ext cx="520893" cy="29580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577446B-977C-4D23-2CDE-3C01710C95AA}"/>
              </a:ext>
            </a:extLst>
          </p:cNvPr>
          <p:cNvSpPr txBox="1"/>
          <p:nvPr/>
        </p:nvSpPr>
        <p:spPr>
          <a:xfrm>
            <a:off x="3262510" y="4993822"/>
            <a:ext cx="1625340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N is in group 15.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8F34135-D1B1-6DE6-B0EE-189D9C8EC51B}"/>
              </a:ext>
            </a:extLst>
          </p:cNvPr>
          <p:cNvCxnSpPr>
            <a:cxnSpLocks/>
          </p:cNvCxnSpPr>
          <p:nvPr/>
        </p:nvCxnSpPr>
        <p:spPr>
          <a:xfrm>
            <a:off x="7697190" y="4700187"/>
            <a:ext cx="683796" cy="34164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E9AB6FB-9A7B-969C-1768-56289854F685}"/>
              </a:ext>
            </a:extLst>
          </p:cNvPr>
          <p:cNvSpPr txBox="1"/>
          <p:nvPr/>
        </p:nvSpPr>
        <p:spPr>
          <a:xfrm>
            <a:off x="8414950" y="5106609"/>
            <a:ext cx="1644889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H is in group 1.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3429355-51B6-6CC5-7CBF-6BF1505B5438}"/>
              </a:ext>
            </a:extLst>
          </p:cNvPr>
          <p:cNvCxnSpPr>
            <a:cxnSpLocks/>
          </p:cNvCxnSpPr>
          <p:nvPr/>
        </p:nvCxnSpPr>
        <p:spPr>
          <a:xfrm flipH="1">
            <a:off x="5848628" y="4279580"/>
            <a:ext cx="1443231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E448A80-F78C-E06D-28F0-F102EB9DC235}"/>
              </a:ext>
            </a:extLst>
          </p:cNvPr>
          <p:cNvCxnSpPr>
            <a:cxnSpLocks/>
          </p:cNvCxnSpPr>
          <p:nvPr/>
        </p:nvCxnSpPr>
        <p:spPr>
          <a:xfrm flipV="1">
            <a:off x="6967798" y="3992385"/>
            <a:ext cx="0" cy="464127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7F70554-7664-07D0-DEA0-CCF1A94E09AC}"/>
              </a:ext>
            </a:extLst>
          </p:cNvPr>
          <p:cNvCxnSpPr>
            <a:cxnSpLocks/>
          </p:cNvCxnSpPr>
          <p:nvPr/>
        </p:nvCxnSpPr>
        <p:spPr>
          <a:xfrm flipH="1" flipV="1">
            <a:off x="5904048" y="4917101"/>
            <a:ext cx="17203" cy="1391107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7C9204-D804-5450-1153-39F860903243}"/>
              </a:ext>
            </a:extLst>
          </p:cNvPr>
          <p:cNvCxnSpPr>
            <a:cxnSpLocks/>
          </p:cNvCxnSpPr>
          <p:nvPr/>
        </p:nvCxnSpPr>
        <p:spPr>
          <a:xfrm flipH="1">
            <a:off x="5758458" y="6155583"/>
            <a:ext cx="378550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>
            <a:extLst>
              <a:ext uri="{FF2B5EF4-FFF2-40B4-BE49-F238E27FC236}">
                <a16:creationId xmlns:a16="http://schemas.microsoft.com/office/drawing/2014/main" id="{65C8F410-A409-721A-552E-7C589EA61005}"/>
              </a:ext>
            </a:extLst>
          </p:cNvPr>
          <p:cNvCxnSpPr>
            <a:cxnSpLocks/>
          </p:cNvCxnSpPr>
          <p:nvPr/>
        </p:nvCxnSpPr>
        <p:spPr>
          <a:xfrm>
            <a:off x="3971547" y="4253103"/>
            <a:ext cx="1449950" cy="26477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Connector 2048">
            <a:extLst>
              <a:ext uri="{FF2B5EF4-FFF2-40B4-BE49-F238E27FC236}">
                <a16:creationId xmlns:a16="http://schemas.microsoft.com/office/drawing/2014/main" id="{634DDBC0-2F38-FFC9-271E-612A15225762}"/>
              </a:ext>
            </a:extLst>
          </p:cNvPr>
          <p:cNvCxnSpPr>
            <a:cxnSpLocks/>
          </p:cNvCxnSpPr>
          <p:nvPr/>
        </p:nvCxnSpPr>
        <p:spPr>
          <a:xfrm flipV="1">
            <a:off x="4182046" y="4030503"/>
            <a:ext cx="0" cy="464127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44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3" grpId="0"/>
      <p:bldP spid="27" grpId="0" animBg="1"/>
      <p:bldP spid="28" grpId="0" animBg="1"/>
      <p:bldP spid="29" grpId="0"/>
      <p:bldP spid="31" grpId="0"/>
      <p:bldP spid="33" grpId="0"/>
      <p:bldP spid="51" grpId="0" animBg="1"/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10.2: Dipole Moment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(Polar </a:t>
            </a:r>
            <a:r>
              <a:rPr lang="en-US" sz="3200" b="1" u="sng" dirty="0">
                <a:solidFill>
                  <a:srgbClr val="FF0000"/>
                </a:solidFill>
              </a:rPr>
              <a:t>MOLECULE</a:t>
            </a:r>
            <a:r>
              <a:rPr lang="en-US" sz="3200" b="1" dirty="0">
                <a:solidFill>
                  <a:srgbClr val="002060"/>
                </a:solidFill>
              </a:rPr>
              <a:t> – Multiple Bonds)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A57DE-4F84-9E82-8FB4-19638E2B8C38}"/>
              </a:ext>
            </a:extLst>
          </p:cNvPr>
          <p:cNvSpPr txBox="1"/>
          <p:nvPr/>
        </p:nvSpPr>
        <p:spPr>
          <a:xfrm>
            <a:off x="90054" y="1569874"/>
            <a:ext cx="12011891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+ end is drawn from the LESS electronegative (Positive) end pointing to the more electronegative (negatively charge) end.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9CC3D-3336-98AA-95FD-29F71C64B1B4}"/>
              </a:ext>
            </a:extLst>
          </p:cNvPr>
          <p:cNvSpPr txBox="1"/>
          <p:nvPr/>
        </p:nvSpPr>
        <p:spPr>
          <a:xfrm>
            <a:off x="110834" y="3128519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For Example: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CC9A04-FC2D-56DB-1357-2CEAB04618D0}"/>
              </a:ext>
            </a:extLst>
          </p:cNvPr>
          <p:cNvSpPr txBox="1"/>
          <p:nvPr/>
        </p:nvSpPr>
        <p:spPr>
          <a:xfrm>
            <a:off x="2006349" y="4102670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</a:t>
            </a:r>
            <a:endParaRPr lang="en-US" sz="3600" b="1" baseline="-25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81ACF1-875A-8B03-9534-AB785606CDFC}"/>
              </a:ext>
            </a:extLst>
          </p:cNvPr>
          <p:cNvSpPr/>
          <p:nvPr/>
        </p:nvSpPr>
        <p:spPr>
          <a:xfrm>
            <a:off x="2116963" y="407941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E48379-D051-38D3-2428-C54C85F4D648}"/>
              </a:ext>
            </a:extLst>
          </p:cNvPr>
          <p:cNvSpPr/>
          <p:nvPr/>
        </p:nvSpPr>
        <p:spPr>
          <a:xfrm>
            <a:off x="2253384" y="407396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047DC8-3836-5850-61AD-E198056647C2}"/>
              </a:ext>
            </a:extLst>
          </p:cNvPr>
          <p:cNvSpPr txBox="1"/>
          <p:nvPr/>
        </p:nvSpPr>
        <p:spPr>
          <a:xfrm>
            <a:off x="2035104" y="6125854"/>
            <a:ext cx="43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327E6A-5115-B959-1EB9-0129F87A43D1}"/>
              </a:ext>
            </a:extLst>
          </p:cNvPr>
          <p:cNvSpPr txBox="1"/>
          <p:nvPr/>
        </p:nvSpPr>
        <p:spPr>
          <a:xfrm>
            <a:off x="3901864" y="4110797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4F32FA-A1B0-C4F7-F787-67B4E9393BE9}"/>
              </a:ext>
            </a:extLst>
          </p:cNvPr>
          <p:cNvSpPr txBox="1"/>
          <p:nvPr/>
        </p:nvSpPr>
        <p:spPr>
          <a:xfrm>
            <a:off x="110834" y="4110067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D90831E-40DF-1967-76FF-3ED9129ED458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458633" y="4425836"/>
            <a:ext cx="1483787" cy="739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A787BE-8E41-D53F-EB8D-794A2752459D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522562" y="4425836"/>
            <a:ext cx="1483787" cy="791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F0CC05-AB3A-F1E8-6B98-192D2DDB302D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232491" y="4749001"/>
            <a:ext cx="20893" cy="1459819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3429355-51B6-6CC5-7CBF-6BF1505B5438}"/>
              </a:ext>
            </a:extLst>
          </p:cNvPr>
          <p:cNvCxnSpPr>
            <a:cxnSpLocks/>
          </p:cNvCxnSpPr>
          <p:nvPr/>
        </p:nvCxnSpPr>
        <p:spPr>
          <a:xfrm flipH="1">
            <a:off x="2467394" y="4171529"/>
            <a:ext cx="1434470" cy="8663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E448A80-F78C-E06D-28F0-F102EB9DC235}"/>
              </a:ext>
            </a:extLst>
          </p:cNvPr>
          <p:cNvCxnSpPr>
            <a:cxnSpLocks/>
          </p:cNvCxnSpPr>
          <p:nvPr/>
        </p:nvCxnSpPr>
        <p:spPr>
          <a:xfrm flipV="1">
            <a:off x="3688666" y="3868926"/>
            <a:ext cx="0" cy="464127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7F70554-7664-07D0-DEA0-CCF1A94E09AC}"/>
              </a:ext>
            </a:extLst>
          </p:cNvPr>
          <p:cNvCxnSpPr>
            <a:cxnSpLocks/>
          </p:cNvCxnSpPr>
          <p:nvPr/>
        </p:nvCxnSpPr>
        <p:spPr>
          <a:xfrm flipV="1">
            <a:off x="2549710" y="4675346"/>
            <a:ext cx="0" cy="153347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7C9204-D804-5450-1153-39F860903243}"/>
              </a:ext>
            </a:extLst>
          </p:cNvPr>
          <p:cNvCxnSpPr>
            <a:cxnSpLocks/>
          </p:cNvCxnSpPr>
          <p:nvPr/>
        </p:nvCxnSpPr>
        <p:spPr>
          <a:xfrm flipH="1">
            <a:off x="2363652" y="5961408"/>
            <a:ext cx="367617" cy="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>
            <a:extLst>
              <a:ext uri="{FF2B5EF4-FFF2-40B4-BE49-F238E27FC236}">
                <a16:creationId xmlns:a16="http://schemas.microsoft.com/office/drawing/2014/main" id="{65C8F410-A409-721A-552E-7C589EA61005}"/>
              </a:ext>
            </a:extLst>
          </p:cNvPr>
          <p:cNvCxnSpPr>
            <a:cxnSpLocks/>
          </p:cNvCxnSpPr>
          <p:nvPr/>
        </p:nvCxnSpPr>
        <p:spPr>
          <a:xfrm>
            <a:off x="683480" y="4150932"/>
            <a:ext cx="1322869" cy="20597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Straight Connector 2048">
            <a:extLst>
              <a:ext uri="{FF2B5EF4-FFF2-40B4-BE49-F238E27FC236}">
                <a16:creationId xmlns:a16="http://schemas.microsoft.com/office/drawing/2014/main" id="{634DDBC0-2F38-FFC9-271E-612A15225762}"/>
              </a:ext>
            </a:extLst>
          </p:cNvPr>
          <p:cNvCxnSpPr>
            <a:cxnSpLocks/>
          </p:cNvCxnSpPr>
          <p:nvPr/>
        </p:nvCxnSpPr>
        <p:spPr>
          <a:xfrm flipV="1">
            <a:off x="902887" y="3918869"/>
            <a:ext cx="0" cy="464127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CDBCF1C-58FD-F56F-57FF-F306AF3504F2}"/>
              </a:ext>
            </a:extLst>
          </p:cNvPr>
          <p:cNvSpPr txBox="1"/>
          <p:nvPr/>
        </p:nvSpPr>
        <p:spPr>
          <a:xfrm>
            <a:off x="6677888" y="2907604"/>
            <a:ext cx="202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Actual Shape: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D926C-F355-EA95-E292-36DB74990158}"/>
              </a:ext>
            </a:extLst>
          </p:cNvPr>
          <p:cNvSpPr txBox="1"/>
          <p:nvPr/>
        </p:nvSpPr>
        <p:spPr>
          <a:xfrm>
            <a:off x="7519513" y="3669926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</a:t>
            </a:r>
            <a:endParaRPr lang="en-US" sz="3600" b="1" baseline="-250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33000A-AE53-635A-B1B0-929C490025E2}"/>
              </a:ext>
            </a:extLst>
          </p:cNvPr>
          <p:cNvSpPr/>
          <p:nvPr/>
        </p:nvSpPr>
        <p:spPr>
          <a:xfrm>
            <a:off x="7630127" y="364666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80E0B9-8EBB-9AAC-58A2-9ABBA4636544}"/>
              </a:ext>
            </a:extLst>
          </p:cNvPr>
          <p:cNvSpPr/>
          <p:nvPr/>
        </p:nvSpPr>
        <p:spPr>
          <a:xfrm>
            <a:off x="7766548" y="364122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332979-D9F4-F6D8-EFD3-AEEE02BB1BB9}"/>
              </a:ext>
            </a:extLst>
          </p:cNvPr>
          <p:cNvSpPr txBox="1"/>
          <p:nvPr/>
        </p:nvSpPr>
        <p:spPr>
          <a:xfrm>
            <a:off x="7548268" y="5693110"/>
            <a:ext cx="43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4C6444-C3CA-6F2F-C18A-5F8042CA242D}"/>
              </a:ext>
            </a:extLst>
          </p:cNvPr>
          <p:cNvSpPr txBox="1"/>
          <p:nvPr/>
        </p:nvSpPr>
        <p:spPr>
          <a:xfrm>
            <a:off x="8934171" y="5241791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77CC3B-4DE8-CDA4-7438-0BBD58BE9D6B}"/>
              </a:ext>
            </a:extLst>
          </p:cNvPr>
          <p:cNvSpPr txBox="1"/>
          <p:nvPr/>
        </p:nvSpPr>
        <p:spPr>
          <a:xfrm>
            <a:off x="6001575" y="5046779"/>
            <a:ext cx="45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CACFC8-9F2B-83AA-AE20-C5F84D2F7FC3}"/>
              </a:ext>
            </a:extLst>
          </p:cNvPr>
          <p:cNvCxnSpPr>
            <a:cxnSpLocks/>
          </p:cNvCxnSpPr>
          <p:nvPr/>
        </p:nvCxnSpPr>
        <p:spPr>
          <a:xfrm>
            <a:off x="7950863" y="4154043"/>
            <a:ext cx="1004242" cy="1282759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FC1155-505C-E194-685B-02A09E3D03ED}"/>
              </a:ext>
            </a:extLst>
          </p:cNvPr>
          <p:cNvCxnSpPr>
            <a:cxnSpLocks/>
          </p:cNvCxnSpPr>
          <p:nvPr/>
        </p:nvCxnSpPr>
        <p:spPr>
          <a:xfrm flipV="1">
            <a:off x="6443835" y="4171529"/>
            <a:ext cx="1113849" cy="100763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A944B1-3019-DFC1-D22D-1E58681C9BD7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745655" y="4316257"/>
            <a:ext cx="20893" cy="1459819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8619E4-8656-D5E5-9572-4C618FC68A31}"/>
              </a:ext>
            </a:extLst>
          </p:cNvPr>
          <p:cNvCxnSpPr>
            <a:cxnSpLocks/>
          </p:cNvCxnSpPr>
          <p:nvPr/>
        </p:nvCxnSpPr>
        <p:spPr>
          <a:xfrm flipH="1" flipV="1">
            <a:off x="8124518" y="3993091"/>
            <a:ext cx="890139" cy="124870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3C2C65-52B5-8CFE-83F9-C75E35447879}"/>
              </a:ext>
            </a:extLst>
          </p:cNvPr>
          <p:cNvCxnSpPr>
            <a:cxnSpLocks/>
          </p:cNvCxnSpPr>
          <p:nvPr/>
        </p:nvCxnSpPr>
        <p:spPr>
          <a:xfrm flipV="1">
            <a:off x="8697199" y="4934724"/>
            <a:ext cx="361145" cy="224965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789EE8A-BC54-B53A-E301-1DF4F21D5D3E}"/>
              </a:ext>
            </a:extLst>
          </p:cNvPr>
          <p:cNvCxnSpPr>
            <a:cxnSpLocks/>
          </p:cNvCxnSpPr>
          <p:nvPr/>
        </p:nvCxnSpPr>
        <p:spPr>
          <a:xfrm flipH="1" flipV="1">
            <a:off x="7963160" y="4261395"/>
            <a:ext cx="53641" cy="1449261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25DA677-9902-1481-BEFF-110F64CAAA4D}"/>
              </a:ext>
            </a:extLst>
          </p:cNvPr>
          <p:cNvCxnSpPr>
            <a:cxnSpLocks/>
          </p:cNvCxnSpPr>
          <p:nvPr/>
        </p:nvCxnSpPr>
        <p:spPr>
          <a:xfrm flipH="1" flipV="1">
            <a:off x="7810439" y="5489966"/>
            <a:ext cx="420783" cy="19128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B8E879B-A3EC-3685-8FCD-1A6519897240}"/>
              </a:ext>
            </a:extLst>
          </p:cNvPr>
          <p:cNvCxnSpPr>
            <a:cxnSpLocks/>
          </p:cNvCxnSpPr>
          <p:nvPr/>
        </p:nvCxnSpPr>
        <p:spPr>
          <a:xfrm flipV="1">
            <a:off x="6298337" y="3885804"/>
            <a:ext cx="1060234" cy="994753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D823D62-8B2B-8773-0D16-A69B2DCB24CA}"/>
              </a:ext>
            </a:extLst>
          </p:cNvPr>
          <p:cNvCxnSpPr>
            <a:cxnSpLocks/>
          </p:cNvCxnSpPr>
          <p:nvPr/>
        </p:nvCxnSpPr>
        <p:spPr>
          <a:xfrm flipH="1" flipV="1">
            <a:off x="6387532" y="4515533"/>
            <a:ext cx="260420" cy="360068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265A0EA-A0B4-42AD-62D4-13B7618A8223}"/>
              </a:ext>
            </a:extLst>
          </p:cNvPr>
          <p:cNvCxnSpPr>
            <a:cxnSpLocks/>
          </p:cNvCxnSpPr>
          <p:nvPr/>
        </p:nvCxnSpPr>
        <p:spPr>
          <a:xfrm flipV="1">
            <a:off x="9588607" y="3694336"/>
            <a:ext cx="0" cy="2193786"/>
          </a:xfrm>
          <a:prstGeom prst="straightConnector1">
            <a:avLst/>
          </a:prstGeom>
          <a:ln w="1143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16217DB-596C-2719-C4A8-655C851979F8}"/>
              </a:ext>
            </a:extLst>
          </p:cNvPr>
          <p:cNvCxnSpPr>
            <a:cxnSpLocks/>
          </p:cNvCxnSpPr>
          <p:nvPr/>
        </p:nvCxnSpPr>
        <p:spPr>
          <a:xfrm>
            <a:off x="9329080" y="5552540"/>
            <a:ext cx="519055" cy="4471"/>
          </a:xfrm>
          <a:prstGeom prst="line">
            <a:avLst/>
          </a:prstGeom>
          <a:ln w="114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6C699A5-E6A2-0148-004C-863A76846624}"/>
              </a:ext>
            </a:extLst>
          </p:cNvPr>
          <p:cNvSpPr txBox="1"/>
          <p:nvPr/>
        </p:nvSpPr>
        <p:spPr>
          <a:xfrm>
            <a:off x="8393897" y="6262042"/>
            <a:ext cx="2022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Overall Dipole</a:t>
            </a:r>
          </a:p>
        </p:txBody>
      </p:sp>
    </p:spTree>
    <p:extLst>
      <p:ext uri="{BB962C8B-B14F-4D97-AF65-F5344CB8AC3E}">
        <p14:creationId xmlns:p14="http://schemas.microsoft.com/office/powerpoint/2010/main" val="387940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 animBg="1"/>
      <p:bldP spid="21" grpId="0" animBg="1"/>
      <p:bldP spid="22" grpId="0"/>
      <p:bldP spid="24" grpId="0"/>
      <p:bldP spid="25" grpId="0"/>
      <p:bldP spid="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10.2: Dipole Moment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(Polar Bond </a:t>
            </a:r>
            <a:r>
              <a:rPr lang="en-US" sz="3200" b="1" dirty="0">
                <a:solidFill>
                  <a:srgbClr val="FF0000"/>
                </a:solidFill>
              </a:rPr>
              <a:t>Affected by 3d shape: Linear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5090D-8FD4-A381-3DE9-BA9C013625FC}"/>
              </a:ext>
            </a:extLst>
          </p:cNvPr>
          <p:cNvSpPr txBox="1"/>
          <p:nvPr/>
        </p:nvSpPr>
        <p:spPr>
          <a:xfrm>
            <a:off x="90054" y="1690688"/>
            <a:ext cx="11947457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If the</a:t>
            </a:r>
            <a:r>
              <a:rPr lang="en-US" sz="2800" b="1" dirty="0">
                <a:solidFill>
                  <a:srgbClr val="FF0000"/>
                </a:solidFill>
              </a:rPr>
              <a:t> Individual dipoles </a:t>
            </a:r>
            <a:r>
              <a:rPr lang="en-US" sz="2800" b="1" dirty="0"/>
              <a:t>for each bond are in </a:t>
            </a:r>
            <a:r>
              <a:rPr lang="en-US" sz="2800" b="1" dirty="0">
                <a:solidFill>
                  <a:srgbClr val="FF0000"/>
                </a:solidFill>
              </a:rPr>
              <a:t>opposite directions </a:t>
            </a:r>
            <a:r>
              <a:rPr lang="en-US" sz="2800" b="1" dirty="0"/>
              <a:t>in its 3d shape </a:t>
            </a:r>
            <a:r>
              <a:rPr lang="en-US" sz="2800" b="1" dirty="0">
                <a:solidFill>
                  <a:srgbClr val="FF0000"/>
                </a:solidFill>
              </a:rPr>
              <a:t>they cancel each other out.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7F784-FD4A-237A-DD91-257031046A03}"/>
              </a:ext>
            </a:extLst>
          </p:cNvPr>
          <p:cNvSpPr txBox="1"/>
          <p:nvPr/>
        </p:nvSpPr>
        <p:spPr>
          <a:xfrm>
            <a:off x="110834" y="3128519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For Example: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23D41-60F8-C73D-1A38-32C9AB7B5692}"/>
              </a:ext>
            </a:extLst>
          </p:cNvPr>
          <p:cNvSpPr txBox="1"/>
          <p:nvPr/>
        </p:nvSpPr>
        <p:spPr>
          <a:xfrm>
            <a:off x="1131985" y="5332078"/>
            <a:ext cx="2347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BeCl</a:t>
            </a:r>
            <a:r>
              <a:rPr lang="en-US" sz="4000" b="1" baseline="-25000" dirty="0"/>
              <a:t>2</a:t>
            </a:r>
          </a:p>
          <a:p>
            <a:pPr algn="ctr"/>
            <a:r>
              <a:rPr lang="en-US" sz="2000" b="1" dirty="0"/>
              <a:t>(Beryllium Chloride)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DE6F81-6BF5-9418-B5B7-6F24F7C93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07170"/>
            <a:ext cx="3037047" cy="119695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56DC06-22DD-8BD9-7C0C-CCEB7BF2C945}"/>
              </a:ext>
            </a:extLst>
          </p:cNvPr>
          <p:cNvCxnSpPr/>
          <p:nvPr/>
        </p:nvCxnSpPr>
        <p:spPr>
          <a:xfrm flipH="1">
            <a:off x="1772240" y="4416713"/>
            <a:ext cx="501041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167D5A-4CEB-EC79-788D-69149EC89BF0}"/>
              </a:ext>
            </a:extLst>
          </p:cNvPr>
          <p:cNvCxnSpPr>
            <a:cxnSpLocks/>
          </p:cNvCxnSpPr>
          <p:nvPr/>
        </p:nvCxnSpPr>
        <p:spPr>
          <a:xfrm>
            <a:off x="2180809" y="4304737"/>
            <a:ext cx="0" cy="20336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0550AA-DAA6-35D5-78E3-2AA729BE060A}"/>
              </a:ext>
            </a:extLst>
          </p:cNvPr>
          <p:cNvCxnSpPr>
            <a:cxnSpLocks/>
          </p:cNvCxnSpPr>
          <p:nvPr/>
        </p:nvCxnSpPr>
        <p:spPr>
          <a:xfrm>
            <a:off x="2401642" y="4416713"/>
            <a:ext cx="501041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D298F5-4036-4D66-71F9-F5C2BC0EFB27}"/>
              </a:ext>
            </a:extLst>
          </p:cNvPr>
          <p:cNvCxnSpPr>
            <a:cxnSpLocks/>
          </p:cNvCxnSpPr>
          <p:nvPr/>
        </p:nvCxnSpPr>
        <p:spPr>
          <a:xfrm>
            <a:off x="2495546" y="4321895"/>
            <a:ext cx="0" cy="20336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33F568-FF25-CDC2-0BFA-B4548783DF42}"/>
              </a:ext>
            </a:extLst>
          </p:cNvPr>
          <p:cNvSpPr txBox="1"/>
          <p:nvPr/>
        </p:nvSpPr>
        <p:spPr>
          <a:xfrm>
            <a:off x="2888970" y="3235408"/>
            <a:ext cx="6349624" cy="95410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two </a:t>
            </a:r>
            <a:r>
              <a:rPr lang="en-US" sz="2800" b="1" dirty="0">
                <a:solidFill>
                  <a:srgbClr val="FF0000"/>
                </a:solidFill>
              </a:rPr>
              <a:t>OPPOSITE and EQUAL</a:t>
            </a:r>
            <a:r>
              <a:rPr lang="en-US" sz="2800" b="1" dirty="0"/>
              <a:t> </a:t>
            </a:r>
            <a:r>
              <a:rPr lang="en-US" sz="2800" dirty="0"/>
              <a:t>dipoles on a </a:t>
            </a:r>
            <a:r>
              <a:rPr lang="en-US" sz="2800" b="1" dirty="0">
                <a:solidFill>
                  <a:srgbClr val="FF0000"/>
                </a:solidFill>
              </a:rPr>
              <a:t>LINEAR</a:t>
            </a:r>
            <a:r>
              <a:rPr lang="en-US" sz="2800" dirty="0"/>
              <a:t> molecule cancel each other out!</a:t>
            </a:r>
            <a:endParaRPr lang="en-US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81E8C8-90B8-D0B7-0D92-E93FA40719AE}"/>
              </a:ext>
            </a:extLst>
          </p:cNvPr>
          <p:cNvSpPr txBox="1"/>
          <p:nvPr/>
        </p:nvSpPr>
        <p:spPr>
          <a:xfrm>
            <a:off x="4112933" y="5131519"/>
            <a:ext cx="5974042" cy="52322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So molecule has </a:t>
            </a:r>
            <a:r>
              <a:rPr lang="en-US" sz="2800" b="1" dirty="0">
                <a:solidFill>
                  <a:srgbClr val="FF0000"/>
                </a:solidFill>
              </a:rPr>
              <a:t>NO OVERAL POLARITY</a:t>
            </a:r>
            <a:r>
              <a:rPr lang="en-US" sz="2800" dirty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7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10.2: Dipole Moment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(Polar Bond </a:t>
            </a:r>
            <a:r>
              <a:rPr lang="en-US" sz="3200" b="1" dirty="0">
                <a:solidFill>
                  <a:srgbClr val="FF0000"/>
                </a:solidFill>
              </a:rPr>
              <a:t>Affected by 3d shape: Trigonal Planar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5090D-8FD4-A381-3DE9-BA9C013625FC}"/>
              </a:ext>
            </a:extLst>
          </p:cNvPr>
          <p:cNvSpPr txBox="1"/>
          <p:nvPr/>
        </p:nvSpPr>
        <p:spPr>
          <a:xfrm>
            <a:off x="90054" y="1690688"/>
            <a:ext cx="11947457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If the</a:t>
            </a:r>
            <a:r>
              <a:rPr lang="en-US" sz="2800" b="1" dirty="0">
                <a:solidFill>
                  <a:srgbClr val="FF0000"/>
                </a:solidFill>
              </a:rPr>
              <a:t> Individual dipoles </a:t>
            </a:r>
            <a:r>
              <a:rPr lang="en-US" sz="2800" b="1" dirty="0"/>
              <a:t>for each bond are in </a:t>
            </a:r>
            <a:r>
              <a:rPr lang="en-US" sz="2800" b="1" dirty="0">
                <a:solidFill>
                  <a:srgbClr val="FF0000"/>
                </a:solidFill>
              </a:rPr>
              <a:t>opposite directions </a:t>
            </a:r>
            <a:r>
              <a:rPr lang="en-US" sz="2800" b="1" dirty="0"/>
              <a:t>in its 3d shape </a:t>
            </a:r>
            <a:r>
              <a:rPr lang="en-US" sz="2800" b="1" dirty="0">
                <a:solidFill>
                  <a:srgbClr val="FF0000"/>
                </a:solidFill>
              </a:rPr>
              <a:t>they cancel each other out.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7F784-FD4A-237A-DD91-257031046A03}"/>
              </a:ext>
            </a:extLst>
          </p:cNvPr>
          <p:cNvSpPr txBox="1"/>
          <p:nvPr/>
        </p:nvSpPr>
        <p:spPr>
          <a:xfrm>
            <a:off x="110834" y="3128519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For Example: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23D41-60F8-C73D-1A38-32C9AB7B5692}"/>
              </a:ext>
            </a:extLst>
          </p:cNvPr>
          <p:cNvSpPr txBox="1"/>
          <p:nvPr/>
        </p:nvSpPr>
        <p:spPr>
          <a:xfrm>
            <a:off x="110834" y="5650232"/>
            <a:ext cx="2639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BF</a:t>
            </a:r>
            <a:r>
              <a:rPr lang="en-US" sz="4000" b="1" baseline="-25000" dirty="0"/>
              <a:t>3</a:t>
            </a:r>
          </a:p>
          <a:p>
            <a:pPr algn="ctr"/>
            <a:r>
              <a:rPr lang="en-US" sz="2000" b="1" dirty="0"/>
              <a:t>(Boron Tetra Fluoride)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33F568-FF25-CDC2-0BFA-B4548783DF42}"/>
              </a:ext>
            </a:extLst>
          </p:cNvPr>
          <p:cNvSpPr txBox="1"/>
          <p:nvPr/>
        </p:nvSpPr>
        <p:spPr>
          <a:xfrm>
            <a:off x="2888970" y="3238578"/>
            <a:ext cx="7755218" cy="95410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three </a:t>
            </a:r>
            <a:r>
              <a:rPr lang="en-US" sz="2800" b="1" dirty="0">
                <a:solidFill>
                  <a:srgbClr val="FF0000"/>
                </a:solidFill>
              </a:rPr>
              <a:t>OPPOSITE and EQUAL </a:t>
            </a:r>
            <a:r>
              <a:rPr lang="en-US" sz="2800" dirty="0"/>
              <a:t>dipoles on a </a:t>
            </a:r>
            <a:r>
              <a:rPr lang="en-US" sz="2800" b="1" dirty="0">
                <a:solidFill>
                  <a:srgbClr val="FF0000"/>
                </a:solidFill>
              </a:rPr>
              <a:t>TRIGONAL PLANAR</a:t>
            </a:r>
            <a:r>
              <a:rPr lang="en-US" sz="2800" dirty="0"/>
              <a:t> molecule cancel each other out!</a:t>
            </a:r>
            <a:endParaRPr lang="en-US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81E8C8-90B8-D0B7-0D92-E93FA40719AE}"/>
              </a:ext>
            </a:extLst>
          </p:cNvPr>
          <p:cNvSpPr txBox="1"/>
          <p:nvPr/>
        </p:nvSpPr>
        <p:spPr>
          <a:xfrm>
            <a:off x="4112933" y="5131519"/>
            <a:ext cx="6074055" cy="52322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So molecule has </a:t>
            </a:r>
            <a:r>
              <a:rPr lang="en-US" sz="2800" b="1" dirty="0">
                <a:solidFill>
                  <a:srgbClr val="FF0000"/>
                </a:solidFill>
              </a:rPr>
              <a:t>NO OVERAL POLARITY</a:t>
            </a:r>
            <a:r>
              <a:rPr lang="en-US" sz="2800" dirty="0"/>
              <a:t>.</a:t>
            </a:r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9C7EA7-9E78-0127-1C45-EC702B2AB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23" y="3654680"/>
            <a:ext cx="1768209" cy="196984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56DC06-22DD-8BD9-7C0C-CCEB7BF2C945}"/>
              </a:ext>
            </a:extLst>
          </p:cNvPr>
          <p:cNvCxnSpPr>
            <a:cxnSpLocks/>
          </p:cNvCxnSpPr>
          <p:nvPr/>
        </p:nvCxnSpPr>
        <p:spPr>
          <a:xfrm flipV="1">
            <a:off x="1699324" y="4192685"/>
            <a:ext cx="0" cy="43756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167D5A-4CEB-EC79-788D-69149EC89BF0}"/>
              </a:ext>
            </a:extLst>
          </p:cNvPr>
          <p:cNvCxnSpPr>
            <a:cxnSpLocks/>
          </p:cNvCxnSpPr>
          <p:nvPr/>
        </p:nvCxnSpPr>
        <p:spPr>
          <a:xfrm>
            <a:off x="1606852" y="4518277"/>
            <a:ext cx="23623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373572-70F3-ED82-9955-53DBC1EDA151}"/>
              </a:ext>
            </a:extLst>
          </p:cNvPr>
          <p:cNvCxnSpPr>
            <a:cxnSpLocks/>
          </p:cNvCxnSpPr>
          <p:nvPr/>
        </p:nvCxnSpPr>
        <p:spPr>
          <a:xfrm flipH="1">
            <a:off x="1014413" y="4726648"/>
            <a:ext cx="341918" cy="40487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4BA6C1-B9F6-6B70-09F6-71E730F8440E}"/>
              </a:ext>
            </a:extLst>
          </p:cNvPr>
          <p:cNvCxnSpPr>
            <a:cxnSpLocks/>
          </p:cNvCxnSpPr>
          <p:nvPr/>
        </p:nvCxnSpPr>
        <p:spPr>
          <a:xfrm>
            <a:off x="1222617" y="4726648"/>
            <a:ext cx="133714" cy="13110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0550AA-DAA6-35D5-78E3-2AA729BE060A}"/>
              </a:ext>
            </a:extLst>
          </p:cNvPr>
          <p:cNvCxnSpPr>
            <a:cxnSpLocks/>
          </p:cNvCxnSpPr>
          <p:nvPr/>
        </p:nvCxnSpPr>
        <p:spPr>
          <a:xfrm>
            <a:off x="1699324" y="4704843"/>
            <a:ext cx="323437" cy="26720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D298F5-4036-4D66-71F9-F5C2BC0EFB27}"/>
              </a:ext>
            </a:extLst>
          </p:cNvPr>
          <p:cNvCxnSpPr>
            <a:cxnSpLocks/>
          </p:cNvCxnSpPr>
          <p:nvPr/>
        </p:nvCxnSpPr>
        <p:spPr>
          <a:xfrm flipH="1">
            <a:off x="1706868" y="4704843"/>
            <a:ext cx="150508" cy="15290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45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C007-0080-0286-DC54-5E788367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10.2: Dipole Moment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(Polar Bond </a:t>
            </a:r>
            <a:r>
              <a:rPr lang="en-US" sz="3200" b="1" dirty="0">
                <a:solidFill>
                  <a:srgbClr val="FF0000"/>
                </a:solidFill>
              </a:rPr>
              <a:t>Affected by 3d shape: Tetrahedral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5090D-8FD4-A381-3DE9-BA9C013625FC}"/>
              </a:ext>
            </a:extLst>
          </p:cNvPr>
          <p:cNvSpPr txBox="1"/>
          <p:nvPr/>
        </p:nvSpPr>
        <p:spPr>
          <a:xfrm>
            <a:off x="90054" y="1690688"/>
            <a:ext cx="11947457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If the</a:t>
            </a:r>
            <a:r>
              <a:rPr lang="en-US" sz="2800" b="1" dirty="0">
                <a:solidFill>
                  <a:srgbClr val="FF0000"/>
                </a:solidFill>
              </a:rPr>
              <a:t> Individual dipoles </a:t>
            </a:r>
            <a:r>
              <a:rPr lang="en-US" sz="2800" b="1" dirty="0"/>
              <a:t>for each bond are in </a:t>
            </a:r>
            <a:r>
              <a:rPr lang="en-US" sz="2800" b="1" dirty="0">
                <a:solidFill>
                  <a:srgbClr val="FF0000"/>
                </a:solidFill>
              </a:rPr>
              <a:t>opposite directions </a:t>
            </a:r>
            <a:r>
              <a:rPr lang="en-US" sz="2800" b="1" dirty="0"/>
              <a:t>in its 3d shape </a:t>
            </a:r>
            <a:r>
              <a:rPr lang="en-US" sz="2800" b="1" dirty="0">
                <a:solidFill>
                  <a:srgbClr val="FF0000"/>
                </a:solidFill>
              </a:rPr>
              <a:t>they cancel each other out.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E7F784-FD4A-237A-DD91-257031046A03}"/>
              </a:ext>
            </a:extLst>
          </p:cNvPr>
          <p:cNvSpPr txBox="1"/>
          <p:nvPr/>
        </p:nvSpPr>
        <p:spPr>
          <a:xfrm>
            <a:off x="110834" y="3128519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For Example: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23D41-60F8-C73D-1A38-32C9AB7B5692}"/>
              </a:ext>
            </a:extLst>
          </p:cNvPr>
          <p:cNvSpPr txBox="1"/>
          <p:nvPr/>
        </p:nvSpPr>
        <p:spPr>
          <a:xfrm>
            <a:off x="147206" y="5654739"/>
            <a:ext cx="2347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CH</a:t>
            </a:r>
            <a:r>
              <a:rPr lang="en-US" sz="4000" b="1" baseline="-25000" dirty="0"/>
              <a:t>4</a:t>
            </a:r>
          </a:p>
          <a:p>
            <a:pPr algn="ctr"/>
            <a:r>
              <a:rPr lang="en-US" sz="2000" b="1" dirty="0"/>
              <a:t>(Methane)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33F568-FF25-CDC2-0BFA-B4548783DF42}"/>
              </a:ext>
            </a:extLst>
          </p:cNvPr>
          <p:cNvSpPr txBox="1"/>
          <p:nvPr/>
        </p:nvSpPr>
        <p:spPr>
          <a:xfrm>
            <a:off x="2888970" y="3306091"/>
            <a:ext cx="7169430" cy="95410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four </a:t>
            </a:r>
            <a:r>
              <a:rPr lang="en-US" sz="2800" b="1" dirty="0">
                <a:solidFill>
                  <a:srgbClr val="FF0000"/>
                </a:solidFill>
              </a:rPr>
              <a:t>OPPOSITE and EQUAL </a:t>
            </a:r>
            <a:r>
              <a:rPr lang="en-US" sz="2800" dirty="0"/>
              <a:t>dipoles on a </a:t>
            </a:r>
            <a:r>
              <a:rPr lang="en-US" sz="2800" b="1" dirty="0">
                <a:solidFill>
                  <a:srgbClr val="FF0000"/>
                </a:solidFill>
              </a:rPr>
              <a:t>TETRAHEDRAL </a:t>
            </a:r>
            <a:r>
              <a:rPr lang="en-US" sz="2800" dirty="0"/>
              <a:t>molecule cancel each other out!</a:t>
            </a:r>
            <a:endParaRPr lang="en-US" sz="28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81E8C8-90B8-D0B7-0D92-E93FA40719AE}"/>
              </a:ext>
            </a:extLst>
          </p:cNvPr>
          <p:cNvSpPr txBox="1"/>
          <p:nvPr/>
        </p:nvSpPr>
        <p:spPr>
          <a:xfrm>
            <a:off x="4112933" y="5131519"/>
            <a:ext cx="5945467" cy="52322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So molecule has NO OVERAL POLARITY.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5BF5F7-70B4-1FEF-FA53-E81DBA78F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7" y="3533681"/>
            <a:ext cx="2322006" cy="223471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56DC06-22DD-8BD9-7C0C-CCEB7BF2C945}"/>
              </a:ext>
            </a:extLst>
          </p:cNvPr>
          <p:cNvCxnSpPr>
            <a:cxnSpLocks/>
          </p:cNvCxnSpPr>
          <p:nvPr/>
        </p:nvCxnSpPr>
        <p:spPr>
          <a:xfrm>
            <a:off x="700088" y="4559652"/>
            <a:ext cx="400050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167D5A-4CEB-EC79-788D-69149EC89BF0}"/>
              </a:ext>
            </a:extLst>
          </p:cNvPr>
          <p:cNvCxnSpPr>
            <a:cxnSpLocks/>
          </p:cNvCxnSpPr>
          <p:nvPr/>
        </p:nvCxnSpPr>
        <p:spPr>
          <a:xfrm>
            <a:off x="796219" y="4449551"/>
            <a:ext cx="0" cy="20336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769BD5-364D-F46F-5785-626504EE5B42}"/>
              </a:ext>
            </a:extLst>
          </p:cNvPr>
          <p:cNvCxnSpPr/>
          <p:nvPr/>
        </p:nvCxnSpPr>
        <p:spPr>
          <a:xfrm flipH="1">
            <a:off x="1344734" y="4559652"/>
            <a:ext cx="501041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F48CB8-4FEC-E7C2-B899-D0467E78CB8D}"/>
              </a:ext>
            </a:extLst>
          </p:cNvPr>
          <p:cNvCxnSpPr>
            <a:cxnSpLocks/>
          </p:cNvCxnSpPr>
          <p:nvPr/>
        </p:nvCxnSpPr>
        <p:spPr>
          <a:xfrm>
            <a:off x="1753303" y="4447676"/>
            <a:ext cx="0" cy="20336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0550AA-DAA6-35D5-78E3-2AA729BE060A}"/>
              </a:ext>
            </a:extLst>
          </p:cNvPr>
          <p:cNvCxnSpPr>
            <a:cxnSpLocks/>
          </p:cNvCxnSpPr>
          <p:nvPr/>
        </p:nvCxnSpPr>
        <p:spPr>
          <a:xfrm flipV="1">
            <a:off x="1425251" y="4791956"/>
            <a:ext cx="0" cy="49441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D298F5-4036-4D66-71F9-F5C2BC0EFB27}"/>
              </a:ext>
            </a:extLst>
          </p:cNvPr>
          <p:cNvCxnSpPr>
            <a:cxnSpLocks/>
          </p:cNvCxnSpPr>
          <p:nvPr/>
        </p:nvCxnSpPr>
        <p:spPr>
          <a:xfrm flipH="1">
            <a:off x="1321095" y="5131519"/>
            <a:ext cx="24177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D092F5-D4BB-A121-312B-9BCB7F69A9DD}"/>
              </a:ext>
            </a:extLst>
          </p:cNvPr>
          <p:cNvCxnSpPr>
            <a:cxnSpLocks/>
          </p:cNvCxnSpPr>
          <p:nvPr/>
        </p:nvCxnSpPr>
        <p:spPr>
          <a:xfrm>
            <a:off x="1364226" y="4097690"/>
            <a:ext cx="0" cy="45166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41D812-A8CB-59C8-60E9-7741F9A7928F}"/>
              </a:ext>
            </a:extLst>
          </p:cNvPr>
          <p:cNvCxnSpPr>
            <a:cxnSpLocks/>
          </p:cNvCxnSpPr>
          <p:nvPr/>
        </p:nvCxnSpPr>
        <p:spPr>
          <a:xfrm flipH="1">
            <a:off x="1248102" y="4194402"/>
            <a:ext cx="232247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10.2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Predict whether each of the following molecules has a dipole moment: a) </a:t>
            </a:r>
            <a:r>
              <a:rPr lang="en-CA" sz="2400" i="1" dirty="0" err="1"/>
              <a:t>Ibr</a:t>
            </a:r>
            <a:r>
              <a:rPr lang="en-CA" sz="2400" i="1" dirty="0"/>
              <a:t> (linear), </a:t>
            </a:r>
          </a:p>
          <a:p>
            <a:r>
              <a:rPr lang="en-CA" sz="2400" i="1" dirty="0"/>
              <a:t>b) BF</a:t>
            </a:r>
            <a:r>
              <a:rPr lang="en-CA" sz="2400" i="1" baseline="-25000" dirty="0"/>
              <a:t>3</a:t>
            </a:r>
            <a:r>
              <a:rPr lang="en-CA" sz="2400" i="1" dirty="0"/>
              <a:t>, (trigonal planar), c) CH</a:t>
            </a:r>
            <a:r>
              <a:rPr lang="en-CA" sz="2400" i="1" baseline="-25000" dirty="0"/>
              <a:t>2</a:t>
            </a:r>
            <a:r>
              <a:rPr lang="en-CA" sz="2400" i="1" dirty="0"/>
              <a:t>Cl</a:t>
            </a:r>
            <a:r>
              <a:rPr lang="en-CA" sz="2400" i="1" baseline="-25000" dirty="0"/>
              <a:t>2</a:t>
            </a:r>
            <a:r>
              <a:rPr lang="en-CA" sz="2400" i="1" dirty="0"/>
              <a:t> (tetrahedral)</a:t>
            </a:r>
            <a:endParaRPr lang="en-CA" sz="2400" i="1" baseline="-25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F8E9B9-D167-A725-66DD-29E422CC9445}"/>
              </a:ext>
            </a:extLst>
          </p:cNvPr>
          <p:cNvSpPr/>
          <p:nvPr/>
        </p:nvSpPr>
        <p:spPr>
          <a:xfrm>
            <a:off x="8786814" y="399021"/>
            <a:ext cx="742950" cy="48360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D6BE2-665F-268E-2321-2246123FA90D}"/>
              </a:ext>
            </a:extLst>
          </p:cNvPr>
          <p:cNvSpPr txBox="1"/>
          <p:nvPr/>
        </p:nvSpPr>
        <p:spPr>
          <a:xfrm>
            <a:off x="5704104" y="4388277"/>
            <a:ext cx="78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Br</a:t>
            </a:r>
            <a:endParaRPr lang="en-US" sz="3600" b="1" baseline="-25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378AE8-824A-3DF1-A764-66839BB36CB3}"/>
              </a:ext>
            </a:extLst>
          </p:cNvPr>
          <p:cNvSpPr/>
          <p:nvPr/>
        </p:nvSpPr>
        <p:spPr>
          <a:xfrm>
            <a:off x="6298023" y="4631085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BD5DA4-D3EC-9FB1-2EFF-1D2B9FBDD12C}"/>
              </a:ext>
            </a:extLst>
          </p:cNvPr>
          <p:cNvSpPr/>
          <p:nvPr/>
        </p:nvSpPr>
        <p:spPr>
          <a:xfrm>
            <a:off x="5997354" y="4326139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C0C562A-F357-69CE-89CB-37D0059046C2}"/>
              </a:ext>
            </a:extLst>
          </p:cNvPr>
          <p:cNvSpPr/>
          <p:nvPr/>
        </p:nvSpPr>
        <p:spPr>
          <a:xfrm>
            <a:off x="5840824" y="5000089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ACA614-2C23-F9CC-EF79-E4487D7E5922}"/>
              </a:ext>
            </a:extLst>
          </p:cNvPr>
          <p:cNvSpPr/>
          <p:nvPr/>
        </p:nvSpPr>
        <p:spPr>
          <a:xfrm>
            <a:off x="6012889" y="500736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B63FCE-C78F-214A-B2C0-9F3B1B02CBAC}"/>
              </a:ext>
            </a:extLst>
          </p:cNvPr>
          <p:cNvSpPr/>
          <p:nvPr/>
        </p:nvSpPr>
        <p:spPr>
          <a:xfrm>
            <a:off x="6290645" y="476611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43422D-1CE2-7FFD-458C-3F349223BEE1}"/>
              </a:ext>
            </a:extLst>
          </p:cNvPr>
          <p:cNvSpPr/>
          <p:nvPr/>
        </p:nvSpPr>
        <p:spPr>
          <a:xfrm>
            <a:off x="5840823" y="433332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5E437D-47CB-3AE7-AE94-3B56E44D5D13}"/>
              </a:ext>
            </a:extLst>
          </p:cNvPr>
          <p:cNvSpPr txBox="1"/>
          <p:nvPr/>
        </p:nvSpPr>
        <p:spPr>
          <a:xfrm>
            <a:off x="4897880" y="4415522"/>
            <a:ext cx="30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F97912-7DA7-3AEB-F62E-AC5FA3407361}"/>
              </a:ext>
            </a:extLst>
          </p:cNvPr>
          <p:cNvSpPr/>
          <p:nvPr/>
        </p:nvSpPr>
        <p:spPr>
          <a:xfrm>
            <a:off x="4677399" y="465833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FC0777-B459-C628-5B66-7FAA279F38CA}"/>
              </a:ext>
            </a:extLst>
          </p:cNvPr>
          <p:cNvSpPr/>
          <p:nvPr/>
        </p:nvSpPr>
        <p:spPr>
          <a:xfrm>
            <a:off x="5062538" y="435338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AC68C2-1719-F626-9B41-98324802345E}"/>
              </a:ext>
            </a:extLst>
          </p:cNvPr>
          <p:cNvSpPr/>
          <p:nvPr/>
        </p:nvSpPr>
        <p:spPr>
          <a:xfrm>
            <a:off x="4906008" y="502733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84C964B-4E07-A8F1-7074-0D147CDD0F4F}"/>
              </a:ext>
            </a:extLst>
          </p:cNvPr>
          <p:cNvSpPr/>
          <p:nvPr/>
        </p:nvSpPr>
        <p:spPr>
          <a:xfrm>
            <a:off x="5078073" y="503460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B9CCE7-E658-E05D-49EB-763999007D9D}"/>
              </a:ext>
            </a:extLst>
          </p:cNvPr>
          <p:cNvSpPr/>
          <p:nvPr/>
        </p:nvSpPr>
        <p:spPr>
          <a:xfrm>
            <a:off x="4670021" y="4793357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687298-85AC-F44A-99C8-514C555938C9}"/>
              </a:ext>
            </a:extLst>
          </p:cNvPr>
          <p:cNvSpPr/>
          <p:nvPr/>
        </p:nvSpPr>
        <p:spPr>
          <a:xfrm>
            <a:off x="4906007" y="4360567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978BEE-297E-5BE0-A71B-F4834FD1DF2B}"/>
              </a:ext>
            </a:extLst>
          </p:cNvPr>
          <p:cNvCxnSpPr>
            <a:cxnSpLocks/>
          </p:cNvCxnSpPr>
          <p:nvPr/>
        </p:nvCxnSpPr>
        <p:spPr>
          <a:xfrm>
            <a:off x="5300669" y="4737309"/>
            <a:ext cx="4143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3D3D2F-4774-CA26-795D-CCFB41B330DE}"/>
              </a:ext>
            </a:extLst>
          </p:cNvPr>
          <p:cNvCxnSpPr/>
          <p:nvPr/>
        </p:nvCxnSpPr>
        <p:spPr>
          <a:xfrm flipH="1">
            <a:off x="4366382" y="4958409"/>
            <a:ext cx="520893" cy="29580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A8CE14D-7E36-AD6C-02BD-70D9902C6CA1}"/>
              </a:ext>
            </a:extLst>
          </p:cNvPr>
          <p:cNvSpPr txBox="1"/>
          <p:nvPr/>
        </p:nvSpPr>
        <p:spPr>
          <a:xfrm>
            <a:off x="2894671" y="5244349"/>
            <a:ext cx="1591603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“I” is in group 17.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7F95F1-7163-C475-989B-0E5AD8159189}"/>
              </a:ext>
            </a:extLst>
          </p:cNvPr>
          <p:cNvCxnSpPr>
            <a:cxnSpLocks/>
          </p:cNvCxnSpPr>
          <p:nvPr/>
        </p:nvCxnSpPr>
        <p:spPr>
          <a:xfrm>
            <a:off x="6145997" y="4942764"/>
            <a:ext cx="683796" cy="34164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9204122-E021-0F4A-1C98-D9138EFD1D15}"/>
              </a:ext>
            </a:extLst>
          </p:cNvPr>
          <p:cNvSpPr txBox="1"/>
          <p:nvPr/>
        </p:nvSpPr>
        <p:spPr>
          <a:xfrm>
            <a:off x="6829793" y="5274818"/>
            <a:ext cx="1644889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Br is in group 17.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9C254D-C251-ACA3-E074-49F03433AC31}"/>
              </a:ext>
            </a:extLst>
          </p:cNvPr>
          <p:cNvSpPr txBox="1"/>
          <p:nvPr/>
        </p:nvSpPr>
        <p:spPr>
          <a:xfrm>
            <a:off x="1923122" y="1550379"/>
            <a:ext cx="7463766" cy="95410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“I” and “Br” are right next to each other, but </a:t>
            </a:r>
            <a:r>
              <a:rPr lang="en-US" sz="2800" b="1" dirty="0">
                <a:solidFill>
                  <a:srgbClr val="FF0000"/>
                </a:solidFill>
              </a:rPr>
              <a:t>“I” is below “Br” and slightly more electronegative.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27D018-125C-AEFB-8938-778B534CDA85}"/>
              </a:ext>
            </a:extLst>
          </p:cNvPr>
          <p:cNvCxnSpPr>
            <a:cxnSpLocks/>
          </p:cNvCxnSpPr>
          <p:nvPr/>
        </p:nvCxnSpPr>
        <p:spPr>
          <a:xfrm flipV="1">
            <a:off x="4887275" y="4073521"/>
            <a:ext cx="1184607" cy="710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2C144C-E435-7D6C-4D1B-02F22A677316}"/>
              </a:ext>
            </a:extLst>
          </p:cNvPr>
          <p:cNvCxnSpPr>
            <a:cxnSpLocks/>
          </p:cNvCxnSpPr>
          <p:nvPr/>
        </p:nvCxnSpPr>
        <p:spPr>
          <a:xfrm flipV="1">
            <a:off x="5137066" y="3867213"/>
            <a:ext cx="0" cy="464127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71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3" grpId="1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30" y="100208"/>
            <a:ext cx="11761940" cy="75123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Molecules in Which Central Atom has </a:t>
            </a:r>
            <a:r>
              <a:rPr lang="en-US" b="1" u="sng" dirty="0">
                <a:solidFill>
                  <a:srgbClr val="FF0000"/>
                </a:solidFill>
              </a:rPr>
              <a:t>No Lone Pairs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942F42-F095-AB2F-32FB-7DD51F1D2F40}"/>
              </a:ext>
            </a:extLst>
          </p:cNvPr>
          <p:cNvSpPr txBox="1"/>
          <p:nvPr/>
        </p:nvSpPr>
        <p:spPr>
          <a:xfrm>
            <a:off x="215029" y="1256017"/>
            <a:ext cx="10244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the molecule/compound has </a:t>
            </a:r>
            <a:r>
              <a:rPr lang="en-US" sz="2800" dirty="0">
                <a:solidFill>
                  <a:srgbClr val="FF0000"/>
                </a:solidFill>
              </a:rPr>
              <a:t>no lone pairs its shape is determine solely by how many bonds </a:t>
            </a:r>
            <a:r>
              <a:rPr lang="en-US" sz="2800" dirty="0"/>
              <a:t>it can form (aka how many things are connected to it).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D711E-8701-1BC8-9164-2F7EBDFCA780}"/>
              </a:ext>
            </a:extLst>
          </p:cNvPr>
          <p:cNvSpPr txBox="1"/>
          <p:nvPr/>
        </p:nvSpPr>
        <p:spPr>
          <a:xfrm>
            <a:off x="215029" y="3045586"/>
            <a:ext cx="10244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Bonds are…two electrons sharing (Covalent) or transferring (Ionic)….so bonds are very negative.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4F8CA-C1E8-9F33-35EE-8240A048011E}"/>
              </a:ext>
            </a:extLst>
          </p:cNvPr>
          <p:cNvSpPr txBox="1"/>
          <p:nvPr/>
        </p:nvSpPr>
        <p:spPr>
          <a:xfrm>
            <a:off x="114821" y="4529635"/>
            <a:ext cx="7526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 a molecule orients (arranges its shape) </a:t>
            </a:r>
            <a:r>
              <a:rPr lang="en-US" sz="2800" dirty="0">
                <a:solidFill>
                  <a:srgbClr val="FF0000"/>
                </a:solidFill>
              </a:rPr>
              <a:t>to keep electrons as far from each other as possible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85AAC0-87FE-8E05-3B0E-1A7AC534547F}"/>
              </a:ext>
            </a:extLst>
          </p:cNvPr>
          <p:cNvSpPr txBox="1"/>
          <p:nvPr/>
        </p:nvSpPr>
        <p:spPr>
          <a:xfrm>
            <a:off x="973898" y="5668354"/>
            <a:ext cx="6666979" cy="954107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My analogy is little kids fighting….keep them as far away from each other as possible.</a:t>
            </a:r>
          </a:p>
        </p:txBody>
      </p:sp>
      <p:pic>
        <p:nvPicPr>
          <p:cNvPr id="2050" name="Picture 2" descr="Girl trying to separate the fighting children, isolated on white background  Stock Photo - Alamy">
            <a:extLst>
              <a:ext uri="{FF2B5EF4-FFF2-40B4-BE49-F238E27FC236}">
                <a16:creationId xmlns:a16="http://schemas.microsoft.com/office/drawing/2014/main" id="{9E186100-18C1-09A6-9156-408B32BCE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4"/>
          <a:stretch/>
        </p:blipFill>
        <p:spPr bwMode="auto">
          <a:xfrm>
            <a:off x="7834595" y="3920814"/>
            <a:ext cx="4242584" cy="282263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10.2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Predict whether each of the following molecules has a dipole moment: a) </a:t>
            </a:r>
            <a:r>
              <a:rPr lang="en-CA" sz="2400" i="1" dirty="0" err="1"/>
              <a:t>Ibr</a:t>
            </a:r>
            <a:r>
              <a:rPr lang="en-CA" sz="2400" i="1" dirty="0"/>
              <a:t> (linear), </a:t>
            </a:r>
          </a:p>
          <a:p>
            <a:r>
              <a:rPr lang="en-CA" sz="2400" i="1" dirty="0"/>
              <a:t>b) BF</a:t>
            </a:r>
            <a:r>
              <a:rPr lang="en-CA" sz="2400" i="1" baseline="-25000" dirty="0"/>
              <a:t>3</a:t>
            </a:r>
            <a:r>
              <a:rPr lang="en-CA" sz="2400" i="1" dirty="0"/>
              <a:t>, (trigonal planar), c) CH</a:t>
            </a:r>
            <a:r>
              <a:rPr lang="en-CA" sz="2400" i="1" baseline="-25000" dirty="0"/>
              <a:t>2</a:t>
            </a:r>
            <a:r>
              <a:rPr lang="en-CA" sz="2400" i="1" dirty="0"/>
              <a:t>Cl</a:t>
            </a:r>
            <a:r>
              <a:rPr lang="en-CA" sz="2400" i="1" baseline="-25000" dirty="0"/>
              <a:t>2</a:t>
            </a:r>
            <a:r>
              <a:rPr lang="en-CA" sz="2400" i="1" dirty="0"/>
              <a:t> (tetrahedral)</a:t>
            </a:r>
            <a:endParaRPr lang="en-CA" sz="2400" i="1" baseline="-25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F8E9B9-D167-A725-66DD-29E422CC9445}"/>
              </a:ext>
            </a:extLst>
          </p:cNvPr>
          <p:cNvSpPr/>
          <p:nvPr/>
        </p:nvSpPr>
        <p:spPr>
          <a:xfrm>
            <a:off x="0" y="762345"/>
            <a:ext cx="3028950" cy="48360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500553-865F-B507-4529-C61BDA6C0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581" y="2971799"/>
            <a:ext cx="2593975" cy="3098997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882827-6D7F-1624-8E58-15649289A888}"/>
              </a:ext>
            </a:extLst>
          </p:cNvPr>
          <p:cNvCxnSpPr/>
          <p:nvPr/>
        </p:nvCxnSpPr>
        <p:spPr>
          <a:xfrm flipH="1">
            <a:off x="2823327" y="5515621"/>
            <a:ext cx="520893" cy="29580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D0E0EDB-DF8B-0470-A58A-875DB914517B}"/>
              </a:ext>
            </a:extLst>
          </p:cNvPr>
          <p:cNvSpPr txBox="1"/>
          <p:nvPr/>
        </p:nvSpPr>
        <p:spPr>
          <a:xfrm>
            <a:off x="1351616" y="5801561"/>
            <a:ext cx="1591603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“F” is in group 17.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91F70D9-AE27-0814-CA3A-B31252236E58}"/>
              </a:ext>
            </a:extLst>
          </p:cNvPr>
          <p:cNvCxnSpPr>
            <a:cxnSpLocks/>
          </p:cNvCxnSpPr>
          <p:nvPr/>
        </p:nvCxnSpPr>
        <p:spPr>
          <a:xfrm flipH="1" flipV="1">
            <a:off x="3036243" y="4307744"/>
            <a:ext cx="864240" cy="324216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7509CAE-8B72-AE63-DE67-C47F6D017DD2}"/>
              </a:ext>
            </a:extLst>
          </p:cNvPr>
          <p:cNvSpPr txBox="1"/>
          <p:nvPr/>
        </p:nvSpPr>
        <p:spPr>
          <a:xfrm>
            <a:off x="1490193" y="3353637"/>
            <a:ext cx="1591603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“B” is in group 13.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3B56475-EA36-5698-C2FD-30A1E1E01AF5}"/>
              </a:ext>
            </a:extLst>
          </p:cNvPr>
          <p:cNvCxnSpPr>
            <a:cxnSpLocks/>
          </p:cNvCxnSpPr>
          <p:nvPr/>
        </p:nvCxnSpPr>
        <p:spPr>
          <a:xfrm flipH="1">
            <a:off x="3415660" y="4617672"/>
            <a:ext cx="556263" cy="54011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01B6E89-368D-B873-6D99-9635ED903DC3}"/>
              </a:ext>
            </a:extLst>
          </p:cNvPr>
          <p:cNvCxnSpPr>
            <a:cxnSpLocks/>
          </p:cNvCxnSpPr>
          <p:nvPr/>
        </p:nvCxnSpPr>
        <p:spPr>
          <a:xfrm>
            <a:off x="3814763" y="4643434"/>
            <a:ext cx="124706" cy="15234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959715E-582E-66B1-2C6E-C46B4725E95C}"/>
              </a:ext>
            </a:extLst>
          </p:cNvPr>
          <p:cNvCxnSpPr>
            <a:cxnSpLocks/>
          </p:cNvCxnSpPr>
          <p:nvPr/>
        </p:nvCxnSpPr>
        <p:spPr>
          <a:xfrm flipV="1">
            <a:off x="4386258" y="3814759"/>
            <a:ext cx="0" cy="98102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A7B2D39-BC31-65DF-FE6D-A3CEC5385222}"/>
              </a:ext>
            </a:extLst>
          </p:cNvPr>
          <p:cNvCxnSpPr>
            <a:cxnSpLocks/>
          </p:cNvCxnSpPr>
          <p:nvPr/>
        </p:nvCxnSpPr>
        <p:spPr>
          <a:xfrm>
            <a:off x="4229095" y="4638617"/>
            <a:ext cx="253294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7B6EB24-9128-8391-441D-2133CD8F52C3}"/>
              </a:ext>
            </a:extLst>
          </p:cNvPr>
          <p:cNvCxnSpPr>
            <a:cxnSpLocks/>
          </p:cNvCxnSpPr>
          <p:nvPr/>
        </p:nvCxnSpPr>
        <p:spPr>
          <a:xfrm>
            <a:off x="4400546" y="4795783"/>
            <a:ext cx="514350" cy="404868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C3CDD7-DF75-C28C-40FD-4B65B9C718C2}"/>
              </a:ext>
            </a:extLst>
          </p:cNvPr>
          <p:cNvCxnSpPr>
            <a:cxnSpLocks/>
          </p:cNvCxnSpPr>
          <p:nvPr/>
        </p:nvCxnSpPr>
        <p:spPr>
          <a:xfrm flipH="1">
            <a:off x="4386258" y="4728546"/>
            <a:ext cx="206550" cy="25779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5F254B28-D1F1-EB6A-E503-A87D964BB0B3}"/>
              </a:ext>
            </a:extLst>
          </p:cNvPr>
          <p:cNvSpPr txBox="1"/>
          <p:nvPr/>
        </p:nvSpPr>
        <p:spPr>
          <a:xfrm>
            <a:off x="90054" y="1690688"/>
            <a:ext cx="11947457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If the</a:t>
            </a:r>
            <a:r>
              <a:rPr lang="en-US" sz="2800" b="1" dirty="0">
                <a:solidFill>
                  <a:srgbClr val="FF0000"/>
                </a:solidFill>
              </a:rPr>
              <a:t> Individual dipoles </a:t>
            </a:r>
            <a:r>
              <a:rPr lang="en-US" sz="2800" b="1" dirty="0"/>
              <a:t>for each bond are in </a:t>
            </a:r>
            <a:r>
              <a:rPr lang="en-US" sz="2800" b="1" dirty="0">
                <a:solidFill>
                  <a:srgbClr val="FF0000"/>
                </a:solidFill>
              </a:rPr>
              <a:t>opposite directions </a:t>
            </a:r>
            <a:r>
              <a:rPr lang="en-US" sz="2800" b="1" dirty="0"/>
              <a:t>in its 3d shape </a:t>
            </a:r>
            <a:r>
              <a:rPr lang="en-US" sz="2800" b="1" dirty="0">
                <a:solidFill>
                  <a:srgbClr val="FF0000"/>
                </a:solidFill>
              </a:rPr>
              <a:t>they cancel each other out.</a:t>
            </a:r>
            <a:endParaRPr lang="en-US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9623503-A8A9-E610-1364-6EA12EAF0AC8}"/>
              </a:ext>
            </a:extLst>
          </p:cNvPr>
          <p:cNvSpPr txBox="1"/>
          <p:nvPr/>
        </p:nvSpPr>
        <p:spPr>
          <a:xfrm>
            <a:off x="4800595" y="3133884"/>
            <a:ext cx="7236916" cy="95410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three </a:t>
            </a:r>
            <a:r>
              <a:rPr lang="en-US" sz="2800" b="1" dirty="0">
                <a:solidFill>
                  <a:srgbClr val="FF0000"/>
                </a:solidFill>
              </a:rPr>
              <a:t>OPPOSITE and EQUAL </a:t>
            </a:r>
            <a:r>
              <a:rPr lang="en-US" sz="2800" dirty="0"/>
              <a:t>dipoles on a </a:t>
            </a:r>
            <a:r>
              <a:rPr lang="en-US" sz="2800" b="1" dirty="0">
                <a:solidFill>
                  <a:srgbClr val="FF0000"/>
                </a:solidFill>
              </a:rPr>
              <a:t>Trigonal Planar </a:t>
            </a:r>
            <a:r>
              <a:rPr lang="en-US" sz="2800" dirty="0"/>
              <a:t>molecule cancel each other out!</a:t>
            </a:r>
            <a:endParaRPr lang="en-US" sz="28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16E85F-9FD0-1E58-8505-C8F01A162EE0}"/>
              </a:ext>
            </a:extLst>
          </p:cNvPr>
          <p:cNvSpPr txBox="1"/>
          <p:nvPr/>
        </p:nvSpPr>
        <p:spPr>
          <a:xfrm>
            <a:off x="5681660" y="5140303"/>
            <a:ext cx="5945467" cy="52322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So molecule has NO OVERAL POLARITY.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25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2" grpId="0" animBg="1"/>
      <p:bldP spid="58" grpId="0" animBg="1"/>
      <p:bldP spid="59" grpId="0" animBg="1"/>
      <p:bldP spid="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10.2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Predict whether each of the following molecules has a dipole moment: a) </a:t>
            </a:r>
            <a:r>
              <a:rPr lang="en-CA" sz="2400" i="1" dirty="0" err="1"/>
              <a:t>Ibr</a:t>
            </a:r>
            <a:r>
              <a:rPr lang="en-CA" sz="2400" i="1" dirty="0"/>
              <a:t> (linear), </a:t>
            </a:r>
          </a:p>
          <a:p>
            <a:r>
              <a:rPr lang="en-CA" sz="2400" i="1" dirty="0"/>
              <a:t>b) BF</a:t>
            </a:r>
            <a:r>
              <a:rPr lang="en-CA" sz="2400" i="1" baseline="-25000" dirty="0"/>
              <a:t>3</a:t>
            </a:r>
            <a:r>
              <a:rPr lang="en-CA" sz="2400" i="1" dirty="0"/>
              <a:t>, (trigonal planar), c) CH</a:t>
            </a:r>
            <a:r>
              <a:rPr lang="en-CA" sz="2400" i="1" baseline="-25000" dirty="0"/>
              <a:t>2</a:t>
            </a:r>
            <a:r>
              <a:rPr lang="en-CA" sz="2400" i="1" dirty="0"/>
              <a:t>Cl</a:t>
            </a:r>
            <a:r>
              <a:rPr lang="en-CA" sz="2400" i="1" baseline="-25000" dirty="0"/>
              <a:t>2</a:t>
            </a:r>
            <a:r>
              <a:rPr lang="en-CA" sz="2400" i="1" dirty="0"/>
              <a:t> (tetrahedral)</a:t>
            </a:r>
            <a:endParaRPr lang="en-CA" sz="2400" i="1" baseline="-25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F8E9B9-D167-A725-66DD-29E422CC9445}"/>
              </a:ext>
            </a:extLst>
          </p:cNvPr>
          <p:cNvSpPr/>
          <p:nvPr/>
        </p:nvSpPr>
        <p:spPr>
          <a:xfrm>
            <a:off x="3067050" y="783077"/>
            <a:ext cx="2905125" cy="48360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FF7A5-CE63-9B4B-1D1B-5C67835A6C05}"/>
              </a:ext>
            </a:extLst>
          </p:cNvPr>
          <p:cNvSpPr txBox="1"/>
          <p:nvPr/>
        </p:nvSpPr>
        <p:spPr>
          <a:xfrm>
            <a:off x="1546119" y="4376665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3C7C2A-D311-6194-EE0C-E8FF7857B6A9}"/>
              </a:ext>
            </a:extLst>
          </p:cNvPr>
          <p:cNvCxnSpPr/>
          <p:nvPr/>
        </p:nvCxnSpPr>
        <p:spPr>
          <a:xfrm>
            <a:off x="2111472" y="4700595"/>
            <a:ext cx="5715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F9A6C7-7E4D-B08C-B36C-EC8ECD4EFFAF}"/>
              </a:ext>
            </a:extLst>
          </p:cNvPr>
          <p:cNvCxnSpPr/>
          <p:nvPr/>
        </p:nvCxnSpPr>
        <p:spPr>
          <a:xfrm>
            <a:off x="849409" y="4724407"/>
            <a:ext cx="5715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F4A289-1A0D-9A6A-20C5-C74B7A2B60FC}"/>
              </a:ext>
            </a:extLst>
          </p:cNvPr>
          <p:cNvCxnSpPr>
            <a:cxnSpLocks/>
          </p:cNvCxnSpPr>
          <p:nvPr/>
        </p:nvCxnSpPr>
        <p:spPr>
          <a:xfrm flipV="1">
            <a:off x="1775019" y="3957645"/>
            <a:ext cx="0" cy="41902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01CF73-6AEC-D665-FF4E-79AA3BD191E4}"/>
              </a:ext>
            </a:extLst>
          </p:cNvPr>
          <p:cNvCxnSpPr>
            <a:cxnSpLocks/>
          </p:cNvCxnSpPr>
          <p:nvPr/>
        </p:nvCxnSpPr>
        <p:spPr>
          <a:xfrm flipV="1">
            <a:off x="1775019" y="5022996"/>
            <a:ext cx="0" cy="41902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C07B600-8979-7A68-7722-5B1B77BA7D6E}"/>
              </a:ext>
            </a:extLst>
          </p:cNvPr>
          <p:cNvSpPr txBox="1"/>
          <p:nvPr/>
        </p:nvSpPr>
        <p:spPr>
          <a:xfrm>
            <a:off x="1565168" y="3446984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DB354-E6A8-DF35-0B50-AEBE661970A6}"/>
              </a:ext>
            </a:extLst>
          </p:cNvPr>
          <p:cNvSpPr txBox="1"/>
          <p:nvPr/>
        </p:nvSpPr>
        <p:spPr>
          <a:xfrm>
            <a:off x="1546118" y="5330118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2899CF-0803-DE82-3F9B-ACA757B5CC98}"/>
              </a:ext>
            </a:extLst>
          </p:cNvPr>
          <p:cNvSpPr txBox="1"/>
          <p:nvPr/>
        </p:nvSpPr>
        <p:spPr>
          <a:xfrm>
            <a:off x="2682972" y="4375900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9318D9-123D-D84C-EDC9-EE3F24BFA3B7}"/>
              </a:ext>
            </a:extLst>
          </p:cNvPr>
          <p:cNvSpPr txBox="1"/>
          <p:nvPr/>
        </p:nvSpPr>
        <p:spPr>
          <a:xfrm>
            <a:off x="355490" y="4401241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45CBB6-9C6C-C103-7820-94F476162EB4}"/>
              </a:ext>
            </a:extLst>
          </p:cNvPr>
          <p:cNvSpPr/>
          <p:nvPr/>
        </p:nvSpPr>
        <p:spPr>
          <a:xfrm>
            <a:off x="3296279" y="460595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403D0DF-C25C-BBC7-627D-DCC4A17D4E53}"/>
              </a:ext>
            </a:extLst>
          </p:cNvPr>
          <p:cNvSpPr/>
          <p:nvPr/>
        </p:nvSpPr>
        <p:spPr>
          <a:xfrm>
            <a:off x="2995610" y="430100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C09E98-03D4-70C6-493E-6604047E65B7}"/>
              </a:ext>
            </a:extLst>
          </p:cNvPr>
          <p:cNvSpPr/>
          <p:nvPr/>
        </p:nvSpPr>
        <p:spPr>
          <a:xfrm>
            <a:off x="2839080" y="497495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86DB4D3-3B91-BF8E-E345-BC36FBD72027}"/>
              </a:ext>
            </a:extLst>
          </p:cNvPr>
          <p:cNvSpPr/>
          <p:nvPr/>
        </p:nvSpPr>
        <p:spPr>
          <a:xfrm>
            <a:off x="3011145" y="498223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EC08A5-81E9-6AE6-FA84-4E5DEB2C673B}"/>
              </a:ext>
            </a:extLst>
          </p:cNvPr>
          <p:cNvSpPr/>
          <p:nvPr/>
        </p:nvSpPr>
        <p:spPr>
          <a:xfrm>
            <a:off x="3288901" y="474098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C76AAB-1FEE-8BC1-62D2-8D6261321FAD}"/>
              </a:ext>
            </a:extLst>
          </p:cNvPr>
          <p:cNvSpPr/>
          <p:nvPr/>
        </p:nvSpPr>
        <p:spPr>
          <a:xfrm>
            <a:off x="2839079" y="430819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E73BD8-A756-BBA4-A6EE-5FC77EF67F86}"/>
              </a:ext>
            </a:extLst>
          </p:cNvPr>
          <p:cNvSpPr/>
          <p:nvPr/>
        </p:nvSpPr>
        <p:spPr>
          <a:xfrm>
            <a:off x="191116" y="461547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8274C8-956C-8F46-C763-B4DE1E31AA38}"/>
              </a:ext>
            </a:extLst>
          </p:cNvPr>
          <p:cNvSpPr/>
          <p:nvPr/>
        </p:nvSpPr>
        <p:spPr>
          <a:xfrm>
            <a:off x="647690" y="431052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C58A0AC-88B8-2D0E-C566-6967E332FF57}"/>
              </a:ext>
            </a:extLst>
          </p:cNvPr>
          <p:cNvSpPr/>
          <p:nvPr/>
        </p:nvSpPr>
        <p:spPr>
          <a:xfrm>
            <a:off x="491160" y="498447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35FBCAC-70F8-4598-356C-7E480E50597C}"/>
              </a:ext>
            </a:extLst>
          </p:cNvPr>
          <p:cNvSpPr/>
          <p:nvPr/>
        </p:nvSpPr>
        <p:spPr>
          <a:xfrm>
            <a:off x="663225" y="4991752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7BD5BF9-41F9-1861-96BD-65525EA61B79}"/>
              </a:ext>
            </a:extLst>
          </p:cNvPr>
          <p:cNvSpPr/>
          <p:nvPr/>
        </p:nvSpPr>
        <p:spPr>
          <a:xfrm>
            <a:off x="183738" y="475050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A7BE328-C8F0-4F27-91DB-EF90163E1A80}"/>
              </a:ext>
            </a:extLst>
          </p:cNvPr>
          <p:cNvSpPr/>
          <p:nvPr/>
        </p:nvSpPr>
        <p:spPr>
          <a:xfrm>
            <a:off x="491159" y="431771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97F9FC-6AD2-A0B2-6565-E615C1C261E0}"/>
              </a:ext>
            </a:extLst>
          </p:cNvPr>
          <p:cNvCxnSpPr>
            <a:cxnSpLocks/>
          </p:cNvCxnSpPr>
          <p:nvPr/>
        </p:nvCxnSpPr>
        <p:spPr>
          <a:xfrm>
            <a:off x="1995483" y="3753266"/>
            <a:ext cx="0" cy="91921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823116-6E1D-4AC3-0EC3-F50FF6EEC133}"/>
              </a:ext>
            </a:extLst>
          </p:cNvPr>
          <p:cNvCxnSpPr>
            <a:cxnSpLocks/>
          </p:cNvCxnSpPr>
          <p:nvPr/>
        </p:nvCxnSpPr>
        <p:spPr>
          <a:xfrm>
            <a:off x="1852603" y="3881856"/>
            <a:ext cx="253294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F1CD379-E269-67D9-DCA6-366EB6FF85D6}"/>
              </a:ext>
            </a:extLst>
          </p:cNvPr>
          <p:cNvCxnSpPr>
            <a:cxnSpLocks/>
          </p:cNvCxnSpPr>
          <p:nvPr/>
        </p:nvCxnSpPr>
        <p:spPr>
          <a:xfrm flipV="1">
            <a:off x="1995483" y="4681541"/>
            <a:ext cx="0" cy="98102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DDBD3F7-7DC2-4CD2-4E6F-890E178A304C}"/>
              </a:ext>
            </a:extLst>
          </p:cNvPr>
          <p:cNvCxnSpPr>
            <a:cxnSpLocks/>
          </p:cNvCxnSpPr>
          <p:nvPr/>
        </p:nvCxnSpPr>
        <p:spPr>
          <a:xfrm>
            <a:off x="1852608" y="5505399"/>
            <a:ext cx="253294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0CFEBA-6F7C-C356-3181-936CA772EC91}"/>
              </a:ext>
            </a:extLst>
          </p:cNvPr>
          <p:cNvCxnSpPr/>
          <p:nvPr/>
        </p:nvCxnSpPr>
        <p:spPr>
          <a:xfrm>
            <a:off x="1610518" y="3820104"/>
            <a:ext cx="766762" cy="75389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6309CB-A6AA-6FBE-5E17-3EE351F73C9F}"/>
              </a:ext>
            </a:extLst>
          </p:cNvPr>
          <p:cNvCxnSpPr/>
          <p:nvPr/>
        </p:nvCxnSpPr>
        <p:spPr>
          <a:xfrm>
            <a:off x="1648451" y="4974958"/>
            <a:ext cx="766762" cy="75389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C9A4877-3431-786E-8DF8-045C3AB5EE3E}"/>
              </a:ext>
            </a:extLst>
          </p:cNvPr>
          <p:cNvCxnSpPr>
            <a:cxnSpLocks/>
          </p:cNvCxnSpPr>
          <p:nvPr/>
        </p:nvCxnSpPr>
        <p:spPr>
          <a:xfrm flipH="1">
            <a:off x="839191" y="4552813"/>
            <a:ext cx="696709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45F6C3F-31F3-09B0-51E2-2596AC55DE20}"/>
              </a:ext>
            </a:extLst>
          </p:cNvPr>
          <p:cNvCxnSpPr>
            <a:cxnSpLocks/>
          </p:cNvCxnSpPr>
          <p:nvPr/>
        </p:nvCxnSpPr>
        <p:spPr>
          <a:xfrm>
            <a:off x="1410691" y="4414415"/>
            <a:ext cx="0" cy="23790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146F35E-CC8A-E196-2920-40075CFBFED3}"/>
              </a:ext>
            </a:extLst>
          </p:cNvPr>
          <p:cNvCxnSpPr>
            <a:cxnSpLocks/>
          </p:cNvCxnSpPr>
          <p:nvPr/>
        </p:nvCxnSpPr>
        <p:spPr>
          <a:xfrm>
            <a:off x="2092770" y="4520360"/>
            <a:ext cx="714825" cy="1478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0334346-F334-0B35-6675-0FDA09F76EEF}"/>
              </a:ext>
            </a:extLst>
          </p:cNvPr>
          <p:cNvCxnSpPr>
            <a:cxnSpLocks/>
          </p:cNvCxnSpPr>
          <p:nvPr/>
        </p:nvCxnSpPr>
        <p:spPr>
          <a:xfrm>
            <a:off x="2196169" y="4381962"/>
            <a:ext cx="0" cy="23790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E6205FB-A488-FF57-3863-01CCC894E677}"/>
              </a:ext>
            </a:extLst>
          </p:cNvPr>
          <p:cNvCxnSpPr/>
          <p:nvPr/>
        </p:nvCxnSpPr>
        <p:spPr>
          <a:xfrm>
            <a:off x="757827" y="4291641"/>
            <a:ext cx="766762" cy="75389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C59F05F-ABCB-5F53-1B79-2DA2D4BDB6BC}"/>
              </a:ext>
            </a:extLst>
          </p:cNvPr>
          <p:cNvCxnSpPr/>
          <p:nvPr/>
        </p:nvCxnSpPr>
        <p:spPr>
          <a:xfrm>
            <a:off x="1992409" y="4292514"/>
            <a:ext cx="766762" cy="75389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F841697-2700-F453-4D2B-53E062353CE4}"/>
              </a:ext>
            </a:extLst>
          </p:cNvPr>
          <p:cNvSpPr txBox="1"/>
          <p:nvPr/>
        </p:nvSpPr>
        <p:spPr>
          <a:xfrm>
            <a:off x="90054" y="1690688"/>
            <a:ext cx="11947457" cy="9541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If the</a:t>
            </a:r>
            <a:r>
              <a:rPr lang="en-US" sz="2800" b="1" dirty="0">
                <a:solidFill>
                  <a:srgbClr val="FF0000"/>
                </a:solidFill>
              </a:rPr>
              <a:t> Individual dipoles </a:t>
            </a:r>
            <a:r>
              <a:rPr lang="en-US" sz="2800" b="1" dirty="0"/>
              <a:t>for each bond are in </a:t>
            </a:r>
            <a:r>
              <a:rPr lang="en-US" sz="2800" b="1" dirty="0">
                <a:solidFill>
                  <a:srgbClr val="FF0000"/>
                </a:solidFill>
              </a:rPr>
              <a:t>opposite directions </a:t>
            </a:r>
            <a:r>
              <a:rPr lang="en-US" sz="2800" b="1" dirty="0"/>
              <a:t>in its 3d shape </a:t>
            </a:r>
            <a:r>
              <a:rPr lang="en-US" sz="2800" b="1" dirty="0">
                <a:solidFill>
                  <a:srgbClr val="FF0000"/>
                </a:solidFill>
              </a:rPr>
              <a:t>they cancel each other out.</a:t>
            </a:r>
            <a:endParaRPr lang="en-US" sz="28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0852D36-30AE-2CCB-1D88-098BE369DD07}"/>
              </a:ext>
            </a:extLst>
          </p:cNvPr>
          <p:cNvSpPr txBox="1"/>
          <p:nvPr/>
        </p:nvSpPr>
        <p:spPr>
          <a:xfrm>
            <a:off x="4800595" y="3133884"/>
            <a:ext cx="7236916" cy="95410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three </a:t>
            </a:r>
            <a:r>
              <a:rPr lang="en-US" sz="2800" b="1" dirty="0">
                <a:solidFill>
                  <a:srgbClr val="FF0000"/>
                </a:solidFill>
              </a:rPr>
              <a:t>OPPOSITE and EQUAL </a:t>
            </a:r>
            <a:r>
              <a:rPr lang="en-US" sz="2800" dirty="0"/>
              <a:t>dipoles on a </a:t>
            </a:r>
            <a:r>
              <a:rPr lang="en-US" sz="2800" b="1" dirty="0">
                <a:solidFill>
                  <a:srgbClr val="FF0000"/>
                </a:solidFill>
              </a:rPr>
              <a:t>TETRAHEDRAL </a:t>
            </a:r>
            <a:r>
              <a:rPr lang="en-US" sz="2800" dirty="0"/>
              <a:t>molecule cancel each other out!</a:t>
            </a:r>
            <a:endParaRPr lang="en-US" sz="28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213C82-87BC-BEDC-E717-3D1BECBD68DF}"/>
              </a:ext>
            </a:extLst>
          </p:cNvPr>
          <p:cNvSpPr txBox="1"/>
          <p:nvPr/>
        </p:nvSpPr>
        <p:spPr>
          <a:xfrm>
            <a:off x="5681660" y="5140303"/>
            <a:ext cx="5945467" cy="52322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So molecule has NO OVERAL POLARITY.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5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/>
      <p:bldP spid="17" grpId="0"/>
      <p:bldP spid="18" grpId="0"/>
      <p:bldP spid="19" grpId="0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6" grpId="0" animBg="1"/>
      <p:bldP spid="37" grpId="0" animBg="1"/>
      <p:bldP spid="38" grpId="0" animBg="1"/>
      <p:bldP spid="66" grpId="0" animBg="1"/>
      <p:bldP spid="67" grpId="0" animBg="1"/>
      <p:bldP spid="6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32271-0345-2F1D-A20E-77B4B744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75"/>
            <a:ext cx="10515600" cy="6477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10.2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6A7027-C990-C82B-4D0E-539B3B402022}"/>
              </a:ext>
            </a:extLst>
          </p:cNvPr>
          <p:cNvSpPr txBox="1"/>
          <p:nvPr/>
        </p:nvSpPr>
        <p:spPr>
          <a:xfrm>
            <a:off x="0" y="39321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Predict whether each of the following molecules has a dipole moment: a) </a:t>
            </a:r>
            <a:r>
              <a:rPr lang="en-CA" sz="2400" i="1" dirty="0" err="1"/>
              <a:t>Ibr</a:t>
            </a:r>
            <a:r>
              <a:rPr lang="en-CA" sz="2400" i="1" dirty="0"/>
              <a:t> (linear), </a:t>
            </a:r>
          </a:p>
          <a:p>
            <a:r>
              <a:rPr lang="en-CA" sz="2400" i="1" dirty="0"/>
              <a:t>b) BF</a:t>
            </a:r>
            <a:r>
              <a:rPr lang="en-CA" sz="2400" i="1" baseline="-25000" dirty="0"/>
              <a:t>3</a:t>
            </a:r>
            <a:r>
              <a:rPr lang="en-CA" sz="2400" i="1" dirty="0"/>
              <a:t>, (trigonal planar), c) CH</a:t>
            </a:r>
            <a:r>
              <a:rPr lang="en-CA" sz="2400" i="1" baseline="-25000" dirty="0"/>
              <a:t>2</a:t>
            </a:r>
            <a:r>
              <a:rPr lang="en-CA" sz="2400" i="1" dirty="0"/>
              <a:t>Cl</a:t>
            </a:r>
            <a:r>
              <a:rPr lang="en-CA" sz="2400" i="1" baseline="-25000" dirty="0"/>
              <a:t>2</a:t>
            </a:r>
            <a:r>
              <a:rPr lang="en-CA" sz="2400" i="1" dirty="0"/>
              <a:t> (tetrahedral)</a:t>
            </a:r>
            <a:endParaRPr lang="en-CA" sz="2400" i="1" baseline="-25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F8E9B9-D167-A725-66DD-29E422CC9445}"/>
              </a:ext>
            </a:extLst>
          </p:cNvPr>
          <p:cNvSpPr/>
          <p:nvPr/>
        </p:nvSpPr>
        <p:spPr>
          <a:xfrm>
            <a:off x="3067050" y="783077"/>
            <a:ext cx="2905125" cy="48360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BFF7A5-CE63-9B4B-1D1B-5C67835A6C05}"/>
              </a:ext>
            </a:extLst>
          </p:cNvPr>
          <p:cNvSpPr txBox="1"/>
          <p:nvPr/>
        </p:nvSpPr>
        <p:spPr>
          <a:xfrm>
            <a:off x="1674706" y="3710077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3C7C2A-D311-6194-EE0C-E8FF7857B6A9}"/>
              </a:ext>
            </a:extLst>
          </p:cNvPr>
          <p:cNvCxnSpPr/>
          <p:nvPr/>
        </p:nvCxnSpPr>
        <p:spPr>
          <a:xfrm>
            <a:off x="2240059" y="4034007"/>
            <a:ext cx="5715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F9A6C7-7E4D-B08C-B36C-EC8ECD4EFFAF}"/>
              </a:ext>
            </a:extLst>
          </p:cNvPr>
          <p:cNvCxnSpPr/>
          <p:nvPr/>
        </p:nvCxnSpPr>
        <p:spPr>
          <a:xfrm>
            <a:off x="977996" y="4057819"/>
            <a:ext cx="5715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F4A289-1A0D-9A6A-20C5-C74B7A2B60FC}"/>
              </a:ext>
            </a:extLst>
          </p:cNvPr>
          <p:cNvCxnSpPr>
            <a:cxnSpLocks/>
          </p:cNvCxnSpPr>
          <p:nvPr/>
        </p:nvCxnSpPr>
        <p:spPr>
          <a:xfrm flipV="1">
            <a:off x="1903606" y="3291057"/>
            <a:ext cx="0" cy="41902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01CF73-6AEC-D665-FF4E-79AA3BD191E4}"/>
              </a:ext>
            </a:extLst>
          </p:cNvPr>
          <p:cNvCxnSpPr>
            <a:cxnSpLocks/>
          </p:cNvCxnSpPr>
          <p:nvPr/>
        </p:nvCxnSpPr>
        <p:spPr>
          <a:xfrm flipV="1">
            <a:off x="1903606" y="4356408"/>
            <a:ext cx="0" cy="41902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C07B600-8979-7A68-7722-5B1B77BA7D6E}"/>
              </a:ext>
            </a:extLst>
          </p:cNvPr>
          <p:cNvSpPr txBox="1"/>
          <p:nvPr/>
        </p:nvSpPr>
        <p:spPr>
          <a:xfrm>
            <a:off x="1693755" y="2780396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BDB354-E6A8-DF35-0B50-AEBE661970A6}"/>
              </a:ext>
            </a:extLst>
          </p:cNvPr>
          <p:cNvSpPr txBox="1"/>
          <p:nvPr/>
        </p:nvSpPr>
        <p:spPr>
          <a:xfrm>
            <a:off x="2842849" y="3704235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2899CF-0803-DE82-3F9B-ACA757B5CC98}"/>
              </a:ext>
            </a:extLst>
          </p:cNvPr>
          <p:cNvSpPr txBox="1"/>
          <p:nvPr/>
        </p:nvSpPr>
        <p:spPr>
          <a:xfrm>
            <a:off x="1620929" y="4651942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9318D9-123D-D84C-EDC9-EE3F24BFA3B7}"/>
              </a:ext>
            </a:extLst>
          </p:cNvPr>
          <p:cNvSpPr txBox="1"/>
          <p:nvPr/>
        </p:nvSpPr>
        <p:spPr>
          <a:xfrm>
            <a:off x="484077" y="3734653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45CBB6-9C6C-C103-7820-94F476162EB4}"/>
              </a:ext>
            </a:extLst>
          </p:cNvPr>
          <p:cNvSpPr/>
          <p:nvPr/>
        </p:nvSpPr>
        <p:spPr>
          <a:xfrm>
            <a:off x="2234236" y="4898261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403D0DF-C25C-BBC7-627D-DCC4A17D4E53}"/>
              </a:ext>
            </a:extLst>
          </p:cNvPr>
          <p:cNvSpPr/>
          <p:nvPr/>
        </p:nvSpPr>
        <p:spPr>
          <a:xfrm>
            <a:off x="1504783" y="4908509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C09E98-03D4-70C6-493E-6604047E65B7}"/>
              </a:ext>
            </a:extLst>
          </p:cNvPr>
          <p:cNvSpPr/>
          <p:nvPr/>
        </p:nvSpPr>
        <p:spPr>
          <a:xfrm>
            <a:off x="1777037" y="5267265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86DB4D3-3B91-BF8E-E345-BC36FBD72027}"/>
              </a:ext>
            </a:extLst>
          </p:cNvPr>
          <p:cNvSpPr/>
          <p:nvPr/>
        </p:nvSpPr>
        <p:spPr>
          <a:xfrm>
            <a:off x="1949102" y="5274539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EC08A5-81E9-6AE6-FA84-4E5DEB2C673B}"/>
              </a:ext>
            </a:extLst>
          </p:cNvPr>
          <p:cNvSpPr/>
          <p:nvPr/>
        </p:nvSpPr>
        <p:spPr>
          <a:xfrm>
            <a:off x="2226858" y="503328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C76AAB-1FEE-8BC1-62D2-8D6261321FAD}"/>
              </a:ext>
            </a:extLst>
          </p:cNvPr>
          <p:cNvSpPr/>
          <p:nvPr/>
        </p:nvSpPr>
        <p:spPr>
          <a:xfrm>
            <a:off x="1504783" y="504353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8E73BD8-A756-BBA4-A6EE-5FC77EF67F86}"/>
              </a:ext>
            </a:extLst>
          </p:cNvPr>
          <p:cNvSpPr/>
          <p:nvPr/>
        </p:nvSpPr>
        <p:spPr>
          <a:xfrm>
            <a:off x="319703" y="3948886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8274C8-956C-8F46-C763-B4DE1E31AA38}"/>
              </a:ext>
            </a:extLst>
          </p:cNvPr>
          <p:cNvSpPr/>
          <p:nvPr/>
        </p:nvSpPr>
        <p:spPr>
          <a:xfrm>
            <a:off x="776277" y="364394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C58A0AC-88B8-2D0E-C566-6967E332FF57}"/>
              </a:ext>
            </a:extLst>
          </p:cNvPr>
          <p:cNvSpPr/>
          <p:nvPr/>
        </p:nvSpPr>
        <p:spPr>
          <a:xfrm>
            <a:off x="619747" y="431789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35FBCAC-70F8-4598-356C-7E480E50597C}"/>
              </a:ext>
            </a:extLst>
          </p:cNvPr>
          <p:cNvSpPr/>
          <p:nvPr/>
        </p:nvSpPr>
        <p:spPr>
          <a:xfrm>
            <a:off x="791812" y="432516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7BD5BF9-41F9-1861-96BD-65525EA61B79}"/>
              </a:ext>
            </a:extLst>
          </p:cNvPr>
          <p:cNvSpPr/>
          <p:nvPr/>
        </p:nvSpPr>
        <p:spPr>
          <a:xfrm>
            <a:off x="312325" y="408391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A7BE328-C8F0-4F27-91DB-EF90163E1A80}"/>
              </a:ext>
            </a:extLst>
          </p:cNvPr>
          <p:cNvSpPr/>
          <p:nvPr/>
        </p:nvSpPr>
        <p:spPr>
          <a:xfrm>
            <a:off x="619746" y="3651123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97F9FC-6AD2-A0B2-6565-E615C1C261E0}"/>
              </a:ext>
            </a:extLst>
          </p:cNvPr>
          <p:cNvCxnSpPr>
            <a:cxnSpLocks/>
          </p:cNvCxnSpPr>
          <p:nvPr/>
        </p:nvCxnSpPr>
        <p:spPr>
          <a:xfrm>
            <a:off x="2124070" y="3086678"/>
            <a:ext cx="0" cy="91921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823116-6E1D-4AC3-0EC3-F50FF6EEC133}"/>
              </a:ext>
            </a:extLst>
          </p:cNvPr>
          <p:cNvCxnSpPr>
            <a:cxnSpLocks/>
          </p:cNvCxnSpPr>
          <p:nvPr/>
        </p:nvCxnSpPr>
        <p:spPr>
          <a:xfrm>
            <a:off x="1981190" y="3215268"/>
            <a:ext cx="253294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F1CD379-E269-67D9-DCA6-366EB6FF85D6}"/>
              </a:ext>
            </a:extLst>
          </p:cNvPr>
          <p:cNvCxnSpPr>
            <a:cxnSpLocks/>
          </p:cNvCxnSpPr>
          <p:nvPr/>
        </p:nvCxnSpPr>
        <p:spPr>
          <a:xfrm flipH="1">
            <a:off x="2226798" y="3908412"/>
            <a:ext cx="638537" cy="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DDBD3F7-7DC2-4CD2-4E6F-890E178A304C}"/>
              </a:ext>
            </a:extLst>
          </p:cNvPr>
          <p:cNvCxnSpPr>
            <a:cxnSpLocks/>
          </p:cNvCxnSpPr>
          <p:nvPr/>
        </p:nvCxnSpPr>
        <p:spPr>
          <a:xfrm>
            <a:off x="2725831" y="3772476"/>
            <a:ext cx="0" cy="232955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C9A4877-3431-786E-8DF8-045C3AB5EE3E}"/>
              </a:ext>
            </a:extLst>
          </p:cNvPr>
          <p:cNvCxnSpPr>
            <a:cxnSpLocks/>
          </p:cNvCxnSpPr>
          <p:nvPr/>
        </p:nvCxnSpPr>
        <p:spPr>
          <a:xfrm flipH="1">
            <a:off x="967778" y="3886225"/>
            <a:ext cx="696709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45F6C3F-31F3-09B0-51E2-2596AC55DE20}"/>
              </a:ext>
            </a:extLst>
          </p:cNvPr>
          <p:cNvCxnSpPr>
            <a:cxnSpLocks/>
          </p:cNvCxnSpPr>
          <p:nvPr/>
        </p:nvCxnSpPr>
        <p:spPr>
          <a:xfrm>
            <a:off x="1539278" y="3747827"/>
            <a:ext cx="0" cy="23790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146F35E-CC8A-E196-2920-40075CFBFED3}"/>
              </a:ext>
            </a:extLst>
          </p:cNvPr>
          <p:cNvCxnSpPr>
            <a:cxnSpLocks/>
          </p:cNvCxnSpPr>
          <p:nvPr/>
        </p:nvCxnSpPr>
        <p:spPr>
          <a:xfrm>
            <a:off x="2102336" y="4154846"/>
            <a:ext cx="5501" cy="69865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0334346-F334-0B35-6675-0FDA09F76EEF}"/>
              </a:ext>
            </a:extLst>
          </p:cNvPr>
          <p:cNvCxnSpPr>
            <a:cxnSpLocks/>
          </p:cNvCxnSpPr>
          <p:nvPr/>
        </p:nvCxnSpPr>
        <p:spPr>
          <a:xfrm flipH="1">
            <a:off x="1973352" y="4320768"/>
            <a:ext cx="304144" cy="439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F841697-2700-F453-4D2B-53E062353CE4}"/>
              </a:ext>
            </a:extLst>
          </p:cNvPr>
          <p:cNvSpPr txBox="1"/>
          <p:nvPr/>
        </p:nvSpPr>
        <p:spPr>
          <a:xfrm>
            <a:off x="90055" y="1690688"/>
            <a:ext cx="6225020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But hey, why not this version…its polar…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D9994B-6AE4-A789-7F62-9A6DCA52F6CD}"/>
              </a:ext>
            </a:extLst>
          </p:cNvPr>
          <p:cNvSpPr txBox="1"/>
          <p:nvPr/>
        </p:nvSpPr>
        <p:spPr>
          <a:xfrm>
            <a:off x="2226798" y="5975153"/>
            <a:ext cx="6225020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Different versions is called…..</a:t>
            </a:r>
            <a:r>
              <a:rPr lang="en-US" sz="2800" b="1" u="sng" dirty="0">
                <a:solidFill>
                  <a:srgbClr val="FF0000"/>
                </a:solidFill>
              </a:rPr>
              <a:t>resonance</a:t>
            </a:r>
            <a:r>
              <a:rPr lang="en-US" sz="2800" b="1" dirty="0"/>
              <a:t>.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1DA0145-802E-F24B-9E2E-2B7746DE9316}"/>
              </a:ext>
            </a:extLst>
          </p:cNvPr>
          <p:cNvSpPr txBox="1"/>
          <p:nvPr/>
        </p:nvSpPr>
        <p:spPr>
          <a:xfrm>
            <a:off x="6189559" y="3511651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</a:t>
            </a:r>
            <a:endParaRPr lang="en-US" sz="3600" b="1" baseline="-250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B113FD-DB65-B4AE-B581-52785821A8FA}"/>
              </a:ext>
            </a:extLst>
          </p:cNvPr>
          <p:cNvCxnSpPr/>
          <p:nvPr/>
        </p:nvCxnSpPr>
        <p:spPr>
          <a:xfrm>
            <a:off x="6754912" y="3835581"/>
            <a:ext cx="5715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D604E6-DED9-57FF-16D1-FC35886CFB2D}"/>
              </a:ext>
            </a:extLst>
          </p:cNvPr>
          <p:cNvCxnSpPr/>
          <p:nvPr/>
        </p:nvCxnSpPr>
        <p:spPr>
          <a:xfrm>
            <a:off x="5492849" y="3859393"/>
            <a:ext cx="5715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EDED53-E920-E0DE-D34B-BF7BD2431F4B}"/>
              </a:ext>
            </a:extLst>
          </p:cNvPr>
          <p:cNvCxnSpPr>
            <a:cxnSpLocks/>
          </p:cNvCxnSpPr>
          <p:nvPr/>
        </p:nvCxnSpPr>
        <p:spPr>
          <a:xfrm flipV="1">
            <a:off x="6418459" y="3092631"/>
            <a:ext cx="0" cy="41902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B6C65E-E0CE-54E6-E41B-0BE5A3329C33}"/>
              </a:ext>
            </a:extLst>
          </p:cNvPr>
          <p:cNvCxnSpPr>
            <a:cxnSpLocks/>
          </p:cNvCxnSpPr>
          <p:nvPr/>
        </p:nvCxnSpPr>
        <p:spPr>
          <a:xfrm flipV="1">
            <a:off x="6418459" y="4157982"/>
            <a:ext cx="0" cy="41902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7045503-4B72-3980-C838-4583D4A9098B}"/>
              </a:ext>
            </a:extLst>
          </p:cNvPr>
          <p:cNvSpPr txBox="1"/>
          <p:nvPr/>
        </p:nvSpPr>
        <p:spPr>
          <a:xfrm>
            <a:off x="6208608" y="2581970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A095AF-C28A-623A-35D0-ACC26997CC12}"/>
              </a:ext>
            </a:extLst>
          </p:cNvPr>
          <p:cNvSpPr txBox="1"/>
          <p:nvPr/>
        </p:nvSpPr>
        <p:spPr>
          <a:xfrm>
            <a:off x="6189558" y="4465104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</a:t>
            </a:r>
            <a:endParaRPr lang="en-US" sz="3600" b="1" baseline="-25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43310B2-C9FC-45F5-353E-36629F745215}"/>
              </a:ext>
            </a:extLst>
          </p:cNvPr>
          <p:cNvSpPr txBox="1"/>
          <p:nvPr/>
        </p:nvSpPr>
        <p:spPr>
          <a:xfrm>
            <a:off x="7326412" y="3510886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23AA6C-732A-490F-E83A-D2B3DA48CFEE}"/>
              </a:ext>
            </a:extLst>
          </p:cNvPr>
          <p:cNvSpPr txBox="1"/>
          <p:nvPr/>
        </p:nvSpPr>
        <p:spPr>
          <a:xfrm>
            <a:off x="4998930" y="3536227"/>
            <a:ext cx="56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</a:t>
            </a:r>
            <a:endParaRPr lang="en-US" sz="3600" b="1" baseline="-250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F2F8A5-472A-E534-0517-6D8DE051E24A}"/>
              </a:ext>
            </a:extLst>
          </p:cNvPr>
          <p:cNvSpPr/>
          <p:nvPr/>
        </p:nvSpPr>
        <p:spPr>
          <a:xfrm>
            <a:off x="7939719" y="374094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0510964-F636-299B-4784-23192D67D7AE}"/>
              </a:ext>
            </a:extLst>
          </p:cNvPr>
          <p:cNvSpPr/>
          <p:nvPr/>
        </p:nvSpPr>
        <p:spPr>
          <a:xfrm>
            <a:off x="7639050" y="343599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8D85DE7-45B6-3459-9B83-C6A8C2721D1D}"/>
              </a:ext>
            </a:extLst>
          </p:cNvPr>
          <p:cNvSpPr/>
          <p:nvPr/>
        </p:nvSpPr>
        <p:spPr>
          <a:xfrm>
            <a:off x="7482520" y="410994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E49FBE3-CBC9-0DD8-7FE8-8872803D77CE}"/>
              </a:ext>
            </a:extLst>
          </p:cNvPr>
          <p:cNvSpPr/>
          <p:nvPr/>
        </p:nvSpPr>
        <p:spPr>
          <a:xfrm>
            <a:off x="7654585" y="411721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50FAA3D-CCE3-FE22-780E-1EE71AAE7424}"/>
              </a:ext>
            </a:extLst>
          </p:cNvPr>
          <p:cNvSpPr/>
          <p:nvPr/>
        </p:nvSpPr>
        <p:spPr>
          <a:xfrm>
            <a:off x="7932341" y="3875967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80308A9-1ED6-1161-3AEA-AA9DAAE89FB3}"/>
              </a:ext>
            </a:extLst>
          </p:cNvPr>
          <p:cNvSpPr/>
          <p:nvPr/>
        </p:nvSpPr>
        <p:spPr>
          <a:xfrm>
            <a:off x="7482519" y="3443177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C845541-EA5B-C708-A0AB-8F2ECC44910D}"/>
              </a:ext>
            </a:extLst>
          </p:cNvPr>
          <p:cNvSpPr/>
          <p:nvPr/>
        </p:nvSpPr>
        <p:spPr>
          <a:xfrm>
            <a:off x="4834556" y="3750460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5B589F6-B7D0-807A-E7EE-42E6FC828530}"/>
              </a:ext>
            </a:extLst>
          </p:cNvPr>
          <p:cNvSpPr/>
          <p:nvPr/>
        </p:nvSpPr>
        <p:spPr>
          <a:xfrm>
            <a:off x="5291130" y="344551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7858B2E-10EA-AA6C-1320-44AD1A4E8F9B}"/>
              </a:ext>
            </a:extLst>
          </p:cNvPr>
          <p:cNvSpPr/>
          <p:nvPr/>
        </p:nvSpPr>
        <p:spPr>
          <a:xfrm>
            <a:off x="5134600" y="4119464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A7440EF-41AF-586E-F661-1E896B687C9A}"/>
              </a:ext>
            </a:extLst>
          </p:cNvPr>
          <p:cNvSpPr/>
          <p:nvPr/>
        </p:nvSpPr>
        <p:spPr>
          <a:xfrm>
            <a:off x="5306665" y="4126738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D8B766B-6E93-FABD-D583-67A0BB848479}"/>
              </a:ext>
            </a:extLst>
          </p:cNvPr>
          <p:cNvSpPr/>
          <p:nvPr/>
        </p:nvSpPr>
        <p:spPr>
          <a:xfrm>
            <a:off x="4827178" y="3885487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7AD5815-E1C7-9354-D5E9-B2E454CDA788}"/>
              </a:ext>
            </a:extLst>
          </p:cNvPr>
          <p:cNvSpPr/>
          <p:nvPr/>
        </p:nvSpPr>
        <p:spPr>
          <a:xfrm>
            <a:off x="5134599" y="3452697"/>
            <a:ext cx="117987" cy="1062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ECF5980-58E5-38EC-20D8-4024A564C27A}"/>
              </a:ext>
            </a:extLst>
          </p:cNvPr>
          <p:cNvCxnSpPr>
            <a:cxnSpLocks/>
          </p:cNvCxnSpPr>
          <p:nvPr/>
        </p:nvCxnSpPr>
        <p:spPr>
          <a:xfrm>
            <a:off x="6638923" y="2888252"/>
            <a:ext cx="0" cy="919217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EC2BFC2-B91B-4D79-F74A-63989F7E78C7}"/>
              </a:ext>
            </a:extLst>
          </p:cNvPr>
          <p:cNvCxnSpPr>
            <a:cxnSpLocks/>
          </p:cNvCxnSpPr>
          <p:nvPr/>
        </p:nvCxnSpPr>
        <p:spPr>
          <a:xfrm>
            <a:off x="6496043" y="3016842"/>
            <a:ext cx="253294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005B95D-C9A3-C38C-285D-5375527C9D93}"/>
              </a:ext>
            </a:extLst>
          </p:cNvPr>
          <p:cNvCxnSpPr>
            <a:cxnSpLocks/>
          </p:cNvCxnSpPr>
          <p:nvPr/>
        </p:nvCxnSpPr>
        <p:spPr>
          <a:xfrm flipV="1">
            <a:off x="6638923" y="3816527"/>
            <a:ext cx="0" cy="981024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4226CF2-A999-AB96-7A72-8A229EA8A733}"/>
              </a:ext>
            </a:extLst>
          </p:cNvPr>
          <p:cNvCxnSpPr>
            <a:cxnSpLocks/>
          </p:cNvCxnSpPr>
          <p:nvPr/>
        </p:nvCxnSpPr>
        <p:spPr>
          <a:xfrm>
            <a:off x="6496048" y="4640385"/>
            <a:ext cx="253294" cy="0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4A3A4CB-8611-A904-1962-C5B1F23BD428}"/>
              </a:ext>
            </a:extLst>
          </p:cNvPr>
          <p:cNvCxnSpPr>
            <a:cxnSpLocks/>
          </p:cNvCxnSpPr>
          <p:nvPr/>
        </p:nvCxnSpPr>
        <p:spPr>
          <a:xfrm flipH="1">
            <a:off x="5482631" y="3687799"/>
            <a:ext cx="696709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37D28DE-BD5C-070B-B8AE-40108EDA1F8A}"/>
              </a:ext>
            </a:extLst>
          </p:cNvPr>
          <p:cNvCxnSpPr>
            <a:cxnSpLocks/>
          </p:cNvCxnSpPr>
          <p:nvPr/>
        </p:nvCxnSpPr>
        <p:spPr>
          <a:xfrm>
            <a:off x="6054131" y="3549401"/>
            <a:ext cx="0" cy="23790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5689CAB-6BE5-688C-34A8-0914404F0604}"/>
              </a:ext>
            </a:extLst>
          </p:cNvPr>
          <p:cNvCxnSpPr>
            <a:cxnSpLocks/>
          </p:cNvCxnSpPr>
          <p:nvPr/>
        </p:nvCxnSpPr>
        <p:spPr>
          <a:xfrm>
            <a:off x="6736210" y="3655346"/>
            <a:ext cx="714825" cy="1478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F6A2B65-8400-528C-5FF5-82C4199C75BC}"/>
              </a:ext>
            </a:extLst>
          </p:cNvPr>
          <p:cNvCxnSpPr>
            <a:cxnSpLocks/>
          </p:cNvCxnSpPr>
          <p:nvPr/>
        </p:nvCxnSpPr>
        <p:spPr>
          <a:xfrm>
            <a:off x="6839609" y="3516948"/>
            <a:ext cx="0" cy="23790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616E0822-2F85-75FF-895A-8BBEE491EE04}"/>
              </a:ext>
            </a:extLst>
          </p:cNvPr>
          <p:cNvSpPr txBox="1"/>
          <p:nvPr/>
        </p:nvSpPr>
        <p:spPr>
          <a:xfrm>
            <a:off x="7600507" y="2581970"/>
            <a:ext cx="914397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92 %</a:t>
            </a:r>
            <a:endParaRPr lang="en-US" sz="28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14B89D5-DF50-540D-E95A-BA6289E051B2}"/>
              </a:ext>
            </a:extLst>
          </p:cNvPr>
          <p:cNvSpPr txBox="1"/>
          <p:nvPr/>
        </p:nvSpPr>
        <p:spPr>
          <a:xfrm>
            <a:off x="271463" y="4951373"/>
            <a:ext cx="914397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8 %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68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6" grpId="0" animBg="1"/>
      <p:bldP spid="37" grpId="0" animBg="1"/>
      <p:bldP spid="38" grpId="0" animBg="1"/>
      <p:bldP spid="66" grpId="0" animBg="1"/>
      <p:bldP spid="29" grpId="0" animBg="1"/>
      <p:bldP spid="30" grpId="0"/>
      <p:bldP spid="42" grpId="0"/>
      <p:bldP spid="43" grpId="0"/>
      <p:bldP spid="45" grpId="0"/>
      <p:bldP spid="46" grpId="0"/>
      <p:bldP spid="49" grpId="0" animBg="1"/>
      <p:bldP spid="50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5" grpId="0" animBg="1"/>
      <p:bldP spid="69" grpId="0" animBg="1"/>
      <p:bldP spid="82" grpId="0" animBg="1"/>
      <p:bldP spid="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354-11BB-D7E4-E4A5-C501377D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8579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Example: Practice Exercise 10.2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77BE7-5E50-28F8-2E94-CB0BBF2CFF24}"/>
              </a:ext>
            </a:extLst>
          </p:cNvPr>
          <p:cNvSpPr txBox="1"/>
          <p:nvPr/>
        </p:nvSpPr>
        <p:spPr>
          <a:xfrm>
            <a:off x="0" y="58635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/>
              <a:t>Does the AlCl</a:t>
            </a:r>
            <a:r>
              <a:rPr lang="en-CA" sz="2400" i="1" baseline="-25000" dirty="0"/>
              <a:t>3</a:t>
            </a:r>
            <a:r>
              <a:rPr lang="en-CA" sz="2400" i="1" dirty="0"/>
              <a:t> molecule have a dipole moment? EXPLAIN.</a:t>
            </a:r>
            <a:endParaRPr lang="en-CA" sz="2400" i="1" baseline="30000" dirty="0"/>
          </a:p>
        </p:txBody>
      </p:sp>
    </p:spTree>
    <p:extLst>
      <p:ext uri="{BB962C8B-B14F-4D97-AF65-F5344CB8AC3E}">
        <p14:creationId xmlns:p14="http://schemas.microsoft.com/office/powerpoint/2010/main" val="4010211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A403-6FBC-A4F7-3044-50A13F43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90" y="365125"/>
            <a:ext cx="11165910" cy="1325563"/>
          </a:xfrm>
        </p:spPr>
        <p:txBody>
          <a:bodyPr/>
          <a:lstStyle/>
          <a:p>
            <a:r>
              <a:rPr lang="en-US" b="1" i="1" dirty="0">
                <a:solidFill>
                  <a:srgbClr val="00B0F0"/>
                </a:solidFill>
              </a:rPr>
              <a:t>Key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A479A-32D9-7597-006F-5558C8880232}"/>
              </a:ext>
            </a:extLst>
          </p:cNvPr>
          <p:cNvSpPr txBox="1"/>
          <p:nvPr/>
        </p:nvSpPr>
        <p:spPr>
          <a:xfrm>
            <a:off x="3144033" y="1885080"/>
            <a:ext cx="3171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CA61A5-469F-0C45-42B2-152A66589D42}"/>
              </a:ext>
            </a:extLst>
          </p:cNvPr>
          <p:cNvSpPr txBox="1"/>
          <p:nvPr/>
        </p:nvSpPr>
        <p:spPr>
          <a:xfrm>
            <a:off x="187890" y="1834976"/>
            <a:ext cx="27875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Bond </a:t>
            </a:r>
            <a:r>
              <a:rPr lang="en-US" sz="2000" dirty="0"/>
              <a:t>order (P. 433)</a:t>
            </a:r>
          </a:p>
          <a:p>
            <a:endParaRPr lang="en-US" sz="2000" dirty="0"/>
          </a:p>
          <a:p>
            <a:r>
              <a:rPr lang="en-US" sz="2000" dirty="0"/>
              <a:t>Boding molecular </a:t>
            </a:r>
          </a:p>
          <a:p>
            <a:r>
              <a:rPr lang="en-US" sz="2000" dirty="0"/>
              <a:t>Orbital (P. 430) </a:t>
            </a:r>
          </a:p>
          <a:p>
            <a:endParaRPr lang="en-US" sz="2000" dirty="0"/>
          </a:p>
          <a:p>
            <a:r>
              <a:rPr lang="en-US" sz="2000" dirty="0"/>
              <a:t>Delocalized molecular orbital (P. 438)</a:t>
            </a:r>
          </a:p>
          <a:p>
            <a:endParaRPr lang="en-US" sz="2000" dirty="0"/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0EB70F-0F78-A7E1-4916-04D476F933F3}"/>
                  </a:ext>
                </a:extLst>
              </p:cNvPr>
              <p:cNvSpPr txBox="1"/>
              <p:nvPr/>
            </p:nvSpPr>
            <p:spPr>
              <a:xfrm>
                <a:off x="3081403" y="1834976"/>
                <a:ext cx="317117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Dipole moment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(P. 409)</a:t>
                </a:r>
              </a:p>
              <a:p>
                <a:endParaRPr lang="en-US" dirty="0"/>
              </a:p>
              <a:p>
                <a:r>
                  <a:rPr lang="en-US" dirty="0"/>
                  <a:t>Hybrid orbital (P. 418)</a:t>
                </a:r>
              </a:p>
              <a:p>
                <a:endParaRPr lang="en-US" dirty="0"/>
              </a:p>
              <a:p>
                <a:r>
                  <a:rPr lang="en-US" dirty="0"/>
                  <a:t>Hybridization (P. 418)</a:t>
                </a:r>
              </a:p>
              <a:p>
                <a:endParaRPr lang="en-US" dirty="0"/>
              </a:p>
              <a:p>
                <a:r>
                  <a:rPr lang="en-US" dirty="0"/>
                  <a:t>Molecular orbital (P. 429)</a:t>
                </a:r>
              </a:p>
              <a:p>
                <a:endParaRPr lang="en-US" dirty="0"/>
              </a:p>
              <a:p>
                <a:r>
                  <a:rPr lang="en-US" dirty="0"/>
                  <a:t>Nonpolar molecule (P. 410)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0EB70F-0F78-A7E1-4916-04D476F9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403" y="1834976"/>
                <a:ext cx="3171173" cy="2585323"/>
              </a:xfrm>
              <a:prstGeom prst="rect">
                <a:avLst/>
              </a:prstGeom>
              <a:blipFill>
                <a:blip r:embed="rId2"/>
                <a:stretch>
                  <a:fillRect l="-1594" t="-980" b="-3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0857C0-B466-7AF2-897B-B3DC7B84BBC1}"/>
                  </a:ext>
                </a:extLst>
              </p:cNvPr>
              <p:cNvSpPr txBox="1"/>
              <p:nvPr/>
            </p:nvSpPr>
            <p:spPr>
              <a:xfrm>
                <a:off x="6096000" y="1834976"/>
                <a:ext cx="303286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Pi Bond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𝑏𝑜𝑛𝑑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b="0" dirty="0">
                    <a:ea typeface="Cambria Math" panose="02040503050406030204" pitchFamily="18" charset="0"/>
                  </a:rPr>
                  <a:t>(P. 426)</a:t>
                </a:r>
              </a:p>
              <a:p>
                <a:endParaRPr lang="en-US" dirty="0"/>
              </a:p>
              <a:p>
                <a:r>
                  <a:rPr lang="en-US" dirty="0"/>
                  <a:t>Pi molecular orbital (P. 432)</a:t>
                </a:r>
              </a:p>
              <a:p>
                <a:endParaRPr lang="en-US" dirty="0"/>
              </a:p>
              <a:p>
                <a:r>
                  <a:rPr lang="en-US" dirty="0"/>
                  <a:t>Polar molecule (P. 410)</a:t>
                </a:r>
              </a:p>
              <a:p>
                <a:endParaRPr lang="en-US" dirty="0"/>
              </a:p>
              <a:p>
                <a:r>
                  <a:rPr lang="en-US" dirty="0"/>
                  <a:t>Sigma bond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ℴ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𝑏𝑜𝑛𝑑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ea typeface="Cambria Math" panose="02040503050406030204" pitchFamily="18" charset="0"/>
                  </a:rPr>
                  <a:t> (P. 426)</a:t>
                </a:r>
              </a:p>
              <a:p>
                <a:endParaRPr lang="en-US" dirty="0"/>
              </a:p>
              <a:p>
                <a:r>
                  <a:rPr lang="en-US" dirty="0"/>
                  <a:t>Sigma molecular </a:t>
                </a:r>
              </a:p>
              <a:p>
                <a:r>
                  <a:rPr lang="en-US" dirty="0"/>
                  <a:t>orbital (P. 430)</a:t>
                </a:r>
              </a:p>
              <a:p>
                <a:endParaRPr lang="en-US" dirty="0"/>
              </a:p>
              <a:p>
                <a:r>
                  <a:rPr lang="en-US" dirty="0"/>
                  <a:t>Valence Shell (P. 400)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0857C0-B466-7AF2-897B-B3DC7B84B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34976"/>
                <a:ext cx="3032866" cy="3416320"/>
              </a:xfrm>
              <a:prstGeom prst="rect">
                <a:avLst/>
              </a:prstGeom>
              <a:blipFill>
                <a:blip r:embed="rId3"/>
                <a:stretch>
                  <a:fillRect l="-1667" t="-741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4D31A48-1377-DDB0-CD78-44E0DC105B18}"/>
              </a:ext>
            </a:extLst>
          </p:cNvPr>
          <p:cNvSpPr txBox="1"/>
          <p:nvPr/>
        </p:nvSpPr>
        <p:spPr>
          <a:xfrm>
            <a:off x="9128866" y="1885080"/>
            <a:ext cx="2647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Valence Shell Electron Pair Repulsion (VSEPR) model (P.400)	</a:t>
            </a:r>
          </a:p>
        </p:txBody>
      </p:sp>
    </p:spTree>
    <p:extLst>
      <p:ext uri="{BB962C8B-B14F-4D97-AF65-F5344CB8AC3E}">
        <p14:creationId xmlns:p14="http://schemas.microsoft.com/office/powerpoint/2010/main" val="1083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64" y="87682"/>
            <a:ext cx="11546910" cy="75123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AB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 (Linear)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2800" dirty="0"/>
              <a:t>(2 Bonding and 0 Lone Pairs)</a:t>
            </a:r>
            <a:endParaRPr lang="en-US" sz="3600" dirty="0"/>
          </a:p>
        </p:txBody>
      </p:sp>
      <p:pic>
        <p:nvPicPr>
          <p:cNvPr id="3076" name="Picture 4" descr="Applying the VSEPR Model">
            <a:extLst>
              <a:ext uri="{FF2B5EF4-FFF2-40B4-BE49-F238E27FC236}">
                <a16:creationId xmlns:a16="http://schemas.microsoft.com/office/drawing/2014/main" id="{CD81DD0F-EDE2-6AC0-EEC2-08E26501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23" y="4376369"/>
            <a:ext cx="5446636" cy="23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A6CA9-AA47-8F02-E927-1ACD85E31F60}"/>
              </a:ext>
            </a:extLst>
          </p:cNvPr>
          <p:cNvSpPr txBox="1"/>
          <p:nvPr/>
        </p:nvSpPr>
        <p:spPr>
          <a:xfrm>
            <a:off x="187320" y="1222648"/>
            <a:ext cx="10244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electrons in the bonds repulse each other</a:t>
            </a:r>
            <a:r>
              <a:rPr lang="en-US" sz="2800" dirty="0"/>
              <a:t> (same charge)….so you keep them as far from each other as possible.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1CFA7-4196-38AA-89E7-69E9DD199A15}"/>
              </a:ext>
            </a:extLst>
          </p:cNvPr>
          <p:cNvSpPr txBox="1"/>
          <p:nvPr/>
        </p:nvSpPr>
        <p:spPr>
          <a:xfrm>
            <a:off x="187319" y="2474893"/>
            <a:ext cx="1024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central atom </a:t>
            </a:r>
            <a:r>
              <a:rPr lang="en-US" sz="2800" dirty="0"/>
              <a:t>can form </a:t>
            </a:r>
            <a:r>
              <a:rPr lang="en-US" sz="2800" dirty="0">
                <a:solidFill>
                  <a:srgbClr val="FF0000"/>
                </a:solidFill>
              </a:rPr>
              <a:t>two bonds </a:t>
            </a:r>
            <a:r>
              <a:rPr lang="en-US" sz="2800" dirty="0"/>
              <a:t>and has </a:t>
            </a:r>
            <a:r>
              <a:rPr lang="en-US" sz="2800" dirty="0">
                <a:solidFill>
                  <a:srgbClr val="FF0000"/>
                </a:solidFill>
              </a:rPr>
              <a:t>no lone pairs</a:t>
            </a:r>
            <a:r>
              <a:rPr lang="en-US" sz="28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C8DD05-8CB0-68CE-AA0A-4819015C5AE1}"/>
              </a:ext>
            </a:extLst>
          </p:cNvPr>
          <p:cNvSpPr/>
          <p:nvPr/>
        </p:nvSpPr>
        <p:spPr>
          <a:xfrm>
            <a:off x="8843375" y="5323562"/>
            <a:ext cx="1002083" cy="134028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E44FA-EC25-C827-934D-30C9F6481DEC}"/>
              </a:ext>
            </a:extLst>
          </p:cNvPr>
          <p:cNvSpPr txBox="1"/>
          <p:nvPr/>
        </p:nvSpPr>
        <p:spPr>
          <a:xfrm>
            <a:off x="55905" y="4804302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Like: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8E32A-F5E1-E423-D059-D2E76ABDB893}"/>
              </a:ext>
            </a:extLst>
          </p:cNvPr>
          <p:cNvSpPr txBox="1"/>
          <p:nvPr/>
        </p:nvSpPr>
        <p:spPr>
          <a:xfrm>
            <a:off x="1463836" y="4114759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8DAF0-7DE2-CCDC-47C0-D35AAB0B6AEB}"/>
              </a:ext>
            </a:extLst>
          </p:cNvPr>
          <p:cNvSpPr txBox="1"/>
          <p:nvPr/>
        </p:nvSpPr>
        <p:spPr>
          <a:xfrm>
            <a:off x="1463837" y="4474977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B6F4C-EE78-EFA5-10C4-93D8F1E43112}"/>
              </a:ext>
            </a:extLst>
          </p:cNvPr>
          <p:cNvSpPr txBox="1"/>
          <p:nvPr/>
        </p:nvSpPr>
        <p:spPr>
          <a:xfrm>
            <a:off x="1463836" y="4933803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3B1466-970E-E96E-00C6-33903AF19F80}"/>
              </a:ext>
            </a:extLst>
          </p:cNvPr>
          <p:cNvSpPr txBox="1"/>
          <p:nvPr/>
        </p:nvSpPr>
        <p:spPr>
          <a:xfrm>
            <a:off x="1463836" y="5358415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8017E-83AB-EAD0-DC5E-207F81BF7530}"/>
              </a:ext>
            </a:extLst>
          </p:cNvPr>
          <p:cNvSpPr txBox="1"/>
          <p:nvPr/>
        </p:nvSpPr>
        <p:spPr>
          <a:xfrm>
            <a:off x="1463835" y="5813864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5D027D-562A-6286-909C-F86CABAF4CB4}"/>
              </a:ext>
            </a:extLst>
          </p:cNvPr>
          <p:cNvSpPr txBox="1"/>
          <p:nvPr/>
        </p:nvSpPr>
        <p:spPr>
          <a:xfrm>
            <a:off x="1463835" y="6241562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38DA4-E304-C681-B0B9-062A6B1AC875}"/>
              </a:ext>
            </a:extLst>
          </p:cNvPr>
          <p:cNvSpPr txBox="1"/>
          <p:nvPr/>
        </p:nvSpPr>
        <p:spPr>
          <a:xfrm>
            <a:off x="3174387" y="4701040"/>
            <a:ext cx="3143285" cy="9541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What do you notice about these?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DBF0022-9B7A-ECC6-C8EF-47D72A2FDBE2}"/>
              </a:ext>
            </a:extLst>
          </p:cNvPr>
          <p:cNvSpPr/>
          <p:nvPr/>
        </p:nvSpPr>
        <p:spPr>
          <a:xfrm>
            <a:off x="2415848" y="4158172"/>
            <a:ext cx="659861" cy="2505675"/>
          </a:xfrm>
          <a:prstGeom prst="rightBrac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ECEA08-C3B3-2233-F72C-1F7FEA84C923}"/>
              </a:ext>
            </a:extLst>
          </p:cNvPr>
          <p:cNvSpPr txBox="1"/>
          <p:nvPr/>
        </p:nvSpPr>
        <p:spPr>
          <a:xfrm>
            <a:off x="792458" y="3611639"/>
            <a:ext cx="1909382" cy="5232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All </a:t>
            </a:r>
            <a:r>
              <a:rPr lang="en-US" sz="2800" b="1" u="sng" dirty="0">
                <a:solidFill>
                  <a:srgbClr val="FF0000"/>
                </a:solidFill>
              </a:rPr>
              <a:t>Group 2</a:t>
            </a:r>
          </a:p>
        </p:txBody>
      </p:sp>
    </p:spTree>
    <p:extLst>
      <p:ext uri="{BB962C8B-B14F-4D97-AF65-F5344CB8AC3E}">
        <p14:creationId xmlns:p14="http://schemas.microsoft.com/office/powerpoint/2010/main" val="42178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64" y="87682"/>
            <a:ext cx="11546910" cy="75123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AB</a:t>
            </a:r>
            <a:r>
              <a:rPr lang="en-US" sz="3600" baseline="-25000" dirty="0">
                <a:solidFill>
                  <a:srgbClr val="FF0000"/>
                </a:solidFill>
              </a:rPr>
              <a:t>3</a:t>
            </a:r>
            <a:r>
              <a:rPr lang="en-US" sz="3600" dirty="0">
                <a:solidFill>
                  <a:srgbClr val="FF0000"/>
                </a:solidFill>
              </a:rPr>
              <a:t> (Trigonal Planar)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2800" dirty="0"/>
              <a:t>(3 Bonding and 0 Lone Pairs)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A6CA9-AA47-8F02-E927-1ACD85E31F60}"/>
              </a:ext>
            </a:extLst>
          </p:cNvPr>
          <p:cNvSpPr txBox="1"/>
          <p:nvPr/>
        </p:nvSpPr>
        <p:spPr>
          <a:xfrm>
            <a:off x="187320" y="1222648"/>
            <a:ext cx="10244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electrons in the bonds repulse each other</a:t>
            </a:r>
            <a:r>
              <a:rPr lang="en-US" sz="2800" dirty="0"/>
              <a:t> (same charge)….so you keep them as far from each other as possible.</a:t>
            </a:r>
          </a:p>
        </p:txBody>
      </p:sp>
      <p:pic>
        <p:nvPicPr>
          <p:cNvPr id="1030" name="Picture 6" descr="VSEPR theory Bent molecular geometry Trigonal planar molecular geometry  Lone pair, 3d information, angle, chemistry, chemical Bond png | PNGWing">
            <a:extLst>
              <a:ext uri="{FF2B5EF4-FFF2-40B4-BE49-F238E27FC236}">
                <a16:creationId xmlns:a16="http://schemas.microsoft.com/office/drawing/2014/main" id="{D580B0FB-627C-2A7B-E103-7CCB152D0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58" y="2992582"/>
            <a:ext cx="4769869" cy="377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31F6CD28-9DF5-188E-DE8D-D71E9ADA6BE2}"/>
              </a:ext>
            </a:extLst>
          </p:cNvPr>
          <p:cNvSpPr/>
          <p:nvPr/>
        </p:nvSpPr>
        <p:spPr>
          <a:xfrm>
            <a:off x="9254835" y="4003967"/>
            <a:ext cx="1773381" cy="2964873"/>
          </a:xfrm>
          <a:prstGeom prst="arc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C198C-4095-F0DD-91C4-4676D5128D49}"/>
              </a:ext>
            </a:extLst>
          </p:cNvPr>
          <p:cNvSpPr txBox="1"/>
          <p:nvPr/>
        </p:nvSpPr>
        <p:spPr>
          <a:xfrm>
            <a:off x="10725457" y="3838640"/>
            <a:ext cx="1700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120 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6DEA2-9F85-2948-3252-D1C2AAE45C4C}"/>
              </a:ext>
            </a:extLst>
          </p:cNvPr>
          <p:cNvSpPr txBox="1"/>
          <p:nvPr/>
        </p:nvSpPr>
        <p:spPr>
          <a:xfrm>
            <a:off x="187319" y="2474893"/>
            <a:ext cx="1024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central atom </a:t>
            </a:r>
            <a:r>
              <a:rPr lang="en-US" sz="2800" dirty="0"/>
              <a:t>can form </a:t>
            </a:r>
            <a:r>
              <a:rPr lang="en-US" sz="2800" dirty="0">
                <a:solidFill>
                  <a:srgbClr val="FF0000"/>
                </a:solidFill>
              </a:rPr>
              <a:t>three bonds </a:t>
            </a:r>
            <a:r>
              <a:rPr lang="en-US" sz="2800" dirty="0"/>
              <a:t>and has </a:t>
            </a:r>
            <a:r>
              <a:rPr lang="en-US" sz="2800" dirty="0">
                <a:solidFill>
                  <a:srgbClr val="FF0000"/>
                </a:solidFill>
              </a:rPr>
              <a:t>no lone pairs</a:t>
            </a:r>
            <a:r>
              <a:rPr lang="en-US" sz="28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04C414-370F-02E7-9322-1B70A80D2400}"/>
              </a:ext>
            </a:extLst>
          </p:cNvPr>
          <p:cNvSpPr txBox="1"/>
          <p:nvPr/>
        </p:nvSpPr>
        <p:spPr>
          <a:xfrm>
            <a:off x="55905" y="4804302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Like: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8286C-27C4-BC88-7EA5-37ACF3C20746}"/>
              </a:ext>
            </a:extLst>
          </p:cNvPr>
          <p:cNvSpPr txBox="1"/>
          <p:nvPr/>
        </p:nvSpPr>
        <p:spPr>
          <a:xfrm>
            <a:off x="1463836" y="4114759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A09E3A-CCCB-365F-C4D2-AAA0AD20C382}"/>
              </a:ext>
            </a:extLst>
          </p:cNvPr>
          <p:cNvSpPr txBox="1"/>
          <p:nvPr/>
        </p:nvSpPr>
        <p:spPr>
          <a:xfrm>
            <a:off x="1463837" y="4474977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8F7FA-ACDC-69BE-85F6-1DA7021CFB48}"/>
              </a:ext>
            </a:extLst>
          </p:cNvPr>
          <p:cNvSpPr txBox="1"/>
          <p:nvPr/>
        </p:nvSpPr>
        <p:spPr>
          <a:xfrm>
            <a:off x="1463836" y="4933803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6107D6-51C1-29C0-8E83-6786B230587A}"/>
              </a:ext>
            </a:extLst>
          </p:cNvPr>
          <p:cNvSpPr txBox="1"/>
          <p:nvPr/>
        </p:nvSpPr>
        <p:spPr>
          <a:xfrm>
            <a:off x="1463836" y="5358415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B9190D-EEC7-98BE-1307-1BD45EA03240}"/>
              </a:ext>
            </a:extLst>
          </p:cNvPr>
          <p:cNvSpPr txBox="1"/>
          <p:nvPr/>
        </p:nvSpPr>
        <p:spPr>
          <a:xfrm>
            <a:off x="1463835" y="5813864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Tl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31F6EC-6E42-360F-3D7E-DD656E79A50D}"/>
              </a:ext>
            </a:extLst>
          </p:cNvPr>
          <p:cNvSpPr txBox="1"/>
          <p:nvPr/>
        </p:nvSpPr>
        <p:spPr>
          <a:xfrm>
            <a:off x="1463835" y="6241562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Uut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15BDD7-B939-F2FD-EC00-2B165B7BB8D6}"/>
              </a:ext>
            </a:extLst>
          </p:cNvPr>
          <p:cNvSpPr txBox="1"/>
          <p:nvPr/>
        </p:nvSpPr>
        <p:spPr>
          <a:xfrm>
            <a:off x="3111157" y="5009349"/>
            <a:ext cx="3143285" cy="9541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What do you notice about these?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9D18DA90-A751-872D-CFDE-C666172ABCE6}"/>
              </a:ext>
            </a:extLst>
          </p:cNvPr>
          <p:cNvSpPr/>
          <p:nvPr/>
        </p:nvSpPr>
        <p:spPr>
          <a:xfrm>
            <a:off x="2415848" y="4158172"/>
            <a:ext cx="659861" cy="2505675"/>
          </a:xfrm>
          <a:prstGeom prst="rightBrac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328A06-F936-7536-B48E-5DADE42C314C}"/>
              </a:ext>
            </a:extLst>
          </p:cNvPr>
          <p:cNvSpPr txBox="1"/>
          <p:nvPr/>
        </p:nvSpPr>
        <p:spPr>
          <a:xfrm>
            <a:off x="792457" y="3611639"/>
            <a:ext cx="2075433" cy="5232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All </a:t>
            </a:r>
            <a:r>
              <a:rPr lang="en-US" sz="2800" b="1" u="sng" dirty="0">
                <a:solidFill>
                  <a:srgbClr val="FF0000"/>
                </a:solidFill>
              </a:rPr>
              <a:t>Group 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D5E2C6-148F-2224-05C3-38F37911483D}"/>
              </a:ext>
            </a:extLst>
          </p:cNvPr>
          <p:cNvSpPr txBox="1"/>
          <p:nvPr/>
        </p:nvSpPr>
        <p:spPr>
          <a:xfrm>
            <a:off x="2979522" y="2931324"/>
            <a:ext cx="4373335" cy="18158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Group 3 </a:t>
            </a:r>
            <a:r>
              <a:rPr lang="en-US" sz="2800" b="1" dirty="0">
                <a:solidFill>
                  <a:srgbClr val="FF0000"/>
                </a:solidFill>
              </a:rPr>
              <a:t>also has 3+ charges, but we try not to look at transition metal as they act strangely.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64" y="87682"/>
            <a:ext cx="11546910" cy="75123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AB</a:t>
            </a:r>
            <a:r>
              <a:rPr lang="en-US" sz="3600" baseline="-25000" dirty="0">
                <a:solidFill>
                  <a:srgbClr val="FF0000"/>
                </a:solidFill>
              </a:rPr>
              <a:t>4</a:t>
            </a:r>
            <a:r>
              <a:rPr lang="en-US" sz="3600" dirty="0">
                <a:solidFill>
                  <a:srgbClr val="FF0000"/>
                </a:solidFill>
              </a:rPr>
              <a:t> (Tetrahedral)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2800" dirty="0"/>
              <a:t>(4 Bonding and 0 Lone Pairs)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A6CA9-AA47-8F02-E927-1ACD85E31F60}"/>
              </a:ext>
            </a:extLst>
          </p:cNvPr>
          <p:cNvSpPr txBox="1"/>
          <p:nvPr/>
        </p:nvSpPr>
        <p:spPr>
          <a:xfrm>
            <a:off x="187320" y="1222648"/>
            <a:ext cx="10244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electrons in the bonds repulse each other</a:t>
            </a:r>
            <a:r>
              <a:rPr lang="en-US" sz="2800" dirty="0"/>
              <a:t> (same charge)….so you keep them as far from each other as possible.</a:t>
            </a:r>
          </a:p>
        </p:txBody>
      </p:sp>
      <p:pic>
        <p:nvPicPr>
          <p:cNvPr id="2050" name="Picture 2" descr="VSEPR">
            <a:extLst>
              <a:ext uri="{FF2B5EF4-FFF2-40B4-BE49-F238E27FC236}">
                <a16:creationId xmlns:a16="http://schemas.microsoft.com/office/drawing/2014/main" id="{550E0771-6DE8-29E2-D9D3-D084539C9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3466070"/>
            <a:ext cx="4543341" cy="33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5CE4C340-1F34-12B3-0AF5-2FC14EE3376D}"/>
              </a:ext>
            </a:extLst>
          </p:cNvPr>
          <p:cNvSpPr/>
          <p:nvPr/>
        </p:nvSpPr>
        <p:spPr>
          <a:xfrm rot="16932703">
            <a:off x="8960178" y="3345870"/>
            <a:ext cx="1787926" cy="2809388"/>
          </a:xfrm>
          <a:prstGeom prst="arc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CFBF5-A4DE-3FD5-D074-8623447D02F3}"/>
              </a:ext>
            </a:extLst>
          </p:cNvPr>
          <p:cNvSpPr txBox="1"/>
          <p:nvPr/>
        </p:nvSpPr>
        <p:spPr>
          <a:xfrm>
            <a:off x="8136223" y="3247400"/>
            <a:ext cx="1700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109.5 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6495C8-9FD7-754F-03F4-0C1E0B63766F}"/>
              </a:ext>
            </a:extLst>
          </p:cNvPr>
          <p:cNvSpPr txBox="1"/>
          <p:nvPr/>
        </p:nvSpPr>
        <p:spPr>
          <a:xfrm>
            <a:off x="187319" y="2474893"/>
            <a:ext cx="10244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central atom </a:t>
            </a:r>
            <a:r>
              <a:rPr lang="en-US" sz="2800" dirty="0"/>
              <a:t>can form </a:t>
            </a:r>
            <a:r>
              <a:rPr lang="en-US" sz="2800" dirty="0">
                <a:solidFill>
                  <a:srgbClr val="FF0000"/>
                </a:solidFill>
              </a:rPr>
              <a:t>four bonds </a:t>
            </a:r>
            <a:r>
              <a:rPr lang="en-US" sz="2800" dirty="0"/>
              <a:t>and has </a:t>
            </a:r>
            <a:r>
              <a:rPr lang="en-US" sz="2800" dirty="0">
                <a:solidFill>
                  <a:srgbClr val="FF0000"/>
                </a:solidFill>
              </a:rPr>
              <a:t>no lone pairs</a:t>
            </a:r>
            <a:r>
              <a:rPr lang="en-US" sz="2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00C33-B28D-EF01-5589-C51C81E6EF29}"/>
              </a:ext>
            </a:extLst>
          </p:cNvPr>
          <p:cNvSpPr txBox="1"/>
          <p:nvPr/>
        </p:nvSpPr>
        <p:spPr>
          <a:xfrm>
            <a:off x="55905" y="4804302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Like: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AC5EC-0AFA-F76C-244F-883EBD2A50EB}"/>
              </a:ext>
            </a:extLst>
          </p:cNvPr>
          <p:cNvSpPr txBox="1"/>
          <p:nvPr/>
        </p:nvSpPr>
        <p:spPr>
          <a:xfrm>
            <a:off x="1463836" y="4114759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A80D3-DF78-D810-9B13-8A186AD85E7F}"/>
              </a:ext>
            </a:extLst>
          </p:cNvPr>
          <p:cNvSpPr txBox="1"/>
          <p:nvPr/>
        </p:nvSpPr>
        <p:spPr>
          <a:xfrm>
            <a:off x="1463837" y="4474977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9D0CA-674D-101E-571A-28401E9B4386}"/>
              </a:ext>
            </a:extLst>
          </p:cNvPr>
          <p:cNvSpPr txBox="1"/>
          <p:nvPr/>
        </p:nvSpPr>
        <p:spPr>
          <a:xfrm>
            <a:off x="1463836" y="4933803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14DE3-EC70-CD02-82AD-DE18671578A6}"/>
              </a:ext>
            </a:extLst>
          </p:cNvPr>
          <p:cNvSpPr txBox="1"/>
          <p:nvPr/>
        </p:nvSpPr>
        <p:spPr>
          <a:xfrm>
            <a:off x="1463836" y="5358415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Sn*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DF6F4C-570A-542B-ED6C-F2EAD9E1ECFE}"/>
              </a:ext>
            </a:extLst>
          </p:cNvPr>
          <p:cNvSpPr txBox="1"/>
          <p:nvPr/>
        </p:nvSpPr>
        <p:spPr>
          <a:xfrm>
            <a:off x="1463835" y="5813864"/>
            <a:ext cx="87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Pb*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1EB681-2B44-7D8D-A9E4-495CC95431DA}"/>
              </a:ext>
            </a:extLst>
          </p:cNvPr>
          <p:cNvSpPr txBox="1"/>
          <p:nvPr/>
        </p:nvSpPr>
        <p:spPr>
          <a:xfrm>
            <a:off x="1463835" y="6241562"/>
            <a:ext cx="108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highlight>
                  <a:srgbClr val="FFFF00"/>
                </a:highlight>
              </a:rPr>
              <a:t>Uuq</a:t>
            </a:r>
            <a:r>
              <a:rPr lang="en-US" sz="2800" dirty="0">
                <a:highlight>
                  <a:srgbClr val="FFFF00"/>
                </a:highlight>
              </a:rPr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298856-5445-6A9E-E5D3-7D03EA346CE0}"/>
              </a:ext>
            </a:extLst>
          </p:cNvPr>
          <p:cNvSpPr txBox="1"/>
          <p:nvPr/>
        </p:nvSpPr>
        <p:spPr>
          <a:xfrm>
            <a:off x="3111157" y="5009349"/>
            <a:ext cx="3143285" cy="9541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What do you notice about these?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8BA3859-0FA8-4F36-D23C-5504B4F731F8}"/>
              </a:ext>
            </a:extLst>
          </p:cNvPr>
          <p:cNvSpPr/>
          <p:nvPr/>
        </p:nvSpPr>
        <p:spPr>
          <a:xfrm>
            <a:off x="2415848" y="4158172"/>
            <a:ext cx="659861" cy="2505675"/>
          </a:xfrm>
          <a:prstGeom prst="rightBrac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3D521-F84F-EF26-9A51-86874109703E}"/>
              </a:ext>
            </a:extLst>
          </p:cNvPr>
          <p:cNvSpPr txBox="1"/>
          <p:nvPr/>
        </p:nvSpPr>
        <p:spPr>
          <a:xfrm>
            <a:off x="792457" y="3611639"/>
            <a:ext cx="2075433" cy="5232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All </a:t>
            </a:r>
            <a:r>
              <a:rPr lang="en-US" sz="2800" b="1" u="sng" dirty="0">
                <a:solidFill>
                  <a:srgbClr val="FF0000"/>
                </a:solidFill>
              </a:rPr>
              <a:t>Group 14</a:t>
            </a:r>
          </a:p>
        </p:txBody>
      </p:sp>
    </p:spTree>
    <p:extLst>
      <p:ext uri="{BB962C8B-B14F-4D97-AF65-F5344CB8AC3E}">
        <p14:creationId xmlns:p14="http://schemas.microsoft.com/office/powerpoint/2010/main" val="4077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64" y="87682"/>
            <a:ext cx="11546910" cy="75123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Molecules in Which Central Atom has One or More Lone Pairs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A0649-47C1-01B7-0D46-A42F6B1B7370}"/>
              </a:ext>
            </a:extLst>
          </p:cNvPr>
          <p:cNvSpPr txBox="1"/>
          <p:nvPr/>
        </p:nvSpPr>
        <p:spPr>
          <a:xfrm>
            <a:off x="187320" y="1222648"/>
            <a:ext cx="10244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Elements with a pair of electrons (A lone pair) make shapes so that the lone pair of e- are as far away from the bonding e- as possible.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F7F2F-15A1-C2A0-0680-17C0DEF31DED}"/>
              </a:ext>
            </a:extLst>
          </p:cNvPr>
          <p:cNvSpPr txBox="1"/>
          <p:nvPr/>
        </p:nvSpPr>
        <p:spPr>
          <a:xfrm>
            <a:off x="187319" y="2560485"/>
            <a:ext cx="10244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Elements with a </a:t>
            </a:r>
            <a:r>
              <a:rPr lang="en-US" sz="2800" dirty="0">
                <a:solidFill>
                  <a:srgbClr val="FF0000"/>
                </a:solidFill>
              </a:rPr>
              <a:t>single lone pair</a:t>
            </a:r>
            <a:r>
              <a:rPr lang="en-US" sz="2800" dirty="0"/>
              <a:t> are elements with </a:t>
            </a:r>
            <a:r>
              <a:rPr lang="en-US" sz="2800" dirty="0">
                <a:solidFill>
                  <a:srgbClr val="FF0000"/>
                </a:solidFill>
              </a:rPr>
              <a:t>5 dots </a:t>
            </a:r>
            <a:r>
              <a:rPr lang="en-US" sz="2800" dirty="0"/>
              <a:t>around them…</a:t>
            </a:r>
            <a:r>
              <a:rPr lang="en-US" sz="2800" dirty="0">
                <a:solidFill>
                  <a:srgbClr val="FF0000"/>
                </a:solidFill>
              </a:rPr>
              <a:t>Group 15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E5EED8-D182-3CFE-F7F7-DB3EBD08F693}"/>
              </a:ext>
            </a:extLst>
          </p:cNvPr>
          <p:cNvSpPr txBox="1"/>
          <p:nvPr/>
        </p:nvSpPr>
        <p:spPr>
          <a:xfrm>
            <a:off x="4271109" y="4274600"/>
            <a:ext cx="521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E82F0F-A399-2607-287C-646647BDEA77}"/>
              </a:ext>
            </a:extLst>
          </p:cNvPr>
          <p:cNvSpPr/>
          <p:nvPr/>
        </p:nvSpPr>
        <p:spPr>
          <a:xfrm>
            <a:off x="4506637" y="4274600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DBA20B-68C6-643C-ED22-E2C4DED3F29E}"/>
              </a:ext>
            </a:extLst>
          </p:cNvPr>
          <p:cNvSpPr/>
          <p:nvPr/>
        </p:nvSpPr>
        <p:spPr>
          <a:xfrm>
            <a:off x="4732672" y="4640054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C51154-4AFC-99AA-39BF-F9452B310F9C}"/>
              </a:ext>
            </a:extLst>
          </p:cNvPr>
          <p:cNvSpPr/>
          <p:nvPr/>
        </p:nvSpPr>
        <p:spPr>
          <a:xfrm>
            <a:off x="4432895" y="5000326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2A7B3E-949D-280D-DF01-FD490F55F76D}"/>
              </a:ext>
            </a:extLst>
          </p:cNvPr>
          <p:cNvSpPr/>
          <p:nvPr/>
        </p:nvSpPr>
        <p:spPr>
          <a:xfrm>
            <a:off x="4148227" y="4666603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D66ED2-29CD-C42D-B956-20778FFFB91E}"/>
              </a:ext>
            </a:extLst>
          </p:cNvPr>
          <p:cNvSpPr/>
          <p:nvPr/>
        </p:nvSpPr>
        <p:spPr>
          <a:xfrm>
            <a:off x="4396024" y="4274600"/>
            <a:ext cx="73742" cy="1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BA3B8E-AF84-CFAF-07D4-CF352EBD1B22}"/>
              </a:ext>
            </a:extLst>
          </p:cNvPr>
          <p:cNvSpPr/>
          <p:nvPr/>
        </p:nvSpPr>
        <p:spPr>
          <a:xfrm>
            <a:off x="4335582" y="4175466"/>
            <a:ext cx="309270" cy="3015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9EDEE1-83B2-39F0-1427-983ECCA5A4DB}"/>
              </a:ext>
            </a:extLst>
          </p:cNvPr>
          <p:cNvSpPr txBox="1"/>
          <p:nvPr/>
        </p:nvSpPr>
        <p:spPr>
          <a:xfrm>
            <a:off x="3342632" y="3608396"/>
            <a:ext cx="247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Single Lone Pair</a:t>
            </a:r>
            <a:endParaRPr lang="en-US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09D384-A771-2EA6-4E85-64CF39805A59}"/>
              </a:ext>
            </a:extLst>
          </p:cNvPr>
          <p:cNvCxnSpPr>
            <a:cxnSpLocks/>
          </p:cNvCxnSpPr>
          <p:nvPr/>
        </p:nvCxnSpPr>
        <p:spPr>
          <a:xfrm flipV="1">
            <a:off x="5163190" y="4209205"/>
            <a:ext cx="0" cy="986332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D347F0-81AE-85F1-4C41-F29C129A1D95}"/>
              </a:ext>
            </a:extLst>
          </p:cNvPr>
          <p:cNvCxnSpPr/>
          <p:nvPr/>
        </p:nvCxnSpPr>
        <p:spPr>
          <a:xfrm>
            <a:off x="5001490" y="5069601"/>
            <a:ext cx="290945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54F40AE-8D99-F805-04AF-BCD9621247E3}"/>
              </a:ext>
            </a:extLst>
          </p:cNvPr>
          <p:cNvSpPr txBox="1"/>
          <p:nvPr/>
        </p:nvSpPr>
        <p:spPr>
          <a:xfrm>
            <a:off x="5681529" y="4108799"/>
            <a:ext cx="6102023" cy="9541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”Lone Pair” is very negative </a:t>
            </a:r>
            <a:r>
              <a:rPr lang="en-US" sz="2800" b="1" dirty="0"/>
              <a:t>so it </a:t>
            </a:r>
            <a:r>
              <a:rPr lang="en-US" sz="2800" b="1" dirty="0">
                <a:solidFill>
                  <a:srgbClr val="FF0000"/>
                </a:solidFill>
              </a:rPr>
              <a:t>pushes the bonds down</a:t>
            </a:r>
            <a:r>
              <a:rPr lang="en-US" sz="2800" b="1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61925B-E528-5A93-1840-5F6294B69FC8}"/>
              </a:ext>
            </a:extLst>
          </p:cNvPr>
          <p:cNvSpPr txBox="1"/>
          <p:nvPr/>
        </p:nvSpPr>
        <p:spPr>
          <a:xfrm>
            <a:off x="291621" y="4067618"/>
            <a:ext cx="3200054" cy="224676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This makes a “Negative” end </a:t>
            </a:r>
            <a:r>
              <a:rPr lang="en-US" sz="2800" b="1" dirty="0"/>
              <a:t>and a </a:t>
            </a:r>
            <a:r>
              <a:rPr lang="en-US" sz="2800" b="1" dirty="0">
                <a:solidFill>
                  <a:srgbClr val="FF0000"/>
                </a:solidFill>
              </a:rPr>
              <a:t>“Positive” end </a:t>
            </a:r>
            <a:r>
              <a:rPr lang="en-US" sz="2800" b="1" dirty="0"/>
              <a:t>(less negative)…like a magnet.</a:t>
            </a:r>
          </a:p>
        </p:txBody>
      </p:sp>
    </p:spTree>
    <p:extLst>
      <p:ext uri="{BB962C8B-B14F-4D97-AF65-F5344CB8AC3E}">
        <p14:creationId xmlns:p14="http://schemas.microsoft.com/office/powerpoint/2010/main" val="4855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1944 " pathEditMode="relative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195 0.028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6" grpId="0" animBg="1"/>
      <p:bldP spid="17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64" y="87682"/>
            <a:ext cx="11546910" cy="75123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AB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E (BENT)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2800" dirty="0"/>
              <a:t>(2 Bonding and 1 Lone Pair)</a:t>
            </a:r>
            <a:endParaRPr lang="en-US" sz="3600" dirty="0"/>
          </a:p>
        </p:txBody>
      </p:sp>
      <p:pic>
        <p:nvPicPr>
          <p:cNvPr id="1026" name="Picture 2" descr="63 Vsepr Images, Stock Photos &amp; Vectors | Shutterstock">
            <a:extLst>
              <a:ext uri="{FF2B5EF4-FFF2-40B4-BE49-F238E27FC236}">
                <a16:creationId xmlns:a16="http://schemas.microsoft.com/office/drawing/2014/main" id="{DE7D3325-048C-49DA-E086-EA2438A56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9" t="31686" b="41336"/>
          <a:stretch/>
        </p:blipFill>
        <p:spPr bwMode="auto">
          <a:xfrm>
            <a:off x="484909" y="4357710"/>
            <a:ext cx="3425536" cy="13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63 Vsepr Images, Stock Photos &amp; Vectors | Shutterstock">
            <a:extLst>
              <a:ext uri="{FF2B5EF4-FFF2-40B4-BE49-F238E27FC236}">
                <a16:creationId xmlns:a16="http://schemas.microsoft.com/office/drawing/2014/main" id="{2D416246-A527-9CD9-3366-8233B8AA9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6" t="33607" r="36532" b="35527"/>
          <a:stretch/>
        </p:blipFill>
        <p:spPr bwMode="auto">
          <a:xfrm>
            <a:off x="9047019" y="4190340"/>
            <a:ext cx="2493819" cy="15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93E714E3-05AF-6F96-B8E3-CBC9E7716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061" y="1204147"/>
            <a:ext cx="4247878" cy="19633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3B9831-EFA0-09E2-15F2-E7672A01FED9}"/>
              </a:ext>
            </a:extLst>
          </p:cNvPr>
          <p:cNvSpPr txBox="1"/>
          <p:nvPr/>
        </p:nvSpPr>
        <p:spPr>
          <a:xfrm>
            <a:off x="893902" y="739956"/>
            <a:ext cx="1932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SO</a:t>
            </a:r>
            <a:r>
              <a:rPr lang="en-US" sz="8000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2BE885-B154-3C22-850F-0F68033AB92E}"/>
              </a:ext>
            </a:extLst>
          </p:cNvPr>
          <p:cNvSpPr txBox="1"/>
          <p:nvPr/>
        </p:nvSpPr>
        <p:spPr>
          <a:xfrm>
            <a:off x="8922327" y="87682"/>
            <a:ext cx="3152170" cy="224676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Example does NOT follow ”Octet” (dot rules) and the </a:t>
            </a:r>
            <a:r>
              <a:rPr lang="en-US" sz="2800" b="1" dirty="0">
                <a:solidFill>
                  <a:srgbClr val="FF0000"/>
                </a:solidFill>
              </a:rPr>
              <a:t>Lewis Dot diagram will be provided</a:t>
            </a:r>
            <a:r>
              <a:rPr lang="en-US" sz="2800" b="1" dirty="0"/>
              <a:t> to you.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0568C-3332-B4CA-5307-28A9F5B52A77}"/>
              </a:ext>
            </a:extLst>
          </p:cNvPr>
          <p:cNvSpPr txBox="1"/>
          <p:nvPr/>
        </p:nvSpPr>
        <p:spPr>
          <a:xfrm>
            <a:off x="484909" y="1924189"/>
            <a:ext cx="278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Sulphur Dioxide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1A6EE1-71D7-E027-F286-3CB2B04E520C}"/>
              </a:ext>
            </a:extLst>
          </p:cNvPr>
          <p:cNvSpPr/>
          <p:nvPr/>
        </p:nvSpPr>
        <p:spPr>
          <a:xfrm>
            <a:off x="5458690" y="1401675"/>
            <a:ext cx="1454727" cy="152163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BC460-03EA-A15F-E8D3-29C0FAD1585D}"/>
              </a:ext>
            </a:extLst>
          </p:cNvPr>
          <p:cNvSpPr txBox="1"/>
          <p:nvPr/>
        </p:nvSpPr>
        <p:spPr>
          <a:xfrm>
            <a:off x="577697" y="3297788"/>
            <a:ext cx="102442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Central atom (S) has </a:t>
            </a:r>
            <a:r>
              <a:rPr lang="en-US" sz="2800" dirty="0">
                <a:solidFill>
                  <a:srgbClr val="FF0000"/>
                </a:solidFill>
              </a:rPr>
              <a:t>2 things </a:t>
            </a:r>
            <a:r>
              <a:rPr lang="en-US" sz="2800" dirty="0"/>
              <a:t>(0xygens) </a:t>
            </a:r>
            <a:r>
              <a:rPr lang="en-US" sz="2800" dirty="0">
                <a:solidFill>
                  <a:srgbClr val="FF0000"/>
                </a:solidFill>
              </a:rPr>
              <a:t>bonded</a:t>
            </a:r>
            <a:r>
              <a:rPr lang="en-US" sz="2800" dirty="0"/>
              <a:t> to it and </a:t>
            </a:r>
            <a:r>
              <a:rPr lang="en-US" sz="2800" dirty="0">
                <a:solidFill>
                  <a:srgbClr val="FF0000"/>
                </a:solidFill>
              </a:rPr>
              <a:t>1 Lone Pair</a:t>
            </a:r>
            <a:r>
              <a:rPr lang="en-US" sz="2800" dirty="0"/>
              <a:t>.</a:t>
            </a:r>
          </a:p>
          <a:p>
            <a:pPr algn="ctr"/>
            <a:r>
              <a:rPr lang="en-US" sz="2400" dirty="0"/>
              <a:t>(Double or triple bonds count as 1)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30912-5B84-A0F5-A6B0-636731D88DCE}"/>
              </a:ext>
            </a:extLst>
          </p:cNvPr>
          <p:cNvSpPr txBox="1"/>
          <p:nvPr/>
        </p:nvSpPr>
        <p:spPr>
          <a:xfrm>
            <a:off x="1623579" y="5577421"/>
            <a:ext cx="1148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Linear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2E54B8-61AC-A020-AF20-FE5AFF775A5D}"/>
              </a:ext>
            </a:extLst>
          </p:cNvPr>
          <p:cNvSpPr txBox="1"/>
          <p:nvPr/>
        </p:nvSpPr>
        <p:spPr>
          <a:xfrm>
            <a:off x="1265228" y="3571193"/>
            <a:ext cx="88669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2F3B7C-80A7-DDD8-F047-F8DF6E44021D}"/>
              </a:ext>
            </a:extLst>
          </p:cNvPr>
          <p:cNvSpPr txBox="1"/>
          <p:nvPr/>
        </p:nvSpPr>
        <p:spPr>
          <a:xfrm>
            <a:off x="4519915" y="4548384"/>
            <a:ext cx="3152170" cy="18158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Lone Pair has a big impact</a:t>
            </a:r>
            <a:r>
              <a:rPr lang="en-US" sz="2800" b="1" dirty="0"/>
              <a:t>, pushes two bonds away (down).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123A8C-227B-8276-FFC3-80BB78EB3DE3}"/>
              </a:ext>
            </a:extLst>
          </p:cNvPr>
          <p:cNvSpPr txBox="1"/>
          <p:nvPr/>
        </p:nvSpPr>
        <p:spPr>
          <a:xfrm>
            <a:off x="9719830" y="5554353"/>
            <a:ext cx="1148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Bent</a:t>
            </a:r>
          </a:p>
        </p:txBody>
      </p:sp>
    </p:spTree>
    <p:extLst>
      <p:ext uri="{BB962C8B-B14F-4D97-AF65-F5344CB8AC3E}">
        <p14:creationId xmlns:p14="http://schemas.microsoft.com/office/powerpoint/2010/main" val="21646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4A9B-13CE-230E-EC8A-10A45DD88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64" y="87682"/>
            <a:ext cx="11546910" cy="75123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AB</a:t>
            </a:r>
            <a:r>
              <a:rPr lang="en-US" sz="3600" baseline="-25000" dirty="0">
                <a:solidFill>
                  <a:srgbClr val="FF0000"/>
                </a:solidFill>
              </a:rPr>
              <a:t>3</a:t>
            </a:r>
            <a:r>
              <a:rPr lang="en-US" sz="3600" dirty="0">
                <a:solidFill>
                  <a:srgbClr val="FF0000"/>
                </a:solidFill>
              </a:rPr>
              <a:t>E (Trigonal Pyramidal)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2800" dirty="0"/>
              <a:t>(3 Bonding and 1 Lone Pair)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A1EE4-9D46-8BAB-6F9B-A409CDD32E64}"/>
              </a:ext>
            </a:extLst>
          </p:cNvPr>
          <p:cNvSpPr txBox="1"/>
          <p:nvPr/>
        </p:nvSpPr>
        <p:spPr>
          <a:xfrm>
            <a:off x="824629" y="1003193"/>
            <a:ext cx="1932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NH</a:t>
            </a:r>
            <a:r>
              <a:rPr lang="en-US" sz="8000" b="1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0D627-90F1-54EF-70D8-15437AA57E77}"/>
              </a:ext>
            </a:extLst>
          </p:cNvPr>
          <p:cNvSpPr txBox="1"/>
          <p:nvPr/>
        </p:nvSpPr>
        <p:spPr>
          <a:xfrm>
            <a:off x="824629" y="2065022"/>
            <a:ext cx="1766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Ammonia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69E75A-1ED4-CC72-D029-EE19E5E10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861" y="1341630"/>
            <a:ext cx="3215409" cy="19700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6C7B08-33AA-6012-3FCB-96022476C5C0}"/>
              </a:ext>
            </a:extLst>
          </p:cNvPr>
          <p:cNvSpPr/>
          <p:nvPr/>
        </p:nvSpPr>
        <p:spPr>
          <a:xfrm>
            <a:off x="5151876" y="1466186"/>
            <a:ext cx="916417" cy="86044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58B60-5F60-7B1C-2D17-5C4A3DD16593}"/>
              </a:ext>
            </a:extLst>
          </p:cNvPr>
          <p:cNvSpPr txBox="1"/>
          <p:nvPr/>
        </p:nvSpPr>
        <p:spPr>
          <a:xfrm>
            <a:off x="577697" y="3297788"/>
            <a:ext cx="10699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Central atom (N) has </a:t>
            </a:r>
            <a:r>
              <a:rPr lang="en-US" sz="2800" dirty="0">
                <a:solidFill>
                  <a:srgbClr val="FF0000"/>
                </a:solidFill>
              </a:rPr>
              <a:t>3 things </a:t>
            </a:r>
            <a:r>
              <a:rPr lang="en-US" sz="2800" dirty="0"/>
              <a:t>(Hydrogens) </a:t>
            </a:r>
            <a:r>
              <a:rPr lang="en-US" sz="2800" dirty="0">
                <a:solidFill>
                  <a:srgbClr val="FF0000"/>
                </a:solidFill>
              </a:rPr>
              <a:t>bonded</a:t>
            </a:r>
            <a:r>
              <a:rPr lang="en-US" sz="2800" dirty="0"/>
              <a:t> to it and </a:t>
            </a:r>
            <a:r>
              <a:rPr lang="en-US" sz="2800" dirty="0">
                <a:solidFill>
                  <a:srgbClr val="FF0000"/>
                </a:solidFill>
              </a:rPr>
              <a:t>1 Lone Pair</a:t>
            </a:r>
            <a:r>
              <a:rPr lang="en-US" sz="2800" dirty="0"/>
              <a:t>.</a:t>
            </a:r>
          </a:p>
        </p:txBody>
      </p:sp>
      <p:pic>
        <p:nvPicPr>
          <p:cNvPr id="9" name="Picture 2" descr="VSEPR">
            <a:extLst>
              <a:ext uri="{FF2B5EF4-FFF2-40B4-BE49-F238E27FC236}">
                <a16:creationId xmlns:a16="http://schemas.microsoft.com/office/drawing/2014/main" id="{E69BAEAB-3BEA-F7B4-470D-133C11E3C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3829197"/>
            <a:ext cx="3081883" cy="19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6C01FF-6C85-1EF6-09A1-D23B7FEE397F}"/>
              </a:ext>
            </a:extLst>
          </p:cNvPr>
          <p:cNvSpPr txBox="1"/>
          <p:nvPr/>
        </p:nvSpPr>
        <p:spPr>
          <a:xfrm>
            <a:off x="618035" y="5695893"/>
            <a:ext cx="2179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Assume Tetrahedral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F7504-ED02-2FEB-245A-A75DE328793F}"/>
              </a:ext>
            </a:extLst>
          </p:cNvPr>
          <p:cNvSpPr txBox="1"/>
          <p:nvPr/>
        </p:nvSpPr>
        <p:spPr>
          <a:xfrm>
            <a:off x="250418" y="2588242"/>
            <a:ext cx="8866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B60385-26DD-3AEA-D984-34684CD0204D}"/>
              </a:ext>
            </a:extLst>
          </p:cNvPr>
          <p:cNvSpPr txBox="1"/>
          <p:nvPr/>
        </p:nvSpPr>
        <p:spPr>
          <a:xfrm>
            <a:off x="3603748" y="4608429"/>
            <a:ext cx="3152170" cy="181588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Lone Pair has a big impact</a:t>
            </a:r>
            <a:r>
              <a:rPr lang="en-US" sz="2800" b="1" dirty="0"/>
              <a:t>, pushes three bonds away (down).</a:t>
            </a:r>
          </a:p>
        </p:txBody>
      </p:sp>
      <p:pic>
        <p:nvPicPr>
          <p:cNvPr id="2050" name="Picture 2" descr="NH3 Lewis Structure, Molecular Geometry, Hybridization, Bond Angle &amp; Shape">
            <a:extLst>
              <a:ext uri="{FF2B5EF4-FFF2-40B4-BE49-F238E27FC236}">
                <a16:creationId xmlns:a16="http://schemas.microsoft.com/office/drawing/2014/main" id="{01DB5F67-AF00-87E5-B464-09F42B96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153" y="4530554"/>
            <a:ext cx="5188720" cy="225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10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2275</Words>
  <Application>Microsoft Macintosh PowerPoint</Application>
  <PresentationFormat>Widescreen</PresentationFormat>
  <Paragraphs>297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Chapter 10</vt:lpstr>
      <vt:lpstr>10.1: Molecular Geometry</vt:lpstr>
      <vt:lpstr>Molecules in Which Central Atom has No Lone Pairs</vt:lpstr>
      <vt:lpstr>AB2 (Linear) (2 Bonding and 0 Lone Pairs)</vt:lpstr>
      <vt:lpstr>AB3 (Trigonal Planar) (3 Bonding and 0 Lone Pairs)</vt:lpstr>
      <vt:lpstr>AB4 (Tetrahedral) (4 Bonding and 0 Lone Pairs)</vt:lpstr>
      <vt:lpstr>Molecules in Which Central Atom has One or More Lone Pairs</vt:lpstr>
      <vt:lpstr>AB2E (BENT) (2 Bonding and 1 Lone Pair)</vt:lpstr>
      <vt:lpstr>AB3E (Trigonal Pyramidal) (3 Bonding and 1 Lone Pair)</vt:lpstr>
      <vt:lpstr>AB2E2 (BENT)</vt:lpstr>
      <vt:lpstr>Geometry of Molecules With More than One Central Atom</vt:lpstr>
      <vt:lpstr>Geometry of Molecules With More than One Central Atom</vt:lpstr>
      <vt:lpstr>Guidelines for Applying the VSEPR  Model (Not sure why this is last...little late no?)</vt:lpstr>
      <vt:lpstr>Example 10.1</vt:lpstr>
      <vt:lpstr>Example 10.1</vt:lpstr>
      <vt:lpstr>Example 10.1</vt:lpstr>
      <vt:lpstr>Example 10.1</vt:lpstr>
      <vt:lpstr>Example 10.1</vt:lpstr>
      <vt:lpstr>Example 10.1</vt:lpstr>
      <vt:lpstr>Example 10.1</vt:lpstr>
      <vt:lpstr>Example: Practice Exercise 10.1</vt:lpstr>
      <vt:lpstr>10.2: Dipole Moment  (Polar Bond)</vt:lpstr>
      <vt:lpstr>10.2: Dipole Moment  (Polar Bond – Single Dipole)</vt:lpstr>
      <vt:lpstr>10.2: Dipole Moment  (Polar MOLECULE – Multiple Bonds)</vt:lpstr>
      <vt:lpstr>10.2: Dipole Moment  (Polar MOLECULE – Multiple Bonds)</vt:lpstr>
      <vt:lpstr>10.2: Dipole Moment  (Polar Bond Affected by 3d shape: Linear)</vt:lpstr>
      <vt:lpstr>10.2: Dipole Moment  (Polar Bond Affected by 3d shape: Trigonal Planar)</vt:lpstr>
      <vt:lpstr>10.2: Dipole Moment  (Polar Bond Affected by 3d shape: Tetrahedral)</vt:lpstr>
      <vt:lpstr>Example 10.2</vt:lpstr>
      <vt:lpstr>Example 10.2</vt:lpstr>
      <vt:lpstr>Example 10.2</vt:lpstr>
      <vt:lpstr>Example 10.2</vt:lpstr>
      <vt:lpstr>Example: Practice Exercise 10.2</vt:lpstr>
      <vt:lpstr>Key Words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Lani Knowles</dc:creator>
  <cp:lastModifiedBy>Lani Knowles</cp:lastModifiedBy>
  <cp:revision>39</cp:revision>
  <dcterms:created xsi:type="dcterms:W3CDTF">2022-05-12T22:47:37Z</dcterms:created>
  <dcterms:modified xsi:type="dcterms:W3CDTF">2023-01-04T18:55:40Z</dcterms:modified>
</cp:coreProperties>
</file>