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99" r:id="rId4"/>
    <p:sldId id="300" r:id="rId5"/>
    <p:sldId id="275" r:id="rId6"/>
    <p:sldId id="301" r:id="rId7"/>
    <p:sldId id="279" r:id="rId8"/>
    <p:sldId id="280" r:id="rId9"/>
    <p:sldId id="281" r:id="rId10"/>
    <p:sldId id="302" r:id="rId11"/>
    <p:sldId id="282" r:id="rId12"/>
    <p:sldId id="283" r:id="rId13"/>
    <p:sldId id="303" r:id="rId14"/>
    <p:sldId id="284" r:id="rId15"/>
    <p:sldId id="285" r:id="rId16"/>
    <p:sldId id="260" r:id="rId17"/>
    <p:sldId id="304" r:id="rId18"/>
    <p:sldId id="286" r:id="rId19"/>
    <p:sldId id="305" r:id="rId20"/>
    <p:sldId id="287" r:id="rId21"/>
    <p:sldId id="306" r:id="rId22"/>
    <p:sldId id="307" r:id="rId23"/>
    <p:sldId id="288" r:id="rId24"/>
    <p:sldId id="308" r:id="rId25"/>
    <p:sldId id="325" r:id="rId26"/>
    <p:sldId id="326" r:id="rId27"/>
    <p:sldId id="311" r:id="rId28"/>
    <p:sldId id="289" r:id="rId29"/>
    <p:sldId id="290" r:id="rId30"/>
    <p:sldId id="291" r:id="rId31"/>
    <p:sldId id="309" r:id="rId32"/>
    <p:sldId id="310" r:id="rId33"/>
    <p:sldId id="292" r:id="rId34"/>
    <p:sldId id="312" r:id="rId35"/>
    <p:sldId id="293" r:id="rId36"/>
    <p:sldId id="313" r:id="rId37"/>
    <p:sldId id="294" r:id="rId38"/>
    <p:sldId id="317" r:id="rId39"/>
    <p:sldId id="318" r:id="rId40"/>
    <p:sldId id="295" r:id="rId41"/>
    <p:sldId id="319" r:id="rId42"/>
    <p:sldId id="320" r:id="rId43"/>
    <p:sldId id="321" r:id="rId44"/>
    <p:sldId id="322" r:id="rId45"/>
    <p:sldId id="323" r:id="rId46"/>
    <p:sldId id="324" r:id="rId47"/>
    <p:sldId id="296" r:id="rId48"/>
    <p:sldId id="314" r:id="rId49"/>
    <p:sldId id="297" r:id="rId50"/>
    <p:sldId id="327" r:id="rId51"/>
    <p:sldId id="315" r:id="rId52"/>
    <p:sldId id="298" r:id="rId53"/>
    <p:sldId id="316" r:id="rId54"/>
    <p:sldId id="270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720"/>
  </p:normalViewPr>
  <p:slideViewPr>
    <p:cSldViewPr snapToGrid="0" snapToObjects="1">
      <p:cViewPr varScale="1">
        <p:scale>
          <a:sx n="93" d="100"/>
          <a:sy n="93" d="100"/>
        </p:scale>
        <p:origin x="216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B81FF-C3C4-F94B-B204-6E283E2396A5}" type="datetimeFigureOut">
              <a:rPr lang="en-US" smtClean="0"/>
              <a:t>9/15/22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1C115-A8A6-5640-855E-17268FE5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76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1C115-A8A6-5640-855E-17268FE517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54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7962A-7919-178F-C129-BD4D47889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C583B3-626B-B4B2-E46E-0BA80BD7B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44764-93BC-65A2-36C1-B312E92B8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B34D-0648-2A4F-A65F-770C4AE1058E}" type="datetimeFigureOut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247F2-0677-B3C5-AE06-2EC6926A9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C0F0-EBDB-37B6-137C-7D46DB2ED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0DCB-764C-5942-8F62-583C6C0E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1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A0EAF-711F-3974-99DF-B780DF9E1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C6068C-72D5-7362-8BD9-6D83D2DF0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4668B-859A-8727-B40A-4B81FA45F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B34D-0648-2A4F-A65F-770C4AE1058E}" type="datetimeFigureOut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473D5-C800-8141-D362-F387A0EA4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8E646-3F3A-2A49-D4E7-90FCB179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0DCB-764C-5942-8F62-583C6C0E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2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B25223-839A-3599-5844-5BAAA14765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3781D7-3CEE-8356-41D6-C9A9C1868D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4A05C-3843-C0DD-6FE3-EDF3DB540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B34D-0648-2A4F-A65F-770C4AE1058E}" type="datetimeFigureOut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EDABE-FC78-6AD2-58AA-371EFDA74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B0953-07EE-C17F-C61C-8C9B6B38C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0DCB-764C-5942-8F62-583C6C0E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07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F28A7-D2AC-0E62-C58B-9034A7044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B5F6C-EB85-3521-0CA2-6C5D61D1F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25941-6555-86F3-1830-D8AF16DCE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B34D-0648-2A4F-A65F-770C4AE1058E}" type="datetimeFigureOut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F5C61-5166-A647-EBC9-394740DF9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C854F-4DAB-4C71-C740-075A911D7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0DCB-764C-5942-8F62-583C6C0E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4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FCEA6-8566-AA83-2086-068DE1172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0E451-2D9E-8332-DEC1-84F673A04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34700-44E7-B2BF-11AD-F042AEAE6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B34D-0648-2A4F-A65F-770C4AE1058E}" type="datetimeFigureOut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8EB08-B828-51F7-F80D-D505FBB1B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635E8-ED69-0C01-1C90-CE9B8EE70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0DCB-764C-5942-8F62-583C6C0E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1F733-D501-A61F-6940-99A7ADE12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6B6FC-863A-1078-36D4-307735137B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5B75C5-FAEA-2007-D3F8-114A5A4DE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CF51C4-39D7-E405-9B92-ADF448FC9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B34D-0648-2A4F-A65F-770C4AE1058E}" type="datetimeFigureOut">
              <a:rPr lang="en-US" smtClean="0"/>
              <a:t>9/15/22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21D99-2E47-AC3D-A825-C95435900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EE613-A125-1E2A-5314-570D56E9D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0DCB-764C-5942-8F62-583C6C0E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9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843EB-463F-E9FE-76BA-A34777BCA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0AFF5-47C7-D441-1A3A-40B1C5B23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BFDB5-F99A-DE5A-F9C6-6A29E0B84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D6E098-29DD-4119-AB6B-0A89ECED1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718DF9-AC71-23AD-ADCF-ADF20C0017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A448BB-2F91-B6A3-6579-C74C8823C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B34D-0648-2A4F-A65F-770C4AE1058E}" type="datetimeFigureOut">
              <a:rPr lang="en-US" smtClean="0"/>
              <a:t>9/15/22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52A0E0-A1A1-9107-06DD-1FFAE4A9B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19F92F-3E0F-DC5E-654C-7D548409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0DCB-764C-5942-8F62-583C6C0E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8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DBC6B-E752-DD1E-5403-622BCC8C9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764ACF-21B2-DA0E-FB94-464D3D51A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B34D-0648-2A4F-A65F-770C4AE1058E}" type="datetimeFigureOut">
              <a:rPr lang="en-US" smtClean="0"/>
              <a:t>9/15/22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E141EF-84F0-A7B0-B01F-C959EF64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581042-455C-E2DF-58D0-EAA1A4640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0DCB-764C-5942-8F62-583C6C0E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9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6A12F4-6352-BEAE-5552-1ACFB7A4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B34D-0648-2A4F-A65F-770C4AE1058E}" type="datetimeFigureOut">
              <a:rPr lang="en-US" smtClean="0"/>
              <a:t>9/15/22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FBE8C5-26E9-5226-3A67-34403C7C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248192-841B-4559-E3A7-5D5D95168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0DCB-764C-5942-8F62-583C6C0E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0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84D77-5930-F935-0FF4-8C83DE094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ED3C0-5107-D88C-1011-8C057F78A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48122-9CDB-B3D5-D397-27BCAB877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9ED24-5798-516F-2968-EFC771D28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B34D-0648-2A4F-A65F-770C4AE1058E}" type="datetimeFigureOut">
              <a:rPr lang="en-US" smtClean="0"/>
              <a:t>9/15/22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E5B489-38D0-E9C0-9B07-A243A6C8A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06C18D-F761-BFD5-9C6F-EFAE59B2B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0DCB-764C-5942-8F62-583C6C0E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64FB9-5129-9B42-22C7-CED115855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BBA836-C01F-5682-0E89-AFC53E9562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C726E-9530-394F-AF1E-14BF604DF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5DA5D-A94E-E886-53E5-3C3A8562A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B34D-0648-2A4F-A65F-770C4AE1058E}" type="datetimeFigureOut">
              <a:rPr lang="en-US" smtClean="0"/>
              <a:t>9/15/22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DDBEB-E1BA-684B-CC24-0C64549D1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74CB5-D978-6601-67F2-FE7ECFF26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0DCB-764C-5942-8F62-583C6C0E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7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FE1BB0-FB25-D9AC-98C4-B3BCF4FAE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318BA-C182-092B-CD36-B95DA4037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AB7E3-6CBE-2DFA-89BA-D6F807AB2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0B34D-0648-2A4F-A65F-770C4AE1058E}" type="datetimeFigureOut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BF313-2F96-1F3A-6BB8-314145CA8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C4B4B-6FC3-98D7-38E6-7E46B5E3BA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30DCB-764C-5942-8F62-583C6C0E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0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654AF-2C81-FCBF-C7EB-728A3DB4B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8346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/>
              <a:t>Chapter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7DDDC6-5FF3-A7F5-3631-BBC9F206B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88021"/>
            <a:ext cx="9144000" cy="569912"/>
          </a:xfrm>
        </p:spPr>
        <p:txBody>
          <a:bodyPr>
            <a:normAutofit/>
          </a:bodyPr>
          <a:lstStyle/>
          <a:p>
            <a:r>
              <a:rPr lang="en-US" sz="3200" b="1" dirty="0"/>
              <a:t>Chemistry: The Study </a:t>
            </a:r>
            <a:r>
              <a:rPr lang="en-US" sz="3200" b="1"/>
              <a:t>of Change</a:t>
            </a:r>
            <a:endParaRPr lang="en-US" sz="3200" b="1" dirty="0"/>
          </a:p>
        </p:txBody>
      </p:sp>
      <p:pic>
        <p:nvPicPr>
          <p:cNvPr id="1026" name="Picture 2" descr="Role of Chemical Science/ Chemistry in our life - Avens Blog | Avens Blog">
            <a:extLst>
              <a:ext uri="{FF2B5EF4-FFF2-40B4-BE49-F238E27FC236}">
                <a16:creationId xmlns:a16="http://schemas.microsoft.com/office/drawing/2014/main" id="{747F1CEF-D2C7-E5E1-7298-5B05E9AE5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69" y="418232"/>
            <a:ext cx="7955785" cy="404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17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BDBA6-5330-40FD-3E7B-A92F468D4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12" y="-106822"/>
            <a:ext cx="10515600" cy="1325563"/>
          </a:xfrm>
        </p:spPr>
        <p:txBody>
          <a:bodyPr/>
          <a:lstStyle/>
          <a:p>
            <a:r>
              <a:rPr lang="en-US" dirty="0"/>
              <a:t>Macroscopic Properties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2F48B-F037-935E-A392-CFEFF63C1AA8}"/>
              </a:ext>
            </a:extLst>
          </p:cNvPr>
          <p:cNvSpPr txBox="1"/>
          <p:nvPr/>
        </p:nvSpPr>
        <p:spPr>
          <a:xfrm>
            <a:off x="145665" y="853034"/>
            <a:ext cx="11783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Things that you can observe directly....very similar to physical properties.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0715B0-08F5-63F7-BBED-2489C7CE36DE}"/>
              </a:ext>
            </a:extLst>
          </p:cNvPr>
          <p:cNvSpPr txBox="1"/>
          <p:nvPr/>
        </p:nvSpPr>
        <p:spPr>
          <a:xfrm>
            <a:off x="811161" y="5060633"/>
            <a:ext cx="1297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</a:rPr>
              <a:t>C</a:t>
            </a:r>
            <a:r>
              <a:rPr lang="en-US" sz="2800" dirty="0" err="1">
                <a:solidFill>
                  <a:srgbClr val="00B050"/>
                </a:solidFill>
              </a:rPr>
              <a:t>o</a:t>
            </a:r>
            <a:r>
              <a:rPr lang="en-US" sz="2800" dirty="0" err="1">
                <a:solidFill>
                  <a:srgbClr val="FF0000"/>
                </a:solidFill>
              </a:rPr>
              <a:t>l</a:t>
            </a:r>
            <a:r>
              <a:rPr lang="en-US" sz="2800" dirty="0" err="1">
                <a:solidFill>
                  <a:srgbClr val="0070C0"/>
                </a:solidFill>
              </a:rPr>
              <a:t>o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u</a:t>
            </a:r>
            <a:r>
              <a:rPr lang="en-US" sz="2800" dirty="0" err="1"/>
              <a:t>r</a:t>
            </a:r>
            <a:endParaRPr lang="en-US" sz="2800" dirty="0"/>
          </a:p>
        </p:txBody>
      </p:sp>
      <p:pic>
        <p:nvPicPr>
          <p:cNvPr id="2052" name="Picture 4" descr="We Would Sulfur Without Sulfur | Element Sulfur | ChemTalk">
            <a:extLst>
              <a:ext uri="{FF2B5EF4-FFF2-40B4-BE49-F238E27FC236}">
                <a16:creationId xmlns:a16="http://schemas.microsoft.com/office/drawing/2014/main" id="{1F37F375-0B42-31A9-E4DD-557E80E65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65" y="2960651"/>
            <a:ext cx="3044196" cy="213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ulfur - Energy Education">
            <a:extLst>
              <a:ext uri="{FF2B5EF4-FFF2-40B4-BE49-F238E27FC236}">
                <a16:creationId xmlns:a16="http://schemas.microsoft.com/office/drawing/2014/main" id="{0A8C1492-E49D-DCD8-80BF-5C01B18A8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531" y="2991844"/>
            <a:ext cx="2060340" cy="206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BC3E57-1F67-A8FE-6C21-927464D3E6C5}"/>
              </a:ext>
            </a:extLst>
          </p:cNvPr>
          <p:cNvSpPr txBox="1"/>
          <p:nvPr/>
        </p:nvSpPr>
        <p:spPr>
          <a:xfrm>
            <a:off x="9364044" y="3458845"/>
            <a:ext cx="1297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Texture</a:t>
            </a:r>
          </a:p>
        </p:txBody>
      </p:sp>
      <p:pic>
        <p:nvPicPr>
          <p:cNvPr id="2058" name="Picture 10" descr="Iron ore - Wikipedia">
            <a:extLst>
              <a:ext uri="{FF2B5EF4-FFF2-40B4-BE49-F238E27FC236}">
                <a16:creationId xmlns:a16="http://schemas.microsoft.com/office/drawing/2014/main" id="{BBC37375-F364-EEAB-BE7B-BBAB4BC88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123" y="1502018"/>
            <a:ext cx="39497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9C4A73-B933-4AE1-586F-63EFA9144A73}"/>
              </a:ext>
            </a:extLst>
          </p:cNvPr>
          <p:cNvSpPr txBox="1"/>
          <p:nvPr/>
        </p:nvSpPr>
        <p:spPr>
          <a:xfrm>
            <a:off x="6767275" y="6277920"/>
            <a:ext cx="1297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State</a:t>
            </a:r>
          </a:p>
        </p:txBody>
      </p:sp>
      <p:pic>
        <p:nvPicPr>
          <p:cNvPr id="2060" name="Picture 12" descr="Different states of matter solid liquid gas Vector Image">
            <a:extLst>
              <a:ext uri="{FF2B5EF4-FFF2-40B4-BE49-F238E27FC236}">
                <a16:creationId xmlns:a16="http://schemas.microsoft.com/office/drawing/2014/main" id="{194B05A2-EEFC-95CD-0DBE-05D01DC8F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106" y="3551774"/>
            <a:ext cx="3044196" cy="272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68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44A9B-13CE-230E-EC8A-10A45DD88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5" y="365125"/>
            <a:ext cx="11536471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SI Units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124B70-C347-7F3D-D0D8-7958E54AEE84}"/>
              </a:ext>
            </a:extLst>
          </p:cNvPr>
          <p:cNvSpPr txBox="1"/>
          <p:nvPr/>
        </p:nvSpPr>
        <p:spPr>
          <a:xfrm>
            <a:off x="501041" y="1440167"/>
            <a:ext cx="113277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problem was that scientists all over the world were doing research (often the same research) but all using different units…so it was really confusing!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4138F2-D1D5-252B-C9EB-BEC0068578ED}"/>
              </a:ext>
            </a:extLst>
          </p:cNvPr>
          <p:cNvSpPr txBox="1"/>
          <p:nvPr/>
        </p:nvSpPr>
        <p:spPr>
          <a:xfrm>
            <a:off x="121086" y="3288190"/>
            <a:ext cx="113277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 in 1960 there was a general conference of scientists from around the world.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BDDD7F-1C8D-13C0-D5FE-1EDA7CE396B6}"/>
              </a:ext>
            </a:extLst>
          </p:cNvPr>
          <p:cNvSpPr txBox="1"/>
          <p:nvPr/>
        </p:nvSpPr>
        <p:spPr>
          <a:xfrm>
            <a:off x="363255" y="4242297"/>
            <a:ext cx="76513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All the scientists agree on a SINGLE global unit they would ALL use, it was called the </a:t>
            </a:r>
            <a:r>
              <a:rPr lang="en-US" sz="2800" b="1" dirty="0">
                <a:solidFill>
                  <a:srgbClr val="FF0000"/>
                </a:solidFill>
              </a:rPr>
              <a:t>International System of Units</a:t>
            </a:r>
            <a:r>
              <a:rPr lang="en-US" sz="2800" dirty="0"/>
              <a:t> or </a:t>
            </a:r>
            <a:r>
              <a:rPr lang="en-US" sz="2800" b="1" dirty="0">
                <a:solidFill>
                  <a:srgbClr val="FF0000"/>
                </a:solidFill>
              </a:rPr>
              <a:t>SI</a:t>
            </a:r>
            <a:r>
              <a:rPr lang="en-US" sz="2800" dirty="0"/>
              <a:t> for short.</a:t>
            </a:r>
          </a:p>
        </p:txBody>
      </p:sp>
      <p:pic>
        <p:nvPicPr>
          <p:cNvPr id="1026" name="Picture 2" descr="National Conference on Weights and Measures | Downtown Lincoln, NE">
            <a:extLst>
              <a:ext uri="{FF2B5EF4-FFF2-40B4-BE49-F238E27FC236}">
                <a16:creationId xmlns:a16="http://schemas.microsoft.com/office/drawing/2014/main" id="{948A303D-9985-5E46-575B-D56F1CBAE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792" y="3958374"/>
            <a:ext cx="2604370" cy="260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6B4FB1-8913-0BC7-62A0-6A47567D2A44}"/>
              </a:ext>
            </a:extLst>
          </p:cNvPr>
          <p:cNvSpPr txBox="1"/>
          <p:nvPr/>
        </p:nvSpPr>
        <p:spPr>
          <a:xfrm>
            <a:off x="1289609" y="5750746"/>
            <a:ext cx="7651314" cy="95410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SI</a:t>
            </a:r>
            <a:r>
              <a:rPr lang="en-US" sz="2800" dirty="0"/>
              <a:t> units are very similar to the METRIC units that your used to using….a few minor differences.</a:t>
            </a:r>
          </a:p>
        </p:txBody>
      </p:sp>
    </p:spTree>
    <p:extLst>
      <p:ext uri="{BB962C8B-B14F-4D97-AF65-F5344CB8AC3E}">
        <p14:creationId xmlns:p14="http://schemas.microsoft.com/office/powerpoint/2010/main" val="80691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44A9B-13CE-230E-EC8A-10A45DD88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5" y="365125"/>
            <a:ext cx="11536471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Mass and Weight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19916C-7A0C-A317-B34D-57C638A50807}"/>
              </a:ext>
            </a:extLst>
          </p:cNvPr>
          <p:cNvSpPr txBox="1"/>
          <p:nvPr/>
        </p:nvSpPr>
        <p:spPr>
          <a:xfrm>
            <a:off x="501041" y="1440167"/>
            <a:ext cx="11327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lot of us think Mass and Weight are the same thing….their </a:t>
            </a:r>
            <a:r>
              <a:rPr lang="en-US" sz="2800" b="1" dirty="0"/>
              <a:t>NOT</a:t>
            </a:r>
            <a:r>
              <a:rPr lang="en-US" sz="28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F83376-3C61-CDDA-7322-406A296FBDC3}"/>
              </a:ext>
            </a:extLst>
          </p:cNvPr>
          <p:cNvSpPr txBox="1"/>
          <p:nvPr/>
        </p:nvSpPr>
        <p:spPr>
          <a:xfrm>
            <a:off x="432149" y="1996289"/>
            <a:ext cx="1755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solidFill>
                  <a:srgbClr val="FF0000"/>
                </a:solidFill>
              </a:rPr>
              <a:t>Mass: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9B6CD7-1E91-879A-6389-FB3E82632D55}"/>
              </a:ext>
            </a:extLst>
          </p:cNvPr>
          <p:cNvSpPr txBox="1"/>
          <p:nvPr/>
        </p:nvSpPr>
        <p:spPr>
          <a:xfrm>
            <a:off x="363255" y="4125173"/>
            <a:ext cx="21734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solidFill>
                  <a:srgbClr val="0070C0"/>
                </a:solidFill>
              </a:rPr>
              <a:t>Weight: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F94D20-E331-2189-FD1E-A70C90CA83CA}"/>
              </a:ext>
            </a:extLst>
          </p:cNvPr>
          <p:cNvSpPr txBox="1"/>
          <p:nvPr/>
        </p:nvSpPr>
        <p:spPr>
          <a:xfrm>
            <a:off x="432149" y="4894614"/>
            <a:ext cx="7561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Weight is how heavy something is due to GRAVITY.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F24D9F-6E42-9404-31EF-E7704AF994F2}"/>
              </a:ext>
            </a:extLst>
          </p:cNvPr>
          <p:cNvSpPr txBox="1"/>
          <p:nvPr/>
        </p:nvSpPr>
        <p:spPr>
          <a:xfrm>
            <a:off x="756646" y="5852837"/>
            <a:ext cx="10816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example, you may </a:t>
            </a:r>
            <a:r>
              <a:rPr lang="en-US" sz="2800" dirty="0">
                <a:solidFill>
                  <a:srgbClr val="7030A0"/>
                </a:solidFill>
              </a:rPr>
              <a:t>weight 38 Kilograms on Earth</a:t>
            </a:r>
            <a:r>
              <a:rPr lang="en-US" sz="2800" dirty="0"/>
              <a:t>, but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72 Kg on Saturn</a:t>
            </a:r>
            <a:r>
              <a:rPr lang="en-US" sz="2800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43576C-ADD6-3262-B2CC-1DCAA868C240}"/>
              </a:ext>
            </a:extLst>
          </p:cNvPr>
          <p:cNvSpPr txBox="1"/>
          <p:nvPr/>
        </p:nvSpPr>
        <p:spPr>
          <a:xfrm>
            <a:off x="363257" y="2677513"/>
            <a:ext cx="11140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Whereas Mass is just how much space you take up...similar to your volume….how much matter you contain.</a:t>
            </a:r>
          </a:p>
        </p:txBody>
      </p:sp>
      <p:pic>
        <p:nvPicPr>
          <p:cNvPr id="2050" name="Picture 2" descr="Optimum Nutrition, Serious Mass, Chocolate, 6 lb (2.72 kg)">
            <a:extLst>
              <a:ext uri="{FF2B5EF4-FFF2-40B4-BE49-F238E27FC236}">
                <a16:creationId xmlns:a16="http://schemas.microsoft.com/office/drawing/2014/main" id="{52DBCADC-E4C1-4DFE-057F-1AE58A6E8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109" y="3154566"/>
            <a:ext cx="2359742" cy="235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D1E8699-50F8-D31B-B5EF-01A4A551A34B}"/>
              </a:ext>
            </a:extLst>
          </p:cNvPr>
          <p:cNvCxnSpPr>
            <a:cxnSpLocks/>
          </p:cNvCxnSpPr>
          <p:nvPr/>
        </p:nvCxnSpPr>
        <p:spPr>
          <a:xfrm>
            <a:off x="7373882" y="4334437"/>
            <a:ext cx="2212570" cy="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D4181AC-EA1A-9691-FFC7-70DC3E6B8359}"/>
              </a:ext>
            </a:extLst>
          </p:cNvPr>
          <p:cNvSpPr txBox="1"/>
          <p:nvPr/>
        </p:nvSpPr>
        <p:spPr>
          <a:xfrm>
            <a:off x="2389484" y="4047920"/>
            <a:ext cx="4984398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Not really true Mass, but funny.</a:t>
            </a:r>
          </a:p>
        </p:txBody>
      </p:sp>
    </p:spTree>
    <p:extLst>
      <p:ext uri="{BB962C8B-B14F-4D97-AF65-F5344CB8AC3E}">
        <p14:creationId xmlns:p14="http://schemas.microsoft.com/office/powerpoint/2010/main" val="133943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44A9B-13CE-230E-EC8A-10A45DD88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5" y="365125"/>
            <a:ext cx="11536471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SI Units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3C42CC6-A693-D637-AB3F-FE57E2223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55" y="1690688"/>
            <a:ext cx="9214435" cy="373748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E814021-0613-F75D-ACE7-A1BC0A359A53}"/>
              </a:ext>
            </a:extLst>
          </p:cNvPr>
          <p:cNvSpPr/>
          <p:nvPr/>
        </p:nvSpPr>
        <p:spPr>
          <a:xfrm>
            <a:off x="4778477" y="3229897"/>
            <a:ext cx="1002891" cy="329534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E426DE-DBA0-EB8F-B48F-FE9205240942}"/>
              </a:ext>
            </a:extLst>
          </p:cNvPr>
          <p:cNvSpPr/>
          <p:nvPr/>
        </p:nvSpPr>
        <p:spPr>
          <a:xfrm>
            <a:off x="363255" y="3099466"/>
            <a:ext cx="772371" cy="329534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D54504-EB06-15EB-F9FC-FBC3C9E1A0B9}"/>
              </a:ext>
            </a:extLst>
          </p:cNvPr>
          <p:cNvSpPr/>
          <p:nvPr/>
        </p:nvSpPr>
        <p:spPr>
          <a:xfrm>
            <a:off x="363255" y="4204828"/>
            <a:ext cx="1480293" cy="329534"/>
          </a:xfrm>
          <a:prstGeom prst="rect">
            <a:avLst/>
          </a:prstGeom>
          <a:noFill/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3CCD24-AC10-842E-65CF-CB99BDD59676}"/>
              </a:ext>
            </a:extLst>
          </p:cNvPr>
          <p:cNvSpPr/>
          <p:nvPr/>
        </p:nvSpPr>
        <p:spPr>
          <a:xfrm>
            <a:off x="4763729" y="4278568"/>
            <a:ext cx="722672" cy="329534"/>
          </a:xfrm>
          <a:prstGeom prst="rect">
            <a:avLst/>
          </a:prstGeom>
          <a:noFill/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95CD61-8860-74F4-097F-742FA91924E9}"/>
              </a:ext>
            </a:extLst>
          </p:cNvPr>
          <p:cNvSpPr txBox="1"/>
          <p:nvPr/>
        </p:nvSpPr>
        <p:spPr>
          <a:xfrm>
            <a:off x="5781368" y="4204828"/>
            <a:ext cx="2964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Huh? Not Celsius?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23E3FD-9A53-5337-7A85-15090D67BF72}"/>
              </a:ext>
            </a:extLst>
          </p:cNvPr>
          <p:cNvSpPr/>
          <p:nvPr/>
        </p:nvSpPr>
        <p:spPr>
          <a:xfrm>
            <a:off x="395479" y="4563281"/>
            <a:ext cx="2218831" cy="329534"/>
          </a:xfrm>
          <a:prstGeom prst="rect">
            <a:avLst/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F73F218-9691-E3C1-D67B-BC1C88ADB7DD}"/>
              </a:ext>
            </a:extLst>
          </p:cNvPr>
          <p:cNvSpPr/>
          <p:nvPr/>
        </p:nvSpPr>
        <p:spPr>
          <a:xfrm>
            <a:off x="4763730" y="4619048"/>
            <a:ext cx="589936" cy="329534"/>
          </a:xfrm>
          <a:prstGeom prst="rect">
            <a:avLst/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55A4C39-680E-E42F-71D2-0416844FF9B2}"/>
              </a:ext>
            </a:extLst>
          </p:cNvPr>
          <p:cNvCxnSpPr/>
          <p:nvPr/>
        </p:nvCxnSpPr>
        <p:spPr>
          <a:xfrm flipV="1">
            <a:off x="4586748" y="4948582"/>
            <a:ext cx="176981" cy="788541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9494150-C2BC-1D4A-5751-EBF0AEE9E2F0}"/>
              </a:ext>
            </a:extLst>
          </p:cNvPr>
          <p:cNvSpPr txBox="1"/>
          <p:nvPr/>
        </p:nvSpPr>
        <p:spPr>
          <a:xfrm>
            <a:off x="3642852" y="5757709"/>
            <a:ext cx="2964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Used A lot in Chemistry.</a:t>
            </a:r>
          </a:p>
        </p:txBody>
      </p:sp>
    </p:spTree>
    <p:extLst>
      <p:ext uri="{BB962C8B-B14F-4D97-AF65-F5344CB8AC3E}">
        <p14:creationId xmlns:p14="http://schemas.microsoft.com/office/powerpoint/2010/main" val="191758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44A9B-13CE-230E-EC8A-10A45DD88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5" y="365125"/>
            <a:ext cx="11536471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Volume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C319DB-C1FC-BB94-113D-25C6C98B7021}"/>
              </a:ext>
            </a:extLst>
          </p:cNvPr>
          <p:cNvSpPr txBox="1"/>
          <p:nvPr/>
        </p:nvSpPr>
        <p:spPr>
          <a:xfrm>
            <a:off x="501042" y="1440167"/>
            <a:ext cx="6622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SI unit is the </a:t>
            </a:r>
            <a:r>
              <a:rPr lang="en-US" sz="2800" dirty="0">
                <a:solidFill>
                  <a:srgbClr val="FF0000"/>
                </a:solidFill>
              </a:rPr>
              <a:t>cm</a:t>
            </a:r>
            <a:r>
              <a:rPr lang="en-US" sz="2800" baseline="30000" dirty="0">
                <a:solidFill>
                  <a:srgbClr val="FF0000"/>
                </a:solidFill>
              </a:rPr>
              <a:t>3</a:t>
            </a:r>
            <a:r>
              <a:rPr lang="en-US" sz="2800" dirty="0"/>
              <a:t>……”</a:t>
            </a:r>
            <a:r>
              <a:rPr lang="en-US" sz="2800" dirty="0">
                <a:solidFill>
                  <a:srgbClr val="FF0000"/>
                </a:solidFill>
              </a:rPr>
              <a:t>Cubic centimeter</a:t>
            </a:r>
            <a:r>
              <a:rPr lang="en-US" sz="2800" dirty="0"/>
              <a:t>”.</a:t>
            </a:r>
            <a:endParaRPr lang="en-US" sz="2800" baseline="30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C83689-3569-8B7B-2E97-3F516724458F}"/>
              </a:ext>
            </a:extLst>
          </p:cNvPr>
          <p:cNvSpPr txBox="1"/>
          <p:nvPr/>
        </p:nvSpPr>
        <p:spPr>
          <a:xfrm>
            <a:off x="4753495" y="2037884"/>
            <a:ext cx="2148751" cy="52322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1 cm</a:t>
            </a:r>
            <a:r>
              <a:rPr lang="en-US" sz="2800" baseline="30000" dirty="0"/>
              <a:t>3</a:t>
            </a:r>
            <a:r>
              <a:rPr lang="en-US" sz="2800" dirty="0"/>
              <a:t> = 1 ml</a:t>
            </a:r>
            <a:endParaRPr lang="en-US" sz="2800" baseline="30000" dirty="0"/>
          </a:p>
        </p:txBody>
      </p:sp>
      <p:pic>
        <p:nvPicPr>
          <p:cNvPr id="5122" name="Picture 2" descr="Basic Science Terms">
            <a:extLst>
              <a:ext uri="{FF2B5EF4-FFF2-40B4-BE49-F238E27FC236}">
                <a16:creationId xmlns:a16="http://schemas.microsoft.com/office/drawing/2014/main" id="{BAB30CBB-6889-7357-8D60-D50A5074A2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0" t="28987" r="-174" b="16078"/>
          <a:stretch/>
        </p:blipFill>
        <p:spPr bwMode="auto">
          <a:xfrm>
            <a:off x="7261259" y="343437"/>
            <a:ext cx="4050406" cy="265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A3C58E-73B7-5B10-8C3A-4A438AC1F606}"/>
              </a:ext>
            </a:extLst>
          </p:cNvPr>
          <p:cNvSpPr txBox="1"/>
          <p:nvPr/>
        </p:nvSpPr>
        <p:spPr>
          <a:xfrm>
            <a:off x="587618" y="3869302"/>
            <a:ext cx="4577318" cy="52322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1 Liter = 1000 ml or 1000 cm</a:t>
            </a:r>
            <a:r>
              <a:rPr lang="en-US" sz="2800" baseline="30000" dirty="0"/>
              <a:t>3</a:t>
            </a:r>
          </a:p>
        </p:txBody>
      </p:sp>
      <p:pic>
        <p:nvPicPr>
          <p:cNvPr id="8" name="Picture 7" descr="A picture containing building, cage&#10;&#10;Description automatically generated">
            <a:extLst>
              <a:ext uri="{FF2B5EF4-FFF2-40B4-BE49-F238E27FC236}">
                <a16:creationId xmlns:a16="http://schemas.microsoft.com/office/drawing/2014/main" id="{EEE0329D-1469-09CD-673C-B6BDC6220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056" y="3038429"/>
            <a:ext cx="4050406" cy="377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44A9B-13CE-230E-EC8A-10A45DD88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5" y="365125"/>
            <a:ext cx="11536471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Density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9BE6E4-4522-7A73-D431-821167B76EF2}"/>
              </a:ext>
            </a:extLst>
          </p:cNvPr>
          <p:cNvSpPr txBox="1"/>
          <p:nvPr/>
        </p:nvSpPr>
        <p:spPr>
          <a:xfrm>
            <a:off x="292274" y="1528080"/>
            <a:ext cx="114654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Density </a:t>
            </a:r>
            <a:r>
              <a:rPr lang="en-US" sz="2800" dirty="0"/>
              <a:t>is a measure of how heavy something is versus how big (volume wise) it is.</a:t>
            </a:r>
            <a:endParaRPr lang="en-US" sz="2800" baseline="30000" dirty="0"/>
          </a:p>
        </p:txBody>
      </p:sp>
      <p:pic>
        <p:nvPicPr>
          <p:cNvPr id="6" name="Picture 5" descr="Text, whiteboard&#10;&#10;Description automatically generated">
            <a:extLst>
              <a:ext uri="{FF2B5EF4-FFF2-40B4-BE49-F238E27FC236}">
                <a16:creationId xmlns:a16="http://schemas.microsoft.com/office/drawing/2014/main" id="{1A92C934-60AB-824F-C055-36477CBBD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240" y="2319579"/>
            <a:ext cx="1897831" cy="13933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6187F3-DC03-49C2-3D3A-8BFA681F7BE9}"/>
              </a:ext>
            </a:extLst>
          </p:cNvPr>
          <p:cNvSpPr txBox="1"/>
          <p:nvPr/>
        </p:nvSpPr>
        <p:spPr>
          <a:xfrm>
            <a:off x="444674" y="2726211"/>
            <a:ext cx="8183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most common units for </a:t>
            </a:r>
            <a:r>
              <a:rPr lang="en-US" sz="2800" dirty="0">
                <a:solidFill>
                  <a:srgbClr val="FF0000"/>
                </a:solidFill>
              </a:rPr>
              <a:t>Density</a:t>
            </a:r>
            <a:r>
              <a:rPr lang="en-US" sz="2800" dirty="0"/>
              <a:t> are </a:t>
            </a:r>
            <a:r>
              <a:rPr lang="en-US" sz="2800" b="1" dirty="0">
                <a:solidFill>
                  <a:srgbClr val="FF0000"/>
                </a:solidFill>
              </a:rPr>
              <a:t>g/ml</a:t>
            </a:r>
            <a:r>
              <a:rPr lang="en-US" sz="2800" dirty="0"/>
              <a:t>, or </a:t>
            </a:r>
            <a:r>
              <a:rPr lang="en-US" sz="2800" b="1" dirty="0">
                <a:solidFill>
                  <a:srgbClr val="FF0000"/>
                </a:solidFill>
              </a:rPr>
              <a:t>g/cm</a:t>
            </a:r>
            <a:r>
              <a:rPr lang="en-US" sz="2800" b="1" baseline="30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286ECC-6EF8-4BED-388F-422D38C5BBC7}"/>
              </a:ext>
            </a:extLst>
          </p:cNvPr>
          <p:cNvSpPr txBox="1"/>
          <p:nvPr/>
        </p:nvSpPr>
        <p:spPr>
          <a:xfrm>
            <a:off x="292274" y="3597781"/>
            <a:ext cx="114654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You could also use </a:t>
            </a:r>
            <a:r>
              <a:rPr lang="en-US" sz="2800" dirty="0">
                <a:solidFill>
                  <a:srgbClr val="FF0000"/>
                </a:solidFill>
              </a:rPr>
              <a:t>kg/m</a:t>
            </a:r>
            <a:r>
              <a:rPr lang="en-US" sz="2800" baseline="30000" dirty="0">
                <a:solidFill>
                  <a:srgbClr val="FF0000"/>
                </a:solidFill>
              </a:rPr>
              <a:t>3</a:t>
            </a:r>
            <a:r>
              <a:rPr lang="en-US" sz="2800" dirty="0">
                <a:solidFill>
                  <a:srgbClr val="FF0000"/>
                </a:solidFill>
              </a:rPr>
              <a:t> (liter)….kg/L </a:t>
            </a:r>
            <a:r>
              <a:rPr lang="en-US" sz="2800" dirty="0"/>
              <a:t>which is an SI Unit, but the answer REALLY small.</a:t>
            </a:r>
            <a:endParaRPr lang="en-US" sz="2800" baseline="30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963E20-7094-070A-88F8-A9F1E0A071BD}"/>
              </a:ext>
            </a:extLst>
          </p:cNvPr>
          <p:cNvSpPr/>
          <p:nvPr/>
        </p:nvSpPr>
        <p:spPr>
          <a:xfrm>
            <a:off x="6223821" y="2745714"/>
            <a:ext cx="884904" cy="5442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7B659D-5469-C691-D823-894F418032A4}"/>
              </a:ext>
            </a:extLst>
          </p:cNvPr>
          <p:cNvSpPr txBox="1"/>
          <p:nvPr/>
        </p:nvSpPr>
        <p:spPr>
          <a:xfrm>
            <a:off x="520572" y="4802466"/>
            <a:ext cx="11465490" cy="95410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It’s like measuring the distance between you and the student next to you in Kilometers…..they are 0.0001 km away…so like 10 cm?</a:t>
            </a:r>
            <a:endParaRPr lang="en-US" sz="2800" baseline="30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02D086-5FAC-A263-AA39-87808699A448}"/>
              </a:ext>
            </a:extLst>
          </p:cNvPr>
          <p:cNvSpPr/>
          <p:nvPr/>
        </p:nvSpPr>
        <p:spPr>
          <a:xfrm>
            <a:off x="7465042" y="2705159"/>
            <a:ext cx="1074276" cy="5442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C09F91-C64D-A65F-0EFC-20CF5486A12D}"/>
              </a:ext>
            </a:extLst>
          </p:cNvPr>
          <p:cNvSpPr txBox="1"/>
          <p:nvPr/>
        </p:nvSpPr>
        <p:spPr>
          <a:xfrm>
            <a:off x="6253317" y="2095199"/>
            <a:ext cx="2148751" cy="52322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1 cm</a:t>
            </a:r>
            <a:r>
              <a:rPr lang="en-US" sz="2800" baseline="30000" dirty="0"/>
              <a:t>3</a:t>
            </a:r>
            <a:r>
              <a:rPr lang="en-US" sz="2800" dirty="0"/>
              <a:t> = 1 ml</a:t>
            </a:r>
            <a:endParaRPr lang="en-US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349531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26C7108-EA9D-F3F8-9C6B-DCA21901F1D6}"/>
              </a:ext>
            </a:extLst>
          </p:cNvPr>
          <p:cNvSpPr txBox="1"/>
          <p:nvPr/>
        </p:nvSpPr>
        <p:spPr>
          <a:xfrm>
            <a:off x="0" y="581363"/>
            <a:ext cx="120346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Gold is a precious metal that is chemically unreactive. It is used mainly in jewelry, dentistry, and electronic devices. A piece of gold ingot with a mass of 301 g has a volume of 15,g cm</a:t>
            </a:r>
            <a:r>
              <a:rPr lang="en-US" sz="2800" i="1" baseline="30000" dirty="0"/>
              <a:t>3</a:t>
            </a:r>
            <a:r>
              <a:rPr lang="en-US" sz="2800" i="1" dirty="0"/>
              <a:t>. Calculate the density of gold.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749354-11BB-D7E4-E4A5-C501377D0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308"/>
            <a:ext cx="10515600" cy="1325563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Example 1.1</a:t>
            </a:r>
          </a:p>
        </p:txBody>
      </p:sp>
      <p:pic>
        <p:nvPicPr>
          <p:cNvPr id="3" name="Picture 2" descr="Text, whiteboard&#10;&#10;Description automatically generated">
            <a:extLst>
              <a:ext uri="{FF2B5EF4-FFF2-40B4-BE49-F238E27FC236}">
                <a16:creationId xmlns:a16="http://schemas.microsoft.com/office/drawing/2014/main" id="{DF47EC9B-C5D8-4E86-82DB-A1EFEA403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11" y="2307591"/>
            <a:ext cx="1897831" cy="139334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887A48-765F-AE53-7271-EF25BFF79D71}"/>
              </a:ext>
            </a:extLst>
          </p:cNvPr>
          <p:cNvCxnSpPr/>
          <p:nvPr/>
        </p:nvCxnSpPr>
        <p:spPr>
          <a:xfrm>
            <a:off x="8849033" y="1489591"/>
            <a:ext cx="2064775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77B5AF-3808-AA5D-B7D6-F16BA244C923}"/>
              </a:ext>
            </a:extLst>
          </p:cNvPr>
          <p:cNvCxnSpPr/>
          <p:nvPr/>
        </p:nvCxnSpPr>
        <p:spPr>
          <a:xfrm>
            <a:off x="993058" y="1936955"/>
            <a:ext cx="2064775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FD6DD89-A250-0477-60D2-C8E2156989DC}"/>
              </a:ext>
            </a:extLst>
          </p:cNvPr>
          <p:cNvSpPr/>
          <p:nvPr/>
        </p:nvSpPr>
        <p:spPr>
          <a:xfrm>
            <a:off x="5009536" y="1500520"/>
            <a:ext cx="1007806" cy="36159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text, clock, gauge&#10;&#10;Description automatically generated">
            <a:extLst>
              <a:ext uri="{FF2B5EF4-FFF2-40B4-BE49-F238E27FC236}">
                <a16:creationId xmlns:a16="http://schemas.microsoft.com/office/drawing/2014/main" id="{D0EE35E1-2872-645F-5AEB-0BF5DD456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76" y="3852504"/>
            <a:ext cx="2451456" cy="1152394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08C61C42-9AF7-B445-4556-473767418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876" y="5346131"/>
            <a:ext cx="3092963" cy="618593"/>
          </a:xfrm>
          <a:prstGeom prst="rect">
            <a:avLst/>
          </a:prstGeom>
          <a:ln w="41275">
            <a:solidFill>
              <a:srgbClr val="FF0000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D96BD93-9AF0-5C50-7C98-7EEAA1DBB667}"/>
              </a:ext>
            </a:extLst>
          </p:cNvPr>
          <p:cNvSpPr txBox="1"/>
          <p:nvPr/>
        </p:nvSpPr>
        <p:spPr>
          <a:xfrm>
            <a:off x="1868026" y="6224437"/>
            <a:ext cx="8893277" cy="52322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The density of the gold is</a:t>
            </a:r>
            <a:r>
              <a:rPr lang="en-US" sz="2800" dirty="0">
                <a:solidFill>
                  <a:srgbClr val="FF0000"/>
                </a:solidFill>
              </a:rPr>
              <a:t> 19.3g per cm</a:t>
            </a:r>
            <a:r>
              <a:rPr lang="en-US" sz="2800" baseline="30000" dirty="0">
                <a:solidFill>
                  <a:srgbClr val="FF0000"/>
                </a:solidFill>
              </a:rPr>
              <a:t>3</a:t>
            </a:r>
            <a:r>
              <a:rPr lang="en-US" sz="2800" dirty="0">
                <a:solidFill>
                  <a:srgbClr val="FF0000"/>
                </a:solidFill>
              </a:rPr>
              <a:t> or 19.3 g per ml.</a:t>
            </a:r>
            <a:endParaRPr lang="en-US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50789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49354-11BB-D7E4-E4A5-C501377D0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308"/>
            <a:ext cx="10515600" cy="1325563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Example: Practice Exercise 1.1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CD32D1-E571-EAEB-6184-02074357014E}"/>
              </a:ext>
            </a:extLst>
          </p:cNvPr>
          <p:cNvSpPr txBox="1"/>
          <p:nvPr/>
        </p:nvSpPr>
        <p:spPr>
          <a:xfrm>
            <a:off x="0" y="673251"/>
            <a:ext cx="12034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A piece of platinum metal with a density of 21.5 g/cm</a:t>
            </a:r>
            <a:r>
              <a:rPr lang="en-US" sz="2800" i="1" baseline="30000" dirty="0"/>
              <a:t>3</a:t>
            </a:r>
            <a:r>
              <a:rPr lang="en-US" sz="2800" i="1" dirty="0"/>
              <a:t> has a volume of 4.49 cm</a:t>
            </a:r>
            <a:r>
              <a:rPr lang="en-US" sz="2800" i="1" baseline="30000" dirty="0"/>
              <a:t>3</a:t>
            </a:r>
            <a:r>
              <a:rPr lang="en-US" sz="2800" i="1" dirty="0"/>
              <a:t> What is its mass?</a:t>
            </a:r>
          </a:p>
        </p:txBody>
      </p:sp>
    </p:spTree>
    <p:extLst>
      <p:ext uri="{BB962C8B-B14F-4D97-AF65-F5344CB8AC3E}">
        <p14:creationId xmlns:p14="http://schemas.microsoft.com/office/powerpoint/2010/main" val="343105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49354-11BB-D7E4-E4A5-C501377D0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24812"/>
            <a:ext cx="10515600" cy="1325563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Example 1.2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E04C30-E1EA-D00C-8635-0F02B8367881}"/>
              </a:ext>
            </a:extLst>
          </p:cNvPr>
          <p:cNvSpPr txBox="1"/>
          <p:nvPr/>
        </p:nvSpPr>
        <p:spPr>
          <a:xfrm>
            <a:off x="0" y="623697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The density of mercury, the only metal that is liquid at room temperature, is </a:t>
            </a:r>
          </a:p>
          <a:p>
            <a:r>
              <a:rPr lang="en-US" sz="2800" i="1" dirty="0"/>
              <a:t>13.6 g/</a:t>
            </a:r>
            <a:r>
              <a:rPr lang="en-US" sz="2800" i="1" dirty="0" err="1"/>
              <a:t>mL.</a:t>
            </a:r>
            <a:r>
              <a:rPr lang="en-US" sz="2800" i="1" dirty="0"/>
              <a:t> Calculate the mass of 5.50 mL of the liquid.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719F99-3B8E-5E00-75E0-16CCF97F444C}"/>
              </a:ext>
            </a:extLst>
          </p:cNvPr>
          <p:cNvSpPr/>
          <p:nvPr/>
        </p:nvSpPr>
        <p:spPr>
          <a:xfrm>
            <a:off x="1676399" y="1158481"/>
            <a:ext cx="2792361" cy="36159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ext, whiteboard&#10;&#10;Description automatically generated">
            <a:extLst>
              <a:ext uri="{FF2B5EF4-FFF2-40B4-BE49-F238E27FC236}">
                <a16:creationId xmlns:a16="http://schemas.microsoft.com/office/drawing/2014/main" id="{F4A42EC6-318B-0D3E-7016-FC1FD7F50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83" y="2035656"/>
            <a:ext cx="1897831" cy="1393344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923FD5ED-5484-97B3-62B4-B15C4361A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95659"/>
            <a:ext cx="2887108" cy="6886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39D665-D5DC-A9E8-D9F3-9F503E593BD9}"/>
              </a:ext>
            </a:extLst>
          </p:cNvPr>
          <p:cNvSpPr txBox="1"/>
          <p:nvPr/>
        </p:nvSpPr>
        <p:spPr>
          <a:xfrm>
            <a:off x="3072579" y="2214886"/>
            <a:ext cx="3266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rearranged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08D8E6-B488-B8CE-BCD2-AFFB87B1F4BC}"/>
              </a:ext>
            </a:extLst>
          </p:cNvPr>
          <p:cNvCxnSpPr>
            <a:cxnSpLocks/>
          </p:cNvCxnSpPr>
          <p:nvPr/>
        </p:nvCxnSpPr>
        <p:spPr>
          <a:xfrm>
            <a:off x="4793226" y="1520073"/>
            <a:ext cx="1302774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7787581-D41A-F520-04FA-E6C0F71B2C54}"/>
              </a:ext>
            </a:extLst>
          </p:cNvPr>
          <p:cNvCxnSpPr>
            <a:cxnSpLocks/>
          </p:cNvCxnSpPr>
          <p:nvPr/>
        </p:nvCxnSpPr>
        <p:spPr>
          <a:xfrm>
            <a:off x="76096" y="1520073"/>
            <a:ext cx="1442988" cy="0"/>
          </a:xfrm>
          <a:prstGeom prst="line">
            <a:avLst/>
          </a:pr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B4B0299-6C1F-A686-ACA5-A0B04E360C05}"/>
              </a:ext>
            </a:extLst>
          </p:cNvPr>
          <p:cNvSpPr txBox="1"/>
          <p:nvPr/>
        </p:nvSpPr>
        <p:spPr>
          <a:xfrm>
            <a:off x="6096001" y="4490215"/>
            <a:ext cx="1833716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m = 74.8 g</a:t>
            </a:r>
            <a:endParaRPr lang="en-US" sz="2800" baseline="30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F47BCB-CAC2-4DB4-89EA-DA829E48DE03}"/>
              </a:ext>
            </a:extLst>
          </p:cNvPr>
          <p:cNvSpPr txBox="1"/>
          <p:nvPr/>
        </p:nvSpPr>
        <p:spPr>
          <a:xfrm>
            <a:off x="6096000" y="3345302"/>
            <a:ext cx="4095137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m = (</a:t>
            </a:r>
            <a:r>
              <a:rPr lang="en-US" sz="2800" dirty="0">
                <a:solidFill>
                  <a:srgbClr val="0070C0"/>
                </a:solidFill>
              </a:rPr>
              <a:t>13.6 g/ml</a:t>
            </a:r>
            <a:r>
              <a:rPr lang="en-US" sz="2800" dirty="0"/>
              <a:t>) (</a:t>
            </a:r>
            <a:r>
              <a:rPr lang="en-US" sz="2800" dirty="0">
                <a:solidFill>
                  <a:srgbClr val="FF0000"/>
                </a:solidFill>
              </a:rPr>
              <a:t>5.50 mL</a:t>
            </a:r>
            <a:r>
              <a:rPr lang="en-US" sz="2800" dirty="0"/>
              <a:t>)</a:t>
            </a:r>
            <a:endParaRPr lang="en-US" sz="2800" baseline="300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E6A3DD3-3594-2B5C-5CE7-24A3E837ED5E}"/>
              </a:ext>
            </a:extLst>
          </p:cNvPr>
          <p:cNvCxnSpPr/>
          <p:nvPr/>
        </p:nvCxnSpPr>
        <p:spPr>
          <a:xfrm flipV="1">
            <a:off x="9320981" y="3429000"/>
            <a:ext cx="427703" cy="4395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9B57FC6-D81D-A19A-E92E-999D0812DC70}"/>
              </a:ext>
            </a:extLst>
          </p:cNvPr>
          <p:cNvCxnSpPr/>
          <p:nvPr/>
        </p:nvCxnSpPr>
        <p:spPr>
          <a:xfrm flipV="1">
            <a:off x="7929716" y="3429337"/>
            <a:ext cx="427703" cy="4395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36B2FD9-3286-EB3A-DE0A-C882CD6CD257}"/>
              </a:ext>
            </a:extLst>
          </p:cNvPr>
          <p:cNvSpPr txBox="1"/>
          <p:nvPr/>
        </p:nvSpPr>
        <p:spPr>
          <a:xfrm>
            <a:off x="6096000" y="5280848"/>
            <a:ext cx="1833716" cy="52322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m ~ 74.8 g</a:t>
            </a:r>
            <a:endParaRPr lang="en-US" sz="2800" baseline="30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EF3374-001A-8669-5676-80062021A122}"/>
              </a:ext>
            </a:extLst>
          </p:cNvPr>
          <p:cNvSpPr txBox="1"/>
          <p:nvPr/>
        </p:nvSpPr>
        <p:spPr>
          <a:xfrm>
            <a:off x="8681884" y="4588351"/>
            <a:ext cx="1833716" cy="954107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3 sig figs </a:t>
            </a:r>
            <a:r>
              <a:rPr lang="en-US" sz="2800" b="1" dirty="0">
                <a:solidFill>
                  <a:srgbClr val="FF0000"/>
                </a:solidFill>
              </a:rPr>
              <a:t>in question.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803311-6336-14F5-8D66-EC0B0303033E}"/>
              </a:ext>
            </a:extLst>
          </p:cNvPr>
          <p:cNvSpPr txBox="1"/>
          <p:nvPr/>
        </p:nvSpPr>
        <p:spPr>
          <a:xfrm>
            <a:off x="3303534" y="6164151"/>
            <a:ext cx="5053885" cy="52322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The mass of the mercury is </a:t>
            </a:r>
            <a:r>
              <a:rPr lang="en-US" sz="2800" dirty="0">
                <a:solidFill>
                  <a:srgbClr val="FF0000"/>
                </a:solidFill>
              </a:rPr>
              <a:t>74.8g.</a:t>
            </a:r>
            <a:endParaRPr lang="en-US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197597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5" grpId="0"/>
      <p:bldP spid="17" grpId="0"/>
      <p:bldP spid="21" grpId="0" animBg="1"/>
      <p:bldP spid="22" grpId="0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49354-11BB-D7E4-E4A5-C501377D0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24812"/>
            <a:ext cx="10515600" cy="1325563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Example: Practice Exercise 1.2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078DEC-3901-CF73-7237-AB793ACD3CA9}"/>
              </a:ext>
            </a:extLst>
          </p:cNvPr>
          <p:cNvSpPr txBox="1"/>
          <p:nvPr/>
        </p:nvSpPr>
        <p:spPr>
          <a:xfrm>
            <a:off x="0" y="673251"/>
            <a:ext cx="12034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The density of sulfuric acid in a certain car battery is 1.41 g/ml. Calculate the mass of 242 ml of the liquid.</a:t>
            </a:r>
          </a:p>
        </p:txBody>
      </p:sp>
    </p:spTree>
    <p:extLst>
      <p:ext uri="{BB962C8B-B14F-4D97-AF65-F5344CB8AC3E}">
        <p14:creationId xmlns:p14="http://schemas.microsoft.com/office/powerpoint/2010/main" val="204452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cientific method, Hypothesis, Method">
            <a:extLst>
              <a:ext uri="{FF2B5EF4-FFF2-40B4-BE49-F238E27FC236}">
                <a16:creationId xmlns:a16="http://schemas.microsoft.com/office/drawing/2014/main" id="{C615ECD2-8C30-974F-14E7-E4A223458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6"/>
          <a:stretch/>
        </p:blipFill>
        <p:spPr bwMode="auto">
          <a:xfrm>
            <a:off x="0" y="1979113"/>
            <a:ext cx="3947283" cy="487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1.3: Scientific Method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0E9748-C790-9B36-FDA5-4599343E2B73}"/>
              </a:ext>
            </a:extLst>
          </p:cNvPr>
          <p:cNvSpPr txBox="1"/>
          <p:nvPr/>
        </p:nvSpPr>
        <p:spPr>
          <a:xfrm>
            <a:off x="425885" y="1565753"/>
            <a:ext cx="2868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Scientific Method: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F4690F-53A0-D9C6-6DD6-B77AD67AAE01}"/>
              </a:ext>
            </a:extLst>
          </p:cNvPr>
          <p:cNvSpPr txBox="1"/>
          <p:nvPr/>
        </p:nvSpPr>
        <p:spPr>
          <a:xfrm>
            <a:off x="3294345" y="1565753"/>
            <a:ext cx="8217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 Systematic (Has steps to follow) approach to answering research questions.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2D3800-4414-A26D-DAD3-BCAF4A53C217}"/>
              </a:ext>
            </a:extLst>
          </p:cNvPr>
          <p:cNvSpPr/>
          <p:nvPr/>
        </p:nvSpPr>
        <p:spPr>
          <a:xfrm>
            <a:off x="652145" y="1979113"/>
            <a:ext cx="1979113" cy="576197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497B9A-3FC9-3C7F-FEFF-0CB62CDE63CA}"/>
              </a:ext>
            </a:extLst>
          </p:cNvPr>
          <p:cNvSpPr txBox="1"/>
          <p:nvPr/>
        </p:nvSpPr>
        <p:spPr>
          <a:xfrm>
            <a:off x="4396637" y="2980814"/>
            <a:ext cx="4121250" cy="369332"/>
          </a:xfrm>
          <a:prstGeom prst="rect">
            <a:avLst/>
          </a:prstGeom>
          <a:noFill/>
          <a:ln w="412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“What is the hardest material on earth?”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A4827F-BF22-FA10-F67B-33CBCD5748AE}"/>
              </a:ext>
            </a:extLst>
          </p:cNvPr>
          <p:cNvSpPr/>
          <p:nvPr/>
        </p:nvSpPr>
        <p:spPr>
          <a:xfrm>
            <a:off x="652145" y="2693096"/>
            <a:ext cx="1979113" cy="576197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EAAA4E-75D1-1AD2-3B25-DC9BB5AAB0BC}"/>
              </a:ext>
            </a:extLst>
          </p:cNvPr>
          <p:cNvSpPr txBox="1"/>
          <p:nvPr/>
        </p:nvSpPr>
        <p:spPr>
          <a:xfrm>
            <a:off x="4396637" y="3507855"/>
            <a:ext cx="4484128" cy="646331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Geology Magazine says: </a:t>
            </a:r>
            <a:r>
              <a:rPr lang="en-US" b="1" dirty="0">
                <a:solidFill>
                  <a:srgbClr val="FF0000"/>
                </a:solidFill>
              </a:rPr>
              <a:t>“Diamond is the hardest material on earth</a:t>
            </a:r>
            <a:r>
              <a:rPr lang="en-US" dirty="0"/>
              <a:t>”.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4EBEB4-7B40-D367-58B8-8E06AC55B44A}"/>
              </a:ext>
            </a:extLst>
          </p:cNvPr>
          <p:cNvSpPr/>
          <p:nvPr/>
        </p:nvSpPr>
        <p:spPr>
          <a:xfrm>
            <a:off x="649329" y="3429000"/>
            <a:ext cx="1979113" cy="576197"/>
          </a:xfrm>
          <a:prstGeom prst="rect">
            <a:avLst/>
          </a:prstGeom>
          <a:noFill/>
          <a:ln w="412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0F489F-C78D-422B-318B-A3D9BFCDE39E}"/>
              </a:ext>
            </a:extLst>
          </p:cNvPr>
          <p:cNvSpPr txBox="1"/>
          <p:nvPr/>
        </p:nvSpPr>
        <p:spPr>
          <a:xfrm>
            <a:off x="4396637" y="4302118"/>
            <a:ext cx="4484128" cy="646331"/>
          </a:xfrm>
          <a:prstGeom prst="rect">
            <a:avLst/>
          </a:prstGeom>
          <a:noFill/>
          <a:ln w="412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Diamond is the hardest material on earth </a:t>
            </a:r>
            <a:r>
              <a:rPr lang="en-US" dirty="0"/>
              <a:t>so it will cut/scratch all other materials.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39D39-0E12-42AD-AE9F-A5A077CAD052}"/>
              </a:ext>
            </a:extLst>
          </p:cNvPr>
          <p:cNvSpPr txBox="1"/>
          <p:nvPr/>
        </p:nvSpPr>
        <p:spPr>
          <a:xfrm>
            <a:off x="9836728" y="2954389"/>
            <a:ext cx="1517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Example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1DA5227-71E9-D863-BA7C-0BD166D5B487}"/>
              </a:ext>
            </a:extLst>
          </p:cNvPr>
          <p:cNvCxnSpPr/>
          <p:nvPr/>
        </p:nvCxnSpPr>
        <p:spPr>
          <a:xfrm flipH="1">
            <a:off x="8589818" y="3165480"/>
            <a:ext cx="1108364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F6EFB20-9546-1DEA-C483-94FDE93572BA}"/>
              </a:ext>
            </a:extLst>
          </p:cNvPr>
          <p:cNvSpPr/>
          <p:nvPr/>
        </p:nvSpPr>
        <p:spPr>
          <a:xfrm>
            <a:off x="649328" y="4154186"/>
            <a:ext cx="1979113" cy="57619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27B446-DD2C-F5F9-23A9-1BE31CC5FB80}"/>
              </a:ext>
            </a:extLst>
          </p:cNvPr>
          <p:cNvSpPr txBox="1"/>
          <p:nvPr/>
        </p:nvSpPr>
        <p:spPr>
          <a:xfrm>
            <a:off x="4356338" y="5096381"/>
            <a:ext cx="4484128" cy="64633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is the Lab Experiment: Test the diamond on lots of random things.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60C1857-B151-ADB0-2505-2ED324CFBD2C}"/>
              </a:ext>
            </a:extLst>
          </p:cNvPr>
          <p:cNvCxnSpPr/>
          <p:nvPr/>
        </p:nvCxnSpPr>
        <p:spPr>
          <a:xfrm flipH="1" flipV="1">
            <a:off x="9005455" y="4005197"/>
            <a:ext cx="942109" cy="725186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32C7563-7D40-1B54-E3DA-CA0F4CAA33FB}"/>
              </a:ext>
            </a:extLst>
          </p:cNvPr>
          <p:cNvCxnSpPr/>
          <p:nvPr/>
        </p:nvCxnSpPr>
        <p:spPr>
          <a:xfrm flipH="1">
            <a:off x="9005455" y="4730383"/>
            <a:ext cx="942109" cy="689163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D754B97-F7DB-88E6-AC0A-D8E5CA31CCF6}"/>
              </a:ext>
            </a:extLst>
          </p:cNvPr>
          <p:cNvSpPr txBox="1"/>
          <p:nvPr/>
        </p:nvSpPr>
        <p:spPr>
          <a:xfrm>
            <a:off x="9698182" y="4780917"/>
            <a:ext cx="2493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Data…numbers, etc. to record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C57A99D-5D38-0279-6439-5D1B37156276}"/>
              </a:ext>
            </a:extLst>
          </p:cNvPr>
          <p:cNvCxnSpPr/>
          <p:nvPr/>
        </p:nvCxnSpPr>
        <p:spPr>
          <a:xfrm flipH="1">
            <a:off x="9337964" y="5257970"/>
            <a:ext cx="498764" cy="93501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3453774-CC7C-94DE-70FC-DDE59EC3333F}"/>
              </a:ext>
            </a:extLst>
          </p:cNvPr>
          <p:cNvCxnSpPr>
            <a:cxnSpLocks/>
          </p:cNvCxnSpPr>
          <p:nvPr/>
        </p:nvCxnSpPr>
        <p:spPr>
          <a:xfrm>
            <a:off x="10196946" y="5231992"/>
            <a:ext cx="443345" cy="912740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6A96BC8-3CDA-595B-F4EB-10BA0045C834}"/>
              </a:ext>
            </a:extLst>
          </p:cNvPr>
          <p:cNvSpPr txBox="1"/>
          <p:nvPr/>
        </p:nvSpPr>
        <p:spPr>
          <a:xfrm>
            <a:off x="10278808" y="6181668"/>
            <a:ext cx="184265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FF0000"/>
                </a:solidFill>
              </a:rPr>
              <a:t>Qualit</a:t>
            </a:r>
            <a:r>
              <a:rPr lang="en-US" sz="2800" dirty="0"/>
              <a:t>ative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B0B890-F273-AEC4-1514-811B147C5BEC}"/>
              </a:ext>
            </a:extLst>
          </p:cNvPr>
          <p:cNvSpPr txBox="1"/>
          <p:nvPr/>
        </p:nvSpPr>
        <p:spPr>
          <a:xfrm>
            <a:off x="8015598" y="6209020"/>
            <a:ext cx="1979714" cy="523220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FF0000"/>
                </a:solidFill>
              </a:rPr>
              <a:t>Quant</a:t>
            </a:r>
            <a:r>
              <a:rPr lang="en-US" sz="2800" dirty="0"/>
              <a:t>itative</a:t>
            </a:r>
          </a:p>
        </p:txBody>
      </p:sp>
    </p:spTree>
    <p:extLst>
      <p:ext uri="{BB962C8B-B14F-4D97-AF65-F5344CB8AC3E}">
        <p14:creationId xmlns:p14="http://schemas.microsoft.com/office/powerpoint/2010/main" val="348884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5" grpId="1" animBg="1"/>
      <p:bldP spid="8" grpId="0" animBg="1"/>
      <p:bldP spid="9" grpId="0" animBg="1"/>
      <p:bldP spid="9" grpId="1" animBg="1"/>
      <p:bldP spid="12" grpId="0" animBg="1"/>
      <p:bldP spid="13" grpId="0" animBg="1"/>
      <p:bldP spid="13" grpId="1" animBg="1"/>
      <p:bldP spid="14" grpId="0" animBg="1"/>
      <p:bldP spid="15" grpId="0"/>
      <p:bldP spid="18" grpId="0" animBg="1"/>
      <p:bldP spid="19" grpId="0" animBg="1"/>
      <p:bldP spid="24" grpId="0"/>
      <p:bldP spid="29" grpId="0" animBg="1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44A9B-13CE-230E-EC8A-10A45DD88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5" y="276637"/>
            <a:ext cx="11536471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Temperature Scales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03182F-693F-AC27-1FA6-C9560B034834}"/>
              </a:ext>
            </a:extLst>
          </p:cNvPr>
          <p:cNvSpPr txBox="1"/>
          <p:nvPr/>
        </p:nvSpPr>
        <p:spPr>
          <a:xfrm>
            <a:off x="292273" y="1410093"/>
            <a:ext cx="11786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Science we need to use a temperature scale that relates to how fast molecules are moving.</a:t>
            </a:r>
            <a:endParaRPr lang="en-US" sz="2800" baseline="30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2391B8-8AFD-3969-5F98-10AE2A57D07E}"/>
              </a:ext>
            </a:extLst>
          </p:cNvPr>
          <p:cNvSpPr txBox="1"/>
          <p:nvPr/>
        </p:nvSpPr>
        <p:spPr>
          <a:xfrm>
            <a:off x="567577" y="2474046"/>
            <a:ext cx="11786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NEITHER</a:t>
            </a:r>
            <a:r>
              <a:rPr lang="en-US" sz="2800" dirty="0"/>
              <a:t> ∘C or ∘F does this, as both have 0∘ but molecules are still moving.</a:t>
            </a:r>
            <a:endParaRPr lang="en-US" sz="2800" baseline="30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8E3BAB-00A6-7EAC-EC05-7D572EC8C617}"/>
              </a:ext>
            </a:extLst>
          </p:cNvPr>
          <p:cNvSpPr txBox="1"/>
          <p:nvPr/>
        </p:nvSpPr>
        <p:spPr>
          <a:xfrm>
            <a:off x="405345" y="3229564"/>
            <a:ext cx="11786655" cy="5232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The trend is that the colder an element is the slower that its molecules move</a:t>
            </a:r>
            <a:r>
              <a:rPr lang="en-US" sz="2800" dirty="0"/>
              <a:t>.</a:t>
            </a:r>
            <a:endParaRPr lang="en-US" sz="2800" baseline="30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0970F9-7775-E4BC-6D5F-4409C2F02216}"/>
              </a:ext>
            </a:extLst>
          </p:cNvPr>
          <p:cNvSpPr txBox="1"/>
          <p:nvPr/>
        </p:nvSpPr>
        <p:spPr>
          <a:xfrm>
            <a:off x="405345" y="4124240"/>
            <a:ext cx="11786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But we have seen molecules can get REALLY cold and still move….so Celsius and Fahrenheit don’t really work.</a:t>
            </a:r>
            <a:endParaRPr lang="en-US" sz="2800" baseline="30000" dirty="0"/>
          </a:p>
        </p:txBody>
      </p:sp>
      <p:pic>
        <p:nvPicPr>
          <p:cNvPr id="13314" name="Picture 2" descr="5 Facts about Liquid Nitrogen">
            <a:extLst>
              <a:ext uri="{FF2B5EF4-FFF2-40B4-BE49-F238E27FC236}">
                <a16:creationId xmlns:a16="http://schemas.microsoft.com/office/drawing/2014/main" id="{38DBF018-0B8D-6B17-1A1F-AC4421152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165" y="4618148"/>
            <a:ext cx="3583763" cy="223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28CFA4F-F122-96E9-C7E0-E0099EA83B77}"/>
              </a:ext>
            </a:extLst>
          </p:cNvPr>
          <p:cNvCxnSpPr>
            <a:cxnSpLocks/>
          </p:cNvCxnSpPr>
          <p:nvPr/>
        </p:nvCxnSpPr>
        <p:spPr>
          <a:xfrm>
            <a:off x="6189035" y="5868270"/>
            <a:ext cx="2212570" cy="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4958CB5-2568-1143-F588-E25572C5D8D5}"/>
              </a:ext>
            </a:extLst>
          </p:cNvPr>
          <p:cNvSpPr txBox="1"/>
          <p:nvPr/>
        </p:nvSpPr>
        <p:spPr>
          <a:xfrm>
            <a:off x="3696835" y="5581753"/>
            <a:ext cx="2492199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Liquid Nitrogen</a:t>
            </a:r>
          </a:p>
        </p:txBody>
      </p:sp>
    </p:spTree>
    <p:extLst>
      <p:ext uri="{BB962C8B-B14F-4D97-AF65-F5344CB8AC3E}">
        <p14:creationId xmlns:p14="http://schemas.microsoft.com/office/powerpoint/2010/main" val="58619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44A9B-13CE-230E-EC8A-10A45DD88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5" y="18635"/>
            <a:ext cx="11536471" cy="1458119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Temperature Scales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03182F-693F-AC27-1FA6-C9560B034834}"/>
              </a:ext>
            </a:extLst>
          </p:cNvPr>
          <p:cNvSpPr txBox="1"/>
          <p:nvPr/>
        </p:nvSpPr>
        <p:spPr>
          <a:xfrm>
            <a:off x="287361" y="1170663"/>
            <a:ext cx="11786655" cy="104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big problem is the MATH, any calculations with 0∘C or 0∘F screws up our calculations.</a:t>
            </a:r>
            <a:endParaRPr lang="en-US" sz="2800" baseline="30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AAFAB7-30E5-998C-5C37-28F49436051A}"/>
              </a:ext>
            </a:extLst>
          </p:cNvPr>
          <p:cNvSpPr txBox="1"/>
          <p:nvPr/>
        </p:nvSpPr>
        <p:spPr>
          <a:xfrm>
            <a:off x="405346" y="2220181"/>
            <a:ext cx="9859532" cy="52322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So in Chemistry we needed a temperature scale with a really low 0.</a:t>
            </a:r>
            <a:endParaRPr lang="en-US" sz="2800" baseline="30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F3B6CF-F05A-AD52-689B-3B2EBFA3733B}"/>
              </a:ext>
            </a:extLst>
          </p:cNvPr>
          <p:cNvSpPr txBox="1"/>
          <p:nvPr/>
        </p:nvSpPr>
        <p:spPr>
          <a:xfrm>
            <a:off x="749475" y="3429000"/>
            <a:ext cx="4353467" cy="523220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The Answer to this problem:</a:t>
            </a:r>
            <a:endParaRPr lang="en-US" sz="2800" baseline="30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7F7E58-5AD6-E893-4A62-431243B6425D}"/>
              </a:ext>
            </a:extLst>
          </p:cNvPr>
          <p:cNvSpPr txBox="1"/>
          <p:nvPr/>
        </p:nvSpPr>
        <p:spPr>
          <a:xfrm>
            <a:off x="6096000" y="3429000"/>
            <a:ext cx="3130462" cy="523220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The Kelvin (K) Scale</a:t>
            </a:r>
            <a:endParaRPr lang="en-US" sz="2800" baseline="30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42451B-3E87-7F1C-0739-958D5DFD088E}"/>
              </a:ext>
            </a:extLst>
          </p:cNvPr>
          <p:cNvSpPr txBox="1"/>
          <p:nvPr/>
        </p:nvSpPr>
        <p:spPr>
          <a:xfrm>
            <a:off x="405347" y="4390727"/>
            <a:ext cx="11494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Kelvin scale is very similar to the Celsius scale, but its “0” is much much colder than 0∘C or 0∘F</a:t>
            </a:r>
            <a:endParaRPr lang="en-US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243734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10" grpId="0" animBg="1"/>
      <p:bldP spid="11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44A9B-13CE-230E-EC8A-10A45DD88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5" y="18635"/>
            <a:ext cx="11536471" cy="1458119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Temperature Scales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03182F-693F-AC27-1FA6-C9560B034834}"/>
              </a:ext>
            </a:extLst>
          </p:cNvPr>
          <p:cNvSpPr txBox="1"/>
          <p:nvPr/>
        </p:nvSpPr>
        <p:spPr>
          <a:xfrm>
            <a:off x="238163" y="1096921"/>
            <a:ext cx="878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“0” K is very very cold, its when molecule don’t move at all.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8E8C37-9944-6F28-5845-55B90F5809BC}"/>
              </a:ext>
            </a:extLst>
          </p:cNvPr>
          <p:cNvSpPr txBox="1"/>
          <p:nvPr/>
        </p:nvSpPr>
        <p:spPr>
          <a:xfrm>
            <a:off x="238162" y="1993802"/>
            <a:ext cx="4201103" cy="52322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0 K is called </a:t>
            </a:r>
            <a:r>
              <a:rPr lang="en-US" sz="2800" b="1" dirty="0"/>
              <a:t>Absolute Zero</a:t>
            </a:r>
            <a:r>
              <a:rPr lang="en-US" sz="2800" dirty="0"/>
              <a:t>.</a:t>
            </a:r>
            <a:endParaRPr lang="en-US" sz="2800" baseline="30000" dirty="0"/>
          </a:p>
        </p:txBody>
      </p:sp>
      <p:pic>
        <p:nvPicPr>
          <p:cNvPr id="8" name="Picture 7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BA957864-4F01-7F00-2A5B-D0CE9DC02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219" y="1638238"/>
            <a:ext cx="6677529" cy="521976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A00E0F7-FF27-D976-73B6-38D45F07FCF4}"/>
              </a:ext>
            </a:extLst>
          </p:cNvPr>
          <p:cNvCxnSpPr/>
          <p:nvPr/>
        </p:nvCxnSpPr>
        <p:spPr>
          <a:xfrm>
            <a:off x="5088194" y="5147187"/>
            <a:ext cx="6441554" cy="0"/>
          </a:xfrm>
          <a:prstGeom prst="line">
            <a:avLst/>
          </a:prstGeom>
          <a:ln w="41275">
            <a:solidFill>
              <a:srgbClr val="FF0000">
                <a:alpha val="32125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59E24FF-F581-820A-2CF2-9D830CF1EDA2}"/>
              </a:ext>
            </a:extLst>
          </p:cNvPr>
          <p:cNvSpPr txBox="1"/>
          <p:nvPr/>
        </p:nvSpPr>
        <p:spPr>
          <a:xfrm>
            <a:off x="2494665" y="4885577"/>
            <a:ext cx="2475542" cy="52322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0 ∘C = 273.15K </a:t>
            </a:r>
            <a:endParaRPr lang="en-US" sz="2800" baseline="30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2E772A-DAA4-8712-3D26-A4BE922DEF25}"/>
              </a:ext>
            </a:extLst>
          </p:cNvPr>
          <p:cNvSpPr txBox="1"/>
          <p:nvPr/>
        </p:nvSpPr>
        <p:spPr>
          <a:xfrm>
            <a:off x="238162" y="2873361"/>
            <a:ext cx="55442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 to convert between the different temperature scales there are TWO formulas you need to use.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52A29E-95C9-57E9-5392-BDF9E24E73BF}"/>
              </a:ext>
            </a:extLst>
          </p:cNvPr>
          <p:cNvSpPr txBox="1"/>
          <p:nvPr/>
        </p:nvSpPr>
        <p:spPr>
          <a:xfrm>
            <a:off x="327478" y="4275034"/>
            <a:ext cx="2953770" cy="523220"/>
          </a:xfrm>
          <a:prstGeom prst="rect">
            <a:avLst/>
          </a:prstGeom>
          <a:noFill/>
          <a:ln w="730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∘C = (∘F- 32) (5/9)</a:t>
            </a:r>
            <a:endParaRPr lang="en-US" sz="2800" baseline="30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84800A-9880-F95A-9D67-69DA6D2433DD}"/>
              </a:ext>
            </a:extLst>
          </p:cNvPr>
          <p:cNvSpPr txBox="1"/>
          <p:nvPr/>
        </p:nvSpPr>
        <p:spPr>
          <a:xfrm>
            <a:off x="238162" y="5610178"/>
            <a:ext cx="2953770" cy="523220"/>
          </a:xfrm>
          <a:prstGeom prst="rect">
            <a:avLst/>
          </a:prstGeom>
          <a:noFill/>
          <a:ln w="730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K = ∘C + 273.15</a:t>
            </a:r>
            <a:endParaRPr lang="en-US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166503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4" grpId="0" animBg="1"/>
      <p:bldP spid="16" grpId="0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49354-11BB-D7E4-E4A5-C501377D0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308"/>
            <a:ext cx="10515600" cy="1325563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Example 1.3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C9CDF5-9C2F-A33A-27CF-55D3B234326F}"/>
              </a:ext>
            </a:extLst>
          </p:cNvPr>
          <p:cNvSpPr txBox="1"/>
          <p:nvPr/>
        </p:nvSpPr>
        <p:spPr>
          <a:xfrm>
            <a:off x="0" y="597310"/>
            <a:ext cx="119313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 i="1" dirty="0"/>
              <a:t>Solder is an alloy made of tin and lead that is used in electronic circuits. A certain solder has a melting point of 224 ∘C. What is the melting point in Fahrenheit?</a:t>
            </a:r>
          </a:p>
          <a:p>
            <a:pPr marL="514350" indent="-514350">
              <a:buAutoNum type="alphaLcParenR"/>
            </a:pPr>
            <a:r>
              <a:rPr lang="en-US" sz="2800" i="1" dirty="0"/>
              <a:t>Helium has the lower boiling point of all the elements at -452∘F. Convert this temperature to degrees Celsius.</a:t>
            </a:r>
          </a:p>
          <a:p>
            <a:pPr marL="514350" indent="-514350">
              <a:buAutoNum type="alphaLcParenR"/>
            </a:pPr>
            <a:r>
              <a:rPr lang="en-US" sz="2800" i="1" dirty="0"/>
              <a:t>Mercury the only metal that exists as liquid at room temperature, melts at -38.9 ∘C. Convert its melting point to kelvins.</a:t>
            </a:r>
          </a:p>
          <a:p>
            <a:pPr marL="514350" indent="-514350">
              <a:buAutoNum type="alphaLcParenR"/>
            </a:pPr>
            <a:endParaRPr lang="en-US" sz="28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023F74-509E-D834-DE15-380EDACAF362}"/>
              </a:ext>
            </a:extLst>
          </p:cNvPr>
          <p:cNvSpPr/>
          <p:nvPr/>
        </p:nvSpPr>
        <p:spPr>
          <a:xfrm>
            <a:off x="0" y="597310"/>
            <a:ext cx="11400503" cy="1349477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06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49354-11BB-D7E4-E4A5-C501377D0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308"/>
            <a:ext cx="10515600" cy="1325563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Example 1.3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C9CDF5-9C2F-A33A-27CF-55D3B234326F}"/>
              </a:ext>
            </a:extLst>
          </p:cNvPr>
          <p:cNvSpPr txBox="1"/>
          <p:nvPr/>
        </p:nvSpPr>
        <p:spPr>
          <a:xfrm>
            <a:off x="0" y="597310"/>
            <a:ext cx="119313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 i="1" dirty="0"/>
              <a:t>Solder is an alloy made of tin and lead that is used in electronic circuits. A certain solder has a melting point of 224 ∘C. What is the melting point in Fahrenheit?</a:t>
            </a:r>
          </a:p>
          <a:p>
            <a:pPr marL="514350" indent="-514350">
              <a:buAutoNum type="alphaLcParenR"/>
            </a:pPr>
            <a:endParaRPr lang="en-US" sz="28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023F74-509E-D834-DE15-380EDACAF362}"/>
              </a:ext>
            </a:extLst>
          </p:cNvPr>
          <p:cNvSpPr/>
          <p:nvPr/>
        </p:nvSpPr>
        <p:spPr>
          <a:xfrm>
            <a:off x="0" y="597310"/>
            <a:ext cx="11400503" cy="1349477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656BB95-32A2-DC51-A5F1-C86D62DAC917}"/>
              </a:ext>
            </a:extLst>
          </p:cNvPr>
          <p:cNvCxnSpPr>
            <a:cxnSpLocks/>
          </p:cNvCxnSpPr>
          <p:nvPr/>
        </p:nvCxnSpPr>
        <p:spPr>
          <a:xfrm>
            <a:off x="5722375" y="1461080"/>
            <a:ext cx="1302774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5D13761-8506-59CB-05CE-22E8483B69D8}"/>
              </a:ext>
            </a:extLst>
          </p:cNvPr>
          <p:cNvCxnSpPr>
            <a:cxnSpLocks/>
          </p:cNvCxnSpPr>
          <p:nvPr/>
        </p:nvCxnSpPr>
        <p:spPr>
          <a:xfrm>
            <a:off x="400561" y="1946787"/>
            <a:ext cx="2018174" cy="0"/>
          </a:xfrm>
          <a:prstGeom prst="line">
            <a:avLst/>
          </a:pr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6C9AA2A-BA07-6004-6097-317DCF0AE677}"/>
              </a:ext>
            </a:extLst>
          </p:cNvPr>
          <p:cNvSpPr txBox="1"/>
          <p:nvPr/>
        </p:nvSpPr>
        <p:spPr>
          <a:xfrm>
            <a:off x="1077459" y="2275185"/>
            <a:ext cx="2953770" cy="523220"/>
          </a:xfrm>
          <a:prstGeom prst="rect">
            <a:avLst/>
          </a:prstGeom>
          <a:noFill/>
          <a:ln w="7302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∘C = (∘F- 32) (5/9)</a:t>
            </a:r>
            <a:endParaRPr lang="en-US" sz="2800" baseline="30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301C5C-41D7-A98C-A1B8-50D5A1C4024B}"/>
              </a:ext>
            </a:extLst>
          </p:cNvPr>
          <p:cNvSpPr txBox="1"/>
          <p:nvPr/>
        </p:nvSpPr>
        <p:spPr>
          <a:xfrm>
            <a:off x="1077459" y="3126803"/>
            <a:ext cx="2953770" cy="523220"/>
          </a:xfrm>
          <a:prstGeom prst="rect">
            <a:avLst/>
          </a:prstGeom>
          <a:noFill/>
          <a:ln w="7302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∘C = (∘F- 32) (5/9)</a:t>
            </a:r>
            <a:endParaRPr lang="en-US" sz="2800" baseline="30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ECCFA2-8BBE-4729-9B77-9BCD3484976A}"/>
              </a:ext>
            </a:extLst>
          </p:cNvPr>
          <p:cNvSpPr txBox="1"/>
          <p:nvPr/>
        </p:nvSpPr>
        <p:spPr>
          <a:xfrm>
            <a:off x="5540024" y="2372877"/>
            <a:ext cx="32668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Rearranged to solve for ∘F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D6E2AA2-4F90-3837-B5FD-FF1873758701}"/>
              </a:ext>
            </a:extLst>
          </p:cNvPr>
          <p:cNvCxnSpPr/>
          <p:nvPr/>
        </p:nvCxnSpPr>
        <p:spPr>
          <a:xfrm flipH="1">
            <a:off x="3900918" y="3382794"/>
            <a:ext cx="1414566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83D73E-CB90-4D2B-7378-B2755E04748E}"/>
              </a:ext>
            </a:extLst>
          </p:cNvPr>
          <p:cNvCxnSpPr>
            <a:cxnSpLocks/>
          </p:cNvCxnSpPr>
          <p:nvPr/>
        </p:nvCxnSpPr>
        <p:spPr>
          <a:xfrm>
            <a:off x="1077459" y="3650023"/>
            <a:ext cx="544867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6F8D350-ED32-B94C-4211-7109512D60F0}"/>
              </a:ext>
            </a:extLst>
          </p:cNvPr>
          <p:cNvCxnSpPr>
            <a:cxnSpLocks/>
          </p:cNvCxnSpPr>
          <p:nvPr/>
        </p:nvCxnSpPr>
        <p:spPr>
          <a:xfrm>
            <a:off x="3008674" y="3650023"/>
            <a:ext cx="729222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CA675E5-5F73-DD97-FFF5-36B65053ED66}"/>
              </a:ext>
            </a:extLst>
          </p:cNvPr>
          <p:cNvSpPr txBox="1"/>
          <p:nvPr/>
        </p:nvSpPr>
        <p:spPr>
          <a:xfrm>
            <a:off x="873439" y="3650023"/>
            <a:ext cx="952906" cy="523220"/>
          </a:xfrm>
          <a:prstGeom prst="rect">
            <a:avLst/>
          </a:prstGeom>
          <a:noFill/>
          <a:ln w="7302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(5/9)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89E2F7-5871-3692-E204-410045D1C585}"/>
              </a:ext>
            </a:extLst>
          </p:cNvPr>
          <p:cNvSpPr txBox="1"/>
          <p:nvPr/>
        </p:nvSpPr>
        <p:spPr>
          <a:xfrm>
            <a:off x="2989799" y="3638786"/>
            <a:ext cx="952906" cy="523220"/>
          </a:xfrm>
          <a:prstGeom prst="rect">
            <a:avLst/>
          </a:prstGeom>
          <a:noFill/>
          <a:ln w="7302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(5/9)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6F889E6-F817-82AB-CE32-A7657C8DFFBD}"/>
              </a:ext>
            </a:extLst>
          </p:cNvPr>
          <p:cNvCxnSpPr>
            <a:cxnSpLocks/>
          </p:cNvCxnSpPr>
          <p:nvPr/>
        </p:nvCxnSpPr>
        <p:spPr>
          <a:xfrm>
            <a:off x="3236395" y="3197787"/>
            <a:ext cx="399085" cy="964219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2410F10-EF60-8B9E-A65F-4737F3C5C09F}"/>
              </a:ext>
            </a:extLst>
          </p:cNvPr>
          <p:cNvSpPr txBox="1"/>
          <p:nvPr/>
        </p:nvSpPr>
        <p:spPr>
          <a:xfrm>
            <a:off x="1119246" y="4501641"/>
            <a:ext cx="2953770" cy="523220"/>
          </a:xfrm>
          <a:prstGeom prst="rect">
            <a:avLst/>
          </a:prstGeom>
          <a:noFill/>
          <a:ln w="7302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∘C = ∘F- 32</a:t>
            </a:r>
            <a:endParaRPr lang="en-US" sz="2800" baseline="3000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7F6DFDD-3869-552D-A9A7-1655820A7922}"/>
              </a:ext>
            </a:extLst>
          </p:cNvPr>
          <p:cNvCxnSpPr>
            <a:cxnSpLocks/>
          </p:cNvCxnSpPr>
          <p:nvPr/>
        </p:nvCxnSpPr>
        <p:spPr>
          <a:xfrm>
            <a:off x="1119246" y="5024861"/>
            <a:ext cx="544867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44CCAEA-D01A-0786-79B6-1342CE80E47D}"/>
              </a:ext>
            </a:extLst>
          </p:cNvPr>
          <p:cNvSpPr txBox="1"/>
          <p:nvPr/>
        </p:nvSpPr>
        <p:spPr>
          <a:xfrm>
            <a:off x="915226" y="5024861"/>
            <a:ext cx="952906" cy="523220"/>
          </a:xfrm>
          <a:prstGeom prst="rect">
            <a:avLst/>
          </a:prstGeom>
          <a:noFill/>
          <a:ln w="7302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(5/9)</a:t>
            </a:r>
            <a:endParaRPr lang="en-US" sz="2800" baseline="30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F9169C-6557-B024-83B1-C93DA121C1F5}"/>
              </a:ext>
            </a:extLst>
          </p:cNvPr>
          <p:cNvSpPr txBox="1"/>
          <p:nvPr/>
        </p:nvSpPr>
        <p:spPr>
          <a:xfrm>
            <a:off x="2119678" y="5442258"/>
            <a:ext cx="952906" cy="523220"/>
          </a:xfrm>
          <a:prstGeom prst="rect">
            <a:avLst/>
          </a:prstGeom>
          <a:noFill/>
          <a:ln w="7302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+ 32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796765-76CB-2B1B-F727-5731583E8871}"/>
              </a:ext>
            </a:extLst>
          </p:cNvPr>
          <p:cNvSpPr txBox="1"/>
          <p:nvPr/>
        </p:nvSpPr>
        <p:spPr>
          <a:xfrm>
            <a:off x="873439" y="5442258"/>
            <a:ext cx="952906" cy="523220"/>
          </a:xfrm>
          <a:prstGeom prst="rect">
            <a:avLst/>
          </a:prstGeom>
          <a:noFill/>
          <a:ln w="7302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+ 32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3DAF610-F7B6-BE78-DA95-F4CCC7A7B65F}"/>
              </a:ext>
            </a:extLst>
          </p:cNvPr>
          <p:cNvCxnSpPr>
            <a:cxnSpLocks/>
            <a:endCxn id="27" idx="2"/>
          </p:cNvCxnSpPr>
          <p:nvPr/>
        </p:nvCxnSpPr>
        <p:spPr>
          <a:xfrm>
            <a:off x="2402093" y="4496535"/>
            <a:ext cx="194038" cy="1468943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1E9B9D9-1A4F-CB54-2D33-A08DAD3241AF}"/>
              </a:ext>
            </a:extLst>
          </p:cNvPr>
          <p:cNvSpPr txBox="1"/>
          <p:nvPr/>
        </p:nvSpPr>
        <p:spPr>
          <a:xfrm>
            <a:off x="4846671" y="4720811"/>
            <a:ext cx="2953770" cy="523220"/>
          </a:xfrm>
          <a:prstGeom prst="rect">
            <a:avLst/>
          </a:prstGeom>
          <a:noFill/>
          <a:ln w="7302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∘C + 32 = ∘F</a:t>
            </a:r>
            <a:endParaRPr lang="en-US" sz="2800" baseline="3000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EBC7EB5-051F-04D6-4574-9D524DBF5149}"/>
              </a:ext>
            </a:extLst>
          </p:cNvPr>
          <p:cNvCxnSpPr>
            <a:cxnSpLocks/>
          </p:cNvCxnSpPr>
          <p:nvPr/>
        </p:nvCxnSpPr>
        <p:spPr>
          <a:xfrm>
            <a:off x="4861419" y="5244031"/>
            <a:ext cx="544867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0DE28DC-FDB1-881E-0B55-F674B7BCAE60}"/>
              </a:ext>
            </a:extLst>
          </p:cNvPr>
          <p:cNvSpPr txBox="1"/>
          <p:nvPr/>
        </p:nvSpPr>
        <p:spPr>
          <a:xfrm>
            <a:off x="4701643" y="5244031"/>
            <a:ext cx="952906" cy="523220"/>
          </a:xfrm>
          <a:prstGeom prst="rect">
            <a:avLst/>
          </a:prstGeom>
          <a:noFill/>
          <a:ln w="7302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(5/9)</a:t>
            </a:r>
            <a:endParaRPr lang="en-US" sz="2800" baseline="300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6BF0A63-3293-BBE0-D2E0-99D2CECE321F}"/>
              </a:ext>
            </a:extLst>
          </p:cNvPr>
          <p:cNvSpPr/>
          <p:nvPr/>
        </p:nvSpPr>
        <p:spPr>
          <a:xfrm>
            <a:off x="4585748" y="4565921"/>
            <a:ext cx="2273253" cy="1201330"/>
          </a:xfrm>
          <a:prstGeom prst="rect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5C09CB-C0A7-7BFC-78F9-4D5FDA8CDD8B}"/>
              </a:ext>
            </a:extLst>
          </p:cNvPr>
          <p:cNvSpPr txBox="1"/>
          <p:nvPr/>
        </p:nvSpPr>
        <p:spPr>
          <a:xfrm>
            <a:off x="4802427" y="5811560"/>
            <a:ext cx="2953770" cy="523220"/>
          </a:xfrm>
          <a:prstGeom prst="rect">
            <a:avLst/>
          </a:prstGeom>
          <a:noFill/>
          <a:ln w="7302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224 + 32 = ∘F</a:t>
            </a:r>
            <a:endParaRPr lang="en-US" sz="2800" baseline="3000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451B6AF-9085-44BF-FF73-785E31264E0C}"/>
              </a:ext>
            </a:extLst>
          </p:cNvPr>
          <p:cNvCxnSpPr>
            <a:cxnSpLocks/>
          </p:cNvCxnSpPr>
          <p:nvPr/>
        </p:nvCxnSpPr>
        <p:spPr>
          <a:xfrm>
            <a:off x="4861419" y="6334780"/>
            <a:ext cx="544867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B1C29C6-D55F-851D-3183-5B03A6E8FD51}"/>
              </a:ext>
            </a:extLst>
          </p:cNvPr>
          <p:cNvSpPr txBox="1"/>
          <p:nvPr/>
        </p:nvSpPr>
        <p:spPr>
          <a:xfrm>
            <a:off x="4701643" y="6334780"/>
            <a:ext cx="952906" cy="523220"/>
          </a:xfrm>
          <a:prstGeom prst="rect">
            <a:avLst/>
          </a:prstGeom>
          <a:noFill/>
          <a:ln w="7302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(5/9)</a:t>
            </a:r>
            <a:endParaRPr lang="en-US" sz="2800" baseline="30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A15C67A-5069-34CF-CC26-AC15EE39E2DD}"/>
              </a:ext>
            </a:extLst>
          </p:cNvPr>
          <p:cNvSpPr txBox="1"/>
          <p:nvPr/>
        </p:nvSpPr>
        <p:spPr>
          <a:xfrm>
            <a:off x="7173458" y="5965478"/>
            <a:ext cx="2953770" cy="523220"/>
          </a:xfrm>
          <a:prstGeom prst="rect">
            <a:avLst/>
          </a:prstGeom>
          <a:noFill/>
          <a:ln w="7302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403 + 32 = ∘F</a:t>
            </a:r>
            <a:endParaRPr lang="en-US" sz="2800" baseline="30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D06A7D7-DBD6-5890-F599-F42E9DEA9D1D}"/>
              </a:ext>
            </a:extLst>
          </p:cNvPr>
          <p:cNvSpPr txBox="1"/>
          <p:nvPr/>
        </p:nvSpPr>
        <p:spPr>
          <a:xfrm>
            <a:off x="10185540" y="5794285"/>
            <a:ext cx="1523222" cy="523220"/>
          </a:xfrm>
          <a:prstGeom prst="rect">
            <a:avLst/>
          </a:prstGeom>
          <a:noFill/>
          <a:ln w="730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∘F = 435</a:t>
            </a:r>
            <a:endParaRPr lang="en-US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147000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7" grpId="0"/>
      <p:bldP spid="18" grpId="0"/>
      <p:bldP spid="24" grpId="0"/>
      <p:bldP spid="26" grpId="0"/>
      <p:bldP spid="27" grpId="0"/>
      <p:bldP spid="28" grpId="0"/>
      <p:bldP spid="31" grpId="0"/>
      <p:bldP spid="33" grpId="0"/>
      <p:bldP spid="34" grpId="0" animBg="1"/>
      <p:bldP spid="35" grpId="0"/>
      <p:bldP spid="37" grpId="0"/>
      <p:bldP spid="38" grpId="0"/>
      <p:bldP spid="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49354-11BB-D7E4-E4A5-C501377D0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308"/>
            <a:ext cx="10515600" cy="1325563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Example 1.3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023F74-509E-D834-DE15-380EDACAF362}"/>
              </a:ext>
            </a:extLst>
          </p:cNvPr>
          <p:cNvSpPr/>
          <p:nvPr/>
        </p:nvSpPr>
        <p:spPr>
          <a:xfrm>
            <a:off x="22122" y="708364"/>
            <a:ext cx="11400503" cy="930420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656BB95-32A2-DC51-A5F1-C86D62DAC917}"/>
              </a:ext>
            </a:extLst>
          </p:cNvPr>
          <p:cNvCxnSpPr>
            <a:cxnSpLocks/>
          </p:cNvCxnSpPr>
          <p:nvPr/>
        </p:nvCxnSpPr>
        <p:spPr>
          <a:xfrm>
            <a:off x="8305819" y="1104368"/>
            <a:ext cx="1302774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5D13761-8506-59CB-05CE-22E8483B69D8}"/>
              </a:ext>
            </a:extLst>
          </p:cNvPr>
          <p:cNvCxnSpPr>
            <a:cxnSpLocks/>
          </p:cNvCxnSpPr>
          <p:nvPr/>
        </p:nvCxnSpPr>
        <p:spPr>
          <a:xfrm flipV="1">
            <a:off x="1868132" y="1587119"/>
            <a:ext cx="2776435" cy="24836"/>
          </a:xfrm>
          <a:prstGeom prst="line">
            <a:avLst/>
          </a:pr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6C9AA2A-BA07-6004-6097-317DCF0AE677}"/>
              </a:ext>
            </a:extLst>
          </p:cNvPr>
          <p:cNvSpPr txBox="1"/>
          <p:nvPr/>
        </p:nvSpPr>
        <p:spPr>
          <a:xfrm>
            <a:off x="1077459" y="2275185"/>
            <a:ext cx="2953770" cy="523220"/>
          </a:xfrm>
          <a:prstGeom prst="rect">
            <a:avLst/>
          </a:prstGeom>
          <a:noFill/>
          <a:ln w="7302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∘C = (∘F- 32) (5/9)</a:t>
            </a:r>
            <a:endParaRPr lang="en-US" sz="2800" baseline="30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301C5C-41D7-A98C-A1B8-50D5A1C4024B}"/>
              </a:ext>
            </a:extLst>
          </p:cNvPr>
          <p:cNvSpPr txBox="1"/>
          <p:nvPr/>
        </p:nvSpPr>
        <p:spPr>
          <a:xfrm>
            <a:off x="1077458" y="3126803"/>
            <a:ext cx="3394333" cy="523220"/>
          </a:xfrm>
          <a:prstGeom prst="rect">
            <a:avLst/>
          </a:prstGeom>
          <a:noFill/>
          <a:ln w="7302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∘C = (</a:t>
            </a:r>
            <a:r>
              <a:rPr lang="en-US" sz="2800" b="1" dirty="0">
                <a:solidFill>
                  <a:srgbClr val="FF0000"/>
                </a:solidFill>
              </a:rPr>
              <a:t>-452</a:t>
            </a:r>
            <a:r>
              <a:rPr lang="en-US" sz="2800" dirty="0"/>
              <a:t>- 32) (5/9)</a:t>
            </a:r>
            <a:endParaRPr lang="en-US" sz="2800" baseline="30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067913-B133-D937-4FC8-349B0A29D204}"/>
              </a:ext>
            </a:extLst>
          </p:cNvPr>
          <p:cNvSpPr txBox="1"/>
          <p:nvPr/>
        </p:nvSpPr>
        <p:spPr>
          <a:xfrm>
            <a:off x="0" y="695508"/>
            <a:ext cx="119313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b) Helium has the lower boiling point of all the elements at -452∘F. Convert this temperature to degrees Celsius.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2A0F69-D0DB-8654-F30A-96D3E5F03646}"/>
              </a:ext>
            </a:extLst>
          </p:cNvPr>
          <p:cNvSpPr txBox="1"/>
          <p:nvPr/>
        </p:nvSpPr>
        <p:spPr>
          <a:xfrm>
            <a:off x="1077458" y="3867926"/>
            <a:ext cx="3394333" cy="523220"/>
          </a:xfrm>
          <a:prstGeom prst="rect">
            <a:avLst/>
          </a:prstGeom>
          <a:noFill/>
          <a:ln w="7302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∘C = (</a:t>
            </a:r>
            <a:r>
              <a:rPr lang="en-US" sz="2800" b="1" dirty="0">
                <a:solidFill>
                  <a:srgbClr val="FF0000"/>
                </a:solidFill>
              </a:rPr>
              <a:t>-484</a:t>
            </a:r>
            <a:r>
              <a:rPr lang="en-US" sz="2800" dirty="0"/>
              <a:t>) (5/9)</a:t>
            </a:r>
            <a:endParaRPr lang="en-US" sz="2800" baseline="30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849CB6-4B51-F708-F72B-94458A1EE673}"/>
              </a:ext>
            </a:extLst>
          </p:cNvPr>
          <p:cNvSpPr txBox="1"/>
          <p:nvPr/>
        </p:nvSpPr>
        <p:spPr>
          <a:xfrm>
            <a:off x="1077458" y="4603991"/>
            <a:ext cx="3394333" cy="523220"/>
          </a:xfrm>
          <a:prstGeom prst="rect">
            <a:avLst/>
          </a:prstGeom>
          <a:noFill/>
          <a:ln w="7302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∘C = -268.888889</a:t>
            </a:r>
            <a:endParaRPr lang="en-US" sz="2800" baseline="30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9702D00-E38F-BFFC-9B05-701B06E83B49}"/>
              </a:ext>
            </a:extLst>
          </p:cNvPr>
          <p:cNvSpPr txBox="1"/>
          <p:nvPr/>
        </p:nvSpPr>
        <p:spPr>
          <a:xfrm>
            <a:off x="1077457" y="5520479"/>
            <a:ext cx="4621885" cy="523220"/>
          </a:xfrm>
          <a:prstGeom prst="rect">
            <a:avLst/>
          </a:prstGeom>
          <a:noFill/>
          <a:ln w="730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∘C ~ -269 ∘C or -2.69 x 10</a:t>
            </a:r>
            <a:r>
              <a:rPr lang="en-US" sz="2800" baseline="30000" dirty="0"/>
              <a:t>2</a:t>
            </a:r>
            <a:r>
              <a:rPr lang="en-US" sz="2800" dirty="0"/>
              <a:t> ∘C</a:t>
            </a:r>
            <a:endParaRPr lang="en-US" sz="2800" baseline="300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FB01AE0-EDB7-CB0D-5A38-47926A3C7709}"/>
              </a:ext>
            </a:extLst>
          </p:cNvPr>
          <p:cNvSpPr txBox="1"/>
          <p:nvPr/>
        </p:nvSpPr>
        <p:spPr>
          <a:xfrm>
            <a:off x="3888657" y="4275593"/>
            <a:ext cx="1833716" cy="954107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3 sig figs </a:t>
            </a:r>
            <a:r>
              <a:rPr lang="en-US" sz="2800" b="1" dirty="0">
                <a:solidFill>
                  <a:srgbClr val="FF0000"/>
                </a:solidFill>
              </a:rPr>
              <a:t>in question.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9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2" grpId="0"/>
      <p:bldP spid="23" grpId="0"/>
      <p:bldP spid="30" grpId="0" animBg="1"/>
      <p:bldP spid="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49354-11BB-D7E4-E4A5-C501377D0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308"/>
            <a:ext cx="10515600" cy="1325563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Example 1.3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023F74-509E-D834-DE15-380EDACAF362}"/>
              </a:ext>
            </a:extLst>
          </p:cNvPr>
          <p:cNvSpPr/>
          <p:nvPr/>
        </p:nvSpPr>
        <p:spPr>
          <a:xfrm>
            <a:off x="22122" y="708364"/>
            <a:ext cx="11400503" cy="930420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656BB95-32A2-DC51-A5F1-C86D62DAC917}"/>
              </a:ext>
            </a:extLst>
          </p:cNvPr>
          <p:cNvCxnSpPr>
            <a:cxnSpLocks/>
          </p:cNvCxnSpPr>
          <p:nvPr/>
        </p:nvCxnSpPr>
        <p:spPr>
          <a:xfrm>
            <a:off x="22122" y="1567709"/>
            <a:ext cx="1302774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5D13761-8506-59CB-05CE-22E8483B69D8}"/>
              </a:ext>
            </a:extLst>
          </p:cNvPr>
          <p:cNvCxnSpPr>
            <a:cxnSpLocks/>
          </p:cNvCxnSpPr>
          <p:nvPr/>
        </p:nvCxnSpPr>
        <p:spPr>
          <a:xfrm>
            <a:off x="1488141" y="1567709"/>
            <a:ext cx="4985227" cy="0"/>
          </a:xfrm>
          <a:prstGeom prst="line">
            <a:avLst/>
          </a:pr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B067913-B133-D937-4FC8-349B0A29D204}"/>
              </a:ext>
            </a:extLst>
          </p:cNvPr>
          <p:cNvSpPr txBox="1"/>
          <p:nvPr/>
        </p:nvSpPr>
        <p:spPr>
          <a:xfrm>
            <a:off x="130310" y="656719"/>
            <a:ext cx="119313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c) Mercury the only metal that exists as liquid at room temperature, melts at -38.9 ∘C. Convert its melting point to kelvins.</a:t>
            </a:r>
          </a:p>
          <a:p>
            <a:endParaRPr lang="en-US" sz="28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3103D7-8BA6-79C0-68B8-C972AB3829A5}"/>
              </a:ext>
            </a:extLst>
          </p:cNvPr>
          <p:cNvSpPr txBox="1"/>
          <p:nvPr/>
        </p:nvSpPr>
        <p:spPr>
          <a:xfrm>
            <a:off x="1578213" y="2135238"/>
            <a:ext cx="2953770" cy="523220"/>
          </a:xfrm>
          <a:prstGeom prst="rect">
            <a:avLst/>
          </a:prstGeom>
          <a:noFill/>
          <a:ln w="7302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K = ∘C + 273.15</a:t>
            </a:r>
            <a:endParaRPr lang="en-US" sz="2800" baseline="30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69F24F-0C47-F408-9A86-FCD4C1C07158}"/>
              </a:ext>
            </a:extLst>
          </p:cNvPr>
          <p:cNvSpPr txBox="1"/>
          <p:nvPr/>
        </p:nvSpPr>
        <p:spPr>
          <a:xfrm>
            <a:off x="1488140" y="2864732"/>
            <a:ext cx="3639671" cy="523220"/>
          </a:xfrm>
          <a:prstGeom prst="rect">
            <a:avLst/>
          </a:prstGeom>
          <a:noFill/>
          <a:ln w="7302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K = </a:t>
            </a:r>
            <a:r>
              <a:rPr lang="en-US" sz="2800" b="1" dirty="0">
                <a:solidFill>
                  <a:srgbClr val="FF0000"/>
                </a:solidFill>
              </a:rPr>
              <a:t>38.9 </a:t>
            </a:r>
            <a:r>
              <a:rPr lang="en-US" sz="2800" dirty="0"/>
              <a:t>+ 273.15</a:t>
            </a:r>
            <a:endParaRPr lang="en-US" sz="2800" baseline="30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CA2413-4093-B368-E144-07BFBAB11A90}"/>
              </a:ext>
            </a:extLst>
          </p:cNvPr>
          <p:cNvSpPr txBox="1"/>
          <p:nvPr/>
        </p:nvSpPr>
        <p:spPr>
          <a:xfrm>
            <a:off x="1488140" y="3594226"/>
            <a:ext cx="3639671" cy="523220"/>
          </a:xfrm>
          <a:prstGeom prst="rect">
            <a:avLst/>
          </a:prstGeom>
          <a:noFill/>
          <a:ln w="7302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K = 312.05 K</a:t>
            </a:r>
            <a:endParaRPr lang="en-US" sz="2800" baseline="30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EB88F2-2912-7577-3B85-0F05070DBF76}"/>
              </a:ext>
            </a:extLst>
          </p:cNvPr>
          <p:cNvSpPr txBox="1"/>
          <p:nvPr/>
        </p:nvSpPr>
        <p:spPr>
          <a:xfrm>
            <a:off x="4262283" y="3263774"/>
            <a:ext cx="1833716" cy="954107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3 sig figs </a:t>
            </a:r>
            <a:r>
              <a:rPr lang="en-US" sz="2800" b="1" dirty="0">
                <a:solidFill>
                  <a:srgbClr val="FF0000"/>
                </a:solidFill>
              </a:rPr>
              <a:t>in question.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D5A7D2-C704-15A9-B1BD-8295170292DB}"/>
              </a:ext>
            </a:extLst>
          </p:cNvPr>
          <p:cNvSpPr txBox="1"/>
          <p:nvPr/>
        </p:nvSpPr>
        <p:spPr>
          <a:xfrm>
            <a:off x="1488140" y="4424155"/>
            <a:ext cx="1649507" cy="523220"/>
          </a:xfrm>
          <a:prstGeom prst="rect">
            <a:avLst/>
          </a:prstGeom>
          <a:noFill/>
          <a:ln w="730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K ~ 312 K</a:t>
            </a:r>
            <a:endParaRPr lang="en-US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286689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49354-11BB-D7E4-E4A5-C501377D0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24812"/>
            <a:ext cx="10515600" cy="1325563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Example: Practice Exercise 1.3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078DEC-3901-CF73-7237-AB793ACD3CA9}"/>
              </a:ext>
            </a:extLst>
          </p:cNvPr>
          <p:cNvSpPr txBox="1"/>
          <p:nvPr/>
        </p:nvSpPr>
        <p:spPr>
          <a:xfrm>
            <a:off x="0" y="673251"/>
            <a:ext cx="12034684" cy="2395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Convert:</a:t>
            </a:r>
          </a:p>
          <a:p>
            <a:pPr>
              <a:lnSpc>
                <a:spcPct val="150000"/>
              </a:lnSpc>
            </a:pPr>
            <a:r>
              <a:rPr lang="en-US" sz="2800" i="1" dirty="0"/>
              <a:t> a) 327.5 ∘C (the melting point of lead) to degrees Fahrenheit </a:t>
            </a:r>
          </a:p>
          <a:p>
            <a:pPr>
              <a:lnSpc>
                <a:spcPct val="150000"/>
              </a:lnSpc>
            </a:pPr>
            <a:r>
              <a:rPr lang="en-US" sz="2800" i="1" dirty="0"/>
              <a:t>b) 172.9 ∘F (Boiling point of ethanol) to degrees Celsius.</a:t>
            </a:r>
          </a:p>
          <a:p>
            <a:pPr>
              <a:lnSpc>
                <a:spcPct val="150000"/>
              </a:lnSpc>
            </a:pPr>
            <a:r>
              <a:rPr lang="en-US" sz="2800" i="1" dirty="0"/>
              <a:t>c) 77 K (the boiling point of liquid nitrogen) to degrees Celsius.</a:t>
            </a:r>
          </a:p>
        </p:txBody>
      </p:sp>
    </p:spTree>
    <p:extLst>
      <p:ext uri="{BB962C8B-B14F-4D97-AF65-F5344CB8AC3E}">
        <p14:creationId xmlns:p14="http://schemas.microsoft.com/office/powerpoint/2010/main" val="2340280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1.8: Handling Numbers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DFB813-C8CC-0BBB-01D3-D98578AF4FDD}"/>
              </a:ext>
            </a:extLst>
          </p:cNvPr>
          <p:cNvSpPr txBox="1"/>
          <p:nvPr/>
        </p:nvSpPr>
        <p:spPr>
          <a:xfrm>
            <a:off x="606873" y="1690688"/>
            <a:ext cx="114573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When we have really large (1000000000000000) or really small (0.000000000000000001) numbers its easy to miss a ”0”.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5AABD0-8F3F-21AE-312F-D18644DC348D}"/>
              </a:ext>
            </a:extLst>
          </p:cNvPr>
          <p:cNvSpPr txBox="1"/>
          <p:nvPr/>
        </p:nvSpPr>
        <p:spPr>
          <a:xfrm>
            <a:off x="367346" y="3970358"/>
            <a:ext cx="114573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 to make sure we don’t make mistake (Forget “0“s) we change the numbers into powers of 10 like in Math (Decimal moving).</a:t>
            </a:r>
          </a:p>
        </p:txBody>
      </p:sp>
    </p:spTree>
    <p:extLst>
      <p:ext uri="{BB962C8B-B14F-4D97-AF65-F5344CB8AC3E}">
        <p14:creationId xmlns:p14="http://schemas.microsoft.com/office/powerpoint/2010/main" val="234313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44A9B-13CE-230E-EC8A-10A45DD88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5" y="365125"/>
            <a:ext cx="11536471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Scientific Notation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901725-BA72-226D-360B-D18955C76125}"/>
              </a:ext>
            </a:extLst>
          </p:cNvPr>
          <p:cNvSpPr txBox="1"/>
          <p:nvPr/>
        </p:nvSpPr>
        <p:spPr>
          <a:xfrm>
            <a:off x="367346" y="1690688"/>
            <a:ext cx="11457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Technical/Science (fancy) term for Decimal moving is </a:t>
            </a:r>
            <a:r>
              <a:rPr lang="en-US" sz="2800" b="1" u="sng" dirty="0"/>
              <a:t>Scientific Notation</a:t>
            </a:r>
            <a:r>
              <a:rPr lang="en-US" sz="28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8B98C4-ECB2-5620-F6A8-36DB1046E399}"/>
              </a:ext>
            </a:extLst>
          </p:cNvPr>
          <p:cNvSpPr txBox="1"/>
          <p:nvPr/>
        </p:nvSpPr>
        <p:spPr>
          <a:xfrm>
            <a:off x="162232" y="2400551"/>
            <a:ext cx="36677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Two Rules of Scientific Notation: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408680-C9C7-02D5-3C14-3DDF7BE7EC47}"/>
              </a:ext>
            </a:extLst>
          </p:cNvPr>
          <p:cNvSpPr txBox="1"/>
          <p:nvPr/>
        </p:nvSpPr>
        <p:spPr>
          <a:xfrm>
            <a:off x="363255" y="3744935"/>
            <a:ext cx="11857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1. </a:t>
            </a:r>
            <a:r>
              <a:rPr lang="en-US" sz="2800" b="1" dirty="0"/>
              <a:t>If the number is really large…..its a positive exponent.   Ex. _____ X 10</a:t>
            </a:r>
            <a:r>
              <a:rPr lang="en-US" sz="2800" b="1" baseline="30000" dirty="0">
                <a:solidFill>
                  <a:srgbClr val="FF0000"/>
                </a:solidFill>
              </a:rPr>
              <a:t>6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A4E8E4-562F-7F18-9863-30CC89DA96E6}"/>
              </a:ext>
            </a:extLst>
          </p:cNvPr>
          <p:cNvSpPr txBox="1"/>
          <p:nvPr/>
        </p:nvSpPr>
        <p:spPr>
          <a:xfrm>
            <a:off x="363255" y="4652874"/>
            <a:ext cx="11857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2. </a:t>
            </a:r>
            <a:r>
              <a:rPr lang="en-US" sz="2800" b="1" dirty="0"/>
              <a:t>If the number is a decimal…..its a negative exponent   Ex. _____ X 10</a:t>
            </a:r>
            <a:r>
              <a:rPr lang="en-US" sz="2800" b="1" baseline="30000" dirty="0">
                <a:solidFill>
                  <a:srgbClr val="FF0000"/>
                </a:solidFill>
              </a:rPr>
              <a:t>-7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88799D-B582-34CE-2AC0-FCB664D3CE28}"/>
              </a:ext>
            </a:extLst>
          </p:cNvPr>
          <p:cNvSpPr txBox="1"/>
          <p:nvPr/>
        </p:nvSpPr>
        <p:spPr>
          <a:xfrm>
            <a:off x="533954" y="5560813"/>
            <a:ext cx="1752046" cy="523220"/>
          </a:xfrm>
          <a:prstGeom prst="rect">
            <a:avLst/>
          </a:prstGeom>
          <a:noFill/>
          <a:ln w="7302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1560000 = </a:t>
            </a:r>
            <a:endParaRPr lang="en-US" sz="2800" baseline="30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AB95EE-8915-44E8-1B02-F113399233E0}"/>
              </a:ext>
            </a:extLst>
          </p:cNvPr>
          <p:cNvSpPr txBox="1"/>
          <p:nvPr/>
        </p:nvSpPr>
        <p:spPr>
          <a:xfrm>
            <a:off x="2286000" y="5560813"/>
            <a:ext cx="1752046" cy="523220"/>
          </a:xfrm>
          <a:prstGeom prst="rect">
            <a:avLst/>
          </a:prstGeom>
          <a:noFill/>
          <a:ln w="7302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1.56 x 10</a:t>
            </a:r>
            <a:r>
              <a:rPr lang="en-US" sz="2800" b="1" baseline="30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1D5360-6C15-D22D-8E68-22F13D178F2A}"/>
              </a:ext>
            </a:extLst>
          </p:cNvPr>
          <p:cNvSpPr txBox="1"/>
          <p:nvPr/>
        </p:nvSpPr>
        <p:spPr>
          <a:xfrm>
            <a:off x="3754879" y="6084033"/>
            <a:ext cx="8069775" cy="523220"/>
          </a:xfrm>
          <a:prstGeom prst="rect">
            <a:avLst/>
          </a:prstGeom>
          <a:noFill/>
          <a:ln w="730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Scientific notation is usually in the form of #.# x 10</a:t>
            </a:r>
            <a:r>
              <a:rPr lang="en-US" sz="2800" b="1" baseline="30000" dirty="0">
                <a:solidFill>
                  <a:srgbClr val="FF0000"/>
                </a:solidFill>
              </a:rPr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22723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cientific method, Hypothesis, Method">
            <a:extLst>
              <a:ext uri="{FF2B5EF4-FFF2-40B4-BE49-F238E27FC236}">
                <a16:creationId xmlns:a16="http://schemas.microsoft.com/office/drawing/2014/main" id="{C615ECD2-8C30-974F-14E7-E4A223458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6"/>
          <a:stretch/>
        </p:blipFill>
        <p:spPr bwMode="auto">
          <a:xfrm>
            <a:off x="0" y="1979113"/>
            <a:ext cx="3947283" cy="487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1.3: Scientific Method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2D3800-4414-A26D-DAD3-BCAF4A53C217}"/>
              </a:ext>
            </a:extLst>
          </p:cNvPr>
          <p:cNvSpPr/>
          <p:nvPr/>
        </p:nvSpPr>
        <p:spPr>
          <a:xfrm>
            <a:off x="652145" y="1979113"/>
            <a:ext cx="1979113" cy="576197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A4827F-BF22-FA10-F67B-33CBCD5748AE}"/>
              </a:ext>
            </a:extLst>
          </p:cNvPr>
          <p:cNvSpPr/>
          <p:nvPr/>
        </p:nvSpPr>
        <p:spPr>
          <a:xfrm>
            <a:off x="652145" y="2693096"/>
            <a:ext cx="1979113" cy="576197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EAAA4E-75D1-1AD2-3B25-DC9BB5AAB0BC}"/>
              </a:ext>
            </a:extLst>
          </p:cNvPr>
          <p:cNvSpPr txBox="1"/>
          <p:nvPr/>
        </p:nvSpPr>
        <p:spPr>
          <a:xfrm>
            <a:off x="3987582" y="1443653"/>
            <a:ext cx="4484128" cy="646331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Geology Magazine says: “</a:t>
            </a:r>
            <a:r>
              <a:rPr lang="en-US" b="1" u="sng" dirty="0">
                <a:solidFill>
                  <a:srgbClr val="FF0000"/>
                </a:solidFill>
              </a:rPr>
              <a:t>Diamond is the hardest material on earth</a:t>
            </a:r>
            <a:r>
              <a:rPr lang="en-US" dirty="0"/>
              <a:t>”.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4EBEB4-7B40-D367-58B8-8E06AC55B44A}"/>
              </a:ext>
            </a:extLst>
          </p:cNvPr>
          <p:cNvSpPr/>
          <p:nvPr/>
        </p:nvSpPr>
        <p:spPr>
          <a:xfrm>
            <a:off x="649329" y="3429000"/>
            <a:ext cx="1979113" cy="576197"/>
          </a:xfrm>
          <a:prstGeom prst="rect">
            <a:avLst/>
          </a:prstGeom>
          <a:noFill/>
          <a:ln w="412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0F489F-C78D-422B-318B-A3D9BFCDE39E}"/>
              </a:ext>
            </a:extLst>
          </p:cNvPr>
          <p:cNvSpPr txBox="1"/>
          <p:nvPr/>
        </p:nvSpPr>
        <p:spPr>
          <a:xfrm>
            <a:off x="3987582" y="2237916"/>
            <a:ext cx="4484128" cy="646331"/>
          </a:xfrm>
          <a:prstGeom prst="rect">
            <a:avLst/>
          </a:prstGeom>
          <a:noFill/>
          <a:ln w="412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Diamond is the hardest material on earth </a:t>
            </a:r>
            <a:r>
              <a:rPr lang="en-US" dirty="0"/>
              <a:t>so it will cut/scratch all other materials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6EFB20-9546-1DEA-C483-94FDE93572BA}"/>
              </a:ext>
            </a:extLst>
          </p:cNvPr>
          <p:cNvSpPr/>
          <p:nvPr/>
        </p:nvSpPr>
        <p:spPr>
          <a:xfrm>
            <a:off x="649328" y="4154186"/>
            <a:ext cx="1979113" cy="57619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27B446-DD2C-F5F9-23A9-1BE31CC5FB80}"/>
              </a:ext>
            </a:extLst>
          </p:cNvPr>
          <p:cNvSpPr txBox="1"/>
          <p:nvPr/>
        </p:nvSpPr>
        <p:spPr>
          <a:xfrm>
            <a:off x="3947283" y="3032179"/>
            <a:ext cx="4484128" cy="64633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is the Lab Experiment: </a:t>
            </a:r>
            <a:r>
              <a:rPr lang="en-US" b="1" u="sng" dirty="0">
                <a:solidFill>
                  <a:srgbClr val="FF0000"/>
                </a:solidFill>
              </a:rPr>
              <a:t>Test the diamond on lots of random things.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60C1857-B151-ADB0-2505-2ED324CFBD2C}"/>
              </a:ext>
            </a:extLst>
          </p:cNvPr>
          <p:cNvCxnSpPr/>
          <p:nvPr/>
        </p:nvCxnSpPr>
        <p:spPr>
          <a:xfrm flipH="1" flipV="1">
            <a:off x="8596400" y="1940995"/>
            <a:ext cx="942109" cy="725186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32C7563-7D40-1B54-E3DA-CA0F4CAA33FB}"/>
              </a:ext>
            </a:extLst>
          </p:cNvPr>
          <p:cNvCxnSpPr/>
          <p:nvPr/>
        </p:nvCxnSpPr>
        <p:spPr>
          <a:xfrm flipH="1">
            <a:off x="8596400" y="2666181"/>
            <a:ext cx="942109" cy="689163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D754B97-F7DB-88E6-AC0A-D8E5CA31CCF6}"/>
              </a:ext>
            </a:extLst>
          </p:cNvPr>
          <p:cNvSpPr txBox="1"/>
          <p:nvPr/>
        </p:nvSpPr>
        <p:spPr>
          <a:xfrm>
            <a:off x="9289127" y="2716715"/>
            <a:ext cx="2493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Data…numbers, etc. to record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C57A99D-5D38-0279-6439-5D1B37156276}"/>
              </a:ext>
            </a:extLst>
          </p:cNvPr>
          <p:cNvCxnSpPr/>
          <p:nvPr/>
        </p:nvCxnSpPr>
        <p:spPr>
          <a:xfrm flipH="1">
            <a:off x="8928909" y="3193768"/>
            <a:ext cx="498764" cy="93501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3453774-CC7C-94DE-70FC-DDE59EC3333F}"/>
              </a:ext>
            </a:extLst>
          </p:cNvPr>
          <p:cNvCxnSpPr>
            <a:cxnSpLocks/>
          </p:cNvCxnSpPr>
          <p:nvPr/>
        </p:nvCxnSpPr>
        <p:spPr>
          <a:xfrm>
            <a:off x="9787891" y="3167790"/>
            <a:ext cx="443345" cy="912740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6A96BC8-3CDA-595B-F4EB-10BA0045C834}"/>
              </a:ext>
            </a:extLst>
          </p:cNvPr>
          <p:cNvSpPr txBox="1"/>
          <p:nvPr/>
        </p:nvSpPr>
        <p:spPr>
          <a:xfrm>
            <a:off x="9869753" y="4117466"/>
            <a:ext cx="184265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FF0000"/>
                </a:solidFill>
              </a:rPr>
              <a:t>Qualit</a:t>
            </a:r>
            <a:r>
              <a:rPr lang="en-US" sz="2800" dirty="0"/>
              <a:t>ative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B0B890-F273-AEC4-1514-811B147C5BEC}"/>
              </a:ext>
            </a:extLst>
          </p:cNvPr>
          <p:cNvSpPr txBox="1"/>
          <p:nvPr/>
        </p:nvSpPr>
        <p:spPr>
          <a:xfrm>
            <a:off x="7606543" y="4144818"/>
            <a:ext cx="1979714" cy="523220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FF0000"/>
                </a:solidFill>
              </a:rPr>
              <a:t>Quant</a:t>
            </a:r>
            <a:r>
              <a:rPr lang="en-US" sz="2800" dirty="0"/>
              <a:t>itative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8CEC86-691B-4737-3271-2C0CB02FC675}"/>
              </a:ext>
            </a:extLst>
          </p:cNvPr>
          <p:cNvSpPr txBox="1"/>
          <p:nvPr/>
        </p:nvSpPr>
        <p:spPr>
          <a:xfrm>
            <a:off x="4040058" y="5020001"/>
            <a:ext cx="2868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Qualitative: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D5872D-2A31-40E1-F4DE-600456AD56EB}"/>
              </a:ext>
            </a:extLst>
          </p:cNvPr>
          <p:cNvSpPr txBox="1"/>
          <p:nvPr/>
        </p:nvSpPr>
        <p:spPr>
          <a:xfrm>
            <a:off x="4040058" y="5837419"/>
            <a:ext cx="2868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Quantitative: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FB6188-D680-BF57-8C67-D4ED9AB883A2}"/>
              </a:ext>
            </a:extLst>
          </p:cNvPr>
          <p:cNvSpPr txBox="1"/>
          <p:nvPr/>
        </p:nvSpPr>
        <p:spPr>
          <a:xfrm>
            <a:off x="6042863" y="5012313"/>
            <a:ext cx="5137756" cy="400110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Observations…</a:t>
            </a:r>
            <a:r>
              <a:rPr lang="en-US" sz="2000" dirty="0">
                <a:solidFill>
                  <a:srgbClr val="FF0000"/>
                </a:solidFill>
              </a:rPr>
              <a:t>Qualities</a:t>
            </a:r>
            <a:r>
              <a:rPr lang="en-US" sz="2000" dirty="0">
                <a:solidFill>
                  <a:schemeClr val="accent1"/>
                </a:solidFill>
              </a:rPr>
              <a:t> of data, characteristics.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4335CD-C0EF-2583-3B06-FE0512E78A98}"/>
              </a:ext>
            </a:extLst>
          </p:cNvPr>
          <p:cNvSpPr txBox="1"/>
          <p:nvPr/>
        </p:nvSpPr>
        <p:spPr>
          <a:xfrm>
            <a:off x="6147169" y="5898225"/>
            <a:ext cx="4299158" cy="707886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Numbers and measurements. Amounts, </a:t>
            </a:r>
            <a:r>
              <a:rPr lang="en-US" sz="2000" dirty="0">
                <a:solidFill>
                  <a:srgbClr val="FF0000"/>
                </a:solidFill>
              </a:rPr>
              <a:t>Quantities</a:t>
            </a:r>
            <a:r>
              <a:rPr lang="en-US" sz="2000" dirty="0">
                <a:solidFill>
                  <a:schemeClr val="accent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926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44A9B-13CE-230E-EC8A-10A45DD88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5" y="365125"/>
            <a:ext cx="11536471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Significant Figures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0CC3FC-4AE9-B2EA-2BDB-CA78F64FEB1B}"/>
              </a:ext>
            </a:extLst>
          </p:cNvPr>
          <p:cNvSpPr txBox="1"/>
          <p:nvPr/>
        </p:nvSpPr>
        <p:spPr>
          <a:xfrm>
            <a:off x="442418" y="5846272"/>
            <a:ext cx="11457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Scientific Notation</a:t>
            </a:r>
            <a:r>
              <a:rPr lang="en-US" sz="2800" dirty="0"/>
              <a:t> and Significant Figures are usually used TOGETHER.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E0385E-E8AA-4ED4-FC83-6917A47CFA5E}"/>
              </a:ext>
            </a:extLst>
          </p:cNvPr>
          <p:cNvSpPr txBox="1"/>
          <p:nvPr/>
        </p:nvSpPr>
        <p:spPr>
          <a:xfrm>
            <a:off x="402836" y="1429078"/>
            <a:ext cx="11457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Your final answer can never have more figures than the original question.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EF027E-9699-352D-A068-3ADE0FB422F9}"/>
              </a:ext>
            </a:extLst>
          </p:cNvPr>
          <p:cNvSpPr txBox="1"/>
          <p:nvPr/>
        </p:nvSpPr>
        <p:spPr>
          <a:xfrm>
            <a:off x="767849" y="2493031"/>
            <a:ext cx="7830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 count the number of Figures in the question 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2AAED0-DBC7-5B47-35E0-D370716517A3}"/>
              </a:ext>
            </a:extLst>
          </p:cNvPr>
          <p:cNvSpPr txBox="1"/>
          <p:nvPr/>
        </p:nvSpPr>
        <p:spPr>
          <a:xfrm>
            <a:off x="934999" y="3016251"/>
            <a:ext cx="7663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Use the smallest amount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00E3FA-E9BF-B090-9593-EE1D7D0506E4}"/>
              </a:ext>
            </a:extLst>
          </p:cNvPr>
          <p:cNvSpPr/>
          <p:nvPr/>
        </p:nvSpPr>
        <p:spPr>
          <a:xfrm>
            <a:off x="767849" y="2493031"/>
            <a:ext cx="7830461" cy="1046440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C3F14E-DDF5-B05E-B7CE-CF7748DA43B5}"/>
              </a:ext>
            </a:extLst>
          </p:cNvPr>
          <p:cNvSpPr txBox="1"/>
          <p:nvPr/>
        </p:nvSpPr>
        <p:spPr>
          <a:xfrm>
            <a:off x="363255" y="4166348"/>
            <a:ext cx="11457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Significant Figures and Scientific Notation is best learned by PRACTICE.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EF2807-8BBD-B35F-BD44-B5FA51F095E3}"/>
              </a:ext>
            </a:extLst>
          </p:cNvPr>
          <p:cNvSpPr txBox="1"/>
          <p:nvPr/>
        </p:nvSpPr>
        <p:spPr>
          <a:xfrm>
            <a:off x="734692" y="4689568"/>
            <a:ext cx="11457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There’s Rules, but they don’t mean much until you ACTUALLY DO IT.</a:t>
            </a:r>
          </a:p>
        </p:txBody>
      </p:sp>
    </p:spTree>
    <p:extLst>
      <p:ext uri="{BB962C8B-B14F-4D97-AF65-F5344CB8AC3E}">
        <p14:creationId xmlns:p14="http://schemas.microsoft.com/office/powerpoint/2010/main" val="231889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44A9B-13CE-230E-EC8A-10A45DD88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5" y="-33081"/>
            <a:ext cx="11536471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Significant Figures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6F46217E-BF4B-C064-D06F-CA44AF5C9B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229"/>
          <a:stretch/>
        </p:blipFill>
        <p:spPr>
          <a:xfrm>
            <a:off x="292274" y="1307895"/>
            <a:ext cx="10370810" cy="1597537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C99B9838-720A-4F1A-AA07-5FA94FA14C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771" b="53037"/>
          <a:stretch/>
        </p:blipFill>
        <p:spPr>
          <a:xfrm>
            <a:off x="292274" y="2905431"/>
            <a:ext cx="10370810" cy="840659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CFA92C00-CA89-B414-CD06-EBF09D6628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963" b="37412"/>
          <a:stretch/>
        </p:blipFill>
        <p:spPr>
          <a:xfrm>
            <a:off x="292274" y="3746090"/>
            <a:ext cx="10370810" cy="811162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B19222B6-8BAE-BC8F-64D5-8379D80927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88" b="16106"/>
          <a:stretch/>
        </p:blipFill>
        <p:spPr>
          <a:xfrm>
            <a:off x="292274" y="4557251"/>
            <a:ext cx="10370810" cy="1106129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09C5A865-D289-5EA6-585C-3FC543EE92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893"/>
          <a:stretch/>
        </p:blipFill>
        <p:spPr>
          <a:xfrm>
            <a:off x="292274" y="5663379"/>
            <a:ext cx="10370810" cy="83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9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44A9B-13CE-230E-EC8A-10A45DD88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5" y="-33081"/>
            <a:ext cx="11536471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Significant Figures</a:t>
            </a: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09C5A865-D289-5EA6-585C-3FC543EE92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893"/>
          <a:stretch/>
        </p:blipFill>
        <p:spPr>
          <a:xfrm>
            <a:off x="292274" y="1061882"/>
            <a:ext cx="10370810" cy="836205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5EE1916-69AF-22A2-7C28-BB39348BB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19" y="1734066"/>
            <a:ext cx="10110091" cy="1894042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6F2AB855-EDD2-AAEC-DA80-A5A5D9671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73" y="3628108"/>
            <a:ext cx="9725171" cy="322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7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49354-11BB-D7E4-E4A5-C501377D0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0565"/>
            <a:ext cx="10515600" cy="1325563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Example 1.4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CDFA8A-6D69-0EC9-B150-8867D9AD0FCD}"/>
              </a:ext>
            </a:extLst>
          </p:cNvPr>
          <p:cNvSpPr txBox="1"/>
          <p:nvPr/>
        </p:nvSpPr>
        <p:spPr>
          <a:xfrm>
            <a:off x="0" y="727836"/>
            <a:ext cx="1203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Determine the number of significant figure in the following measurements: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896CB-2D7A-83DB-5F58-68CA42BF042F}"/>
              </a:ext>
            </a:extLst>
          </p:cNvPr>
          <p:cNvSpPr txBox="1"/>
          <p:nvPr/>
        </p:nvSpPr>
        <p:spPr>
          <a:xfrm>
            <a:off x="0" y="1619226"/>
            <a:ext cx="1816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a)478 cm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86C6F9-E8EC-DF67-AAC0-CF3252A355BB}"/>
              </a:ext>
            </a:extLst>
          </p:cNvPr>
          <p:cNvSpPr txBox="1"/>
          <p:nvPr/>
        </p:nvSpPr>
        <p:spPr>
          <a:xfrm>
            <a:off x="0" y="2293966"/>
            <a:ext cx="1816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b) 6.01 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4E9A08-F700-3246-ADCC-C603417903B0}"/>
              </a:ext>
            </a:extLst>
          </p:cNvPr>
          <p:cNvSpPr txBox="1"/>
          <p:nvPr/>
        </p:nvSpPr>
        <p:spPr>
          <a:xfrm>
            <a:off x="0" y="2968706"/>
            <a:ext cx="1816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c) 0.825 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306516-BC7D-A28A-0713-F100AA7AB540}"/>
              </a:ext>
            </a:extLst>
          </p:cNvPr>
          <p:cNvSpPr txBox="1"/>
          <p:nvPr/>
        </p:nvSpPr>
        <p:spPr>
          <a:xfrm>
            <a:off x="-63297" y="3555490"/>
            <a:ext cx="1816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d) 0.043 kg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41DDCF-ECE1-D222-ADA2-8823DB72DF61}"/>
              </a:ext>
            </a:extLst>
          </p:cNvPr>
          <p:cNvSpPr txBox="1"/>
          <p:nvPr/>
        </p:nvSpPr>
        <p:spPr>
          <a:xfrm>
            <a:off x="0" y="4225298"/>
            <a:ext cx="245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e) 1.310 x 10</a:t>
            </a:r>
            <a:r>
              <a:rPr lang="en-US" sz="2800" i="1" baseline="30000" dirty="0"/>
              <a:t>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969A04-579B-DFAB-CEA7-957455AEA4B0}"/>
              </a:ext>
            </a:extLst>
          </p:cNvPr>
          <p:cNvSpPr txBox="1"/>
          <p:nvPr/>
        </p:nvSpPr>
        <p:spPr>
          <a:xfrm>
            <a:off x="-63297" y="4895106"/>
            <a:ext cx="1816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f) 7000 ml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7B852B-B40A-A7BD-0ABF-AC1F8D565015}"/>
              </a:ext>
            </a:extLst>
          </p:cNvPr>
          <p:cNvSpPr txBox="1"/>
          <p:nvPr/>
        </p:nvSpPr>
        <p:spPr>
          <a:xfrm>
            <a:off x="1631701" y="1492743"/>
            <a:ext cx="3266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3 Sig Figs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786F99-2603-4C8B-FD4D-55659FB361C8}"/>
              </a:ext>
            </a:extLst>
          </p:cNvPr>
          <p:cNvSpPr txBox="1"/>
          <p:nvPr/>
        </p:nvSpPr>
        <p:spPr>
          <a:xfrm>
            <a:off x="1631700" y="2214834"/>
            <a:ext cx="3266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3 Sig Figs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B2AD3F-3A97-6AD2-C032-9A8E0700796D}"/>
              </a:ext>
            </a:extLst>
          </p:cNvPr>
          <p:cNvSpPr txBox="1"/>
          <p:nvPr/>
        </p:nvSpPr>
        <p:spPr>
          <a:xfrm>
            <a:off x="1631699" y="2873194"/>
            <a:ext cx="3266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3 Sig Figs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8FDD70-90B1-57CC-E4F4-E3C5A5D486E2}"/>
              </a:ext>
            </a:extLst>
          </p:cNvPr>
          <p:cNvSpPr txBox="1"/>
          <p:nvPr/>
        </p:nvSpPr>
        <p:spPr>
          <a:xfrm>
            <a:off x="1751887" y="3491926"/>
            <a:ext cx="3266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2 Sig Figs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6B31E3-9855-B135-8101-D844DDDB145B}"/>
              </a:ext>
            </a:extLst>
          </p:cNvPr>
          <p:cNvSpPr txBox="1"/>
          <p:nvPr/>
        </p:nvSpPr>
        <p:spPr>
          <a:xfrm>
            <a:off x="2256049" y="4078710"/>
            <a:ext cx="3266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4 Sig Figs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6091C0-001E-CC35-AC41-8F872A4B480E}"/>
              </a:ext>
            </a:extLst>
          </p:cNvPr>
          <p:cNvSpPr txBox="1"/>
          <p:nvPr/>
        </p:nvSpPr>
        <p:spPr>
          <a:xfrm>
            <a:off x="1990931" y="4771995"/>
            <a:ext cx="3266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4 Sig Figs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6A0E2C-D032-7D8A-9157-1EA7D1D77693}"/>
              </a:ext>
            </a:extLst>
          </p:cNvPr>
          <p:cNvSpPr txBox="1"/>
          <p:nvPr/>
        </p:nvSpPr>
        <p:spPr>
          <a:xfrm>
            <a:off x="6252862" y="1493573"/>
            <a:ext cx="3266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4.78 x 10</a:t>
            </a:r>
            <a:r>
              <a:rPr lang="en-US" sz="4400" b="1" baseline="30000" dirty="0">
                <a:solidFill>
                  <a:srgbClr val="FF0000"/>
                </a:solidFill>
              </a:rPr>
              <a:t>2</a:t>
            </a:r>
            <a:r>
              <a:rPr lang="en-US" sz="4400" b="1" dirty="0">
                <a:solidFill>
                  <a:srgbClr val="FF0000"/>
                </a:solidFill>
              </a:rPr>
              <a:t> cm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759F4F-1563-0C20-FA51-1463EFDD3856}"/>
              </a:ext>
            </a:extLst>
          </p:cNvPr>
          <p:cNvSpPr txBox="1"/>
          <p:nvPr/>
        </p:nvSpPr>
        <p:spPr>
          <a:xfrm>
            <a:off x="6252862" y="2201841"/>
            <a:ext cx="3266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6.01 x 10</a:t>
            </a:r>
            <a:r>
              <a:rPr lang="en-US" sz="4400" b="1" baseline="30000" dirty="0">
                <a:solidFill>
                  <a:srgbClr val="FF0000"/>
                </a:solidFill>
              </a:rPr>
              <a:t>0</a:t>
            </a:r>
            <a:r>
              <a:rPr lang="en-US" sz="4400" b="1" dirty="0">
                <a:solidFill>
                  <a:srgbClr val="FF0000"/>
                </a:solidFill>
              </a:rPr>
              <a:t> 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01766C-4CE3-5CD7-34FA-91F0D42FE88E}"/>
              </a:ext>
            </a:extLst>
          </p:cNvPr>
          <p:cNvSpPr txBox="1"/>
          <p:nvPr/>
        </p:nvSpPr>
        <p:spPr>
          <a:xfrm>
            <a:off x="6096000" y="2910109"/>
            <a:ext cx="3266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8.25 x 10</a:t>
            </a:r>
            <a:r>
              <a:rPr lang="en-US" sz="4400" b="1" baseline="30000" dirty="0">
                <a:solidFill>
                  <a:srgbClr val="FF0000"/>
                </a:solidFill>
              </a:rPr>
              <a:t>-1</a:t>
            </a:r>
            <a:r>
              <a:rPr lang="en-US" sz="4400" b="1" dirty="0">
                <a:solidFill>
                  <a:srgbClr val="FF0000"/>
                </a:solidFill>
              </a:rPr>
              <a:t> 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34AFCF-105A-812E-1C93-8E91511A7838}"/>
              </a:ext>
            </a:extLst>
          </p:cNvPr>
          <p:cNvSpPr txBox="1"/>
          <p:nvPr/>
        </p:nvSpPr>
        <p:spPr>
          <a:xfrm>
            <a:off x="6096000" y="3555490"/>
            <a:ext cx="3266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4.3x 10</a:t>
            </a:r>
            <a:r>
              <a:rPr lang="en-US" sz="4400" b="1" baseline="30000" dirty="0">
                <a:solidFill>
                  <a:srgbClr val="FF0000"/>
                </a:solidFill>
              </a:rPr>
              <a:t>-2</a:t>
            </a:r>
            <a:r>
              <a:rPr lang="en-US" sz="4400" b="1" dirty="0">
                <a:solidFill>
                  <a:srgbClr val="FF0000"/>
                </a:solidFill>
              </a:rPr>
              <a:t> kg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E37A05-4A0E-168E-9AB8-070CFCE8EEBD}"/>
              </a:ext>
            </a:extLst>
          </p:cNvPr>
          <p:cNvSpPr txBox="1"/>
          <p:nvPr/>
        </p:nvSpPr>
        <p:spPr>
          <a:xfrm>
            <a:off x="6095999" y="4156657"/>
            <a:ext cx="3266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1.310 x 10</a:t>
            </a:r>
            <a:r>
              <a:rPr lang="en-US" sz="4400" b="1" baseline="30000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5C5C80-A99B-1853-AF58-7866D6EE5999}"/>
              </a:ext>
            </a:extLst>
          </p:cNvPr>
          <p:cNvSpPr txBox="1"/>
          <p:nvPr/>
        </p:nvSpPr>
        <p:spPr>
          <a:xfrm>
            <a:off x="5880414" y="4783894"/>
            <a:ext cx="4055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7.000 x 10</a:t>
            </a:r>
            <a:r>
              <a:rPr lang="en-US" sz="4400" b="1" baseline="30000" dirty="0">
                <a:solidFill>
                  <a:srgbClr val="FF0000"/>
                </a:solidFill>
              </a:rPr>
              <a:t>3</a:t>
            </a:r>
            <a:r>
              <a:rPr lang="en-US" sz="4400" b="1" dirty="0">
                <a:solidFill>
                  <a:srgbClr val="FF0000"/>
                </a:solidFill>
              </a:rPr>
              <a:t>  ml</a:t>
            </a:r>
            <a:endParaRPr lang="en-US" sz="44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09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49354-11BB-D7E4-E4A5-C501377D0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24812"/>
            <a:ext cx="10515600" cy="1325563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Example: Practice Exercise 1.4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078DEC-3901-CF73-7237-AB793ACD3CA9}"/>
              </a:ext>
            </a:extLst>
          </p:cNvPr>
          <p:cNvSpPr txBox="1"/>
          <p:nvPr/>
        </p:nvSpPr>
        <p:spPr>
          <a:xfrm>
            <a:off x="0" y="673251"/>
            <a:ext cx="12034684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Determine the number of significant figures in each of the following measurements:</a:t>
            </a:r>
          </a:p>
          <a:p>
            <a:endParaRPr lang="en-US" sz="2800" i="1" dirty="0"/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i="1" dirty="0"/>
              <a:t>24 mL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i="1" dirty="0"/>
              <a:t>3001 g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i="1" dirty="0"/>
              <a:t>0.0320 m</a:t>
            </a:r>
            <a:r>
              <a:rPr lang="en-US" sz="2800" i="1" baseline="30000" dirty="0"/>
              <a:t>3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i="1" dirty="0"/>
              <a:t>6.4 x 10</a:t>
            </a:r>
            <a:r>
              <a:rPr lang="en-US" sz="2800" i="1" baseline="30000" dirty="0"/>
              <a:t>4</a:t>
            </a:r>
            <a:r>
              <a:rPr lang="en-US" sz="2800" i="1" dirty="0"/>
              <a:t> molecules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i="1" dirty="0"/>
              <a:t>560 kg</a:t>
            </a:r>
          </a:p>
        </p:txBody>
      </p:sp>
    </p:spTree>
    <p:extLst>
      <p:ext uri="{BB962C8B-B14F-4D97-AF65-F5344CB8AC3E}">
        <p14:creationId xmlns:p14="http://schemas.microsoft.com/office/powerpoint/2010/main" val="17302250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49354-11BB-D7E4-E4A5-C501377D0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5697" y="-254308"/>
            <a:ext cx="10515600" cy="1325563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Example 1.5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151715-4D9D-C6C2-7765-7010B78C464B}"/>
              </a:ext>
            </a:extLst>
          </p:cNvPr>
          <p:cNvSpPr txBox="1"/>
          <p:nvPr/>
        </p:nvSpPr>
        <p:spPr>
          <a:xfrm>
            <a:off x="-17209" y="608978"/>
            <a:ext cx="12034684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Carry out the following arithmetic operations to the correct number of significant figures:</a:t>
            </a:r>
          </a:p>
          <a:p>
            <a:endParaRPr lang="en-US" sz="2800" i="1" dirty="0"/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i="1" dirty="0"/>
              <a:t>11254.1 g + 0.1983 g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i="1" dirty="0"/>
              <a:t>66.59 L – 3.113 L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i="1" dirty="0"/>
              <a:t>(8.16 m)(5.1355)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i="1" dirty="0"/>
              <a:t>(0.0154 kg)➗(88.3 mL)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i="1" dirty="0"/>
              <a:t>(2.64 x 10</a:t>
            </a:r>
            <a:r>
              <a:rPr lang="en-US" sz="2800" i="1" baseline="30000" dirty="0"/>
              <a:t>3</a:t>
            </a:r>
            <a:r>
              <a:rPr lang="en-US" sz="2800" i="1" dirty="0"/>
              <a:t> cm) + (3.27 x 10</a:t>
            </a:r>
            <a:r>
              <a:rPr lang="en-US" sz="2800" i="1" baseline="30000" dirty="0"/>
              <a:t>2</a:t>
            </a:r>
            <a:r>
              <a:rPr lang="en-US" sz="2800" i="1" dirty="0"/>
              <a:t> cm)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8EA21B-7AA9-C5A3-905F-2DAA7801B604}"/>
              </a:ext>
            </a:extLst>
          </p:cNvPr>
          <p:cNvSpPr txBox="1"/>
          <p:nvPr/>
        </p:nvSpPr>
        <p:spPr>
          <a:xfrm>
            <a:off x="3976694" y="1934541"/>
            <a:ext cx="3266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C000"/>
                </a:solidFill>
              </a:rPr>
              <a:t>1124.2983 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9FB1B3-FEB8-EAF6-53F8-766803BEF475}"/>
              </a:ext>
            </a:extLst>
          </p:cNvPr>
          <p:cNvSpPr txBox="1"/>
          <p:nvPr/>
        </p:nvSpPr>
        <p:spPr>
          <a:xfrm>
            <a:off x="3976693" y="2499174"/>
            <a:ext cx="3266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C000"/>
                </a:solidFill>
              </a:rPr>
              <a:t>69.703 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4D267A-5CD3-83C6-4D1C-341184654665}"/>
              </a:ext>
            </a:extLst>
          </p:cNvPr>
          <p:cNvSpPr txBox="1"/>
          <p:nvPr/>
        </p:nvSpPr>
        <p:spPr>
          <a:xfrm>
            <a:off x="3976693" y="3852656"/>
            <a:ext cx="3618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~1.74 x10</a:t>
            </a:r>
            <a:r>
              <a:rPr lang="en-US" sz="4400" b="1" baseline="30000" dirty="0">
                <a:solidFill>
                  <a:srgbClr val="FF0000"/>
                </a:solidFill>
              </a:rPr>
              <a:t>-4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CC971A-2D36-1544-305E-1BB8647C07D3}"/>
              </a:ext>
            </a:extLst>
          </p:cNvPr>
          <p:cNvSpPr txBox="1"/>
          <p:nvPr/>
        </p:nvSpPr>
        <p:spPr>
          <a:xfrm>
            <a:off x="4099596" y="3278319"/>
            <a:ext cx="3266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41.9 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BB4571-8DC7-D79E-F70C-F335273E6298}"/>
              </a:ext>
            </a:extLst>
          </p:cNvPr>
          <p:cNvSpPr txBox="1"/>
          <p:nvPr/>
        </p:nvSpPr>
        <p:spPr>
          <a:xfrm>
            <a:off x="5434199" y="4476071"/>
            <a:ext cx="3618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C000"/>
                </a:solidFill>
              </a:rPr>
              <a:t>2967 cm</a:t>
            </a:r>
            <a:endParaRPr lang="en-US" sz="4400" b="1" baseline="30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6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49354-11BB-D7E4-E4A5-C501377D0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24812"/>
            <a:ext cx="10515600" cy="1325563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Example: Practice Exercise 1.5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0078DEC-3901-CF73-7237-AB793ACD3CA9}"/>
                  </a:ext>
                </a:extLst>
              </p:cNvPr>
              <p:cNvSpPr txBox="1"/>
              <p:nvPr/>
            </p:nvSpPr>
            <p:spPr>
              <a:xfrm>
                <a:off x="0" y="673251"/>
                <a:ext cx="12034684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/>
                  <a:t>Carry out the following arithmetic operations and round off the answers to the appropriate number of significant figures:</a:t>
                </a:r>
              </a:p>
              <a:p>
                <a:endParaRPr lang="en-US" sz="2800" i="1" dirty="0"/>
              </a:p>
              <a:p>
                <a:pPr marL="514350" indent="-514350">
                  <a:buAutoNum type="alphaLcParenR"/>
                </a:pPr>
                <a:r>
                  <a:rPr lang="en-US" sz="2800" i="1" dirty="0"/>
                  <a:t>26.5862 L + 0.17 L</a:t>
                </a:r>
              </a:p>
              <a:p>
                <a:pPr marL="514350" indent="-514350">
                  <a:buAutoNum type="alphaLcParenR"/>
                </a:pPr>
                <a:r>
                  <a:rPr lang="en-US" sz="2800" i="1" dirty="0"/>
                  <a:t>9.1 g – 4.682 g</a:t>
                </a:r>
              </a:p>
              <a:p>
                <a:pPr marL="514350" indent="-514350">
                  <a:buAutoNum type="alphaLcParenR"/>
                </a:pPr>
                <a:r>
                  <a:rPr lang="en-US" sz="2800" i="1" dirty="0"/>
                  <a:t>(7.1 x 10</a:t>
                </a:r>
                <a:r>
                  <a:rPr lang="en-US" sz="2800" i="1" baseline="30000" dirty="0"/>
                  <a:t>4</a:t>
                </a:r>
                <a:r>
                  <a:rPr lang="en-US" sz="2800" i="1" dirty="0"/>
                  <a:t> dm) x (2.2654 x 10</a:t>
                </a:r>
                <a:r>
                  <a:rPr lang="en-US" sz="2800" i="1" baseline="30000" dirty="0"/>
                  <a:t>2</a:t>
                </a:r>
                <a:r>
                  <a:rPr lang="en-US" sz="2800" i="1" dirty="0"/>
                  <a:t> dm)</a:t>
                </a:r>
              </a:p>
              <a:p>
                <a:pPr marL="514350" indent="-514350">
                  <a:buAutoNum type="alphaLcParenR"/>
                </a:pPr>
                <a:r>
                  <a:rPr lang="en-US" sz="2800" i="1" dirty="0"/>
                  <a:t>6.54 g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2800" i="1" dirty="0"/>
                  <a:t> 86.5542 ml</a:t>
                </a:r>
              </a:p>
              <a:p>
                <a:pPr marL="514350" indent="-514350">
                  <a:buAutoNum type="alphaLcParenR"/>
                </a:pPr>
                <a:r>
                  <a:rPr lang="en-US" sz="2800" i="1" dirty="0"/>
                  <a:t>(7.55 x 10</a:t>
                </a:r>
                <a:r>
                  <a:rPr lang="en-US" sz="2800" i="1" baseline="30000" dirty="0"/>
                  <a:t>4</a:t>
                </a:r>
                <a:r>
                  <a:rPr lang="en-US" sz="2800" i="1" dirty="0"/>
                  <a:t> m) – (8.62 x 10</a:t>
                </a:r>
                <a:r>
                  <a:rPr lang="en-US" sz="2800" i="1" baseline="30000" dirty="0"/>
                  <a:t>3</a:t>
                </a:r>
                <a:r>
                  <a:rPr lang="en-US" sz="2800" i="1" dirty="0"/>
                  <a:t> m)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0078DEC-3901-CF73-7237-AB793ACD3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3251"/>
                <a:ext cx="12034684" cy="3539430"/>
              </a:xfrm>
              <a:prstGeom prst="rect">
                <a:avLst/>
              </a:prstGeom>
              <a:blipFill>
                <a:blip r:embed="rId2"/>
                <a:stretch>
                  <a:fillRect l="-1160" t="-1429" b="-3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5007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44A9B-13CE-230E-EC8A-10A45DD88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5" y="365125"/>
            <a:ext cx="11536471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Accuracy and Precision</a:t>
            </a:r>
          </a:p>
        </p:txBody>
      </p:sp>
      <p:pic>
        <p:nvPicPr>
          <p:cNvPr id="35842" name="Picture 2" descr="Target Announces Target Zero: A New, Curated Collection of Products Aiming  to Replace Single-Use Packaging">
            <a:extLst>
              <a:ext uri="{FF2B5EF4-FFF2-40B4-BE49-F238E27FC236}">
                <a16:creationId xmlns:a16="http://schemas.microsoft.com/office/drawing/2014/main" id="{E1408E3C-241D-4252-DE47-8CD3E9E47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102" y="155561"/>
            <a:ext cx="3729120" cy="370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565FA5-3F57-F6B4-2214-FB32C0C2B2D7}"/>
              </a:ext>
            </a:extLst>
          </p:cNvPr>
          <p:cNvSpPr txBox="1"/>
          <p:nvPr/>
        </p:nvSpPr>
        <p:spPr>
          <a:xfrm>
            <a:off x="156778" y="1486599"/>
            <a:ext cx="7630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Everyone confuses </a:t>
            </a:r>
            <a:r>
              <a:rPr lang="en-US" sz="2800" b="1" dirty="0">
                <a:solidFill>
                  <a:srgbClr val="FF0000"/>
                </a:solidFill>
              </a:rPr>
              <a:t>Accuracy </a:t>
            </a:r>
            <a:r>
              <a:rPr lang="en-US" sz="2800" dirty="0"/>
              <a:t>and </a:t>
            </a:r>
            <a:r>
              <a:rPr lang="en-US" sz="2800" b="1" dirty="0">
                <a:solidFill>
                  <a:srgbClr val="FF0000"/>
                </a:solidFill>
              </a:rPr>
              <a:t>Precision</a:t>
            </a:r>
            <a:r>
              <a:rPr lang="en-US" sz="2800" dirty="0"/>
              <a:t> and think they means the same.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69D5CA-6B81-2068-6B6A-4E478F1C922E}"/>
              </a:ext>
            </a:extLst>
          </p:cNvPr>
          <p:cNvSpPr txBox="1"/>
          <p:nvPr/>
        </p:nvSpPr>
        <p:spPr>
          <a:xfrm>
            <a:off x="1098740" y="2692355"/>
            <a:ext cx="5574318" cy="646331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/>
              <a:t>THEY ARE NOT THE SAME!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FC91F5-DB02-86B1-6F80-15D49C26BD28}"/>
              </a:ext>
            </a:extLst>
          </p:cNvPr>
          <p:cNvSpPr txBox="1"/>
          <p:nvPr/>
        </p:nvSpPr>
        <p:spPr>
          <a:xfrm>
            <a:off x="589397" y="5534134"/>
            <a:ext cx="4341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Precision</a:t>
            </a:r>
            <a:r>
              <a:rPr lang="en-US" sz="3600" b="1" dirty="0"/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732572-DB4C-5023-AAAA-D59FF37653F7}"/>
              </a:ext>
            </a:extLst>
          </p:cNvPr>
          <p:cNvSpPr txBox="1"/>
          <p:nvPr/>
        </p:nvSpPr>
        <p:spPr>
          <a:xfrm>
            <a:off x="589397" y="3982705"/>
            <a:ext cx="4341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Accuracy</a:t>
            </a:r>
            <a:r>
              <a:rPr lang="en-US" sz="3600" b="1" dirty="0"/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A3AEC3-D16D-5FD1-8E04-5E54E928CCC2}"/>
              </a:ext>
            </a:extLst>
          </p:cNvPr>
          <p:cNvSpPr txBox="1"/>
          <p:nvPr/>
        </p:nvSpPr>
        <p:spPr>
          <a:xfrm>
            <a:off x="2535200" y="3999736"/>
            <a:ext cx="93645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How close you are the ACTUAL answer.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D8CE5F-2A7D-3B62-CB92-1F0E5A07F5ED}"/>
              </a:ext>
            </a:extLst>
          </p:cNvPr>
          <p:cNvSpPr txBox="1"/>
          <p:nvPr/>
        </p:nvSpPr>
        <p:spPr>
          <a:xfrm>
            <a:off x="4705940" y="4557519"/>
            <a:ext cx="4341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How correct you are.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58AA44-2596-E270-EF55-90A10738C378}"/>
              </a:ext>
            </a:extLst>
          </p:cNvPr>
          <p:cNvSpPr txBox="1"/>
          <p:nvPr/>
        </p:nvSpPr>
        <p:spPr>
          <a:xfrm>
            <a:off x="2670696" y="5472578"/>
            <a:ext cx="93645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How close you answers on multiple trial are TOGETHER.</a:t>
            </a:r>
          </a:p>
        </p:txBody>
      </p:sp>
    </p:spTree>
    <p:extLst>
      <p:ext uri="{BB962C8B-B14F-4D97-AF65-F5344CB8AC3E}">
        <p14:creationId xmlns:p14="http://schemas.microsoft.com/office/powerpoint/2010/main" val="126116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/>
      <p:bldP spid="9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44A9B-13CE-230E-EC8A-10A45DD88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5" y="365125"/>
            <a:ext cx="11536471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Accuracy and Precision</a:t>
            </a:r>
          </a:p>
        </p:txBody>
      </p:sp>
      <p:pic>
        <p:nvPicPr>
          <p:cNvPr id="35842" name="Picture 2" descr="Target Announces Target Zero: A New, Curated Collection of Products Aiming  to Replace Single-Use Packaging">
            <a:extLst>
              <a:ext uri="{FF2B5EF4-FFF2-40B4-BE49-F238E27FC236}">
                <a16:creationId xmlns:a16="http://schemas.microsoft.com/office/drawing/2014/main" id="{E1408E3C-241D-4252-DE47-8CD3E9E47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102" y="155561"/>
            <a:ext cx="3729120" cy="370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565FA5-3F57-F6B4-2214-FB32C0C2B2D7}"/>
              </a:ext>
            </a:extLst>
          </p:cNvPr>
          <p:cNvSpPr txBox="1"/>
          <p:nvPr/>
        </p:nvSpPr>
        <p:spPr>
          <a:xfrm>
            <a:off x="156778" y="1486599"/>
            <a:ext cx="7630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Everyone confuses </a:t>
            </a:r>
            <a:r>
              <a:rPr lang="en-US" sz="2800" b="1" dirty="0">
                <a:solidFill>
                  <a:srgbClr val="FF0000"/>
                </a:solidFill>
              </a:rPr>
              <a:t>Accuracy </a:t>
            </a:r>
            <a:r>
              <a:rPr lang="en-US" sz="2800" dirty="0"/>
              <a:t>and </a:t>
            </a:r>
            <a:r>
              <a:rPr lang="en-US" sz="2800" b="1" dirty="0">
                <a:solidFill>
                  <a:srgbClr val="FF0000"/>
                </a:solidFill>
              </a:rPr>
              <a:t>Precision</a:t>
            </a:r>
            <a:r>
              <a:rPr lang="en-US" sz="2800" dirty="0"/>
              <a:t> and think they means the same.</a:t>
            </a:r>
          </a:p>
        </p:txBody>
      </p:sp>
      <p:pic>
        <p:nvPicPr>
          <p:cNvPr id="3" name="Picture 2" descr="Target Announces Target Zero: A New, Curated Collection of Products Aiming  to Replace Single-Use Packaging">
            <a:extLst>
              <a:ext uri="{FF2B5EF4-FFF2-40B4-BE49-F238E27FC236}">
                <a16:creationId xmlns:a16="http://schemas.microsoft.com/office/drawing/2014/main" id="{52F42589-D2F3-655B-8170-B99BBBE6E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55" y="2507228"/>
            <a:ext cx="2273984" cy="226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arget Announces Target Zero: A New, Curated Collection of Products Aiming  to Replace Single-Use Packaging">
            <a:extLst>
              <a:ext uri="{FF2B5EF4-FFF2-40B4-BE49-F238E27FC236}">
                <a16:creationId xmlns:a16="http://schemas.microsoft.com/office/drawing/2014/main" id="{7D5AC070-89A3-E7F7-A71E-5B1088AFB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971" y="2480035"/>
            <a:ext cx="2273984" cy="226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Target Announces Target Zero: A New, Curated Collection of Products Aiming  to Replace Single-Use Packaging">
            <a:extLst>
              <a:ext uri="{FF2B5EF4-FFF2-40B4-BE49-F238E27FC236}">
                <a16:creationId xmlns:a16="http://schemas.microsoft.com/office/drawing/2014/main" id="{833E762D-855E-E6FD-DF5C-F19B8B549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687" y="2492323"/>
            <a:ext cx="2273984" cy="226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99E5773-3ACC-3C48-6BAF-9222906079F0}"/>
              </a:ext>
            </a:extLst>
          </p:cNvPr>
          <p:cNvSpPr/>
          <p:nvPr/>
        </p:nvSpPr>
        <p:spPr>
          <a:xfrm>
            <a:off x="3287785" y="3864078"/>
            <a:ext cx="280219" cy="235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9C5FC6F-7974-E268-7886-F187B4662F83}"/>
              </a:ext>
            </a:extLst>
          </p:cNvPr>
          <p:cNvCxnSpPr>
            <a:cxnSpLocks/>
          </p:cNvCxnSpPr>
          <p:nvPr/>
        </p:nvCxnSpPr>
        <p:spPr>
          <a:xfrm flipV="1">
            <a:off x="1471191" y="3266906"/>
            <a:ext cx="449749" cy="383161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BF62CE5D-2DF2-72A6-7033-DE5660FAA89E}"/>
              </a:ext>
            </a:extLst>
          </p:cNvPr>
          <p:cNvSpPr/>
          <p:nvPr/>
        </p:nvSpPr>
        <p:spPr>
          <a:xfrm>
            <a:off x="7285704" y="3492757"/>
            <a:ext cx="280219" cy="235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5BA40F6-2107-1BA2-EA29-903864325EEA}"/>
              </a:ext>
            </a:extLst>
          </p:cNvPr>
          <p:cNvSpPr/>
          <p:nvPr/>
        </p:nvSpPr>
        <p:spPr>
          <a:xfrm>
            <a:off x="1710814" y="3193025"/>
            <a:ext cx="280219" cy="235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6A8A4AC-550F-4E85-323A-5F153CE3889A}"/>
              </a:ext>
            </a:extLst>
          </p:cNvPr>
          <p:cNvCxnSpPr>
            <a:cxnSpLocks/>
          </p:cNvCxnSpPr>
          <p:nvPr/>
        </p:nvCxnSpPr>
        <p:spPr>
          <a:xfrm flipV="1">
            <a:off x="3540861" y="3562180"/>
            <a:ext cx="449749" cy="383161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4D3DC96-B0A0-FC15-CD74-E93AFE65D465}"/>
              </a:ext>
            </a:extLst>
          </p:cNvPr>
          <p:cNvCxnSpPr>
            <a:cxnSpLocks/>
          </p:cNvCxnSpPr>
          <p:nvPr/>
        </p:nvCxnSpPr>
        <p:spPr>
          <a:xfrm>
            <a:off x="6443679" y="3610744"/>
            <a:ext cx="982134" cy="0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D0605C3-C601-A165-D39C-1134F61CE409}"/>
              </a:ext>
            </a:extLst>
          </p:cNvPr>
          <p:cNvSpPr txBox="1"/>
          <p:nvPr/>
        </p:nvSpPr>
        <p:spPr>
          <a:xfrm>
            <a:off x="363255" y="5454445"/>
            <a:ext cx="4341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Accuracy</a:t>
            </a:r>
            <a:r>
              <a:rPr lang="en-US" sz="3600" b="1" dirty="0"/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6A188A-2E63-C5A5-A2B0-CF8D3ABD5187}"/>
              </a:ext>
            </a:extLst>
          </p:cNvPr>
          <p:cNvSpPr txBox="1"/>
          <p:nvPr/>
        </p:nvSpPr>
        <p:spPr>
          <a:xfrm>
            <a:off x="2309058" y="5471476"/>
            <a:ext cx="93645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How close you are the ACTUAL answer.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37FB1FD-C282-69E3-9478-89E18630894C}"/>
              </a:ext>
            </a:extLst>
          </p:cNvPr>
          <p:cNvSpPr/>
          <p:nvPr/>
        </p:nvSpPr>
        <p:spPr>
          <a:xfrm>
            <a:off x="363255" y="5471476"/>
            <a:ext cx="11096242" cy="76944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8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5" grpId="0" animBg="1"/>
      <p:bldP spid="13" grpId="0" animBg="1"/>
      <p:bldP spid="24" grpId="0"/>
      <p:bldP spid="2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44A9B-13CE-230E-EC8A-10A45DD88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5" y="365125"/>
            <a:ext cx="11536471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Accuracy and Precision</a:t>
            </a:r>
          </a:p>
        </p:txBody>
      </p:sp>
      <p:pic>
        <p:nvPicPr>
          <p:cNvPr id="35842" name="Picture 2" descr="Target Announces Target Zero: A New, Curated Collection of Products Aiming  to Replace Single-Use Packaging">
            <a:extLst>
              <a:ext uri="{FF2B5EF4-FFF2-40B4-BE49-F238E27FC236}">
                <a16:creationId xmlns:a16="http://schemas.microsoft.com/office/drawing/2014/main" id="{E1408E3C-241D-4252-DE47-8CD3E9E47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102" y="155561"/>
            <a:ext cx="3729120" cy="370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565FA5-3F57-F6B4-2214-FB32C0C2B2D7}"/>
              </a:ext>
            </a:extLst>
          </p:cNvPr>
          <p:cNvSpPr txBox="1"/>
          <p:nvPr/>
        </p:nvSpPr>
        <p:spPr>
          <a:xfrm>
            <a:off x="156778" y="1486599"/>
            <a:ext cx="7630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Everyone confuses </a:t>
            </a:r>
            <a:r>
              <a:rPr lang="en-US" sz="2800" b="1" dirty="0">
                <a:solidFill>
                  <a:srgbClr val="FF0000"/>
                </a:solidFill>
              </a:rPr>
              <a:t>Accuracy </a:t>
            </a:r>
            <a:r>
              <a:rPr lang="en-US" sz="2800" dirty="0"/>
              <a:t>and </a:t>
            </a:r>
            <a:r>
              <a:rPr lang="en-US" sz="2800" b="1" dirty="0">
                <a:solidFill>
                  <a:srgbClr val="FF0000"/>
                </a:solidFill>
              </a:rPr>
              <a:t>Precision</a:t>
            </a:r>
            <a:r>
              <a:rPr lang="en-US" sz="2800" dirty="0"/>
              <a:t> and think they means the same.</a:t>
            </a:r>
          </a:p>
        </p:txBody>
      </p:sp>
      <p:pic>
        <p:nvPicPr>
          <p:cNvPr id="3" name="Picture 2" descr="Target Announces Target Zero: A New, Curated Collection of Products Aiming  to Replace Single-Use Packaging">
            <a:extLst>
              <a:ext uri="{FF2B5EF4-FFF2-40B4-BE49-F238E27FC236}">
                <a16:creationId xmlns:a16="http://schemas.microsoft.com/office/drawing/2014/main" id="{52F42589-D2F3-655B-8170-B99BBBE6E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55" y="2507228"/>
            <a:ext cx="2273984" cy="226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arget Announces Target Zero: A New, Curated Collection of Products Aiming  to Replace Single-Use Packaging">
            <a:extLst>
              <a:ext uri="{FF2B5EF4-FFF2-40B4-BE49-F238E27FC236}">
                <a16:creationId xmlns:a16="http://schemas.microsoft.com/office/drawing/2014/main" id="{7D5AC070-89A3-E7F7-A71E-5B1088AFB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971" y="2480035"/>
            <a:ext cx="2273984" cy="226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Target Announces Target Zero: A New, Curated Collection of Products Aiming  to Replace Single-Use Packaging">
            <a:extLst>
              <a:ext uri="{FF2B5EF4-FFF2-40B4-BE49-F238E27FC236}">
                <a16:creationId xmlns:a16="http://schemas.microsoft.com/office/drawing/2014/main" id="{833E762D-855E-E6FD-DF5C-F19B8B549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687" y="2492323"/>
            <a:ext cx="2273984" cy="226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99E5773-3ACC-3C48-6BAF-9222906079F0}"/>
              </a:ext>
            </a:extLst>
          </p:cNvPr>
          <p:cNvSpPr/>
          <p:nvPr/>
        </p:nvSpPr>
        <p:spPr>
          <a:xfrm>
            <a:off x="3287785" y="3864078"/>
            <a:ext cx="280219" cy="235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9C5FC6F-7974-E268-7886-F187B4662F83}"/>
              </a:ext>
            </a:extLst>
          </p:cNvPr>
          <p:cNvCxnSpPr>
            <a:cxnSpLocks/>
          </p:cNvCxnSpPr>
          <p:nvPr/>
        </p:nvCxnSpPr>
        <p:spPr>
          <a:xfrm flipV="1">
            <a:off x="1471191" y="3266906"/>
            <a:ext cx="449749" cy="383161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BF62CE5D-2DF2-72A6-7033-DE5660FAA89E}"/>
              </a:ext>
            </a:extLst>
          </p:cNvPr>
          <p:cNvSpPr/>
          <p:nvPr/>
        </p:nvSpPr>
        <p:spPr>
          <a:xfrm>
            <a:off x="7285704" y="3492757"/>
            <a:ext cx="280219" cy="235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5BA40F6-2107-1BA2-EA29-903864325EEA}"/>
              </a:ext>
            </a:extLst>
          </p:cNvPr>
          <p:cNvSpPr/>
          <p:nvPr/>
        </p:nvSpPr>
        <p:spPr>
          <a:xfrm>
            <a:off x="1710814" y="3193025"/>
            <a:ext cx="280219" cy="235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6A8A4AC-550F-4E85-323A-5F153CE3889A}"/>
              </a:ext>
            </a:extLst>
          </p:cNvPr>
          <p:cNvCxnSpPr>
            <a:cxnSpLocks/>
          </p:cNvCxnSpPr>
          <p:nvPr/>
        </p:nvCxnSpPr>
        <p:spPr>
          <a:xfrm flipV="1">
            <a:off x="3540861" y="3562180"/>
            <a:ext cx="449749" cy="383161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4D3DC96-B0A0-FC15-CD74-E93AFE65D465}"/>
              </a:ext>
            </a:extLst>
          </p:cNvPr>
          <p:cNvCxnSpPr>
            <a:cxnSpLocks/>
          </p:cNvCxnSpPr>
          <p:nvPr/>
        </p:nvCxnSpPr>
        <p:spPr>
          <a:xfrm>
            <a:off x="6443679" y="3610744"/>
            <a:ext cx="982134" cy="0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D0605C3-C601-A165-D39C-1134F61CE409}"/>
              </a:ext>
            </a:extLst>
          </p:cNvPr>
          <p:cNvSpPr txBox="1"/>
          <p:nvPr/>
        </p:nvSpPr>
        <p:spPr>
          <a:xfrm>
            <a:off x="363255" y="5454445"/>
            <a:ext cx="4341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Precision</a:t>
            </a:r>
            <a:r>
              <a:rPr lang="en-US" sz="3600" b="1" dirty="0"/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6A188A-2E63-C5A5-A2B0-CF8D3ABD5187}"/>
              </a:ext>
            </a:extLst>
          </p:cNvPr>
          <p:cNvSpPr txBox="1"/>
          <p:nvPr/>
        </p:nvSpPr>
        <p:spPr>
          <a:xfrm>
            <a:off x="2309058" y="5471476"/>
            <a:ext cx="93645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How close your answer are TOGETHER.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37FB1FD-C282-69E3-9478-89E18630894C}"/>
              </a:ext>
            </a:extLst>
          </p:cNvPr>
          <p:cNvSpPr/>
          <p:nvPr/>
        </p:nvSpPr>
        <p:spPr>
          <a:xfrm>
            <a:off x="363255" y="5471476"/>
            <a:ext cx="11096242" cy="76944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61D70F-4FE6-D9BC-0B77-31B4AD03E0E6}"/>
              </a:ext>
            </a:extLst>
          </p:cNvPr>
          <p:cNvSpPr/>
          <p:nvPr/>
        </p:nvSpPr>
        <p:spPr>
          <a:xfrm>
            <a:off x="2295275" y="3650067"/>
            <a:ext cx="280219" cy="235975"/>
          </a:xfrm>
          <a:prstGeom prst="ellipse">
            <a:avLst/>
          </a:prstGeom>
          <a:noFill/>
          <a:ln w="53975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5C969E6-455C-9BE5-EBE4-B84ED2223422}"/>
              </a:ext>
            </a:extLst>
          </p:cNvPr>
          <p:cNvSpPr/>
          <p:nvPr/>
        </p:nvSpPr>
        <p:spPr>
          <a:xfrm>
            <a:off x="865239" y="3930356"/>
            <a:ext cx="280219" cy="235975"/>
          </a:xfrm>
          <a:prstGeom prst="ellipse">
            <a:avLst/>
          </a:prstGeom>
          <a:noFill/>
          <a:ln w="53975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1425A57-EFBA-97CA-FC10-3A2B1B59AA12}"/>
              </a:ext>
            </a:extLst>
          </p:cNvPr>
          <p:cNvCxnSpPr>
            <a:endCxn id="13" idx="7"/>
          </p:cNvCxnSpPr>
          <p:nvPr/>
        </p:nvCxnSpPr>
        <p:spPr>
          <a:xfrm flipV="1">
            <a:off x="1002890" y="3227583"/>
            <a:ext cx="947106" cy="87247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331653-D0BD-05AD-674A-1C2486628A30}"/>
              </a:ext>
            </a:extLst>
          </p:cNvPr>
          <p:cNvCxnSpPr>
            <a:cxnSpLocks/>
            <a:stCxn id="13" idx="7"/>
            <a:endCxn id="5" idx="5"/>
          </p:cNvCxnSpPr>
          <p:nvPr/>
        </p:nvCxnSpPr>
        <p:spPr>
          <a:xfrm>
            <a:off x="1949996" y="3227583"/>
            <a:ext cx="584461" cy="62390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E1309E4-D6CF-AF08-A3C1-3DF72F9C7D90}"/>
              </a:ext>
            </a:extLst>
          </p:cNvPr>
          <p:cNvCxnSpPr>
            <a:endCxn id="5" idx="6"/>
          </p:cNvCxnSpPr>
          <p:nvPr/>
        </p:nvCxnSpPr>
        <p:spPr>
          <a:xfrm flipV="1">
            <a:off x="1002890" y="3768055"/>
            <a:ext cx="1572604" cy="33199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94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4" grpId="1" animBg="1"/>
      <p:bldP spid="15" grpId="0" animBg="1"/>
      <p:bldP spid="15" grpId="1" animBg="1"/>
      <p:bldP spid="13" grpId="0" animBg="1"/>
      <p:bldP spid="24" grpId="0"/>
      <p:bldP spid="25" grpId="0"/>
      <p:bldP spid="26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cientific method, Hypothesis, Method">
            <a:extLst>
              <a:ext uri="{FF2B5EF4-FFF2-40B4-BE49-F238E27FC236}">
                <a16:creationId xmlns:a16="http://schemas.microsoft.com/office/drawing/2014/main" id="{C615ECD2-8C30-974F-14E7-E4A223458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6"/>
          <a:stretch/>
        </p:blipFill>
        <p:spPr bwMode="auto">
          <a:xfrm>
            <a:off x="0" y="1979113"/>
            <a:ext cx="3947283" cy="487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1.3: Scientific Method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2D3800-4414-A26D-DAD3-BCAF4A53C217}"/>
              </a:ext>
            </a:extLst>
          </p:cNvPr>
          <p:cNvSpPr/>
          <p:nvPr/>
        </p:nvSpPr>
        <p:spPr>
          <a:xfrm>
            <a:off x="652145" y="1979113"/>
            <a:ext cx="1979113" cy="576197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A4827F-BF22-FA10-F67B-33CBCD5748AE}"/>
              </a:ext>
            </a:extLst>
          </p:cNvPr>
          <p:cNvSpPr/>
          <p:nvPr/>
        </p:nvSpPr>
        <p:spPr>
          <a:xfrm>
            <a:off x="652145" y="2693096"/>
            <a:ext cx="1979113" cy="576197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4EBEB4-7B40-D367-58B8-8E06AC55B44A}"/>
              </a:ext>
            </a:extLst>
          </p:cNvPr>
          <p:cNvSpPr/>
          <p:nvPr/>
        </p:nvSpPr>
        <p:spPr>
          <a:xfrm>
            <a:off x="649329" y="3429000"/>
            <a:ext cx="1979113" cy="576197"/>
          </a:xfrm>
          <a:prstGeom prst="rect">
            <a:avLst/>
          </a:prstGeom>
          <a:noFill/>
          <a:ln w="412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6EFB20-9546-1DEA-C483-94FDE93572BA}"/>
              </a:ext>
            </a:extLst>
          </p:cNvPr>
          <p:cNvSpPr/>
          <p:nvPr/>
        </p:nvSpPr>
        <p:spPr>
          <a:xfrm>
            <a:off x="649328" y="4154186"/>
            <a:ext cx="1979113" cy="57619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BFC074-1F4F-2DCE-FC27-536E3ED4C659}"/>
              </a:ext>
            </a:extLst>
          </p:cNvPr>
          <p:cNvSpPr/>
          <p:nvPr/>
        </p:nvSpPr>
        <p:spPr>
          <a:xfrm>
            <a:off x="649328" y="4906597"/>
            <a:ext cx="1979113" cy="576197"/>
          </a:xfrm>
          <a:prstGeom prst="rect">
            <a:avLst/>
          </a:prstGeom>
          <a:noFill/>
          <a:ln w="412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9C7DDF-8E07-E0CE-FAE6-0203F7D6C710}"/>
              </a:ext>
            </a:extLst>
          </p:cNvPr>
          <p:cNvSpPr txBox="1"/>
          <p:nvPr/>
        </p:nvSpPr>
        <p:spPr>
          <a:xfrm>
            <a:off x="3987582" y="1443653"/>
            <a:ext cx="4484128" cy="923330"/>
          </a:xfrm>
          <a:prstGeom prst="rect">
            <a:avLst/>
          </a:prstGeom>
          <a:noFill/>
          <a:ln w="412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Analysis Section of Lab Report…looking at data;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“Diamon scratches/cut all material tested”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F79A68-FA4A-4EE2-1B5F-500BAB72551E}"/>
              </a:ext>
            </a:extLst>
          </p:cNvPr>
          <p:cNvSpPr/>
          <p:nvPr/>
        </p:nvSpPr>
        <p:spPr>
          <a:xfrm>
            <a:off x="1" y="5593448"/>
            <a:ext cx="1620982" cy="576197"/>
          </a:xfrm>
          <a:prstGeom prst="rect">
            <a:avLst/>
          </a:prstGeom>
          <a:solidFill>
            <a:srgbClr val="00B050">
              <a:alpha val="49000"/>
            </a:srgbClr>
          </a:solidFill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D3D344-4D2B-AB68-2C31-269AF1E3E37E}"/>
              </a:ext>
            </a:extLst>
          </p:cNvPr>
          <p:cNvSpPr/>
          <p:nvPr/>
        </p:nvSpPr>
        <p:spPr>
          <a:xfrm>
            <a:off x="1638884" y="5593447"/>
            <a:ext cx="1506098" cy="576197"/>
          </a:xfrm>
          <a:prstGeom prst="rect">
            <a:avLst/>
          </a:prstGeom>
          <a:solidFill>
            <a:srgbClr val="FF0000">
              <a:alpha val="43000"/>
            </a:srgbClr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FC4182-E7EA-CD82-FC70-978BF5288935}"/>
              </a:ext>
            </a:extLst>
          </p:cNvPr>
          <p:cNvSpPr txBox="1"/>
          <p:nvPr/>
        </p:nvSpPr>
        <p:spPr>
          <a:xfrm>
            <a:off x="4084564" y="3692521"/>
            <a:ext cx="4484128" cy="646331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Experimental data supports (proves, agrees with) </a:t>
            </a:r>
            <a:endParaRPr lang="en-US" b="1" u="sng" dirty="0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643BF5-3E37-0AEE-A65F-71EF181BEFEC}"/>
              </a:ext>
            </a:extLst>
          </p:cNvPr>
          <p:cNvSpPr txBox="1"/>
          <p:nvPr/>
        </p:nvSpPr>
        <p:spPr>
          <a:xfrm>
            <a:off x="8735892" y="3682031"/>
            <a:ext cx="3456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Working Theory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E222260-A489-9643-25FC-20AE48D8B2E8}"/>
              </a:ext>
            </a:extLst>
          </p:cNvPr>
          <p:cNvCxnSpPr/>
          <p:nvPr/>
        </p:nvCxnSpPr>
        <p:spPr>
          <a:xfrm>
            <a:off x="10224655" y="4328362"/>
            <a:ext cx="0" cy="866333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57F3E56-93B7-5127-4BF6-17A69CBD9EC8}"/>
              </a:ext>
            </a:extLst>
          </p:cNvPr>
          <p:cNvSpPr txBox="1"/>
          <p:nvPr/>
        </p:nvSpPr>
        <p:spPr>
          <a:xfrm>
            <a:off x="9722384" y="5041185"/>
            <a:ext cx="1250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Law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1C00EB-82A8-1297-04E2-A6E363AA9BDF}"/>
              </a:ext>
            </a:extLst>
          </p:cNvPr>
          <p:cNvSpPr txBox="1"/>
          <p:nvPr/>
        </p:nvSpPr>
        <p:spPr>
          <a:xfrm>
            <a:off x="9254839" y="4509504"/>
            <a:ext cx="2641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Lots of Evidence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F68CDC-8E06-2DC9-E633-EEB3F7F82A15}"/>
              </a:ext>
            </a:extLst>
          </p:cNvPr>
          <p:cNvSpPr txBox="1"/>
          <p:nvPr/>
        </p:nvSpPr>
        <p:spPr>
          <a:xfrm>
            <a:off x="3965184" y="6017519"/>
            <a:ext cx="4139725" cy="36933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Experimental data disproves hypothesis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4A15C6-3CFA-8994-65BF-050F836FEB42}"/>
              </a:ext>
            </a:extLst>
          </p:cNvPr>
          <p:cNvSpPr txBox="1"/>
          <p:nvPr/>
        </p:nvSpPr>
        <p:spPr>
          <a:xfrm>
            <a:off x="8244719" y="5881545"/>
            <a:ext cx="3707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Back to the Drawing Board…”Sorry, try again…”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9A85637-56F7-4EA6-565F-9F6A5D877DFC}"/>
              </a:ext>
            </a:extLst>
          </p:cNvPr>
          <p:cNvSpPr/>
          <p:nvPr/>
        </p:nvSpPr>
        <p:spPr>
          <a:xfrm>
            <a:off x="770951" y="6244886"/>
            <a:ext cx="1620982" cy="576197"/>
          </a:xfrm>
          <a:prstGeom prst="rect">
            <a:avLst/>
          </a:prstGeom>
          <a:solidFill>
            <a:srgbClr val="00B050">
              <a:alpha val="49000"/>
            </a:srgbClr>
          </a:solidFill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09F4309-B946-7697-6925-557C8C3E6D61}"/>
              </a:ext>
            </a:extLst>
          </p:cNvPr>
          <p:cNvSpPr/>
          <p:nvPr/>
        </p:nvSpPr>
        <p:spPr>
          <a:xfrm>
            <a:off x="2641823" y="3432137"/>
            <a:ext cx="1359141" cy="576197"/>
          </a:xfrm>
          <a:prstGeom prst="rect">
            <a:avLst/>
          </a:prstGeom>
          <a:solidFill>
            <a:srgbClr val="FF0000">
              <a:alpha val="43000"/>
            </a:srgbClr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9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11" grpId="0" animBg="1"/>
      <p:bldP spid="15" grpId="0" animBg="1"/>
      <p:bldP spid="17" grpId="0"/>
      <p:bldP spid="25" grpId="0"/>
      <p:bldP spid="28" grpId="0"/>
      <p:bldP spid="31" grpId="0" animBg="1"/>
      <p:bldP spid="32" grpId="0"/>
      <p:bldP spid="33" grpId="0" animBg="1"/>
      <p:bldP spid="3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1.9: Dimensional Analysis in Solving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BB4D62-742C-3A95-11F3-19226DEAD04F}"/>
              </a:ext>
            </a:extLst>
          </p:cNvPr>
          <p:cNvSpPr txBox="1"/>
          <p:nvPr/>
        </p:nvSpPr>
        <p:spPr>
          <a:xfrm>
            <a:off x="162838" y="1458642"/>
            <a:ext cx="11849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So, whether we realized it or not we have all use dimensional analysis in the past.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708756-AE7C-77F2-4D66-7ED5DB0ED5F8}"/>
              </a:ext>
            </a:extLst>
          </p:cNvPr>
          <p:cNvSpPr txBox="1"/>
          <p:nvPr/>
        </p:nvSpPr>
        <p:spPr>
          <a:xfrm>
            <a:off x="162838" y="2936713"/>
            <a:ext cx="4341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Dimensional Analysis:</a:t>
            </a:r>
            <a:endParaRPr lang="en-US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B6CF4D-9BCB-345A-797F-E88C91941213}"/>
              </a:ext>
            </a:extLst>
          </p:cNvPr>
          <p:cNvSpPr txBox="1"/>
          <p:nvPr/>
        </p:nvSpPr>
        <p:spPr>
          <a:xfrm>
            <a:off x="162838" y="3583044"/>
            <a:ext cx="118496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Is a procedure used to convert between units…so unit conversion.  Its also called the “Factor-Label” method.</a:t>
            </a:r>
          </a:p>
        </p:txBody>
      </p:sp>
    </p:spTree>
    <p:extLst>
      <p:ext uri="{BB962C8B-B14F-4D97-AF65-F5344CB8AC3E}">
        <p14:creationId xmlns:p14="http://schemas.microsoft.com/office/powerpoint/2010/main" val="156407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1.9: Dimensional Analysis in Solving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BB4D62-742C-3A95-11F3-19226DEAD04F}"/>
              </a:ext>
            </a:extLst>
          </p:cNvPr>
          <p:cNvSpPr txBox="1"/>
          <p:nvPr/>
        </p:nvSpPr>
        <p:spPr>
          <a:xfrm>
            <a:off x="162838" y="1458642"/>
            <a:ext cx="118496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Often when using dimensional analysis to solve problems multiple steps are put together to save time </a:t>
            </a:r>
            <a:r>
              <a:rPr lang="en-US" sz="2400" dirty="0"/>
              <a:t>(not recommended for beginners)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53DF5C-70A6-4446-E237-4A5C8C5FAF1B}"/>
              </a:ext>
            </a:extLst>
          </p:cNvPr>
          <p:cNvSpPr txBox="1"/>
          <p:nvPr/>
        </p:nvSpPr>
        <p:spPr>
          <a:xfrm>
            <a:off x="162838" y="3388290"/>
            <a:ext cx="11849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The idea is that you get a conversion factor (Factor-</a:t>
            </a:r>
            <a:r>
              <a:rPr lang="en-US" sz="2400" dirty="0"/>
              <a:t>Label method</a:t>
            </a:r>
            <a:r>
              <a:rPr lang="en-US" sz="3600" b="1" dirty="0">
                <a:solidFill>
                  <a:srgbClr val="FF0000"/>
                </a:solidFill>
              </a:rPr>
              <a:t>)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6CB8CA-1602-43AD-1D4B-9DC1A2C999DA}"/>
              </a:ext>
            </a:extLst>
          </p:cNvPr>
          <p:cNvSpPr txBox="1"/>
          <p:nvPr/>
        </p:nvSpPr>
        <p:spPr>
          <a:xfrm>
            <a:off x="3982947" y="4282314"/>
            <a:ext cx="2979107" cy="46166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1 dollar = 100 pennies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FE68A-93F0-FCE8-9862-F34FECF23621}"/>
              </a:ext>
            </a:extLst>
          </p:cNvPr>
          <p:cNvSpPr txBox="1"/>
          <p:nvPr/>
        </p:nvSpPr>
        <p:spPr>
          <a:xfrm>
            <a:off x="171189" y="4991672"/>
            <a:ext cx="11849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Then you write the conversion factor as a fraction.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F81C9D-7DB3-62B6-A194-72D95F6A1F1E}"/>
              </a:ext>
            </a:extLst>
          </p:cNvPr>
          <p:cNvSpPr txBox="1"/>
          <p:nvPr/>
        </p:nvSpPr>
        <p:spPr>
          <a:xfrm>
            <a:off x="4913389" y="5562530"/>
            <a:ext cx="1776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 Dollar</a:t>
            </a:r>
            <a:endParaRPr lang="en-US" sz="24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F187A0-54D3-9589-BF51-C6DE9128D3D1}"/>
              </a:ext>
            </a:extLst>
          </p:cNvPr>
          <p:cNvCxnSpPr/>
          <p:nvPr/>
        </p:nvCxnSpPr>
        <p:spPr>
          <a:xfrm>
            <a:off x="4913389" y="6208861"/>
            <a:ext cx="1888464" cy="0"/>
          </a:xfrm>
          <a:prstGeom prst="line">
            <a:avLst/>
          </a:prstGeom>
          <a:ln w="476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00CCFCC-6E5F-00F9-DBEA-211000009EC5}"/>
              </a:ext>
            </a:extLst>
          </p:cNvPr>
          <p:cNvSpPr txBox="1"/>
          <p:nvPr/>
        </p:nvSpPr>
        <p:spPr>
          <a:xfrm>
            <a:off x="4560463" y="6169709"/>
            <a:ext cx="2594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100 Pennies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841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/>
      <p:bldP spid="9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1.9: Dimensional Analysis in Solving Problems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F81C9D-7DB3-62B6-A194-72D95F6A1F1E}"/>
              </a:ext>
            </a:extLst>
          </p:cNvPr>
          <p:cNvSpPr txBox="1"/>
          <p:nvPr/>
        </p:nvSpPr>
        <p:spPr>
          <a:xfrm>
            <a:off x="5151768" y="1311372"/>
            <a:ext cx="1776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 Dollar</a:t>
            </a:r>
            <a:endParaRPr lang="en-US" sz="24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F187A0-54D3-9589-BF51-C6DE9128D3D1}"/>
              </a:ext>
            </a:extLst>
          </p:cNvPr>
          <p:cNvCxnSpPr/>
          <p:nvPr/>
        </p:nvCxnSpPr>
        <p:spPr>
          <a:xfrm>
            <a:off x="5151768" y="1957703"/>
            <a:ext cx="1888464" cy="0"/>
          </a:xfrm>
          <a:prstGeom prst="line">
            <a:avLst/>
          </a:prstGeom>
          <a:ln w="476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00CCFCC-6E5F-00F9-DBEA-211000009EC5}"/>
              </a:ext>
            </a:extLst>
          </p:cNvPr>
          <p:cNvSpPr txBox="1"/>
          <p:nvPr/>
        </p:nvSpPr>
        <p:spPr>
          <a:xfrm>
            <a:off x="4798842" y="1918551"/>
            <a:ext cx="2594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100 Pennies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97C00C-E675-4155-7FA1-F73D7919CB83}"/>
              </a:ext>
            </a:extLst>
          </p:cNvPr>
          <p:cNvSpPr txBox="1"/>
          <p:nvPr/>
        </p:nvSpPr>
        <p:spPr>
          <a:xfrm>
            <a:off x="171189" y="2484672"/>
            <a:ext cx="11849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You make sure to label the conversion factor 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(Hence:  </a:t>
            </a:r>
            <a:r>
              <a:rPr lang="en-US" sz="2400" dirty="0"/>
              <a:t>Factor-</a:t>
            </a:r>
            <a:r>
              <a:rPr lang="en-US" sz="3600" b="1" dirty="0">
                <a:solidFill>
                  <a:srgbClr val="FF0000"/>
                </a:solidFill>
              </a:rPr>
              <a:t>Label </a:t>
            </a:r>
            <a:r>
              <a:rPr lang="en-US" sz="2400" dirty="0"/>
              <a:t>Method</a:t>
            </a:r>
            <a:r>
              <a:rPr lang="en-US" sz="3600" b="1" dirty="0">
                <a:solidFill>
                  <a:srgbClr val="FF0000"/>
                </a:solidFill>
              </a:rPr>
              <a:t>)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4525EB-7F4C-F419-11BF-43797D9D5CC3}"/>
              </a:ext>
            </a:extLst>
          </p:cNvPr>
          <p:cNvSpPr txBox="1"/>
          <p:nvPr/>
        </p:nvSpPr>
        <p:spPr>
          <a:xfrm>
            <a:off x="171189" y="4635774"/>
            <a:ext cx="11849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Once you have the labeled conversion factor you can solve questions and cancel units.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364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1.9: Dimensional Analysis in Solving Problems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F81C9D-7DB3-62B6-A194-72D95F6A1F1E}"/>
              </a:ext>
            </a:extLst>
          </p:cNvPr>
          <p:cNvSpPr txBox="1"/>
          <p:nvPr/>
        </p:nvSpPr>
        <p:spPr>
          <a:xfrm>
            <a:off x="5151768" y="1311372"/>
            <a:ext cx="1776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 Dollar</a:t>
            </a:r>
            <a:endParaRPr lang="en-US" sz="24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F187A0-54D3-9589-BF51-C6DE9128D3D1}"/>
              </a:ext>
            </a:extLst>
          </p:cNvPr>
          <p:cNvCxnSpPr/>
          <p:nvPr/>
        </p:nvCxnSpPr>
        <p:spPr>
          <a:xfrm>
            <a:off x="5151768" y="1957703"/>
            <a:ext cx="1888464" cy="0"/>
          </a:xfrm>
          <a:prstGeom prst="line">
            <a:avLst/>
          </a:prstGeom>
          <a:ln w="476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00CCFCC-6E5F-00F9-DBEA-211000009EC5}"/>
              </a:ext>
            </a:extLst>
          </p:cNvPr>
          <p:cNvSpPr txBox="1"/>
          <p:nvPr/>
        </p:nvSpPr>
        <p:spPr>
          <a:xfrm>
            <a:off x="4798842" y="1918551"/>
            <a:ext cx="2594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100 Pennies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C478A3-04B9-1EDF-6936-129BA9F87F20}"/>
              </a:ext>
            </a:extLst>
          </p:cNvPr>
          <p:cNvSpPr txBox="1"/>
          <p:nvPr/>
        </p:nvSpPr>
        <p:spPr>
          <a:xfrm>
            <a:off x="115041" y="2373567"/>
            <a:ext cx="11849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How many pennies are in $14.65?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7E56FD-F11F-6D56-A174-52AE22118F2E}"/>
              </a:ext>
            </a:extLst>
          </p:cNvPr>
          <p:cNvSpPr txBox="1"/>
          <p:nvPr/>
        </p:nvSpPr>
        <p:spPr>
          <a:xfrm>
            <a:off x="2294021" y="3162083"/>
            <a:ext cx="7154779" cy="175432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The main thing to remember is: You can only cancel units if they are on the ACROSS AND on the BOTTOM.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27EE4A-9232-B558-0075-EFBF32705298}"/>
              </a:ext>
            </a:extLst>
          </p:cNvPr>
          <p:cNvSpPr txBox="1"/>
          <p:nvPr/>
        </p:nvSpPr>
        <p:spPr>
          <a:xfrm>
            <a:off x="673769" y="5513610"/>
            <a:ext cx="3256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$14.65 Dollars 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9EB0AD-F8CB-DB43-209F-A7968E84AE91}"/>
              </a:ext>
            </a:extLst>
          </p:cNvPr>
          <p:cNvSpPr txBox="1"/>
          <p:nvPr/>
        </p:nvSpPr>
        <p:spPr>
          <a:xfrm>
            <a:off x="3930316" y="5239931"/>
            <a:ext cx="1776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 Dollar</a:t>
            </a:r>
            <a:endParaRPr lang="en-US" sz="24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F8CCB7-B2D0-08DC-2075-9D3E99CDA5CB}"/>
              </a:ext>
            </a:extLst>
          </p:cNvPr>
          <p:cNvCxnSpPr/>
          <p:nvPr/>
        </p:nvCxnSpPr>
        <p:spPr>
          <a:xfrm>
            <a:off x="3930316" y="5886262"/>
            <a:ext cx="1888464" cy="0"/>
          </a:xfrm>
          <a:prstGeom prst="line">
            <a:avLst/>
          </a:prstGeom>
          <a:ln w="476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4173E74-EFF6-3728-395B-6FFE92FBCD50}"/>
              </a:ext>
            </a:extLst>
          </p:cNvPr>
          <p:cNvSpPr txBox="1"/>
          <p:nvPr/>
        </p:nvSpPr>
        <p:spPr>
          <a:xfrm>
            <a:off x="3577390" y="5847110"/>
            <a:ext cx="2594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100 Pennies</a:t>
            </a:r>
            <a:endParaRPr lang="en-US" sz="24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294DF25-BDE0-5AFB-430F-3E8B025AE7C5}"/>
              </a:ext>
            </a:extLst>
          </p:cNvPr>
          <p:cNvCxnSpPr/>
          <p:nvPr/>
        </p:nvCxnSpPr>
        <p:spPr>
          <a:xfrm flipV="1">
            <a:off x="2085474" y="5678905"/>
            <a:ext cx="1491916" cy="4810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2A4FBE-93AD-AC32-F2E8-5AAEE6A771C5}"/>
              </a:ext>
            </a:extLst>
          </p:cNvPr>
          <p:cNvCxnSpPr/>
          <p:nvPr/>
        </p:nvCxnSpPr>
        <p:spPr>
          <a:xfrm flipV="1">
            <a:off x="3930316" y="5449442"/>
            <a:ext cx="1776169" cy="3335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7916A82-1B1E-9A47-EB90-7BFF5CF11D21}"/>
              </a:ext>
            </a:extLst>
          </p:cNvPr>
          <p:cNvSpPr txBox="1"/>
          <p:nvPr/>
        </p:nvSpPr>
        <p:spPr>
          <a:xfrm>
            <a:off x="1609909" y="5362140"/>
            <a:ext cx="3788189" cy="1200329"/>
          </a:xfrm>
          <a:prstGeom prst="rect">
            <a:avLst/>
          </a:prstGeom>
          <a:solidFill>
            <a:schemeClr val="bg1"/>
          </a:solidFill>
          <a:ln w="666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b="1" dirty="0"/>
              <a:t>WRONG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15AAAF-0C0B-A94B-22C6-C0998ADDA92D}"/>
              </a:ext>
            </a:extLst>
          </p:cNvPr>
          <p:cNvSpPr txBox="1"/>
          <p:nvPr/>
        </p:nvSpPr>
        <p:spPr>
          <a:xfrm>
            <a:off x="6549822" y="5500313"/>
            <a:ext cx="3256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$14.65 Dollars 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277B98-7033-0022-622C-EEB127BB0307}"/>
              </a:ext>
            </a:extLst>
          </p:cNvPr>
          <p:cNvSpPr txBox="1"/>
          <p:nvPr/>
        </p:nvSpPr>
        <p:spPr>
          <a:xfrm>
            <a:off x="9860195" y="5874360"/>
            <a:ext cx="1776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 Dollar</a:t>
            </a:r>
            <a:endParaRPr lang="en-US" sz="24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893C69-7BA5-3C9C-5089-C872AE257C3D}"/>
              </a:ext>
            </a:extLst>
          </p:cNvPr>
          <p:cNvCxnSpPr/>
          <p:nvPr/>
        </p:nvCxnSpPr>
        <p:spPr>
          <a:xfrm>
            <a:off x="9801726" y="5925414"/>
            <a:ext cx="1888464" cy="0"/>
          </a:xfrm>
          <a:prstGeom prst="line">
            <a:avLst/>
          </a:prstGeom>
          <a:ln w="476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EA4CF1D-814D-3425-F2E8-B095D725C694}"/>
              </a:ext>
            </a:extLst>
          </p:cNvPr>
          <p:cNvSpPr txBox="1"/>
          <p:nvPr/>
        </p:nvSpPr>
        <p:spPr>
          <a:xfrm>
            <a:off x="9597684" y="5315974"/>
            <a:ext cx="2594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100 Pennies</a:t>
            </a:r>
            <a:endParaRPr lang="en-US" sz="24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6408CEC-E1E3-9FC9-78C3-062AAAA63439}"/>
              </a:ext>
            </a:extLst>
          </p:cNvPr>
          <p:cNvCxnSpPr/>
          <p:nvPr/>
        </p:nvCxnSpPr>
        <p:spPr>
          <a:xfrm flipV="1">
            <a:off x="7888142" y="5616192"/>
            <a:ext cx="1491916" cy="4810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95F0894-54BA-92E9-EC67-6405B76B61A2}"/>
              </a:ext>
            </a:extLst>
          </p:cNvPr>
          <p:cNvCxnSpPr>
            <a:cxnSpLocks/>
          </p:cNvCxnSpPr>
          <p:nvPr/>
        </p:nvCxnSpPr>
        <p:spPr>
          <a:xfrm flipV="1">
            <a:off x="10184486" y="6097228"/>
            <a:ext cx="1169314" cy="253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31DBF7F7-CC1D-B42A-B0D0-440760C903CD}"/>
              </a:ext>
            </a:extLst>
          </p:cNvPr>
          <p:cNvSpPr/>
          <p:nvPr/>
        </p:nvSpPr>
        <p:spPr>
          <a:xfrm>
            <a:off x="6432884" y="5293112"/>
            <a:ext cx="5646821" cy="1333525"/>
          </a:xfrm>
          <a:prstGeom prst="rect">
            <a:avLst/>
          </a:prstGeom>
          <a:solidFill>
            <a:srgbClr val="00B05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  <p:bldP spid="8" grpId="0"/>
      <p:bldP spid="13" grpId="0"/>
      <p:bldP spid="18" grpId="0" animBg="1"/>
      <p:bldP spid="19" grpId="0"/>
      <p:bldP spid="20" grpId="0"/>
      <p:bldP spid="22" grpId="0"/>
      <p:bldP spid="2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1.9: Dimensional Analysis in Solving Problems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15AAAF-0C0B-A94B-22C6-C0998ADDA92D}"/>
              </a:ext>
            </a:extLst>
          </p:cNvPr>
          <p:cNvSpPr txBox="1"/>
          <p:nvPr/>
        </p:nvSpPr>
        <p:spPr>
          <a:xfrm>
            <a:off x="838200" y="2067303"/>
            <a:ext cx="3256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$14.65 Dollars 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277B98-7033-0022-622C-EEB127BB0307}"/>
              </a:ext>
            </a:extLst>
          </p:cNvPr>
          <p:cNvSpPr txBox="1"/>
          <p:nvPr/>
        </p:nvSpPr>
        <p:spPr>
          <a:xfrm>
            <a:off x="4148573" y="2441350"/>
            <a:ext cx="1776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 Dollar</a:t>
            </a:r>
            <a:endParaRPr lang="en-US" sz="24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893C69-7BA5-3C9C-5089-C872AE257C3D}"/>
              </a:ext>
            </a:extLst>
          </p:cNvPr>
          <p:cNvCxnSpPr/>
          <p:nvPr/>
        </p:nvCxnSpPr>
        <p:spPr>
          <a:xfrm>
            <a:off x="4090104" y="2492404"/>
            <a:ext cx="1888464" cy="0"/>
          </a:xfrm>
          <a:prstGeom prst="line">
            <a:avLst/>
          </a:prstGeom>
          <a:ln w="476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EA4CF1D-814D-3425-F2E8-B095D725C694}"/>
              </a:ext>
            </a:extLst>
          </p:cNvPr>
          <p:cNvSpPr txBox="1"/>
          <p:nvPr/>
        </p:nvSpPr>
        <p:spPr>
          <a:xfrm>
            <a:off x="3886062" y="1882964"/>
            <a:ext cx="2594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100 Pennies</a:t>
            </a:r>
            <a:endParaRPr lang="en-US" sz="24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6408CEC-E1E3-9FC9-78C3-062AAAA63439}"/>
              </a:ext>
            </a:extLst>
          </p:cNvPr>
          <p:cNvCxnSpPr/>
          <p:nvPr/>
        </p:nvCxnSpPr>
        <p:spPr>
          <a:xfrm flipV="1">
            <a:off x="2176520" y="2183182"/>
            <a:ext cx="1491916" cy="4810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95F0894-54BA-92E9-EC67-6405B76B61A2}"/>
              </a:ext>
            </a:extLst>
          </p:cNvPr>
          <p:cNvCxnSpPr>
            <a:cxnSpLocks/>
          </p:cNvCxnSpPr>
          <p:nvPr/>
        </p:nvCxnSpPr>
        <p:spPr>
          <a:xfrm flipV="1">
            <a:off x="4472864" y="2664218"/>
            <a:ext cx="1169314" cy="253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83F39CC-9EA1-834B-4073-793399C9C87C}"/>
              </a:ext>
            </a:extLst>
          </p:cNvPr>
          <p:cNvSpPr txBox="1"/>
          <p:nvPr/>
        </p:nvSpPr>
        <p:spPr>
          <a:xfrm>
            <a:off x="6501625" y="2123503"/>
            <a:ext cx="4156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 14.65 x 100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27D1A9-7891-83DE-AE9A-AF18715D8330}"/>
              </a:ext>
            </a:extLst>
          </p:cNvPr>
          <p:cNvSpPr txBox="1"/>
          <p:nvPr/>
        </p:nvSpPr>
        <p:spPr>
          <a:xfrm>
            <a:off x="6702152" y="4064443"/>
            <a:ext cx="1703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 1465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5679269-B895-C433-C711-C97A25DB7E97}"/>
              </a:ext>
            </a:extLst>
          </p:cNvPr>
          <p:cNvSpPr/>
          <p:nvPr/>
        </p:nvSpPr>
        <p:spPr>
          <a:xfrm>
            <a:off x="3886062" y="1882964"/>
            <a:ext cx="2594316" cy="646331"/>
          </a:xfrm>
          <a:prstGeom prst="ellipse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FC7EC9-6A89-879C-2841-C795326E7EAB}"/>
              </a:ext>
            </a:extLst>
          </p:cNvPr>
          <p:cNvSpPr txBox="1"/>
          <p:nvPr/>
        </p:nvSpPr>
        <p:spPr>
          <a:xfrm>
            <a:off x="8049126" y="4033665"/>
            <a:ext cx="3256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Pennies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383F1C-5B9A-661D-FB73-1FCAB483D04D}"/>
              </a:ext>
            </a:extLst>
          </p:cNvPr>
          <p:cNvSpPr/>
          <p:nvPr/>
        </p:nvSpPr>
        <p:spPr>
          <a:xfrm>
            <a:off x="6480378" y="3882189"/>
            <a:ext cx="3513854" cy="9946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2CDC78-1B14-7BB4-2665-89A4CB82B382}"/>
              </a:ext>
            </a:extLst>
          </p:cNvPr>
          <p:cNvSpPr txBox="1"/>
          <p:nvPr/>
        </p:nvSpPr>
        <p:spPr>
          <a:xfrm>
            <a:off x="220579" y="5428124"/>
            <a:ext cx="1181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There are 1465 pennies in fourteen dollars and 65 cents.</a:t>
            </a:r>
          </a:p>
        </p:txBody>
      </p:sp>
    </p:spTree>
    <p:extLst>
      <p:ext uri="{BB962C8B-B14F-4D97-AF65-F5344CB8AC3E}">
        <p14:creationId xmlns:p14="http://schemas.microsoft.com/office/powerpoint/2010/main" val="319439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 animBg="1"/>
      <p:bldP spid="16" grpId="0"/>
      <p:bldP spid="23" grpId="0" animBg="1"/>
      <p:bldP spid="2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1.9: Dimensional Analysis in Solving Problems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0F14F-4EA0-075C-2301-41E4866A0043}"/>
              </a:ext>
            </a:extLst>
          </p:cNvPr>
          <p:cNvSpPr txBox="1"/>
          <p:nvPr/>
        </p:nvSpPr>
        <p:spPr>
          <a:xfrm>
            <a:off x="171189" y="3105834"/>
            <a:ext cx="6261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How many seconds in 6.5 days?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B96A1A-17E8-5454-9F01-94C5D15F9115}"/>
              </a:ext>
            </a:extLst>
          </p:cNvPr>
          <p:cNvSpPr txBox="1"/>
          <p:nvPr/>
        </p:nvSpPr>
        <p:spPr>
          <a:xfrm>
            <a:off x="1983945" y="4510797"/>
            <a:ext cx="1776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 Day</a:t>
            </a:r>
            <a:endParaRPr lang="en-US" sz="24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DA1CBA-9138-BDD9-8FBD-396D753AC7C9}"/>
              </a:ext>
            </a:extLst>
          </p:cNvPr>
          <p:cNvCxnSpPr/>
          <p:nvPr/>
        </p:nvCxnSpPr>
        <p:spPr>
          <a:xfrm>
            <a:off x="1855609" y="5157128"/>
            <a:ext cx="1888464" cy="0"/>
          </a:xfrm>
          <a:prstGeom prst="line">
            <a:avLst/>
          </a:prstGeom>
          <a:ln w="476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8F25D57-D08F-E714-C2AE-F2A0F846F4FB}"/>
              </a:ext>
            </a:extLst>
          </p:cNvPr>
          <p:cNvSpPr txBox="1"/>
          <p:nvPr/>
        </p:nvSpPr>
        <p:spPr>
          <a:xfrm>
            <a:off x="1502683" y="5117976"/>
            <a:ext cx="2594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24 Hours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AB27DC-DC42-E2BC-5714-652F5D2360E5}"/>
              </a:ext>
            </a:extLst>
          </p:cNvPr>
          <p:cNvSpPr txBox="1"/>
          <p:nvPr/>
        </p:nvSpPr>
        <p:spPr>
          <a:xfrm>
            <a:off x="4578261" y="4510797"/>
            <a:ext cx="1776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 Hour</a:t>
            </a:r>
            <a:endParaRPr lang="en-US" sz="24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DF6F54-F544-4903-A04A-8E59AB1603E0}"/>
              </a:ext>
            </a:extLst>
          </p:cNvPr>
          <p:cNvCxnSpPr/>
          <p:nvPr/>
        </p:nvCxnSpPr>
        <p:spPr>
          <a:xfrm>
            <a:off x="4449925" y="5157128"/>
            <a:ext cx="1888464" cy="0"/>
          </a:xfrm>
          <a:prstGeom prst="line">
            <a:avLst/>
          </a:prstGeom>
          <a:ln w="476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30C48CC-303C-8B3D-0CC2-F46E8DA5468F}"/>
              </a:ext>
            </a:extLst>
          </p:cNvPr>
          <p:cNvSpPr txBox="1"/>
          <p:nvPr/>
        </p:nvSpPr>
        <p:spPr>
          <a:xfrm>
            <a:off x="4096999" y="5117976"/>
            <a:ext cx="2594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60 Minutes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5ED7F4-7A3D-9280-08CD-B55A28683DE8}"/>
              </a:ext>
            </a:extLst>
          </p:cNvPr>
          <p:cNvSpPr txBox="1"/>
          <p:nvPr/>
        </p:nvSpPr>
        <p:spPr>
          <a:xfrm>
            <a:off x="7172577" y="4471645"/>
            <a:ext cx="2097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 Minute</a:t>
            </a:r>
            <a:endParaRPr lang="en-US" sz="240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4EE5ACE-0327-D0A7-87BD-7F141F8ACC4A}"/>
              </a:ext>
            </a:extLst>
          </p:cNvPr>
          <p:cNvCxnSpPr/>
          <p:nvPr/>
        </p:nvCxnSpPr>
        <p:spPr>
          <a:xfrm>
            <a:off x="7044241" y="5117976"/>
            <a:ext cx="1888464" cy="0"/>
          </a:xfrm>
          <a:prstGeom prst="line">
            <a:avLst/>
          </a:prstGeom>
          <a:ln w="476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3A60336-D987-7C03-B8FD-21528C8A45FD}"/>
              </a:ext>
            </a:extLst>
          </p:cNvPr>
          <p:cNvSpPr txBox="1"/>
          <p:nvPr/>
        </p:nvSpPr>
        <p:spPr>
          <a:xfrm>
            <a:off x="6691315" y="5078824"/>
            <a:ext cx="2594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60 Seconds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537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3" grpId="0"/>
      <p:bldP spid="17" grpId="0"/>
      <p:bldP spid="18" grpId="0"/>
      <p:bldP spid="2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95" y="-111159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1.9: Dimensional Analysis in Solving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9CB83-B16B-AA47-8481-56A61CB876BA}"/>
              </a:ext>
            </a:extLst>
          </p:cNvPr>
          <p:cNvSpPr txBox="1"/>
          <p:nvPr/>
        </p:nvSpPr>
        <p:spPr>
          <a:xfrm>
            <a:off x="0" y="1214404"/>
            <a:ext cx="6261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How many seconds in 6.5 Days?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DD1911-ED25-BDA4-B9CB-A1D527C48939}"/>
              </a:ext>
            </a:extLst>
          </p:cNvPr>
          <p:cNvSpPr txBox="1"/>
          <p:nvPr/>
        </p:nvSpPr>
        <p:spPr>
          <a:xfrm>
            <a:off x="2919083" y="3085733"/>
            <a:ext cx="1776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 Day</a:t>
            </a:r>
            <a:endParaRPr lang="en-US" sz="2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7DB55D5-A2DF-BC3D-8E2C-95499A035F45}"/>
              </a:ext>
            </a:extLst>
          </p:cNvPr>
          <p:cNvCxnSpPr/>
          <p:nvPr/>
        </p:nvCxnSpPr>
        <p:spPr>
          <a:xfrm>
            <a:off x="2790747" y="3732064"/>
            <a:ext cx="1888464" cy="0"/>
          </a:xfrm>
          <a:prstGeom prst="line">
            <a:avLst/>
          </a:prstGeom>
          <a:ln w="476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0E076F9-22B5-D2DD-0CE3-6E7B95C3546D}"/>
              </a:ext>
            </a:extLst>
          </p:cNvPr>
          <p:cNvSpPr txBox="1"/>
          <p:nvPr/>
        </p:nvSpPr>
        <p:spPr>
          <a:xfrm>
            <a:off x="2437821" y="3692912"/>
            <a:ext cx="2594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24 Hours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61CDF0-5739-B881-9246-3ABE34BADBCB}"/>
              </a:ext>
            </a:extLst>
          </p:cNvPr>
          <p:cNvSpPr txBox="1"/>
          <p:nvPr/>
        </p:nvSpPr>
        <p:spPr>
          <a:xfrm>
            <a:off x="2296922" y="3369074"/>
            <a:ext cx="588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0FFDC1-1738-E9C3-1800-0E6190CB06A8}"/>
              </a:ext>
            </a:extLst>
          </p:cNvPr>
          <p:cNvSpPr txBox="1"/>
          <p:nvPr/>
        </p:nvSpPr>
        <p:spPr>
          <a:xfrm>
            <a:off x="520753" y="3186298"/>
            <a:ext cx="1776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6.5 Days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124FA1-924C-9705-4124-8A1BE0E1A107}"/>
              </a:ext>
            </a:extLst>
          </p:cNvPr>
          <p:cNvSpPr txBox="1"/>
          <p:nvPr/>
        </p:nvSpPr>
        <p:spPr>
          <a:xfrm>
            <a:off x="2964542" y="3600627"/>
            <a:ext cx="1776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 Day</a:t>
            </a:r>
            <a:endParaRPr lang="en-US" sz="24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AE8236-CC82-F239-2F8D-5A7BEEEC1188}"/>
              </a:ext>
            </a:extLst>
          </p:cNvPr>
          <p:cNvCxnSpPr/>
          <p:nvPr/>
        </p:nvCxnSpPr>
        <p:spPr>
          <a:xfrm>
            <a:off x="2744092" y="3690753"/>
            <a:ext cx="1888464" cy="0"/>
          </a:xfrm>
          <a:prstGeom prst="line">
            <a:avLst/>
          </a:prstGeom>
          <a:ln w="476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FD359D5-7ACD-A290-39E8-85965F9AE193}"/>
              </a:ext>
            </a:extLst>
          </p:cNvPr>
          <p:cNvSpPr txBox="1"/>
          <p:nvPr/>
        </p:nvSpPr>
        <p:spPr>
          <a:xfrm>
            <a:off x="2296922" y="3105834"/>
            <a:ext cx="2594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24 Hours</a:t>
            </a:r>
            <a:endParaRPr lang="en-US" sz="2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D99FA39-13DF-E637-DAA3-75209F642117}"/>
              </a:ext>
            </a:extLst>
          </p:cNvPr>
          <p:cNvCxnSpPr/>
          <p:nvPr/>
        </p:nvCxnSpPr>
        <p:spPr>
          <a:xfrm>
            <a:off x="1255059" y="3186298"/>
            <a:ext cx="896470" cy="565867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6BDE42E-7DFE-9CAA-FF4D-00A8568CD4C4}"/>
              </a:ext>
            </a:extLst>
          </p:cNvPr>
          <p:cNvCxnSpPr>
            <a:cxnSpLocks/>
          </p:cNvCxnSpPr>
          <p:nvPr/>
        </p:nvCxnSpPr>
        <p:spPr>
          <a:xfrm>
            <a:off x="3404391" y="3771217"/>
            <a:ext cx="963349" cy="50445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99BB27A-C288-57A6-C559-E99ED1BC14AD}"/>
              </a:ext>
            </a:extLst>
          </p:cNvPr>
          <p:cNvSpPr txBox="1"/>
          <p:nvPr/>
        </p:nvSpPr>
        <p:spPr>
          <a:xfrm>
            <a:off x="5345771" y="3688859"/>
            <a:ext cx="1776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 Hour</a:t>
            </a:r>
            <a:endParaRPr lang="en-US" sz="24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D3BAE35-CFF4-A6A0-BB34-DD783E315630}"/>
              </a:ext>
            </a:extLst>
          </p:cNvPr>
          <p:cNvCxnSpPr/>
          <p:nvPr/>
        </p:nvCxnSpPr>
        <p:spPr>
          <a:xfrm>
            <a:off x="5233476" y="3705350"/>
            <a:ext cx="1888464" cy="0"/>
          </a:xfrm>
          <a:prstGeom prst="line">
            <a:avLst/>
          </a:prstGeom>
          <a:ln w="476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644A9D6-63B8-C9AD-9BC2-1337BFFF7665}"/>
              </a:ext>
            </a:extLst>
          </p:cNvPr>
          <p:cNvSpPr txBox="1"/>
          <p:nvPr/>
        </p:nvSpPr>
        <p:spPr>
          <a:xfrm>
            <a:off x="4936697" y="3101781"/>
            <a:ext cx="2594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60 Minutes</a:t>
            </a:r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E392AC-05A2-0558-CF69-A3315DA6E16B}"/>
              </a:ext>
            </a:extLst>
          </p:cNvPr>
          <p:cNvSpPr txBox="1"/>
          <p:nvPr/>
        </p:nvSpPr>
        <p:spPr>
          <a:xfrm>
            <a:off x="4759206" y="3308191"/>
            <a:ext cx="588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X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DFDAA3D-E8A0-3BB1-9D1A-F53372114160}"/>
              </a:ext>
            </a:extLst>
          </p:cNvPr>
          <p:cNvCxnSpPr>
            <a:cxnSpLocks/>
          </p:cNvCxnSpPr>
          <p:nvPr/>
        </p:nvCxnSpPr>
        <p:spPr>
          <a:xfrm>
            <a:off x="5762091" y="3902450"/>
            <a:ext cx="1064052" cy="416224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9C13AC5-032B-6E31-DD25-2F1B22849C11}"/>
              </a:ext>
            </a:extLst>
          </p:cNvPr>
          <p:cNvSpPr txBox="1"/>
          <p:nvPr/>
        </p:nvSpPr>
        <p:spPr>
          <a:xfrm>
            <a:off x="7707476" y="3708663"/>
            <a:ext cx="2097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 Minute</a:t>
            </a:r>
            <a:endParaRPr lang="en-US" sz="24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96EF559-FDA8-080E-F1CB-D1EAAA3851BC}"/>
              </a:ext>
            </a:extLst>
          </p:cNvPr>
          <p:cNvCxnSpPr/>
          <p:nvPr/>
        </p:nvCxnSpPr>
        <p:spPr>
          <a:xfrm>
            <a:off x="7811751" y="3711495"/>
            <a:ext cx="1888464" cy="0"/>
          </a:xfrm>
          <a:prstGeom prst="line">
            <a:avLst/>
          </a:prstGeom>
          <a:ln w="476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589DA2E-CE6B-293F-3FBF-EF0F24EA8294}"/>
              </a:ext>
            </a:extLst>
          </p:cNvPr>
          <p:cNvSpPr txBox="1"/>
          <p:nvPr/>
        </p:nvSpPr>
        <p:spPr>
          <a:xfrm>
            <a:off x="7576472" y="3076686"/>
            <a:ext cx="2594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60 Seconds</a:t>
            </a:r>
            <a:endParaRPr lang="en-US" sz="2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759DAC0-D144-7805-7710-7253CC6CF9CB}"/>
              </a:ext>
            </a:extLst>
          </p:cNvPr>
          <p:cNvSpPr txBox="1"/>
          <p:nvPr/>
        </p:nvSpPr>
        <p:spPr>
          <a:xfrm>
            <a:off x="7261454" y="3333765"/>
            <a:ext cx="588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X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63F24E1-495B-04A7-2255-616C515212E8}"/>
              </a:ext>
            </a:extLst>
          </p:cNvPr>
          <p:cNvCxnSpPr>
            <a:cxnSpLocks/>
          </p:cNvCxnSpPr>
          <p:nvPr/>
        </p:nvCxnSpPr>
        <p:spPr>
          <a:xfrm>
            <a:off x="8135406" y="3918966"/>
            <a:ext cx="1669083" cy="327992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F1B871E5-3EB8-FB49-90B6-EA693427B4E0}"/>
              </a:ext>
            </a:extLst>
          </p:cNvPr>
          <p:cNvSpPr txBox="1"/>
          <p:nvPr/>
        </p:nvSpPr>
        <p:spPr>
          <a:xfrm>
            <a:off x="3807167" y="5222677"/>
            <a:ext cx="3723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 561600 seconds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D35DE5-8F0B-1C1D-79C9-898025D72A4C}"/>
              </a:ext>
            </a:extLst>
          </p:cNvPr>
          <p:cNvSpPr txBox="1"/>
          <p:nvPr/>
        </p:nvSpPr>
        <p:spPr>
          <a:xfrm>
            <a:off x="3734979" y="5837846"/>
            <a:ext cx="3723846" cy="646331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~ 5.6 x 10</a:t>
            </a:r>
            <a:r>
              <a:rPr lang="en-US" sz="3600" baseline="30000" dirty="0"/>
              <a:t>5</a:t>
            </a:r>
            <a:r>
              <a:rPr lang="en-US" sz="3600" dirty="0"/>
              <a:t> seconds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769984B-F9B5-135F-EF50-1A962D0914C8}"/>
              </a:ext>
            </a:extLst>
          </p:cNvPr>
          <p:cNvCxnSpPr>
            <a:cxnSpLocks/>
          </p:cNvCxnSpPr>
          <p:nvPr/>
        </p:nvCxnSpPr>
        <p:spPr>
          <a:xfrm>
            <a:off x="5711403" y="3281923"/>
            <a:ext cx="1669083" cy="327992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6FBA20D-E6E6-0975-9E14-47A39E150C1F}"/>
              </a:ext>
            </a:extLst>
          </p:cNvPr>
          <p:cNvCxnSpPr>
            <a:cxnSpLocks/>
          </p:cNvCxnSpPr>
          <p:nvPr/>
        </p:nvCxnSpPr>
        <p:spPr>
          <a:xfrm>
            <a:off x="3317890" y="3202731"/>
            <a:ext cx="1248403" cy="407184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95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6" grpId="0"/>
      <p:bldP spid="6" grpId="1"/>
      <p:bldP spid="7" grpId="0"/>
      <p:bldP spid="14" grpId="0"/>
      <p:bldP spid="15" grpId="0"/>
      <p:bldP spid="17" grpId="0"/>
      <p:bldP spid="23" grpId="0"/>
      <p:bldP spid="25" grpId="0"/>
      <p:bldP spid="26" grpId="0"/>
      <p:bldP spid="29" grpId="0"/>
      <p:bldP spid="31" grpId="0"/>
      <p:bldP spid="32" grpId="0"/>
      <p:bldP spid="35" grpId="0"/>
      <p:bldP spid="3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49354-11BB-D7E4-E4A5-C501377D0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307"/>
            <a:ext cx="10515600" cy="1325563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Example 1.6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B7A8C5-9B34-CD4A-6A1A-3777870C62F1}"/>
              </a:ext>
            </a:extLst>
          </p:cNvPr>
          <p:cNvSpPr txBox="1"/>
          <p:nvPr/>
        </p:nvSpPr>
        <p:spPr>
          <a:xfrm>
            <a:off x="0" y="594202"/>
            <a:ext cx="12034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A person’s average daily intake of glucose (a form of sugar) is 0.0833 pounds (</a:t>
            </a:r>
            <a:r>
              <a:rPr lang="en-US" sz="2800" i="1" dirty="0" err="1"/>
              <a:t>lbs</a:t>
            </a:r>
            <a:r>
              <a:rPr lang="en-US" sz="2800" i="1" dirty="0"/>
              <a:t>). What is this mass in milligrams (mg)? (1 </a:t>
            </a:r>
            <a:r>
              <a:rPr lang="en-US" sz="2800" i="1" dirty="0" err="1"/>
              <a:t>lb</a:t>
            </a:r>
            <a:r>
              <a:rPr lang="en-US" sz="2800" i="1" dirty="0"/>
              <a:t> = 453.6 g.)</a:t>
            </a:r>
          </a:p>
        </p:txBody>
      </p:sp>
      <p:pic>
        <p:nvPicPr>
          <p:cNvPr id="6" name="Picture 5" descr="A picture containing text, clock, device, meter&#10;&#10;Description automatically generated">
            <a:extLst>
              <a:ext uri="{FF2B5EF4-FFF2-40B4-BE49-F238E27FC236}">
                <a16:creationId xmlns:a16="http://schemas.microsoft.com/office/drawing/2014/main" id="{3F027850-A16A-F7AF-153F-B8BA4B186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378" y="1919765"/>
            <a:ext cx="2078283" cy="17916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A4BB0D-5F5A-66F7-0EC6-29EE4E763E2F}"/>
              </a:ext>
            </a:extLst>
          </p:cNvPr>
          <p:cNvSpPr txBox="1"/>
          <p:nvPr/>
        </p:nvSpPr>
        <p:spPr>
          <a:xfrm>
            <a:off x="5257800" y="2353911"/>
            <a:ext cx="627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&amp;</a:t>
            </a:r>
          </a:p>
        </p:txBody>
      </p:sp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E5414FD7-A2E8-F306-4A03-A9A3E728A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902" y="1950500"/>
            <a:ext cx="3116933" cy="17916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D969B7-D70E-E553-BBC3-2CBBF9F68C4D}"/>
              </a:ext>
            </a:extLst>
          </p:cNvPr>
          <p:cNvSpPr txBox="1"/>
          <p:nvPr/>
        </p:nvSpPr>
        <p:spPr>
          <a:xfrm>
            <a:off x="257731" y="4692369"/>
            <a:ext cx="2342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0.0833 </a:t>
            </a:r>
            <a:r>
              <a:rPr lang="en-US" sz="3600" dirty="0" err="1"/>
              <a:t>lbs</a:t>
            </a:r>
            <a:endParaRPr 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2D0A7E-2FF2-E645-A114-32121AF8A660}"/>
              </a:ext>
            </a:extLst>
          </p:cNvPr>
          <p:cNvSpPr txBox="1"/>
          <p:nvPr/>
        </p:nvSpPr>
        <p:spPr>
          <a:xfrm>
            <a:off x="2287474" y="4925105"/>
            <a:ext cx="588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X</a:t>
            </a:r>
          </a:p>
        </p:txBody>
      </p:sp>
      <p:pic>
        <p:nvPicPr>
          <p:cNvPr id="13" name="Picture 12" descr="A picture containing text, clock, device, meter&#10;&#10;Description automatically generated">
            <a:extLst>
              <a:ext uri="{FF2B5EF4-FFF2-40B4-BE49-F238E27FC236}">
                <a16:creationId xmlns:a16="http://schemas.microsoft.com/office/drawing/2014/main" id="{84E6E944-5AFD-1A43-BDDB-83943BF45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658" y="4508692"/>
            <a:ext cx="2078283" cy="17916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D455541-E5B7-FAD6-30AB-8BCA0B36F4E6}"/>
              </a:ext>
            </a:extLst>
          </p:cNvPr>
          <p:cNvSpPr txBox="1"/>
          <p:nvPr/>
        </p:nvSpPr>
        <p:spPr>
          <a:xfrm>
            <a:off x="4941018" y="5015534"/>
            <a:ext cx="588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X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8F238FE-488A-487E-9456-E777803A1A59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1661096" y="4820757"/>
            <a:ext cx="626378" cy="458291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AE6EE8E-94AB-C75F-5329-8247649ECE5C}"/>
              </a:ext>
            </a:extLst>
          </p:cNvPr>
          <p:cNvCxnSpPr>
            <a:cxnSpLocks/>
          </p:cNvCxnSpPr>
          <p:nvPr/>
        </p:nvCxnSpPr>
        <p:spPr>
          <a:xfrm>
            <a:off x="3718330" y="5632991"/>
            <a:ext cx="626378" cy="458291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0D6F3342-F79F-0F02-E51F-F9159D5C0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906" y="4487745"/>
            <a:ext cx="3116933" cy="179162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68AD162-9FFB-1BB8-CD5F-6C2F08238807}"/>
              </a:ext>
            </a:extLst>
          </p:cNvPr>
          <p:cNvCxnSpPr>
            <a:cxnSpLocks/>
          </p:cNvCxnSpPr>
          <p:nvPr/>
        </p:nvCxnSpPr>
        <p:spPr>
          <a:xfrm>
            <a:off x="4261857" y="4925265"/>
            <a:ext cx="416920" cy="353783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0F55074-11D6-33C9-3BB4-D759D3F23113}"/>
              </a:ext>
            </a:extLst>
          </p:cNvPr>
          <p:cNvCxnSpPr>
            <a:cxnSpLocks/>
          </p:cNvCxnSpPr>
          <p:nvPr/>
        </p:nvCxnSpPr>
        <p:spPr>
          <a:xfrm>
            <a:off x="7838777" y="5615062"/>
            <a:ext cx="416920" cy="353783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12E34F2-6D4C-A03D-D1E4-70070147B28B}"/>
              </a:ext>
            </a:extLst>
          </p:cNvPr>
          <p:cNvSpPr txBox="1"/>
          <p:nvPr/>
        </p:nvSpPr>
        <p:spPr>
          <a:xfrm>
            <a:off x="8809190" y="5632991"/>
            <a:ext cx="3116933" cy="64633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~ 3.78 x 10</a:t>
            </a:r>
            <a:r>
              <a:rPr lang="en-US" sz="3600" baseline="30000" dirty="0"/>
              <a:t>4</a:t>
            </a:r>
            <a:r>
              <a:rPr lang="en-US" sz="3600" dirty="0"/>
              <a:t> mg</a:t>
            </a:r>
          </a:p>
        </p:txBody>
      </p:sp>
    </p:spTree>
    <p:extLst>
      <p:ext uri="{BB962C8B-B14F-4D97-AF65-F5344CB8AC3E}">
        <p14:creationId xmlns:p14="http://schemas.microsoft.com/office/powerpoint/2010/main" val="10508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4" grpId="0"/>
      <p:bldP spid="2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49354-11BB-D7E4-E4A5-C501377D0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24812"/>
            <a:ext cx="10515600" cy="1325563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Example: Practice Exercise 1.6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078DEC-3901-CF73-7237-AB793ACD3CA9}"/>
              </a:ext>
            </a:extLst>
          </p:cNvPr>
          <p:cNvSpPr txBox="1"/>
          <p:nvPr/>
        </p:nvSpPr>
        <p:spPr>
          <a:xfrm>
            <a:off x="0" y="584761"/>
            <a:ext cx="1203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A role of aluminum foil has a mass of 1.07 kg. What is the mass in pounds?</a:t>
            </a:r>
          </a:p>
        </p:txBody>
      </p:sp>
    </p:spTree>
    <p:extLst>
      <p:ext uri="{BB962C8B-B14F-4D97-AF65-F5344CB8AC3E}">
        <p14:creationId xmlns:p14="http://schemas.microsoft.com/office/powerpoint/2010/main" val="27423167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49354-11BB-D7E4-E4A5-C501377D0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83804"/>
            <a:ext cx="10515600" cy="1325563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Example 1.7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E8E583-756C-EB55-6B0F-7514D0D56015}"/>
              </a:ext>
            </a:extLst>
          </p:cNvPr>
          <p:cNvSpPr txBox="1"/>
          <p:nvPr/>
        </p:nvSpPr>
        <p:spPr>
          <a:xfrm>
            <a:off x="78658" y="780149"/>
            <a:ext cx="1203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An average adult has 5.2 L of blood. What is the volume of blood in m</a:t>
            </a:r>
            <a:r>
              <a:rPr lang="en-US" sz="2800" i="1" baseline="30000" dirty="0"/>
              <a:t>3</a:t>
            </a:r>
            <a:r>
              <a:rPr lang="en-US" sz="2800" i="1" dirty="0"/>
              <a:t>?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AB561ABA-A1C0-708D-4308-BA937C32E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7" y="1566520"/>
            <a:ext cx="2649444" cy="1862480"/>
          </a:xfrm>
          <a:prstGeom prst="rect">
            <a:avLst/>
          </a:prstGeom>
        </p:spPr>
      </p:pic>
      <p:pic>
        <p:nvPicPr>
          <p:cNvPr id="5" name="Picture 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0DB52F31-B552-0987-4660-2B01582FD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953" y="1614272"/>
            <a:ext cx="3001281" cy="181472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26AE2E8-D99C-B33A-B285-B365DCF67ADD}"/>
              </a:ext>
            </a:extLst>
          </p:cNvPr>
          <p:cNvSpPr/>
          <p:nvPr/>
        </p:nvSpPr>
        <p:spPr>
          <a:xfrm>
            <a:off x="2389094" y="1782980"/>
            <a:ext cx="502023" cy="430306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ABEFBA8-81F5-BA60-011B-CC9878967321}"/>
              </a:ext>
            </a:extLst>
          </p:cNvPr>
          <p:cNvSpPr/>
          <p:nvPr/>
        </p:nvSpPr>
        <p:spPr>
          <a:xfrm>
            <a:off x="5876364" y="1782980"/>
            <a:ext cx="502023" cy="430306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DC8FE1-FBA9-A92F-DB6B-260DD2D90F03}"/>
              </a:ext>
            </a:extLst>
          </p:cNvPr>
          <p:cNvSpPr txBox="1"/>
          <p:nvPr/>
        </p:nvSpPr>
        <p:spPr>
          <a:xfrm>
            <a:off x="6933827" y="1658099"/>
            <a:ext cx="50430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Want these two units to be the same. The question has volume (</a:t>
            </a:r>
            <a:r>
              <a:rPr lang="en-US" sz="2800" b="1" baseline="30000" dirty="0">
                <a:solidFill>
                  <a:srgbClr val="FF0000"/>
                </a:solidFill>
              </a:rPr>
              <a:t>3</a:t>
            </a:r>
            <a:r>
              <a:rPr lang="en-US" sz="2800" b="1" dirty="0">
                <a:solidFill>
                  <a:srgbClr val="FF0000"/>
                </a:solidFill>
              </a:rPr>
              <a:t>) so we want to conversions to be volume too.</a:t>
            </a:r>
          </a:p>
        </p:txBody>
      </p:sp>
      <p:sp>
        <p:nvSpPr>
          <p:cNvPr id="9" name="Curved Right Arrow 8">
            <a:extLst>
              <a:ext uri="{FF2B5EF4-FFF2-40B4-BE49-F238E27FC236}">
                <a16:creationId xmlns:a16="http://schemas.microsoft.com/office/drawing/2014/main" id="{3CA52587-24C7-78D7-5134-65B40CC0B5CE}"/>
              </a:ext>
            </a:extLst>
          </p:cNvPr>
          <p:cNvSpPr/>
          <p:nvPr/>
        </p:nvSpPr>
        <p:spPr>
          <a:xfrm rot="5400000">
            <a:off x="5173890" y="-2027065"/>
            <a:ext cx="947732" cy="6562164"/>
          </a:xfrm>
          <a:prstGeom prst="curvedRightArrow">
            <a:avLst>
              <a:gd name="adj1" fmla="val 25000"/>
              <a:gd name="adj2" fmla="val 50000"/>
              <a:gd name="adj3" fmla="val 187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Right Arrow 9">
            <a:extLst>
              <a:ext uri="{FF2B5EF4-FFF2-40B4-BE49-F238E27FC236}">
                <a16:creationId xmlns:a16="http://schemas.microsoft.com/office/drawing/2014/main" id="{2630D517-B758-D1FC-8878-F103F99706CA}"/>
              </a:ext>
            </a:extLst>
          </p:cNvPr>
          <p:cNvSpPr/>
          <p:nvPr/>
        </p:nvSpPr>
        <p:spPr>
          <a:xfrm rot="5400000">
            <a:off x="7294050" y="-635683"/>
            <a:ext cx="947732" cy="3783105"/>
          </a:xfrm>
          <a:prstGeom prst="curvedRightArrow">
            <a:avLst>
              <a:gd name="adj1" fmla="val 25000"/>
              <a:gd name="adj2" fmla="val 50000"/>
              <a:gd name="adj3" fmla="val 187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D09E48AD-622E-C984-92AC-740DDBE36A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742" y="4091967"/>
            <a:ext cx="10901144" cy="1430292"/>
          </a:xfrm>
          <a:prstGeom prst="rect">
            <a:avLst/>
          </a:prstGeom>
        </p:spPr>
      </p:pic>
      <p:pic>
        <p:nvPicPr>
          <p:cNvPr id="14" name="Picture 1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05B05206-0BA5-1457-7B3A-8A2D712329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670" y="1613336"/>
            <a:ext cx="2989570" cy="1790654"/>
          </a:xfrm>
          <a:prstGeom prst="rect">
            <a:avLst/>
          </a:prstGeom>
        </p:spPr>
      </p:pic>
      <p:sp>
        <p:nvSpPr>
          <p:cNvPr id="11" name="Curved Right Arrow 10">
            <a:extLst>
              <a:ext uri="{FF2B5EF4-FFF2-40B4-BE49-F238E27FC236}">
                <a16:creationId xmlns:a16="http://schemas.microsoft.com/office/drawing/2014/main" id="{E6227B08-8F5B-0230-CEAD-24B740A9D8B9}"/>
              </a:ext>
            </a:extLst>
          </p:cNvPr>
          <p:cNvSpPr/>
          <p:nvPr/>
        </p:nvSpPr>
        <p:spPr>
          <a:xfrm rot="5400000">
            <a:off x="6826402" y="-710368"/>
            <a:ext cx="947732" cy="3986325"/>
          </a:xfrm>
          <a:prstGeom prst="curvedRightArrow">
            <a:avLst>
              <a:gd name="adj1" fmla="val 25000"/>
              <a:gd name="adj2" fmla="val 50000"/>
              <a:gd name="adj3" fmla="val 187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01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1.4: Classification of Matter</a:t>
            </a:r>
          </a:p>
        </p:txBody>
      </p:sp>
      <p:pic>
        <p:nvPicPr>
          <p:cNvPr id="7170" name="Picture 2" descr="Classification of Matter ~ ChemistryGod">
            <a:extLst>
              <a:ext uri="{FF2B5EF4-FFF2-40B4-BE49-F238E27FC236}">
                <a16:creationId xmlns:a16="http://schemas.microsoft.com/office/drawing/2014/main" id="{584865B7-6BFB-869A-8FA0-A7F939F87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517" y="3075709"/>
            <a:ext cx="6908500" cy="32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4E4CAE-F9B0-7E0D-0C47-10484B76F423}"/>
              </a:ext>
            </a:extLst>
          </p:cNvPr>
          <p:cNvSpPr txBox="1"/>
          <p:nvPr/>
        </p:nvSpPr>
        <p:spPr>
          <a:xfrm>
            <a:off x="425885" y="1565753"/>
            <a:ext cx="1361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Matter: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DDB4DE-CDEA-24B0-C9EC-8DC865CBF98A}"/>
              </a:ext>
            </a:extLst>
          </p:cNvPr>
          <p:cNvSpPr/>
          <p:nvPr/>
        </p:nvSpPr>
        <p:spPr>
          <a:xfrm>
            <a:off x="7489021" y="3054927"/>
            <a:ext cx="1287491" cy="665018"/>
          </a:xfrm>
          <a:prstGeom prst="rect">
            <a:avLst/>
          </a:prstGeom>
          <a:solidFill>
            <a:srgbClr val="FF0000">
              <a:alpha val="42000"/>
            </a:srgbClr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1ED680-9198-FCBE-2B87-C86FC933859A}"/>
              </a:ext>
            </a:extLst>
          </p:cNvPr>
          <p:cNvSpPr/>
          <p:nvPr/>
        </p:nvSpPr>
        <p:spPr>
          <a:xfrm>
            <a:off x="416652" y="1542320"/>
            <a:ext cx="1287491" cy="665018"/>
          </a:xfrm>
          <a:prstGeom prst="rect">
            <a:avLst/>
          </a:prstGeom>
          <a:solidFill>
            <a:srgbClr val="FF0000">
              <a:alpha val="42000"/>
            </a:srgbClr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193D59-9858-2A11-7C00-055D5FF690D1}"/>
              </a:ext>
            </a:extLst>
          </p:cNvPr>
          <p:cNvSpPr txBox="1"/>
          <p:nvPr/>
        </p:nvSpPr>
        <p:spPr>
          <a:xfrm>
            <a:off x="1787236" y="1488808"/>
            <a:ext cx="9881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Catchall umbrella for “anything that has mass and occupies space”.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CA9E83-BC90-2519-B0DF-59689170C480}"/>
              </a:ext>
            </a:extLst>
          </p:cNvPr>
          <p:cNvSpPr/>
          <p:nvPr/>
        </p:nvSpPr>
        <p:spPr>
          <a:xfrm>
            <a:off x="5639781" y="4212612"/>
            <a:ext cx="1287491" cy="665018"/>
          </a:xfrm>
          <a:prstGeom prst="rect">
            <a:avLst/>
          </a:prstGeom>
          <a:solidFill>
            <a:schemeClr val="accent1">
              <a:alpha val="42000"/>
            </a:schemeClr>
          </a:solidFill>
          <a:ln w="412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84FEC2-19E8-C21E-FE80-A96AE24F80DB}"/>
              </a:ext>
            </a:extLst>
          </p:cNvPr>
          <p:cNvSpPr txBox="1"/>
          <p:nvPr/>
        </p:nvSpPr>
        <p:spPr>
          <a:xfrm>
            <a:off x="298900" y="2905780"/>
            <a:ext cx="19593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Pure Substances: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929841-46AA-9D99-3062-7C326A89A37A}"/>
              </a:ext>
            </a:extLst>
          </p:cNvPr>
          <p:cNvSpPr/>
          <p:nvPr/>
        </p:nvSpPr>
        <p:spPr>
          <a:xfrm>
            <a:off x="271192" y="2982808"/>
            <a:ext cx="1848555" cy="921641"/>
          </a:xfrm>
          <a:prstGeom prst="rect">
            <a:avLst/>
          </a:prstGeom>
          <a:solidFill>
            <a:schemeClr val="accent1">
              <a:alpha val="42000"/>
            </a:schemeClr>
          </a:solidFill>
          <a:ln w="412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533AAA-248B-628E-ED30-54C275950CBF}"/>
              </a:ext>
            </a:extLst>
          </p:cNvPr>
          <p:cNvSpPr txBox="1"/>
          <p:nvPr/>
        </p:nvSpPr>
        <p:spPr>
          <a:xfrm>
            <a:off x="2175165" y="2883842"/>
            <a:ext cx="39485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 or more elements joined </a:t>
            </a:r>
            <a:r>
              <a:rPr lang="en-US" sz="3200" b="1" dirty="0">
                <a:solidFill>
                  <a:srgbClr val="0070C0"/>
                </a:solidFill>
              </a:rPr>
              <a:t>together with a distinct (constant).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7972FF-9390-80D7-234A-37ABAAB0D378}"/>
              </a:ext>
            </a:extLst>
          </p:cNvPr>
          <p:cNvSpPr/>
          <p:nvPr/>
        </p:nvSpPr>
        <p:spPr>
          <a:xfrm>
            <a:off x="9325090" y="4212612"/>
            <a:ext cx="1287491" cy="665018"/>
          </a:xfrm>
          <a:prstGeom prst="rect">
            <a:avLst/>
          </a:prstGeom>
          <a:solidFill>
            <a:schemeClr val="accent1">
              <a:alpha val="42000"/>
            </a:schemeClr>
          </a:solidFill>
          <a:ln w="412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300B89-D1A1-64DA-69D8-F1886F64194A}"/>
              </a:ext>
            </a:extLst>
          </p:cNvPr>
          <p:cNvSpPr/>
          <p:nvPr/>
        </p:nvSpPr>
        <p:spPr>
          <a:xfrm>
            <a:off x="104936" y="4841889"/>
            <a:ext cx="1555315" cy="523220"/>
          </a:xfrm>
          <a:prstGeom prst="rect">
            <a:avLst/>
          </a:prstGeom>
          <a:solidFill>
            <a:schemeClr val="accent1">
              <a:alpha val="42000"/>
            </a:schemeClr>
          </a:solidFill>
          <a:ln w="412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BB9D80-00E0-CE58-4CFC-7E361C15C01E}"/>
              </a:ext>
            </a:extLst>
          </p:cNvPr>
          <p:cNvSpPr txBox="1"/>
          <p:nvPr/>
        </p:nvSpPr>
        <p:spPr>
          <a:xfrm>
            <a:off x="160355" y="4790371"/>
            <a:ext cx="1959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Mixture: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EF113E-A8C4-82AD-1FED-9D46BF49A046}"/>
              </a:ext>
            </a:extLst>
          </p:cNvPr>
          <p:cNvSpPr txBox="1"/>
          <p:nvPr/>
        </p:nvSpPr>
        <p:spPr>
          <a:xfrm>
            <a:off x="7763" y="4872889"/>
            <a:ext cx="45458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                    </a:t>
            </a:r>
            <a:r>
              <a:rPr lang="en-US" sz="2800" b="1" dirty="0">
                <a:solidFill>
                  <a:srgbClr val="0070C0"/>
                </a:solidFill>
              </a:rPr>
              <a:t>   </a:t>
            </a:r>
            <a:r>
              <a:rPr lang="en-US" sz="3200" b="1" dirty="0">
                <a:solidFill>
                  <a:srgbClr val="FF0000"/>
                </a:solidFill>
              </a:rPr>
              <a:t>2 or more substances </a:t>
            </a:r>
            <a:r>
              <a:rPr lang="en-US" sz="3200" b="1" dirty="0">
                <a:solidFill>
                  <a:srgbClr val="0070C0"/>
                </a:solidFill>
              </a:rPr>
              <a:t>joined together with a distinct (constant).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F7FBE9-6160-957D-B6D0-6EC4C701623D}"/>
              </a:ext>
            </a:extLst>
          </p:cNvPr>
          <p:cNvSpPr txBox="1"/>
          <p:nvPr/>
        </p:nvSpPr>
        <p:spPr>
          <a:xfrm>
            <a:off x="443345" y="49045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B35414-B0A6-CFE5-A07F-725521556A92}"/>
              </a:ext>
            </a:extLst>
          </p:cNvPr>
          <p:cNvSpPr txBox="1"/>
          <p:nvPr/>
        </p:nvSpPr>
        <p:spPr>
          <a:xfrm>
            <a:off x="8938772" y="274004"/>
            <a:ext cx="28365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Substances and Mixtures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9048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7" grpId="0" animBg="1"/>
      <p:bldP spid="8" grpId="0"/>
      <p:bldP spid="9" grpId="0" animBg="1"/>
      <p:bldP spid="11" grpId="0"/>
      <p:bldP spid="13" grpId="0" animBg="1"/>
      <p:bldP spid="14" grpId="0" animBg="1"/>
      <p:bldP spid="15" grpId="0"/>
      <p:bldP spid="1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49354-11BB-D7E4-E4A5-C501377D0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83804"/>
            <a:ext cx="10515600" cy="1325563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Example 1.7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E8E583-756C-EB55-6B0F-7514D0D56015}"/>
              </a:ext>
            </a:extLst>
          </p:cNvPr>
          <p:cNvSpPr txBox="1"/>
          <p:nvPr/>
        </p:nvSpPr>
        <p:spPr>
          <a:xfrm>
            <a:off x="78658" y="780149"/>
            <a:ext cx="1203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An average adult has 5.2 L of blood. What is the volume of blood in m</a:t>
            </a:r>
            <a:r>
              <a:rPr lang="en-US" sz="2800" i="1" baseline="30000" dirty="0"/>
              <a:t>3</a:t>
            </a:r>
            <a:r>
              <a:rPr lang="en-US" sz="2800" i="1" dirty="0"/>
              <a:t>?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AB561ABA-A1C0-708D-4308-BA937C32E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7" y="1566520"/>
            <a:ext cx="2649444" cy="1862480"/>
          </a:xfrm>
          <a:prstGeom prst="rect">
            <a:avLst/>
          </a:prstGeom>
        </p:spPr>
      </p:pic>
      <p:pic>
        <p:nvPicPr>
          <p:cNvPr id="14" name="Picture 1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05B05206-0BA5-1457-7B3A-8A2D712329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0"/>
          <a:stretch/>
        </p:blipFill>
        <p:spPr>
          <a:xfrm>
            <a:off x="3603811" y="1602433"/>
            <a:ext cx="2888797" cy="17906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7B59B2-696A-3CDB-7491-26A3D392BEA0}"/>
              </a:ext>
            </a:extLst>
          </p:cNvPr>
          <p:cNvSpPr txBox="1"/>
          <p:nvPr/>
        </p:nvSpPr>
        <p:spPr>
          <a:xfrm>
            <a:off x="795613" y="4645149"/>
            <a:ext cx="1212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5.2 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34FCF5-A97D-5CA8-C92D-CD3E6623A651}"/>
              </a:ext>
            </a:extLst>
          </p:cNvPr>
          <p:cNvSpPr txBox="1"/>
          <p:nvPr/>
        </p:nvSpPr>
        <p:spPr>
          <a:xfrm>
            <a:off x="2008094" y="4968314"/>
            <a:ext cx="588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X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29BE0E53-B811-9378-AB14-AE8A4C9BC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577" y="4232538"/>
            <a:ext cx="2649444" cy="186248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C01EA5-B53F-7C0A-64A2-AC75223A1F35}"/>
              </a:ext>
            </a:extLst>
          </p:cNvPr>
          <p:cNvCxnSpPr>
            <a:cxnSpLocks/>
          </p:cNvCxnSpPr>
          <p:nvPr/>
        </p:nvCxnSpPr>
        <p:spPr>
          <a:xfrm>
            <a:off x="1437712" y="4813453"/>
            <a:ext cx="495435" cy="350325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97F0F7E-A53B-A643-CAF3-BCD3046B1935}"/>
              </a:ext>
            </a:extLst>
          </p:cNvPr>
          <p:cNvCxnSpPr>
            <a:cxnSpLocks/>
          </p:cNvCxnSpPr>
          <p:nvPr/>
        </p:nvCxnSpPr>
        <p:spPr>
          <a:xfrm>
            <a:off x="3633238" y="5392348"/>
            <a:ext cx="626378" cy="458291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DC2327A5-12AC-38AC-293A-B6CED29D51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0"/>
          <a:stretch/>
        </p:blipFill>
        <p:spPr>
          <a:xfrm>
            <a:off x="5818093" y="4232538"/>
            <a:ext cx="2888797" cy="179065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FEA3F-D810-8DAB-B225-1C8856F1834C}"/>
              </a:ext>
            </a:extLst>
          </p:cNvPr>
          <p:cNvSpPr txBox="1"/>
          <p:nvPr/>
        </p:nvSpPr>
        <p:spPr>
          <a:xfrm>
            <a:off x="5175106" y="4809835"/>
            <a:ext cx="588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X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77056BD-5BFC-D790-8B4F-4C6158CCC57E}"/>
              </a:ext>
            </a:extLst>
          </p:cNvPr>
          <p:cNvCxnSpPr>
            <a:cxnSpLocks/>
          </p:cNvCxnSpPr>
          <p:nvPr/>
        </p:nvCxnSpPr>
        <p:spPr>
          <a:xfrm flipV="1">
            <a:off x="4007617" y="4645149"/>
            <a:ext cx="953830" cy="31159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E0FDC90-94E3-D11A-970F-7AA290386A26}"/>
              </a:ext>
            </a:extLst>
          </p:cNvPr>
          <p:cNvSpPr txBox="1"/>
          <p:nvPr/>
        </p:nvSpPr>
        <p:spPr>
          <a:xfrm>
            <a:off x="8007643" y="4328046"/>
            <a:ext cx="699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8253795-5B96-088E-F9B1-21F7C5100EC1}"/>
              </a:ext>
            </a:extLst>
          </p:cNvPr>
          <p:cNvSpPr txBox="1"/>
          <p:nvPr/>
        </p:nvSpPr>
        <p:spPr>
          <a:xfrm>
            <a:off x="7478725" y="5127865"/>
            <a:ext cx="699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A322A9C-F6EF-8C64-A46D-62D7E2042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4961" y="4382051"/>
            <a:ext cx="254000" cy="29210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E421C79-1A73-4060-08B8-0D728398821C}"/>
              </a:ext>
            </a:extLst>
          </p:cNvPr>
          <p:cNvCxnSpPr>
            <a:cxnSpLocks/>
          </p:cNvCxnSpPr>
          <p:nvPr/>
        </p:nvCxnSpPr>
        <p:spPr>
          <a:xfrm flipV="1">
            <a:off x="7058606" y="5291480"/>
            <a:ext cx="769742" cy="365303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0F40583-1ED3-2C30-41D6-66C3FE0068D4}"/>
              </a:ext>
            </a:extLst>
          </p:cNvPr>
          <p:cNvSpPr txBox="1"/>
          <p:nvPr/>
        </p:nvSpPr>
        <p:spPr>
          <a:xfrm>
            <a:off x="8822552" y="4114468"/>
            <a:ext cx="2938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 0.00052 m</a:t>
            </a:r>
            <a:r>
              <a:rPr lang="en-US" sz="3600" baseline="30000" dirty="0"/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53E85B-5DBE-F8B5-FF5E-EEC088963A9B}"/>
              </a:ext>
            </a:extLst>
          </p:cNvPr>
          <p:cNvSpPr txBox="1"/>
          <p:nvPr/>
        </p:nvSpPr>
        <p:spPr>
          <a:xfrm>
            <a:off x="8007643" y="2309747"/>
            <a:ext cx="3699316" cy="1384995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2 sig figs </a:t>
            </a:r>
            <a:r>
              <a:rPr lang="en-US" sz="2800" b="1" dirty="0">
                <a:solidFill>
                  <a:srgbClr val="FF0000"/>
                </a:solidFill>
              </a:rPr>
              <a:t>in question. AND Scientific Notation is better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A38E41-190C-120D-871D-856D7A41A599}"/>
              </a:ext>
            </a:extLst>
          </p:cNvPr>
          <p:cNvSpPr txBox="1"/>
          <p:nvPr/>
        </p:nvSpPr>
        <p:spPr>
          <a:xfrm>
            <a:off x="8822552" y="4956747"/>
            <a:ext cx="3116933" cy="64633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~ 5.2 x 10</a:t>
            </a:r>
            <a:r>
              <a:rPr lang="en-US" sz="3600" baseline="30000" dirty="0"/>
              <a:t>-3</a:t>
            </a:r>
            <a:r>
              <a:rPr lang="en-US" sz="3600" dirty="0"/>
              <a:t> m</a:t>
            </a:r>
            <a:r>
              <a:rPr lang="en-US" sz="3600" baseline="30000" dirty="0"/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2D20DD-104D-7BEA-0BE8-71CF16AD2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645" y="1759825"/>
            <a:ext cx="254000" cy="292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E80911-BB38-DAFB-8D2B-607680924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2468" y="1759825"/>
            <a:ext cx="254000" cy="2921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131B1B5-FC07-6AA2-DE6B-28F2692DC557}"/>
              </a:ext>
            </a:extLst>
          </p:cNvPr>
          <p:cNvSpPr txBox="1"/>
          <p:nvPr/>
        </p:nvSpPr>
        <p:spPr>
          <a:xfrm>
            <a:off x="5818093" y="1696544"/>
            <a:ext cx="52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7834BF-10BD-AABE-F55C-03E657CC06AB}"/>
              </a:ext>
            </a:extLst>
          </p:cNvPr>
          <p:cNvSpPr txBox="1"/>
          <p:nvPr/>
        </p:nvSpPr>
        <p:spPr>
          <a:xfrm>
            <a:off x="5289175" y="1661436"/>
            <a:ext cx="52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CEFD747-62B5-A0E5-2F16-8D77C2EE8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9190" y="4382051"/>
            <a:ext cx="254000" cy="2921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1A8792D-D102-CA4A-1D94-AED048A76E83}"/>
              </a:ext>
            </a:extLst>
          </p:cNvPr>
          <p:cNvSpPr txBox="1"/>
          <p:nvPr/>
        </p:nvSpPr>
        <p:spPr>
          <a:xfrm>
            <a:off x="7562994" y="4347010"/>
            <a:ext cx="52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705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20" grpId="0"/>
      <p:bldP spid="29" grpId="0"/>
      <p:bldP spid="6" grpId="0"/>
      <p:bldP spid="7" grpId="0"/>
      <p:bldP spid="8" grpId="0" animBg="1"/>
      <p:bldP spid="2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49354-11BB-D7E4-E4A5-C501377D0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24812"/>
            <a:ext cx="10515600" cy="1325563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Example: Practice Exercise 1.7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078DEC-3901-CF73-7237-AB793ACD3CA9}"/>
              </a:ext>
            </a:extLst>
          </p:cNvPr>
          <p:cNvSpPr txBox="1"/>
          <p:nvPr/>
        </p:nvSpPr>
        <p:spPr>
          <a:xfrm>
            <a:off x="78658" y="680770"/>
            <a:ext cx="1203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The volume of a room is 1.08 x 10</a:t>
            </a:r>
            <a:r>
              <a:rPr lang="en-US" sz="2800" i="1" baseline="30000" dirty="0"/>
              <a:t>8</a:t>
            </a:r>
            <a:r>
              <a:rPr lang="en-US" sz="2800" i="1" dirty="0"/>
              <a:t> dm</a:t>
            </a:r>
            <a:r>
              <a:rPr lang="en-US" sz="2800" i="1" baseline="30000" dirty="0"/>
              <a:t>3</a:t>
            </a:r>
            <a:r>
              <a:rPr lang="en-US" sz="2800" i="1" dirty="0"/>
              <a:t>. What is the volume in m</a:t>
            </a:r>
            <a:r>
              <a:rPr lang="en-US" sz="2800" i="1" baseline="30000" dirty="0"/>
              <a:t>3</a:t>
            </a:r>
            <a:r>
              <a:rPr lang="en-US" sz="2800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443150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49354-11BB-D7E4-E4A5-C501377D0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6321"/>
            <a:ext cx="10515600" cy="1325563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Example 1.8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E144AE-D5FA-F71E-4804-F6D9B93C68D3}"/>
              </a:ext>
            </a:extLst>
          </p:cNvPr>
          <p:cNvSpPr txBox="1"/>
          <p:nvPr/>
        </p:nvSpPr>
        <p:spPr>
          <a:xfrm>
            <a:off x="0" y="811509"/>
            <a:ext cx="120346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Liquid nitrogen is obtained from liquefied air and is used to prepare frozen goods and in low-temperature research. The density of the liquid at its boiling point </a:t>
            </a:r>
          </a:p>
          <a:p>
            <a:r>
              <a:rPr lang="en-US" sz="2800" i="1" dirty="0"/>
              <a:t>(-196 ∘C or 77 K) is 0.808g/cm</a:t>
            </a:r>
            <a:r>
              <a:rPr lang="en-US" sz="2800" i="1" baseline="30000" dirty="0"/>
              <a:t>3</a:t>
            </a:r>
            <a:r>
              <a:rPr lang="en-US" sz="2800" i="1" dirty="0"/>
              <a:t>. Convert the density to units of kg/m</a:t>
            </a:r>
            <a:r>
              <a:rPr lang="en-US" sz="2800" i="1" baseline="30000" dirty="0"/>
              <a:t>3</a:t>
            </a:r>
            <a:r>
              <a:rPr lang="en-US" sz="2800" i="1" dirty="0"/>
              <a:t>.</a:t>
            </a:r>
          </a:p>
        </p:txBody>
      </p:sp>
      <p:pic>
        <p:nvPicPr>
          <p:cNvPr id="5" name="Picture 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A4AC14B2-F540-C2CB-5892-F0002E0BF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760" y="2990820"/>
            <a:ext cx="2176660" cy="1638897"/>
          </a:xfrm>
          <a:prstGeom prst="rect">
            <a:avLst/>
          </a:prstGeom>
        </p:spPr>
      </p:pic>
      <p:pic>
        <p:nvPicPr>
          <p:cNvPr id="7" name="Picture 6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62C7CAC9-D1EC-A034-4446-ED021950F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914" y="2990820"/>
            <a:ext cx="3240992" cy="154226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3AF90B-5C38-5FC7-4E52-C25ED7D8E471}"/>
              </a:ext>
            </a:extLst>
          </p:cNvPr>
          <p:cNvCxnSpPr>
            <a:cxnSpLocks/>
          </p:cNvCxnSpPr>
          <p:nvPr/>
        </p:nvCxnSpPr>
        <p:spPr>
          <a:xfrm>
            <a:off x="2848909" y="2187690"/>
            <a:ext cx="1723091" cy="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8F9741-5B48-F6D2-1D72-B54E4A458DD0}"/>
              </a:ext>
            </a:extLst>
          </p:cNvPr>
          <p:cNvCxnSpPr>
            <a:cxnSpLocks/>
          </p:cNvCxnSpPr>
          <p:nvPr/>
        </p:nvCxnSpPr>
        <p:spPr>
          <a:xfrm>
            <a:off x="8559427" y="2196504"/>
            <a:ext cx="1723091" cy="0"/>
          </a:xfrm>
          <a:prstGeom prst="line">
            <a:avLst/>
          </a:prstGeom>
          <a:ln w="539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016613E-3311-FD89-05F9-A209D24E2BF6}"/>
              </a:ext>
            </a:extLst>
          </p:cNvPr>
          <p:cNvSpPr txBox="1"/>
          <p:nvPr/>
        </p:nvSpPr>
        <p:spPr>
          <a:xfrm>
            <a:off x="472884" y="3521793"/>
            <a:ext cx="2790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0.808 g/cm</a:t>
            </a:r>
            <a:r>
              <a:rPr lang="en-US" sz="3600" b="1" baseline="30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FBF6E2-AAB1-D744-03A1-82C541C3D69B}"/>
              </a:ext>
            </a:extLst>
          </p:cNvPr>
          <p:cNvSpPr txBox="1"/>
          <p:nvPr/>
        </p:nvSpPr>
        <p:spPr>
          <a:xfrm>
            <a:off x="2968791" y="3521793"/>
            <a:ext cx="588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930819-52A8-6B61-2BA8-08EA8B9D9181}"/>
              </a:ext>
            </a:extLst>
          </p:cNvPr>
          <p:cNvCxnSpPr>
            <a:cxnSpLocks/>
          </p:cNvCxnSpPr>
          <p:nvPr/>
        </p:nvCxnSpPr>
        <p:spPr>
          <a:xfrm>
            <a:off x="1676400" y="3854224"/>
            <a:ext cx="385482" cy="31390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0F173E6-01FD-2901-320D-93C08BD3A4DA}"/>
              </a:ext>
            </a:extLst>
          </p:cNvPr>
          <p:cNvCxnSpPr>
            <a:cxnSpLocks/>
          </p:cNvCxnSpPr>
          <p:nvPr/>
        </p:nvCxnSpPr>
        <p:spPr>
          <a:xfrm>
            <a:off x="5065059" y="4011174"/>
            <a:ext cx="493059" cy="381532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3EE41ED-2F32-581A-9EC4-6EEDBEB3AE0E}"/>
              </a:ext>
            </a:extLst>
          </p:cNvPr>
          <p:cNvSpPr txBox="1"/>
          <p:nvPr/>
        </p:nvSpPr>
        <p:spPr>
          <a:xfrm>
            <a:off x="5974190" y="3429000"/>
            <a:ext cx="588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X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D74217B-3331-C013-81C1-28267E2D6244}"/>
              </a:ext>
            </a:extLst>
          </p:cNvPr>
          <p:cNvCxnSpPr>
            <a:cxnSpLocks/>
          </p:cNvCxnSpPr>
          <p:nvPr/>
        </p:nvCxnSpPr>
        <p:spPr>
          <a:xfrm>
            <a:off x="2259300" y="3645719"/>
            <a:ext cx="493059" cy="381532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4064746-0216-744F-DD4E-FFB08F7F9141}"/>
              </a:ext>
            </a:extLst>
          </p:cNvPr>
          <p:cNvCxnSpPr>
            <a:cxnSpLocks/>
          </p:cNvCxnSpPr>
          <p:nvPr/>
        </p:nvCxnSpPr>
        <p:spPr>
          <a:xfrm>
            <a:off x="7980337" y="3238234"/>
            <a:ext cx="493059" cy="381532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96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49354-11BB-D7E4-E4A5-C501377D0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24812"/>
            <a:ext cx="10515600" cy="1325563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Example: Practice Exercise 1.8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078DEC-3901-CF73-7237-AB793ACD3CA9}"/>
              </a:ext>
            </a:extLst>
          </p:cNvPr>
          <p:cNvSpPr txBox="1"/>
          <p:nvPr/>
        </p:nvSpPr>
        <p:spPr>
          <a:xfrm>
            <a:off x="78658" y="680770"/>
            <a:ext cx="12034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The density of the lightest metal, lithium (Li), is 5.34 x10</a:t>
            </a:r>
            <a:r>
              <a:rPr lang="en-US" sz="2800" i="1" baseline="30000" dirty="0"/>
              <a:t>2</a:t>
            </a:r>
            <a:r>
              <a:rPr lang="en-US" sz="2800" i="1" dirty="0"/>
              <a:t> kg/m</a:t>
            </a:r>
            <a:r>
              <a:rPr lang="en-US" sz="2800" i="1" baseline="30000" dirty="0"/>
              <a:t>3</a:t>
            </a:r>
            <a:r>
              <a:rPr lang="en-US" sz="2800" i="1" dirty="0"/>
              <a:t>. Convert the density to g/cm</a:t>
            </a:r>
            <a:r>
              <a:rPr lang="en-US" sz="2800" i="1" baseline="30000" dirty="0"/>
              <a:t>3</a:t>
            </a:r>
            <a:r>
              <a:rPr lang="en-US" sz="28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63623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AA403-6FBC-A4F7-3044-50A13F437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90" y="365125"/>
            <a:ext cx="11165910" cy="1325563"/>
          </a:xfrm>
        </p:spPr>
        <p:txBody>
          <a:bodyPr/>
          <a:lstStyle/>
          <a:p>
            <a:r>
              <a:rPr lang="en-US" b="1" i="1" dirty="0">
                <a:solidFill>
                  <a:srgbClr val="00B0F0"/>
                </a:solidFill>
              </a:rPr>
              <a:t>Key Words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3A479A-32D9-7597-006F-5558C8880232}"/>
              </a:ext>
            </a:extLst>
          </p:cNvPr>
          <p:cNvSpPr txBox="1"/>
          <p:nvPr/>
        </p:nvSpPr>
        <p:spPr>
          <a:xfrm>
            <a:off x="3206663" y="1822450"/>
            <a:ext cx="30939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Homogeneous Mixture (P. 11)</a:t>
            </a:r>
          </a:p>
          <a:p>
            <a:endParaRPr lang="en-US" dirty="0"/>
          </a:p>
          <a:p>
            <a:r>
              <a:rPr lang="en-US" dirty="0"/>
              <a:t>Hypothesis (P. 9)</a:t>
            </a:r>
          </a:p>
          <a:p>
            <a:endParaRPr lang="en-US" dirty="0"/>
          </a:p>
          <a:p>
            <a:r>
              <a:rPr lang="en-US" dirty="0"/>
              <a:t>Intensive Property (P. 15)</a:t>
            </a:r>
          </a:p>
          <a:p>
            <a:endParaRPr lang="en-US" dirty="0"/>
          </a:p>
          <a:p>
            <a:r>
              <a:rPr lang="en-US" dirty="0"/>
              <a:t>International System of Units (SI) (P. 15)</a:t>
            </a:r>
          </a:p>
          <a:p>
            <a:endParaRPr lang="en-US" dirty="0"/>
          </a:p>
          <a:p>
            <a:r>
              <a:rPr lang="en-US" dirty="0"/>
              <a:t>Kelvin (P. 19)</a:t>
            </a:r>
          </a:p>
          <a:p>
            <a:endParaRPr lang="en-US" dirty="0"/>
          </a:p>
          <a:p>
            <a:r>
              <a:rPr lang="en-US" dirty="0"/>
              <a:t>Law (P. 9)</a:t>
            </a:r>
          </a:p>
          <a:p>
            <a:endParaRPr lang="en-US" dirty="0"/>
          </a:p>
          <a:p>
            <a:r>
              <a:rPr lang="en-US" dirty="0"/>
              <a:t>Liter (P. 17)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CA61A5-469F-0C45-42B2-152A66589D42}"/>
              </a:ext>
            </a:extLst>
          </p:cNvPr>
          <p:cNvSpPr txBox="1"/>
          <p:nvPr/>
        </p:nvSpPr>
        <p:spPr>
          <a:xfrm>
            <a:off x="187889" y="1834976"/>
            <a:ext cx="33820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Accuracy (P. 26)</a:t>
            </a:r>
          </a:p>
          <a:p>
            <a:endParaRPr lang="en-US" dirty="0"/>
          </a:p>
          <a:p>
            <a:r>
              <a:rPr lang="en-US" dirty="0"/>
              <a:t>Chemical Property (P. 14)</a:t>
            </a:r>
          </a:p>
          <a:p>
            <a:endParaRPr lang="en-US" dirty="0"/>
          </a:p>
          <a:p>
            <a:r>
              <a:rPr lang="en-US" dirty="0"/>
              <a:t>Chemistry (P. 4)</a:t>
            </a:r>
          </a:p>
          <a:p>
            <a:endParaRPr lang="en-US" dirty="0"/>
          </a:p>
          <a:p>
            <a:r>
              <a:rPr lang="en-US" dirty="0"/>
              <a:t>Compound (P. 12)</a:t>
            </a:r>
          </a:p>
          <a:p>
            <a:endParaRPr lang="en-US" dirty="0"/>
          </a:p>
          <a:p>
            <a:r>
              <a:rPr lang="en-US" dirty="0"/>
              <a:t>Density (P. 15)</a:t>
            </a:r>
          </a:p>
          <a:p>
            <a:endParaRPr lang="en-US" dirty="0"/>
          </a:p>
          <a:p>
            <a:r>
              <a:rPr lang="en-US" dirty="0"/>
              <a:t>Element (P. 12)</a:t>
            </a:r>
          </a:p>
          <a:p>
            <a:endParaRPr lang="en-US" dirty="0"/>
          </a:p>
          <a:p>
            <a:r>
              <a:rPr lang="en-US" dirty="0"/>
              <a:t>Extensive Property (P. 15)</a:t>
            </a:r>
          </a:p>
          <a:p>
            <a:endParaRPr lang="en-US" dirty="0"/>
          </a:p>
          <a:p>
            <a:r>
              <a:rPr lang="en-US" dirty="0"/>
              <a:t>Heterogeneous Mixture (P. 11)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0857C0-B466-7AF2-897B-B3DC7B84BBC1}"/>
              </a:ext>
            </a:extLst>
          </p:cNvPr>
          <p:cNvSpPr txBox="1"/>
          <p:nvPr/>
        </p:nvSpPr>
        <p:spPr>
          <a:xfrm>
            <a:off x="6268234" y="1834976"/>
            <a:ext cx="28381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Macroscopic Property (P. 15)</a:t>
            </a:r>
          </a:p>
          <a:p>
            <a:endParaRPr lang="en-US" dirty="0"/>
          </a:p>
          <a:p>
            <a:r>
              <a:rPr lang="en-US" dirty="0"/>
              <a:t>Mass (P. 15)</a:t>
            </a:r>
          </a:p>
          <a:p>
            <a:endParaRPr lang="en-US" dirty="0"/>
          </a:p>
          <a:p>
            <a:r>
              <a:rPr lang="en-US" dirty="0"/>
              <a:t>Matter (P. 11)</a:t>
            </a:r>
          </a:p>
          <a:p>
            <a:endParaRPr lang="en-US" dirty="0"/>
          </a:p>
          <a:p>
            <a:r>
              <a:rPr lang="en-US" dirty="0"/>
              <a:t>Microscopic Property (P. 15)</a:t>
            </a:r>
          </a:p>
          <a:p>
            <a:endParaRPr lang="en-US" dirty="0"/>
          </a:p>
          <a:p>
            <a:r>
              <a:rPr lang="en-US" dirty="0"/>
              <a:t>Mixture (P. 11)</a:t>
            </a:r>
          </a:p>
          <a:p>
            <a:endParaRPr lang="en-US" dirty="0"/>
          </a:p>
          <a:p>
            <a:r>
              <a:rPr lang="en-US" dirty="0"/>
              <a:t>Physical Property (P. 14)</a:t>
            </a:r>
          </a:p>
          <a:p>
            <a:endParaRPr lang="en-US" dirty="0"/>
          </a:p>
          <a:p>
            <a:r>
              <a:rPr lang="en-US" dirty="0"/>
              <a:t>Precision (p. 26)</a:t>
            </a:r>
          </a:p>
          <a:p>
            <a:endParaRPr lang="en-US" dirty="0"/>
          </a:p>
          <a:p>
            <a:r>
              <a:rPr lang="en-US" dirty="0"/>
              <a:t>Qualitative (P. 8)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074EB3-1420-873E-70C9-689A6939F041}"/>
              </a:ext>
            </a:extLst>
          </p:cNvPr>
          <p:cNvSpPr txBox="1"/>
          <p:nvPr/>
        </p:nvSpPr>
        <p:spPr>
          <a:xfrm>
            <a:off x="9149222" y="1822450"/>
            <a:ext cx="28381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Quantitative (P. 8)</a:t>
            </a:r>
          </a:p>
          <a:p>
            <a:endParaRPr lang="en-US" dirty="0"/>
          </a:p>
          <a:p>
            <a:r>
              <a:rPr lang="en-US" dirty="0"/>
              <a:t>Scientific Method (P. 8)</a:t>
            </a:r>
          </a:p>
          <a:p>
            <a:endParaRPr lang="en-US" dirty="0"/>
          </a:p>
          <a:p>
            <a:r>
              <a:rPr lang="en-US" dirty="0"/>
              <a:t>Significant Figures (P. 23)</a:t>
            </a:r>
          </a:p>
          <a:p>
            <a:endParaRPr lang="en-US" dirty="0"/>
          </a:p>
          <a:p>
            <a:r>
              <a:rPr lang="en-US" dirty="0"/>
              <a:t>Substances (P. 11)</a:t>
            </a:r>
          </a:p>
          <a:p>
            <a:endParaRPr lang="en-US" dirty="0"/>
          </a:p>
          <a:p>
            <a:r>
              <a:rPr lang="en-US" dirty="0"/>
              <a:t>Theory (P. 9)</a:t>
            </a:r>
          </a:p>
          <a:p>
            <a:endParaRPr lang="en-US" dirty="0"/>
          </a:p>
          <a:p>
            <a:r>
              <a:rPr lang="en-US" dirty="0"/>
              <a:t>Volume (P. 15)</a:t>
            </a:r>
          </a:p>
          <a:p>
            <a:endParaRPr lang="en-US" dirty="0"/>
          </a:p>
          <a:p>
            <a:r>
              <a:rPr lang="en-US" dirty="0"/>
              <a:t>Weight (P. 16)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0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1.4: Classification of Matter</a:t>
            </a:r>
          </a:p>
        </p:txBody>
      </p:sp>
      <p:pic>
        <p:nvPicPr>
          <p:cNvPr id="7170" name="Picture 2" descr="Classification of Matter ~ ChemistryGod">
            <a:extLst>
              <a:ext uri="{FF2B5EF4-FFF2-40B4-BE49-F238E27FC236}">
                <a16:creationId xmlns:a16="http://schemas.microsoft.com/office/drawing/2014/main" id="{584865B7-6BFB-869A-8FA0-A7F939F87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517" y="3075709"/>
            <a:ext cx="6908500" cy="32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0DDB4DE-CDEA-24B0-C9EC-8DC865CBF98A}"/>
              </a:ext>
            </a:extLst>
          </p:cNvPr>
          <p:cNvSpPr/>
          <p:nvPr/>
        </p:nvSpPr>
        <p:spPr>
          <a:xfrm>
            <a:off x="7489021" y="3054927"/>
            <a:ext cx="1287491" cy="665018"/>
          </a:xfrm>
          <a:prstGeom prst="rect">
            <a:avLst/>
          </a:prstGeom>
          <a:solidFill>
            <a:srgbClr val="FF0000">
              <a:alpha val="42000"/>
            </a:srgbClr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CA9E83-BC90-2519-B0DF-59689170C480}"/>
              </a:ext>
            </a:extLst>
          </p:cNvPr>
          <p:cNvSpPr/>
          <p:nvPr/>
        </p:nvSpPr>
        <p:spPr>
          <a:xfrm>
            <a:off x="5639781" y="4212612"/>
            <a:ext cx="1287491" cy="665018"/>
          </a:xfrm>
          <a:prstGeom prst="rect">
            <a:avLst/>
          </a:prstGeom>
          <a:solidFill>
            <a:schemeClr val="accent1">
              <a:alpha val="42000"/>
            </a:schemeClr>
          </a:solidFill>
          <a:ln w="412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2D7C8C-85B8-FE3A-D513-453F72303BD8}"/>
              </a:ext>
            </a:extLst>
          </p:cNvPr>
          <p:cNvSpPr/>
          <p:nvPr/>
        </p:nvSpPr>
        <p:spPr>
          <a:xfrm>
            <a:off x="9338944" y="4212612"/>
            <a:ext cx="1287491" cy="665018"/>
          </a:xfrm>
          <a:prstGeom prst="rect">
            <a:avLst/>
          </a:prstGeom>
          <a:solidFill>
            <a:schemeClr val="accent1">
              <a:alpha val="42000"/>
            </a:schemeClr>
          </a:solidFill>
          <a:ln w="412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FF9979-97BC-707B-0EFB-91296387CF75}"/>
              </a:ext>
            </a:extLst>
          </p:cNvPr>
          <p:cNvSpPr/>
          <p:nvPr/>
        </p:nvSpPr>
        <p:spPr>
          <a:xfrm>
            <a:off x="4678517" y="5682024"/>
            <a:ext cx="1417483" cy="665018"/>
          </a:xfrm>
          <a:prstGeom prst="rect">
            <a:avLst/>
          </a:prstGeom>
          <a:solidFill>
            <a:schemeClr val="accent6">
              <a:alpha val="42000"/>
            </a:schemeClr>
          </a:solidFill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6AD06-8C44-CBD8-14AE-860770AA9C4A}"/>
              </a:ext>
            </a:extLst>
          </p:cNvPr>
          <p:cNvSpPr txBox="1"/>
          <p:nvPr/>
        </p:nvSpPr>
        <p:spPr>
          <a:xfrm>
            <a:off x="425885" y="1565753"/>
            <a:ext cx="162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00B050"/>
                </a:solidFill>
              </a:rPr>
              <a:t>Element: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2985E0-271E-3722-C827-EF6EB7AD21AD}"/>
              </a:ext>
            </a:extLst>
          </p:cNvPr>
          <p:cNvSpPr/>
          <p:nvPr/>
        </p:nvSpPr>
        <p:spPr>
          <a:xfrm>
            <a:off x="466735" y="1647947"/>
            <a:ext cx="1417483" cy="398285"/>
          </a:xfrm>
          <a:prstGeom prst="rect">
            <a:avLst/>
          </a:prstGeom>
          <a:solidFill>
            <a:schemeClr val="accent6">
              <a:alpha val="42000"/>
            </a:schemeClr>
          </a:solidFill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F23A91-85FB-7AE7-D116-67E6D772B3EA}"/>
              </a:ext>
            </a:extLst>
          </p:cNvPr>
          <p:cNvSpPr txBox="1"/>
          <p:nvPr/>
        </p:nvSpPr>
        <p:spPr>
          <a:xfrm>
            <a:off x="1884218" y="1532703"/>
            <a:ext cx="6774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00B050"/>
                </a:solidFill>
              </a:rPr>
              <a:t>Single square </a:t>
            </a:r>
            <a:r>
              <a:rPr lang="en-US" sz="3600" b="1" dirty="0">
                <a:solidFill>
                  <a:srgbClr val="00B050"/>
                </a:solidFill>
              </a:rPr>
              <a:t>from periodic table.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72513F-78DD-D4C0-A795-E4E12E9409C9}"/>
              </a:ext>
            </a:extLst>
          </p:cNvPr>
          <p:cNvSpPr/>
          <p:nvPr/>
        </p:nvSpPr>
        <p:spPr>
          <a:xfrm>
            <a:off x="6493463" y="5654316"/>
            <a:ext cx="1417483" cy="665018"/>
          </a:xfrm>
          <a:prstGeom prst="rect">
            <a:avLst/>
          </a:prstGeom>
          <a:solidFill>
            <a:schemeClr val="accent6">
              <a:alpha val="42000"/>
            </a:schemeClr>
          </a:solidFill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5A97D9-2DC8-40FE-6F48-29088B77FBE6}"/>
              </a:ext>
            </a:extLst>
          </p:cNvPr>
          <p:cNvSpPr txBox="1"/>
          <p:nvPr/>
        </p:nvSpPr>
        <p:spPr>
          <a:xfrm>
            <a:off x="292424" y="2293844"/>
            <a:ext cx="1889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00B050"/>
                </a:solidFill>
              </a:rPr>
              <a:t>Compound: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BB243F-2FCC-4535-A76D-C5CF1EA8D66B}"/>
              </a:ext>
            </a:extLst>
          </p:cNvPr>
          <p:cNvSpPr/>
          <p:nvPr/>
        </p:nvSpPr>
        <p:spPr>
          <a:xfrm>
            <a:off x="292424" y="2383905"/>
            <a:ext cx="1843336" cy="398285"/>
          </a:xfrm>
          <a:prstGeom prst="rect">
            <a:avLst/>
          </a:prstGeom>
          <a:solidFill>
            <a:schemeClr val="accent6">
              <a:alpha val="42000"/>
            </a:schemeClr>
          </a:solidFill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577AAA-A81A-F840-B2CB-9E8AC5D95652}"/>
              </a:ext>
            </a:extLst>
          </p:cNvPr>
          <p:cNvSpPr txBox="1"/>
          <p:nvPr/>
        </p:nvSpPr>
        <p:spPr>
          <a:xfrm>
            <a:off x="2210166" y="2199816"/>
            <a:ext cx="9689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00B050"/>
                </a:solidFill>
              </a:rPr>
              <a:t>Multiple squares </a:t>
            </a:r>
            <a:r>
              <a:rPr lang="en-US" sz="3600" b="1" dirty="0">
                <a:solidFill>
                  <a:srgbClr val="00B050"/>
                </a:solidFill>
              </a:rPr>
              <a:t>from periodic table bonded together.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CB252D-FD76-0E11-0FC1-DB62A9CDD02D}"/>
              </a:ext>
            </a:extLst>
          </p:cNvPr>
          <p:cNvSpPr/>
          <p:nvPr/>
        </p:nvSpPr>
        <p:spPr>
          <a:xfrm>
            <a:off x="8331498" y="5682026"/>
            <a:ext cx="1417483" cy="665018"/>
          </a:xfrm>
          <a:prstGeom prst="rect">
            <a:avLst/>
          </a:prstGeom>
          <a:solidFill>
            <a:schemeClr val="accent6">
              <a:alpha val="42000"/>
            </a:schemeClr>
          </a:solidFill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5D1EE0-E569-F772-E64C-FAEBD5D3DADA}"/>
              </a:ext>
            </a:extLst>
          </p:cNvPr>
          <p:cNvSpPr txBox="1"/>
          <p:nvPr/>
        </p:nvSpPr>
        <p:spPr>
          <a:xfrm>
            <a:off x="241008" y="4040937"/>
            <a:ext cx="2702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00B050"/>
                </a:solidFill>
              </a:rPr>
              <a:t>Homogeneous: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73F519E-1F9B-6315-84B8-0BAC2F201613}"/>
              </a:ext>
            </a:extLst>
          </p:cNvPr>
          <p:cNvSpPr/>
          <p:nvPr/>
        </p:nvSpPr>
        <p:spPr>
          <a:xfrm>
            <a:off x="241008" y="4121871"/>
            <a:ext cx="2363647" cy="398285"/>
          </a:xfrm>
          <a:prstGeom prst="rect">
            <a:avLst/>
          </a:prstGeom>
          <a:solidFill>
            <a:schemeClr val="accent6">
              <a:alpha val="42000"/>
            </a:schemeClr>
          </a:solidFill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26BA6B-20CC-92AF-7550-5534153F5B0F}"/>
              </a:ext>
            </a:extLst>
          </p:cNvPr>
          <p:cNvSpPr txBox="1"/>
          <p:nvPr/>
        </p:nvSpPr>
        <p:spPr>
          <a:xfrm>
            <a:off x="13098" y="5526420"/>
            <a:ext cx="2702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00B050"/>
                </a:solidFill>
              </a:rPr>
              <a:t>Heterogeneous: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84F3EF-2221-39F8-233E-E05FC41A398C}"/>
              </a:ext>
            </a:extLst>
          </p:cNvPr>
          <p:cNvSpPr txBox="1"/>
          <p:nvPr/>
        </p:nvSpPr>
        <p:spPr>
          <a:xfrm>
            <a:off x="103910" y="4050177"/>
            <a:ext cx="5223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                               Mixture all looks </a:t>
            </a:r>
            <a:r>
              <a:rPr lang="en-US" sz="2800" b="1" u="sng" dirty="0">
                <a:solidFill>
                  <a:srgbClr val="00B050"/>
                </a:solidFill>
              </a:rPr>
              <a:t>the same</a:t>
            </a:r>
            <a:r>
              <a:rPr lang="en-US" sz="2800" b="1" dirty="0">
                <a:solidFill>
                  <a:srgbClr val="00B050"/>
                </a:solidFill>
              </a:rPr>
              <a:t>…like </a:t>
            </a:r>
            <a:r>
              <a:rPr lang="en-US" sz="2800" b="1" dirty="0" err="1">
                <a:solidFill>
                  <a:srgbClr val="00B050"/>
                </a:solidFill>
              </a:rPr>
              <a:t>icedtea</a:t>
            </a:r>
            <a:r>
              <a:rPr lang="en-US" sz="2800" b="1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5D4B35-1C56-71D1-84BF-EA2280C8465C}"/>
              </a:ext>
            </a:extLst>
          </p:cNvPr>
          <p:cNvSpPr txBox="1"/>
          <p:nvPr/>
        </p:nvSpPr>
        <p:spPr>
          <a:xfrm>
            <a:off x="-50269" y="5585043"/>
            <a:ext cx="4371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                               Mixture all looks </a:t>
            </a:r>
            <a:r>
              <a:rPr lang="en-US" sz="2800" b="1" u="sng" dirty="0">
                <a:solidFill>
                  <a:srgbClr val="00B050"/>
                </a:solidFill>
              </a:rPr>
              <a:t>different</a:t>
            </a:r>
            <a:r>
              <a:rPr lang="en-US" sz="2800" b="1" dirty="0">
                <a:solidFill>
                  <a:srgbClr val="00B050"/>
                </a:solidFill>
              </a:rPr>
              <a:t>…like stew.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3B8FB13-EA48-F69F-76A0-074F53279BF7}"/>
              </a:ext>
            </a:extLst>
          </p:cNvPr>
          <p:cNvSpPr/>
          <p:nvPr/>
        </p:nvSpPr>
        <p:spPr>
          <a:xfrm>
            <a:off x="89114" y="5639161"/>
            <a:ext cx="2363647" cy="398285"/>
          </a:xfrm>
          <a:prstGeom prst="rect">
            <a:avLst/>
          </a:prstGeom>
          <a:solidFill>
            <a:schemeClr val="accent6">
              <a:alpha val="42000"/>
            </a:schemeClr>
          </a:solidFill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39AB3B6C-D71A-8F99-9711-A1DA62B5CB1A}"/>
              </a:ext>
            </a:extLst>
          </p:cNvPr>
          <p:cNvSpPr txBox="1">
            <a:spLocks/>
          </p:cNvSpPr>
          <p:nvPr/>
        </p:nvSpPr>
        <p:spPr>
          <a:xfrm>
            <a:off x="8957185" y="215273"/>
            <a:ext cx="28094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FF0000"/>
                </a:solidFill>
              </a:rPr>
              <a:t>Elements and Compounds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7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/>
      <p:bldP spid="27" grpId="0"/>
      <p:bldP spid="27" grpId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1.5: The Three States of Matter</a:t>
            </a:r>
          </a:p>
        </p:txBody>
      </p:sp>
      <p:pic>
        <p:nvPicPr>
          <p:cNvPr id="10244" name="Picture 4" descr="Phase Changes of Matter (Phase Transitions)">
            <a:extLst>
              <a:ext uri="{FF2B5EF4-FFF2-40B4-BE49-F238E27FC236}">
                <a16:creationId xmlns:a16="http://schemas.microsoft.com/office/drawing/2014/main" id="{65F8D9F8-B3CA-B8B7-05BE-475671F8C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446" y="1690689"/>
            <a:ext cx="7750967" cy="516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1A5379-9AC4-937B-F158-E1FE9E293D88}"/>
              </a:ext>
            </a:extLst>
          </p:cNvPr>
          <p:cNvCxnSpPr/>
          <p:nvPr/>
        </p:nvCxnSpPr>
        <p:spPr>
          <a:xfrm flipV="1">
            <a:off x="4918364" y="1413164"/>
            <a:ext cx="3075709" cy="15932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52F27C0-DC82-5C59-E8D4-2127162C159D}"/>
              </a:ext>
            </a:extLst>
          </p:cNvPr>
          <p:cNvSpPr txBox="1"/>
          <p:nvPr/>
        </p:nvSpPr>
        <p:spPr>
          <a:xfrm>
            <a:off x="136815" y="1910176"/>
            <a:ext cx="18686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Plasma is actually a super heated gas so it should be at the top.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3A3600D-5288-8064-D8AF-3EFE741C4A01}"/>
              </a:ext>
            </a:extLst>
          </p:cNvPr>
          <p:cNvCxnSpPr>
            <a:cxnSpLocks/>
          </p:cNvCxnSpPr>
          <p:nvPr/>
        </p:nvCxnSpPr>
        <p:spPr>
          <a:xfrm flipV="1">
            <a:off x="10150080" y="1690688"/>
            <a:ext cx="22944" cy="5079711"/>
          </a:xfrm>
          <a:prstGeom prst="straightConnector1">
            <a:avLst/>
          </a:prstGeom>
          <a:ln w="952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24A834C-1FDB-296A-B48C-5119D383D6A8}"/>
              </a:ext>
            </a:extLst>
          </p:cNvPr>
          <p:cNvSpPr txBox="1"/>
          <p:nvPr/>
        </p:nvSpPr>
        <p:spPr>
          <a:xfrm>
            <a:off x="10209828" y="2209800"/>
            <a:ext cx="18686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HOTTER</a:t>
            </a:r>
            <a:r>
              <a:rPr lang="en-US" sz="2800" b="1" dirty="0">
                <a:solidFill>
                  <a:srgbClr val="00B050"/>
                </a:solidFill>
              </a:rPr>
              <a:t> and the molecules that make it spread </a:t>
            </a:r>
            <a:r>
              <a:rPr lang="en-US" sz="2800" b="1" u="sng" dirty="0">
                <a:solidFill>
                  <a:srgbClr val="FF0000"/>
                </a:solidFill>
              </a:rPr>
              <a:t>FARTHER APART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594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2184"/>
            <a:ext cx="11215255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1.6: Physical and Chemical Properties of Matter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0AFD57-C1D8-F18F-BE91-1550555447B0}"/>
              </a:ext>
            </a:extLst>
          </p:cNvPr>
          <p:cNvSpPr txBox="1"/>
          <p:nvPr/>
        </p:nvSpPr>
        <p:spPr>
          <a:xfrm>
            <a:off x="425885" y="1053379"/>
            <a:ext cx="2868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Physical Property: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194DAD-C819-A2F1-67F5-33D0A02C4302}"/>
              </a:ext>
            </a:extLst>
          </p:cNvPr>
          <p:cNvSpPr txBox="1"/>
          <p:nvPr/>
        </p:nvSpPr>
        <p:spPr>
          <a:xfrm>
            <a:off x="425884" y="4184506"/>
            <a:ext cx="3037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Chemical Property: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BDF45E-FA55-4FB7-30F4-581EB47E9B34}"/>
              </a:ext>
            </a:extLst>
          </p:cNvPr>
          <p:cNvSpPr txBox="1"/>
          <p:nvPr/>
        </p:nvSpPr>
        <p:spPr>
          <a:xfrm>
            <a:off x="425884" y="1649446"/>
            <a:ext cx="6774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 physical property is something you </a:t>
            </a:r>
            <a:r>
              <a:rPr lang="en-US" sz="3600" b="1" u="sng" dirty="0">
                <a:solidFill>
                  <a:srgbClr val="00B0F0"/>
                </a:solidFill>
              </a:rPr>
              <a:t>OBSERVE</a:t>
            </a:r>
            <a:r>
              <a:rPr lang="en-US" sz="3600" b="1" u="sng" dirty="0">
                <a:solidFill>
                  <a:srgbClr val="00B050"/>
                </a:solidFill>
              </a:rPr>
              <a:t>.</a:t>
            </a:r>
            <a:endParaRPr lang="en-US" sz="3600" b="1" dirty="0">
              <a:solidFill>
                <a:srgbClr val="00B050"/>
              </a:solidFill>
            </a:endParaRPr>
          </a:p>
        </p:txBody>
      </p:sp>
      <p:pic>
        <p:nvPicPr>
          <p:cNvPr id="11266" name="Picture 2" descr="How Water Works | HowStuffWorks">
            <a:extLst>
              <a:ext uri="{FF2B5EF4-FFF2-40B4-BE49-F238E27FC236}">
                <a16:creationId xmlns:a16="http://schemas.microsoft.com/office/drawing/2014/main" id="{944DA47D-6EF1-C70E-CE36-7E5F2ED76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115" y="1357745"/>
            <a:ext cx="381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8A9298-BBE8-2C47-E786-55CF511C9820}"/>
              </a:ext>
            </a:extLst>
          </p:cNvPr>
          <p:cNvSpPr txBox="1"/>
          <p:nvPr/>
        </p:nvSpPr>
        <p:spPr>
          <a:xfrm>
            <a:off x="9431340" y="3408218"/>
            <a:ext cx="1125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</a:t>
            </a:r>
            <a:r>
              <a:rPr lang="en-US" sz="3600" b="1" baseline="-25000" dirty="0"/>
              <a:t>2</a:t>
            </a:r>
            <a:r>
              <a:rPr lang="en-US" sz="3600" b="1" dirty="0"/>
              <a:t>O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D9EFEF-8E54-B732-EBEC-17BB597FC63B}"/>
              </a:ext>
            </a:extLst>
          </p:cNvPr>
          <p:cNvSpPr txBox="1"/>
          <p:nvPr/>
        </p:nvSpPr>
        <p:spPr>
          <a:xfrm>
            <a:off x="341239" y="2963142"/>
            <a:ext cx="3037751" cy="369332"/>
          </a:xfrm>
          <a:prstGeom prst="rect">
            <a:avLst/>
          </a:prstGeom>
          <a:noFill/>
          <a:ln w="412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Water can conduct electricity.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FA1E3F-286E-B0C5-B1A6-34FEE068D23C}"/>
              </a:ext>
            </a:extLst>
          </p:cNvPr>
          <p:cNvSpPr txBox="1"/>
          <p:nvPr/>
        </p:nvSpPr>
        <p:spPr>
          <a:xfrm>
            <a:off x="3378990" y="3429000"/>
            <a:ext cx="3037751" cy="646331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Water is q liquid at room temperature (23 ∘C)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DCC793-F92F-070F-8FD9-F514E7F46DBF}"/>
              </a:ext>
            </a:extLst>
          </p:cNvPr>
          <p:cNvSpPr txBox="1"/>
          <p:nvPr/>
        </p:nvSpPr>
        <p:spPr>
          <a:xfrm>
            <a:off x="4251827" y="2355822"/>
            <a:ext cx="1497809" cy="369332"/>
          </a:xfrm>
          <a:prstGeom prst="rect">
            <a:avLst/>
          </a:prstGeom>
          <a:noFill/>
          <a:ln w="412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Water is clear.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D89F7A-05F3-E477-4A60-B9FDA4AB6842}"/>
              </a:ext>
            </a:extLst>
          </p:cNvPr>
          <p:cNvSpPr txBox="1"/>
          <p:nvPr/>
        </p:nvSpPr>
        <p:spPr>
          <a:xfrm>
            <a:off x="280458" y="3581854"/>
            <a:ext cx="2708754" cy="646331"/>
          </a:xfrm>
          <a:prstGeom prst="rect">
            <a:avLst/>
          </a:prstGeom>
          <a:noFill/>
          <a:ln w="412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Dissolves quite a few things.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66187A-437E-47C0-8B1B-9D77A635C9C4}"/>
              </a:ext>
            </a:extLst>
          </p:cNvPr>
          <p:cNvSpPr/>
          <p:nvPr/>
        </p:nvSpPr>
        <p:spPr>
          <a:xfrm>
            <a:off x="425883" y="4236318"/>
            <a:ext cx="2868461" cy="454990"/>
          </a:xfrm>
          <a:prstGeom prst="rect">
            <a:avLst/>
          </a:prstGeom>
          <a:solidFill>
            <a:srgbClr val="FF0000">
              <a:alpha val="42000"/>
            </a:srgbClr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E1932C-296C-4B58-8891-1A44B5E22AB7}"/>
              </a:ext>
            </a:extLst>
          </p:cNvPr>
          <p:cNvSpPr txBox="1"/>
          <p:nvPr/>
        </p:nvSpPr>
        <p:spPr>
          <a:xfrm>
            <a:off x="3294344" y="4118852"/>
            <a:ext cx="8471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 Chemical property is something how   something </a:t>
            </a:r>
            <a:r>
              <a:rPr lang="en-US" sz="3600" b="1" u="sng" dirty="0">
                <a:solidFill>
                  <a:srgbClr val="FF0000"/>
                </a:solidFill>
              </a:rPr>
              <a:t>Reacts</a:t>
            </a:r>
            <a:r>
              <a:rPr lang="en-US" sz="3600" b="1" u="sng" dirty="0">
                <a:solidFill>
                  <a:srgbClr val="00B050"/>
                </a:solidFill>
              </a:rPr>
              <a:t>.</a:t>
            </a:r>
            <a:endParaRPr lang="en-US" sz="3600" b="1" dirty="0">
              <a:solidFill>
                <a:srgbClr val="00B050"/>
              </a:solidFill>
            </a:endParaRPr>
          </a:p>
        </p:txBody>
      </p:sp>
      <p:pic>
        <p:nvPicPr>
          <p:cNvPr id="11268" name="Picture 4" descr="Chemistry - Oxygen">
            <a:extLst>
              <a:ext uri="{FF2B5EF4-FFF2-40B4-BE49-F238E27FC236}">
                <a16:creationId xmlns:a16="http://schemas.microsoft.com/office/drawing/2014/main" id="{77E2E7CC-0065-4337-7A5E-CD8CDFBAF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9" y="4830837"/>
            <a:ext cx="3339231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2D2C1F8-22DD-9C4F-86A9-CBC0DB055DE0}"/>
              </a:ext>
            </a:extLst>
          </p:cNvPr>
          <p:cNvSpPr txBox="1"/>
          <p:nvPr/>
        </p:nvSpPr>
        <p:spPr>
          <a:xfrm>
            <a:off x="3436009" y="5317941"/>
            <a:ext cx="2651343" cy="36933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Oxygen </a:t>
            </a:r>
            <a:r>
              <a:rPr lang="en-US" b="1" dirty="0">
                <a:solidFill>
                  <a:srgbClr val="FF0000"/>
                </a:solidFill>
              </a:rPr>
              <a:t>burns/flammable</a:t>
            </a:r>
            <a:r>
              <a:rPr lang="en-US" dirty="0"/>
              <a:t>.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EFE921-74F2-8265-04A1-F9CBB9875427}"/>
              </a:ext>
            </a:extLst>
          </p:cNvPr>
          <p:cNvSpPr txBox="1"/>
          <p:nvPr/>
        </p:nvSpPr>
        <p:spPr>
          <a:xfrm>
            <a:off x="6096000" y="5367555"/>
            <a:ext cx="2271388" cy="646331"/>
          </a:xfrm>
          <a:prstGeom prst="rect">
            <a:avLst/>
          </a:prstGeom>
          <a:noFill/>
          <a:ln w="412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Oxygen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is involved in rusting</a:t>
            </a:r>
            <a:r>
              <a:rPr lang="en-US" dirty="0"/>
              <a:t>.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11270" name="Picture 6" descr="Post-Winter Car Rust Repair: 3 Simple Tips">
            <a:extLst>
              <a:ext uri="{FF2B5EF4-FFF2-40B4-BE49-F238E27FC236}">
                <a16:creationId xmlns:a16="http://schemas.microsoft.com/office/drawing/2014/main" id="{EFCB7859-A045-F667-67E4-E37B2C474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036" y="4830837"/>
            <a:ext cx="3695211" cy="192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9DA467B-F102-6D13-F207-38772A66D7A0}"/>
              </a:ext>
            </a:extLst>
          </p:cNvPr>
          <p:cNvSpPr txBox="1"/>
          <p:nvPr/>
        </p:nvSpPr>
        <p:spPr>
          <a:xfrm>
            <a:off x="3463634" y="847833"/>
            <a:ext cx="4163007" cy="523220"/>
          </a:xfrm>
          <a:prstGeom prst="rect">
            <a:avLst/>
          </a:prstGeom>
          <a:noFill/>
          <a:ln w="1174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NO CHANGE </a:t>
            </a:r>
            <a:r>
              <a:rPr lang="en-US" sz="2800" dirty="0"/>
              <a:t>by observing.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738AD9-7227-6A5D-C559-B14C03E2A7E0}"/>
              </a:ext>
            </a:extLst>
          </p:cNvPr>
          <p:cNvSpPr txBox="1"/>
          <p:nvPr/>
        </p:nvSpPr>
        <p:spPr>
          <a:xfrm>
            <a:off x="3975013" y="6237499"/>
            <a:ext cx="3339232" cy="523220"/>
          </a:xfrm>
          <a:prstGeom prst="rect">
            <a:avLst/>
          </a:prstGeom>
          <a:noFill/>
          <a:ln w="1174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CHANGES </a:t>
            </a:r>
            <a:r>
              <a:rPr lang="en-US" sz="2800" dirty="0"/>
              <a:t>in reaction.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95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 animBg="1"/>
      <p:bldP spid="9" grpId="0" animBg="1"/>
      <p:bldP spid="11" grpId="0" animBg="1"/>
      <p:bldP spid="12" grpId="0" animBg="1"/>
      <p:bldP spid="13" grpId="0" animBg="1"/>
      <p:bldP spid="13" grpId="1" animBg="1"/>
      <p:bldP spid="14" grpId="0"/>
      <p:bldP spid="15" grpId="0" animBg="1"/>
      <p:bldP spid="16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41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1.7: Measurement</a:t>
            </a:r>
          </a:p>
        </p:txBody>
      </p:sp>
      <p:pic>
        <p:nvPicPr>
          <p:cNvPr id="1026" name="Picture 2" descr="Diagram of common lab equipment, such as an Erlenmeyer flask, beaker and  condenser, among others… | Chemistry lab equipment, Teaching chemistry,  Chemistry classroom">
            <a:extLst>
              <a:ext uri="{FF2B5EF4-FFF2-40B4-BE49-F238E27FC236}">
                <a16:creationId xmlns:a16="http://schemas.microsoft.com/office/drawing/2014/main" id="{71ABC60C-C14F-6559-A929-9D86492FC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311" y="114605"/>
            <a:ext cx="5064690" cy="673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69DB4F-E18C-479E-A958-D59DD9A62851}"/>
              </a:ext>
            </a:extLst>
          </p:cNvPr>
          <p:cNvSpPr txBox="1"/>
          <p:nvPr/>
        </p:nvSpPr>
        <p:spPr>
          <a:xfrm>
            <a:off x="127282" y="1005902"/>
            <a:ext cx="3618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FF0000"/>
                </a:solidFill>
              </a:rPr>
              <a:t>Micro</a:t>
            </a:r>
            <a:r>
              <a:rPr lang="en-US" sz="2800" u="sng" dirty="0"/>
              <a:t>scopic Properties: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957B6C-B164-34CF-FB8E-99184DC2E144}"/>
              </a:ext>
            </a:extLst>
          </p:cNvPr>
          <p:cNvSpPr txBox="1"/>
          <p:nvPr/>
        </p:nvSpPr>
        <p:spPr>
          <a:xfrm>
            <a:off x="127282" y="6112463"/>
            <a:ext cx="4193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MACROSSCOPIC Properties: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44454E-D0A6-B525-AFB5-0EE4929626CC}"/>
              </a:ext>
            </a:extLst>
          </p:cNvPr>
          <p:cNvSpPr txBox="1"/>
          <p:nvPr/>
        </p:nvSpPr>
        <p:spPr>
          <a:xfrm>
            <a:off x="116466" y="1464113"/>
            <a:ext cx="69037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 microscopic properties NEED TO BE CALCULATED or viewed using a </a:t>
            </a:r>
            <a:r>
              <a:rPr lang="en-US" sz="3600" b="1" dirty="0" err="1">
                <a:solidFill>
                  <a:srgbClr val="FF0000"/>
                </a:solidFill>
              </a:rPr>
              <a:t>MICRO</a:t>
            </a:r>
            <a:r>
              <a:rPr lang="en-US" sz="3600" b="1" dirty="0" err="1"/>
              <a:t>scope</a:t>
            </a:r>
            <a:r>
              <a:rPr lang="en-US" sz="3600" b="1" dirty="0"/>
              <a:t>.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D9B8B3-C6B5-C6F2-B2F9-FE6F5A43F490}"/>
              </a:ext>
            </a:extLst>
          </p:cNvPr>
          <p:cNvSpPr txBox="1"/>
          <p:nvPr/>
        </p:nvSpPr>
        <p:spPr>
          <a:xfrm>
            <a:off x="5064690" y="4427807"/>
            <a:ext cx="156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Crystal Lattice Structure</a:t>
            </a:r>
          </a:p>
        </p:txBody>
      </p:sp>
      <p:pic>
        <p:nvPicPr>
          <p:cNvPr id="1028" name="Picture 4" descr="Crystal Lattice Structure 3d Stock Illustration - Illustration of connect,  organization: 25562887">
            <a:extLst>
              <a:ext uri="{FF2B5EF4-FFF2-40B4-BE49-F238E27FC236}">
                <a16:creationId xmlns:a16="http://schemas.microsoft.com/office/drawing/2014/main" id="{25B6576A-01BB-C06E-4813-8F4A60EE2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2586664"/>
            <a:ext cx="1833769" cy="183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3A07F3-6968-4C18-72DB-624F2D9E2EAF}"/>
              </a:ext>
            </a:extLst>
          </p:cNvPr>
          <p:cNvSpPr txBox="1"/>
          <p:nvPr/>
        </p:nvSpPr>
        <p:spPr>
          <a:xfrm>
            <a:off x="445974" y="3407064"/>
            <a:ext cx="1563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Bond Energy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79C75C-941F-DAEA-5E1A-324B9BF64655}"/>
              </a:ext>
            </a:extLst>
          </p:cNvPr>
          <p:cNvSpPr txBox="1"/>
          <p:nvPr/>
        </p:nvSpPr>
        <p:spPr>
          <a:xfrm>
            <a:off x="2508595" y="3420171"/>
            <a:ext cx="156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Enthalpy</a:t>
            </a:r>
          </a:p>
          <a:p>
            <a:r>
              <a:rPr lang="en-US" dirty="0"/>
              <a:t>Q = mc𝚫t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14B4EA-04DB-CBB7-1281-953487F7F4F1}"/>
              </a:ext>
            </a:extLst>
          </p:cNvPr>
          <p:cNvSpPr txBox="1"/>
          <p:nvPr/>
        </p:nvSpPr>
        <p:spPr>
          <a:xfrm>
            <a:off x="3447821" y="4056046"/>
            <a:ext cx="156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Ionization Energy</a:t>
            </a:r>
          </a:p>
        </p:txBody>
      </p:sp>
      <p:pic>
        <p:nvPicPr>
          <p:cNvPr id="1030" name="Picture 6" descr="Quick Quiz: Which element SMALLEST atomic radius? - YouTube">
            <a:extLst>
              <a:ext uri="{FF2B5EF4-FFF2-40B4-BE49-F238E27FC236}">
                <a16:creationId xmlns:a16="http://schemas.microsoft.com/office/drawing/2014/main" id="{D6B35FBA-EC2D-B9B9-E772-B89D2CAF50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6" t="49589" r="18387" b="20784"/>
          <a:stretch/>
        </p:blipFill>
        <p:spPr bwMode="auto">
          <a:xfrm>
            <a:off x="332610" y="4481439"/>
            <a:ext cx="2485115" cy="63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47388A-70E4-453C-A7F8-34F2AC6565D7}"/>
              </a:ext>
            </a:extLst>
          </p:cNvPr>
          <p:cNvSpPr txBox="1"/>
          <p:nvPr/>
        </p:nvSpPr>
        <p:spPr>
          <a:xfrm>
            <a:off x="660950" y="5209221"/>
            <a:ext cx="1563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Atomic Radius</a:t>
            </a:r>
          </a:p>
        </p:txBody>
      </p:sp>
    </p:spTree>
    <p:extLst>
      <p:ext uri="{BB962C8B-B14F-4D97-AF65-F5344CB8AC3E}">
        <p14:creationId xmlns:p14="http://schemas.microsoft.com/office/powerpoint/2010/main" val="206713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3549</TotalTime>
  <Words>2930</Words>
  <Application>Microsoft Macintosh PowerPoint</Application>
  <PresentationFormat>Widescreen</PresentationFormat>
  <Paragraphs>424</Paragraphs>
  <Slides>54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Calibri</vt:lpstr>
      <vt:lpstr>Calibri Light</vt:lpstr>
      <vt:lpstr>Cambria Math</vt:lpstr>
      <vt:lpstr>Office Theme</vt:lpstr>
      <vt:lpstr>Chapter 1</vt:lpstr>
      <vt:lpstr>1.3: Scientific Method</vt:lpstr>
      <vt:lpstr>1.3: Scientific Method</vt:lpstr>
      <vt:lpstr>1.3: Scientific Method</vt:lpstr>
      <vt:lpstr>1.4: Classification of Matter</vt:lpstr>
      <vt:lpstr>1.4: Classification of Matter</vt:lpstr>
      <vt:lpstr>1.5: The Three States of Matter</vt:lpstr>
      <vt:lpstr>1.6: Physical and Chemical Properties of Matter</vt:lpstr>
      <vt:lpstr>1.7: Measurement</vt:lpstr>
      <vt:lpstr>Macroscopic Properties</vt:lpstr>
      <vt:lpstr>SI Units</vt:lpstr>
      <vt:lpstr>Mass and Weight</vt:lpstr>
      <vt:lpstr>SI Units</vt:lpstr>
      <vt:lpstr>Volume</vt:lpstr>
      <vt:lpstr>Density</vt:lpstr>
      <vt:lpstr>Example 1.1</vt:lpstr>
      <vt:lpstr>Example: Practice Exercise 1.1</vt:lpstr>
      <vt:lpstr>Example 1.2</vt:lpstr>
      <vt:lpstr>Example: Practice Exercise 1.2</vt:lpstr>
      <vt:lpstr>Temperature Scales</vt:lpstr>
      <vt:lpstr>Temperature Scales</vt:lpstr>
      <vt:lpstr>Temperature Scales</vt:lpstr>
      <vt:lpstr>Example 1.3</vt:lpstr>
      <vt:lpstr>Example 1.3</vt:lpstr>
      <vt:lpstr>Example 1.3</vt:lpstr>
      <vt:lpstr>Example 1.3</vt:lpstr>
      <vt:lpstr>Example: Practice Exercise 1.3</vt:lpstr>
      <vt:lpstr>1.8: Handling Numbers</vt:lpstr>
      <vt:lpstr>Scientific Notation</vt:lpstr>
      <vt:lpstr>Significant Figures</vt:lpstr>
      <vt:lpstr>Significant Figures</vt:lpstr>
      <vt:lpstr>Significant Figures</vt:lpstr>
      <vt:lpstr>Example 1.4</vt:lpstr>
      <vt:lpstr>Example: Practice Exercise 1.4</vt:lpstr>
      <vt:lpstr>Example 1.5</vt:lpstr>
      <vt:lpstr>Example: Practice Exercise 1.5</vt:lpstr>
      <vt:lpstr>Accuracy and Precision</vt:lpstr>
      <vt:lpstr>Accuracy and Precision</vt:lpstr>
      <vt:lpstr>Accuracy and Precision</vt:lpstr>
      <vt:lpstr>1.9: Dimensional Analysis in Solving Problems</vt:lpstr>
      <vt:lpstr>1.9: Dimensional Analysis in Solving Problems</vt:lpstr>
      <vt:lpstr>1.9: Dimensional Analysis in Solving Problems</vt:lpstr>
      <vt:lpstr>1.9: Dimensional Analysis in Solving Problems</vt:lpstr>
      <vt:lpstr>1.9: Dimensional Analysis in Solving Problems</vt:lpstr>
      <vt:lpstr>1.9: Dimensional Analysis in Solving Problems</vt:lpstr>
      <vt:lpstr>1.9: Dimensional Analysis in Solving Problems</vt:lpstr>
      <vt:lpstr>Example 1.6</vt:lpstr>
      <vt:lpstr>Example: Practice Exercise 1.6</vt:lpstr>
      <vt:lpstr>Example 1.7</vt:lpstr>
      <vt:lpstr>Example 1.7</vt:lpstr>
      <vt:lpstr>Example: Practice Exercise 1.7</vt:lpstr>
      <vt:lpstr>Example 1.8</vt:lpstr>
      <vt:lpstr>Example: Practice Exercise 1.8</vt:lpstr>
      <vt:lpstr>Key Words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creator>Lani Knowles</dc:creator>
  <cp:lastModifiedBy>Lani Knowles</cp:lastModifiedBy>
  <cp:revision>35</cp:revision>
  <dcterms:created xsi:type="dcterms:W3CDTF">2022-05-12T22:47:37Z</dcterms:created>
  <dcterms:modified xsi:type="dcterms:W3CDTF">2022-09-15T19:42:23Z</dcterms:modified>
</cp:coreProperties>
</file>